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3" r:id="rId1"/>
  </p:sldMasterIdLst>
  <p:notesMasterIdLst>
    <p:notesMasterId r:id="rId13"/>
  </p:notesMasterIdLst>
  <p:handoutMasterIdLst>
    <p:handoutMasterId r:id="rId14"/>
  </p:handoutMasterIdLst>
  <p:sldIdLst>
    <p:sldId id="303" r:id="rId2"/>
    <p:sldId id="348" r:id="rId3"/>
    <p:sldId id="323" r:id="rId4"/>
    <p:sldId id="346" r:id="rId5"/>
    <p:sldId id="324" r:id="rId6"/>
    <p:sldId id="327" r:id="rId7"/>
    <p:sldId id="343" r:id="rId8"/>
    <p:sldId id="347" r:id="rId9"/>
    <p:sldId id="318" r:id="rId10"/>
    <p:sldId id="345" r:id="rId11"/>
    <p:sldId id="342" r:id="rId12"/>
  </p:sldIdLst>
  <p:sldSz cx="14630400" cy="8229600"/>
  <p:notesSz cx="7019925" cy="9305925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651203" indent="-65122" algn="l" rtl="0" fontAlgn="base">
      <a:spcBef>
        <a:spcPct val="5000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1304443" indent="-132276" algn="l" rtl="0" fontAlgn="base">
      <a:spcBef>
        <a:spcPct val="5000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957682" indent="-199432" algn="l" rtl="0" fontAlgn="base">
      <a:spcBef>
        <a:spcPct val="5000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2610922" indent="-266588" algn="l" rtl="0" fontAlgn="base">
      <a:spcBef>
        <a:spcPct val="5000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930418" algn="l" defTabSz="1172168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3516501" algn="l" defTabSz="1172168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4102584" algn="l" defTabSz="1172168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4688668" algn="l" defTabSz="1172168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460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1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33CCFF"/>
    <a:srgbClr val="FFCC66"/>
    <a:srgbClr val="669999"/>
    <a:srgbClr val="224442"/>
    <a:srgbClr val="1C3736"/>
    <a:srgbClr val="2F5B5B"/>
    <a:srgbClr val="437D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55" autoAdjust="0"/>
    <p:restoredTop sz="82271" autoAdjust="0"/>
  </p:normalViewPr>
  <p:slideViewPr>
    <p:cSldViewPr snapToGrid="0">
      <p:cViewPr varScale="1">
        <p:scale>
          <a:sx n="57" d="100"/>
          <a:sy n="57" d="100"/>
        </p:scale>
        <p:origin x="-19" y="58"/>
      </p:cViewPr>
      <p:guideLst>
        <p:guide orient="horz" pos="2592"/>
        <p:guide pos="4608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-2508" y="-78"/>
      </p:cViewPr>
      <p:guideLst>
        <p:guide orient="horz" pos="2931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2273" cy="46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60" tIns="46181" rIns="92360" bIns="46181" numCol="1" anchor="t" anchorCtr="0" compatLnSpc="1">
            <a:prstTxWarp prst="textNoShape">
              <a:avLst/>
            </a:prstTxWarp>
          </a:bodyPr>
          <a:lstStyle>
            <a:lvl1pPr defTabSz="924843">
              <a:spcBef>
                <a:spcPct val="0"/>
              </a:spcBef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7654" y="0"/>
            <a:ext cx="3042272" cy="46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60" tIns="46181" rIns="92360" bIns="46181" numCol="1" anchor="t" anchorCtr="0" compatLnSpc="1">
            <a:prstTxWarp prst="textNoShape">
              <a:avLst/>
            </a:prstTxWarp>
          </a:bodyPr>
          <a:lstStyle>
            <a:lvl1pPr algn="r" defTabSz="924843">
              <a:spcBef>
                <a:spcPct val="0"/>
              </a:spcBef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1245"/>
            <a:ext cx="3042273" cy="46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60" tIns="46181" rIns="92360" bIns="46181" numCol="1" anchor="b" anchorCtr="0" compatLnSpc="1">
            <a:prstTxWarp prst="textNoShape">
              <a:avLst/>
            </a:prstTxWarp>
          </a:bodyPr>
          <a:lstStyle>
            <a:lvl1pPr defTabSz="924843">
              <a:spcBef>
                <a:spcPct val="0"/>
              </a:spcBef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7654" y="8841245"/>
            <a:ext cx="3042272" cy="46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60" tIns="46181" rIns="92360" bIns="46181" numCol="1" anchor="b" anchorCtr="0" compatLnSpc="1">
            <a:prstTxWarp prst="textNoShape">
              <a:avLst/>
            </a:prstTxWarp>
          </a:bodyPr>
          <a:lstStyle>
            <a:lvl1pPr algn="r" defTabSz="924843">
              <a:spcBef>
                <a:spcPct val="0"/>
              </a:spcBef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53D8C901-FCE4-457F-8F3E-D8E969E757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96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2273" cy="46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60" tIns="46181" rIns="92360" bIns="46181" numCol="1" anchor="t" anchorCtr="0" compatLnSpc="1">
            <a:prstTxWarp prst="textNoShape">
              <a:avLst/>
            </a:prstTxWarp>
          </a:bodyPr>
          <a:lstStyle>
            <a:lvl1pPr defTabSz="924843">
              <a:spcBef>
                <a:spcPct val="0"/>
              </a:spcBef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7654" y="0"/>
            <a:ext cx="3042272" cy="46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60" tIns="46181" rIns="92360" bIns="46181" numCol="1" anchor="t" anchorCtr="0" compatLnSpc="1">
            <a:prstTxWarp prst="textNoShape">
              <a:avLst/>
            </a:prstTxWarp>
          </a:bodyPr>
          <a:lstStyle>
            <a:lvl1pPr algn="r" defTabSz="924843">
              <a:spcBef>
                <a:spcPct val="0"/>
              </a:spcBef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11163" y="696913"/>
            <a:ext cx="62039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381" y="4417545"/>
            <a:ext cx="5149164" cy="4191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60" tIns="46181" rIns="92360" bIns="461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1245"/>
            <a:ext cx="3042273" cy="46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60" tIns="46181" rIns="92360" bIns="46181" numCol="1" anchor="b" anchorCtr="0" compatLnSpc="1">
            <a:prstTxWarp prst="textNoShape">
              <a:avLst/>
            </a:prstTxWarp>
          </a:bodyPr>
          <a:lstStyle>
            <a:lvl1pPr defTabSz="924843">
              <a:spcBef>
                <a:spcPct val="0"/>
              </a:spcBef>
              <a:defRPr sz="13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7654" y="8841245"/>
            <a:ext cx="3042272" cy="46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60" tIns="46181" rIns="92360" bIns="46181" numCol="1" anchor="b" anchorCtr="0" compatLnSpc="1">
            <a:prstTxWarp prst="textNoShape">
              <a:avLst/>
            </a:prstTxWarp>
          </a:bodyPr>
          <a:lstStyle>
            <a:lvl1pPr algn="r" defTabSz="924843">
              <a:spcBef>
                <a:spcPct val="0"/>
              </a:spcBef>
              <a:defRPr sz="1300">
                <a:latin typeface="Times New Roman" charset="0"/>
              </a:defRPr>
            </a:lvl1pPr>
          </a:lstStyle>
          <a:p>
            <a:pPr>
              <a:defRPr/>
            </a:pPr>
            <a:fld id="{8AA78D54-4364-461D-AF1C-69B816DFA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071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51203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304443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957682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610922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265071" algn="l" defTabSz="1306028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18085" algn="l" defTabSz="1306028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71100" algn="l" defTabSz="1306028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24114" algn="l" defTabSz="1306028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 txBox="1">
            <a:spLocks noGrp="1" noChangeArrowheads="1"/>
          </p:cNvSpPr>
          <p:nvPr/>
        </p:nvSpPr>
        <p:spPr bwMode="auto">
          <a:xfrm>
            <a:off x="3977654" y="8841245"/>
            <a:ext cx="3042272" cy="46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60" tIns="46181" rIns="92360" bIns="46181" anchor="b"/>
          <a:lstStyle/>
          <a:p>
            <a:pPr algn="r" defTabSz="923759">
              <a:spcBef>
                <a:spcPct val="0"/>
              </a:spcBef>
            </a:pPr>
            <a:fld id="{2E5CC985-4E58-40A6-9895-D744AE667FA6}" type="slidenum">
              <a:rPr lang="en-US" sz="1300">
                <a:latin typeface="Times New Roman" charset="0"/>
              </a:rPr>
              <a:pPr algn="r" defTabSz="923759">
                <a:spcBef>
                  <a:spcPct val="0"/>
                </a:spcBef>
              </a:pPr>
              <a:t>1</a:t>
            </a:fld>
            <a:endParaRPr lang="en-US" sz="1300">
              <a:latin typeface="Times New Roman" charset="0"/>
            </a:endParaRPr>
          </a:p>
        </p:txBody>
      </p:sp>
      <p:sp>
        <p:nvSpPr>
          <p:cNvPr id="1638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1163" y="696913"/>
            <a:ext cx="6203950" cy="3490912"/>
          </a:xfrm>
          <a:ln/>
        </p:spPr>
      </p:sp>
      <p:sp>
        <p:nvSpPr>
          <p:cNvPr id="1638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Arial" charset="0"/>
              </a:rPr>
              <a:t>   Good morning Planning Commissions </a:t>
            </a:r>
          </a:p>
        </p:txBody>
      </p:sp>
    </p:spTree>
    <p:extLst>
      <p:ext uri="{BB962C8B-B14F-4D97-AF65-F5344CB8AC3E}">
        <p14:creationId xmlns:p14="http://schemas.microsoft.com/office/powerpoint/2010/main" val="15373754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977654" y="8841245"/>
            <a:ext cx="3042272" cy="46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60" tIns="46181" rIns="92360" bIns="46181" anchor="b"/>
          <a:lstStyle/>
          <a:p>
            <a:pPr algn="r" defTabSz="923759">
              <a:spcBef>
                <a:spcPct val="0"/>
              </a:spcBef>
            </a:pPr>
            <a:fld id="{46D508EB-6A75-4712-8C13-E75A1DC998B4}" type="slidenum">
              <a:rPr lang="en-US" sz="1300">
                <a:latin typeface="Times New Roman" charset="0"/>
              </a:rPr>
              <a:pPr algn="r" defTabSz="923759">
                <a:spcBef>
                  <a:spcPct val="0"/>
                </a:spcBef>
              </a:pPr>
              <a:t>10</a:t>
            </a:fld>
            <a:endParaRPr lang="en-US" sz="1300">
              <a:latin typeface="Times New Roman" charset="0"/>
            </a:endParaRPr>
          </a:p>
        </p:txBody>
      </p:sp>
      <p:sp>
        <p:nvSpPr>
          <p:cNvPr id="2048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1163" y="696913"/>
            <a:ext cx="6203950" cy="3490912"/>
          </a:xfrm>
          <a:ln/>
        </p:spPr>
      </p:sp>
      <p:sp>
        <p:nvSpPr>
          <p:cNvPr id="2048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7408627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977654" y="8841245"/>
            <a:ext cx="3042272" cy="46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60" tIns="46181" rIns="92360" bIns="46181" anchor="b"/>
          <a:lstStyle/>
          <a:p>
            <a:pPr algn="r" defTabSz="923759">
              <a:spcBef>
                <a:spcPct val="0"/>
              </a:spcBef>
            </a:pPr>
            <a:fld id="{46D508EB-6A75-4712-8C13-E75A1DC998B4}" type="slidenum">
              <a:rPr lang="en-US" sz="1300">
                <a:latin typeface="Times New Roman" charset="0"/>
              </a:rPr>
              <a:pPr algn="r" defTabSz="923759">
                <a:spcBef>
                  <a:spcPct val="0"/>
                </a:spcBef>
              </a:pPr>
              <a:t>11</a:t>
            </a:fld>
            <a:endParaRPr lang="en-US" sz="1300">
              <a:latin typeface="Times New Roman" charset="0"/>
            </a:endParaRPr>
          </a:p>
        </p:txBody>
      </p:sp>
      <p:sp>
        <p:nvSpPr>
          <p:cNvPr id="2048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1163" y="696913"/>
            <a:ext cx="6203950" cy="3490912"/>
          </a:xfrm>
          <a:ln/>
        </p:spPr>
      </p:sp>
      <p:sp>
        <p:nvSpPr>
          <p:cNvPr id="2048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93190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977654" y="8841245"/>
            <a:ext cx="3042272" cy="46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60" tIns="46181" rIns="92360" bIns="46181" anchor="b"/>
          <a:lstStyle/>
          <a:p>
            <a:pPr algn="r" defTabSz="923759">
              <a:spcBef>
                <a:spcPct val="0"/>
              </a:spcBef>
            </a:pPr>
            <a:fld id="{46D508EB-6A75-4712-8C13-E75A1DC998B4}" type="slidenum">
              <a:rPr lang="en-US" sz="1300">
                <a:latin typeface="Times New Roman" charset="0"/>
              </a:rPr>
              <a:pPr algn="r" defTabSz="923759">
                <a:spcBef>
                  <a:spcPct val="0"/>
                </a:spcBef>
              </a:pPr>
              <a:t>2</a:t>
            </a:fld>
            <a:endParaRPr lang="en-US" sz="1300">
              <a:latin typeface="Times New Roman" charset="0"/>
            </a:endParaRPr>
          </a:p>
        </p:txBody>
      </p:sp>
      <p:sp>
        <p:nvSpPr>
          <p:cNvPr id="2048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1163" y="696913"/>
            <a:ext cx="6203950" cy="3490912"/>
          </a:xfrm>
          <a:ln/>
        </p:spPr>
      </p:sp>
      <p:sp>
        <p:nvSpPr>
          <p:cNvPr id="2048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054056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977654" y="8841245"/>
            <a:ext cx="3042272" cy="46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60" tIns="46181" rIns="92360" bIns="46181" anchor="b"/>
          <a:lstStyle/>
          <a:p>
            <a:pPr algn="r" defTabSz="923759">
              <a:spcBef>
                <a:spcPct val="0"/>
              </a:spcBef>
            </a:pPr>
            <a:fld id="{46D508EB-6A75-4712-8C13-E75A1DC998B4}" type="slidenum">
              <a:rPr lang="en-US" sz="1300">
                <a:latin typeface="Times New Roman" charset="0"/>
              </a:rPr>
              <a:pPr algn="r" defTabSz="923759">
                <a:spcBef>
                  <a:spcPct val="0"/>
                </a:spcBef>
              </a:pPr>
              <a:t>3</a:t>
            </a:fld>
            <a:endParaRPr lang="en-US" sz="1300">
              <a:latin typeface="Times New Roman" charset="0"/>
            </a:endParaRPr>
          </a:p>
        </p:txBody>
      </p:sp>
      <p:sp>
        <p:nvSpPr>
          <p:cNvPr id="2048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1163" y="696913"/>
            <a:ext cx="6203950" cy="3490912"/>
          </a:xfrm>
          <a:ln/>
        </p:spPr>
      </p:sp>
      <p:sp>
        <p:nvSpPr>
          <p:cNvPr id="2048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233629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977654" y="8841245"/>
            <a:ext cx="3042272" cy="46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60" tIns="46181" rIns="92360" bIns="46181" anchor="b"/>
          <a:lstStyle/>
          <a:p>
            <a:pPr algn="r" defTabSz="923759">
              <a:spcBef>
                <a:spcPct val="0"/>
              </a:spcBef>
            </a:pPr>
            <a:fld id="{46D508EB-6A75-4712-8C13-E75A1DC998B4}" type="slidenum">
              <a:rPr lang="en-US" sz="1300">
                <a:latin typeface="Times New Roman" charset="0"/>
              </a:rPr>
              <a:pPr algn="r" defTabSz="923759">
                <a:spcBef>
                  <a:spcPct val="0"/>
                </a:spcBef>
              </a:pPr>
              <a:t>4</a:t>
            </a:fld>
            <a:endParaRPr lang="en-US" sz="1300">
              <a:latin typeface="Times New Roman" charset="0"/>
            </a:endParaRPr>
          </a:p>
        </p:txBody>
      </p:sp>
      <p:sp>
        <p:nvSpPr>
          <p:cNvPr id="2048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1163" y="696913"/>
            <a:ext cx="6203950" cy="3490912"/>
          </a:xfrm>
          <a:ln/>
        </p:spPr>
      </p:sp>
      <p:sp>
        <p:nvSpPr>
          <p:cNvPr id="2048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6217228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977654" y="8841245"/>
            <a:ext cx="3042272" cy="46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60" tIns="46181" rIns="92360" bIns="46181" anchor="b"/>
          <a:lstStyle/>
          <a:p>
            <a:pPr algn="r" defTabSz="923759">
              <a:spcBef>
                <a:spcPct val="0"/>
              </a:spcBef>
            </a:pPr>
            <a:fld id="{46D508EB-6A75-4712-8C13-E75A1DC998B4}" type="slidenum">
              <a:rPr lang="en-US" sz="1300">
                <a:latin typeface="Times New Roman" charset="0"/>
              </a:rPr>
              <a:pPr algn="r" defTabSz="923759">
                <a:spcBef>
                  <a:spcPct val="0"/>
                </a:spcBef>
              </a:pPr>
              <a:t>5</a:t>
            </a:fld>
            <a:endParaRPr lang="en-US" sz="1300">
              <a:latin typeface="Times New Roman" charset="0"/>
            </a:endParaRPr>
          </a:p>
        </p:txBody>
      </p:sp>
      <p:sp>
        <p:nvSpPr>
          <p:cNvPr id="2048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1163" y="696913"/>
            <a:ext cx="6203950" cy="3490912"/>
          </a:xfrm>
          <a:ln/>
        </p:spPr>
      </p:sp>
      <p:sp>
        <p:nvSpPr>
          <p:cNvPr id="2048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8104704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977654" y="8841245"/>
            <a:ext cx="3042272" cy="46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60" tIns="46181" rIns="92360" bIns="46181" anchor="b"/>
          <a:lstStyle/>
          <a:p>
            <a:pPr algn="r" defTabSz="923759">
              <a:spcBef>
                <a:spcPct val="0"/>
              </a:spcBef>
            </a:pPr>
            <a:fld id="{46D508EB-6A75-4712-8C13-E75A1DC998B4}" type="slidenum">
              <a:rPr lang="en-US" sz="1300">
                <a:latin typeface="Times New Roman" charset="0"/>
              </a:rPr>
              <a:pPr algn="r" defTabSz="923759">
                <a:spcBef>
                  <a:spcPct val="0"/>
                </a:spcBef>
              </a:pPr>
              <a:t>6</a:t>
            </a:fld>
            <a:endParaRPr lang="en-US" sz="1300">
              <a:latin typeface="Times New Roman" charset="0"/>
            </a:endParaRPr>
          </a:p>
        </p:txBody>
      </p:sp>
      <p:sp>
        <p:nvSpPr>
          <p:cNvPr id="2048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1163" y="696913"/>
            <a:ext cx="6203950" cy="3490912"/>
          </a:xfrm>
          <a:ln/>
        </p:spPr>
      </p:sp>
      <p:sp>
        <p:nvSpPr>
          <p:cNvPr id="2048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5098252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977654" y="8841245"/>
            <a:ext cx="3042272" cy="46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60" tIns="46181" rIns="92360" bIns="46181" anchor="b"/>
          <a:lstStyle/>
          <a:p>
            <a:pPr algn="r" defTabSz="923759">
              <a:spcBef>
                <a:spcPct val="0"/>
              </a:spcBef>
            </a:pPr>
            <a:fld id="{46D508EB-6A75-4712-8C13-E75A1DC998B4}" type="slidenum">
              <a:rPr lang="en-US" sz="1300">
                <a:latin typeface="Times New Roman" charset="0"/>
              </a:rPr>
              <a:pPr algn="r" defTabSz="923759">
                <a:spcBef>
                  <a:spcPct val="0"/>
                </a:spcBef>
              </a:pPr>
              <a:t>7</a:t>
            </a:fld>
            <a:endParaRPr lang="en-US" sz="1300">
              <a:latin typeface="Times New Roman" charset="0"/>
            </a:endParaRPr>
          </a:p>
        </p:txBody>
      </p:sp>
      <p:sp>
        <p:nvSpPr>
          <p:cNvPr id="2048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1163" y="696913"/>
            <a:ext cx="6203950" cy="3490912"/>
          </a:xfrm>
          <a:ln/>
        </p:spPr>
      </p:sp>
      <p:sp>
        <p:nvSpPr>
          <p:cNvPr id="2048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5976566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977654" y="8841245"/>
            <a:ext cx="3042272" cy="46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60" tIns="46181" rIns="92360" bIns="46181" anchor="b"/>
          <a:lstStyle/>
          <a:p>
            <a:pPr algn="r" defTabSz="923759">
              <a:spcBef>
                <a:spcPct val="0"/>
              </a:spcBef>
            </a:pPr>
            <a:fld id="{46D508EB-6A75-4712-8C13-E75A1DC998B4}" type="slidenum">
              <a:rPr lang="en-US" sz="1300">
                <a:latin typeface="Times New Roman" charset="0"/>
              </a:rPr>
              <a:pPr algn="r" defTabSz="923759">
                <a:spcBef>
                  <a:spcPct val="0"/>
                </a:spcBef>
              </a:pPr>
              <a:t>8</a:t>
            </a:fld>
            <a:endParaRPr lang="en-US" sz="1300">
              <a:latin typeface="Times New Roman" charset="0"/>
            </a:endParaRPr>
          </a:p>
        </p:txBody>
      </p:sp>
      <p:sp>
        <p:nvSpPr>
          <p:cNvPr id="2048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1163" y="696913"/>
            <a:ext cx="6203950" cy="3490912"/>
          </a:xfrm>
          <a:ln/>
        </p:spPr>
      </p:sp>
      <p:sp>
        <p:nvSpPr>
          <p:cNvPr id="2048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7653222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977654" y="8841245"/>
            <a:ext cx="3042272" cy="46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60" tIns="46181" rIns="92360" bIns="46181" anchor="b"/>
          <a:lstStyle/>
          <a:p>
            <a:pPr algn="r" defTabSz="923759">
              <a:spcBef>
                <a:spcPct val="0"/>
              </a:spcBef>
            </a:pPr>
            <a:fld id="{46D508EB-6A75-4712-8C13-E75A1DC998B4}" type="slidenum">
              <a:rPr lang="en-US" sz="1300">
                <a:latin typeface="Times New Roman" charset="0"/>
              </a:rPr>
              <a:pPr algn="r" defTabSz="923759">
                <a:spcBef>
                  <a:spcPct val="0"/>
                </a:spcBef>
              </a:pPr>
              <a:t>9</a:t>
            </a:fld>
            <a:endParaRPr lang="en-US" sz="1300">
              <a:latin typeface="Times New Roman" charset="0"/>
            </a:endParaRPr>
          </a:p>
        </p:txBody>
      </p:sp>
      <p:sp>
        <p:nvSpPr>
          <p:cNvPr id="2048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1163" y="696913"/>
            <a:ext cx="6203950" cy="3490912"/>
          </a:xfrm>
          <a:ln/>
        </p:spPr>
      </p:sp>
      <p:sp>
        <p:nvSpPr>
          <p:cNvPr id="2048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017428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556512"/>
            <a:ext cx="12435840" cy="17640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4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5963E0-0A64-4576-888F-5E57A4610B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5963E0-0A64-4576-888F-5E57A4610B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72280" y="396240"/>
            <a:ext cx="5265421" cy="842581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0943" y="396240"/>
            <a:ext cx="15557499" cy="84258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5963E0-0A64-4576-888F-5E57A4610B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lanning &amp; Building Master">
    <p:bg>
      <p:bgPr>
        <a:blipFill>
          <a:blip r:embed="rId2" cstate="print">
            <a:duotone>
              <a:schemeClr val="bg1">
                <a:shade val="90000"/>
                <a:satMod val="150000"/>
              </a:schemeClr>
              <a:schemeClr val="bg1">
                <a:tint val="88000"/>
                <a:satMod val="150000"/>
              </a:schemeClr>
            </a:duotone>
            <a:lum bright="100000"/>
          </a:blip>
          <a:tile tx="0" ty="0" sx="65000" sy="65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599382" y="3560111"/>
            <a:ext cx="14630400" cy="747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02" tIns="65302" rIns="130602" bIns="65302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11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583B9-ABFF-43E5-B917-2909F91AA9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5" descr="SMC_Logo_WORD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77505" y="184763"/>
            <a:ext cx="1444752" cy="144475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Planning &amp; Building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599382" y="3560111"/>
            <a:ext cx="14630400" cy="747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602" tIns="65302" rIns="130602" bIns="65302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11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583B9-ABFF-43E5-B917-2909F91AA9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5963E0-0A64-4576-888F-5E57A4610B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1" y="5288282"/>
            <a:ext cx="12435840" cy="1634490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1" y="3488056"/>
            <a:ext cx="12435840" cy="1800224"/>
          </a:xfrm>
        </p:spPr>
        <p:txBody>
          <a:bodyPr anchor="b"/>
          <a:lstStyle>
            <a:lvl1pPr marL="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 marL="653077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5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3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1231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6538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1846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7154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246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5963E0-0A64-4576-888F-5E57A4610B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0941" y="2305050"/>
            <a:ext cx="10411459" cy="651700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26242" y="2305050"/>
            <a:ext cx="10411461" cy="651700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5963E0-0A64-4576-888F-5E57A4610B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842136"/>
            <a:ext cx="6464301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077" indent="0">
              <a:buNone/>
              <a:defRPr sz="2900" b="1"/>
            </a:lvl2pPr>
            <a:lvl3pPr marL="1306155" indent="0">
              <a:buNone/>
              <a:defRPr sz="2600" b="1"/>
            </a:lvl3pPr>
            <a:lvl4pPr marL="1959233" indent="0">
              <a:buNone/>
              <a:defRPr sz="2300" b="1"/>
            </a:lvl4pPr>
            <a:lvl5pPr marL="2612311" indent="0">
              <a:buNone/>
              <a:defRPr sz="2300" b="1"/>
            </a:lvl5pPr>
            <a:lvl6pPr marL="3265388" indent="0">
              <a:buNone/>
              <a:defRPr sz="2300" b="1"/>
            </a:lvl6pPr>
            <a:lvl7pPr marL="3918465" indent="0">
              <a:buNone/>
              <a:defRPr sz="2300" b="1"/>
            </a:lvl7pPr>
            <a:lvl8pPr marL="4571543" indent="0">
              <a:buNone/>
              <a:defRPr sz="2300" b="1"/>
            </a:lvl8pPr>
            <a:lvl9pPr marL="5224620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609850"/>
            <a:ext cx="6464301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32042" y="1842136"/>
            <a:ext cx="6466840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077" indent="0">
              <a:buNone/>
              <a:defRPr sz="2900" b="1"/>
            </a:lvl2pPr>
            <a:lvl3pPr marL="1306155" indent="0">
              <a:buNone/>
              <a:defRPr sz="2600" b="1"/>
            </a:lvl3pPr>
            <a:lvl4pPr marL="1959233" indent="0">
              <a:buNone/>
              <a:defRPr sz="2300" b="1"/>
            </a:lvl4pPr>
            <a:lvl5pPr marL="2612311" indent="0">
              <a:buNone/>
              <a:defRPr sz="2300" b="1"/>
            </a:lvl5pPr>
            <a:lvl6pPr marL="3265388" indent="0">
              <a:buNone/>
              <a:defRPr sz="2300" b="1"/>
            </a:lvl6pPr>
            <a:lvl7pPr marL="3918465" indent="0">
              <a:buNone/>
              <a:defRPr sz="2300" b="1"/>
            </a:lvl7pPr>
            <a:lvl8pPr marL="4571543" indent="0">
              <a:buNone/>
              <a:defRPr sz="2300" b="1"/>
            </a:lvl8pPr>
            <a:lvl9pPr marL="5224620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2042" y="2609850"/>
            <a:ext cx="6466840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5963E0-0A64-4576-888F-5E57A4610B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5963E0-0A64-4576-888F-5E57A4610B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5963E0-0A64-4576-888F-5E57A4610B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2" y="327660"/>
            <a:ext cx="4813301" cy="1394460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0080" y="327660"/>
            <a:ext cx="8178800" cy="7023736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2" y="1722120"/>
            <a:ext cx="4813301" cy="5629276"/>
          </a:xfrm>
        </p:spPr>
        <p:txBody>
          <a:bodyPr/>
          <a:lstStyle>
            <a:lvl1pPr marL="0" indent="0">
              <a:buNone/>
              <a:defRPr sz="2000"/>
            </a:lvl1pPr>
            <a:lvl2pPr marL="653077" indent="0">
              <a:buNone/>
              <a:defRPr sz="1700"/>
            </a:lvl2pPr>
            <a:lvl3pPr marL="1306155" indent="0">
              <a:buNone/>
              <a:defRPr sz="1400"/>
            </a:lvl3pPr>
            <a:lvl4pPr marL="1959233" indent="0">
              <a:buNone/>
              <a:defRPr sz="1300"/>
            </a:lvl4pPr>
            <a:lvl5pPr marL="2612311" indent="0">
              <a:buNone/>
              <a:defRPr sz="1300"/>
            </a:lvl5pPr>
            <a:lvl6pPr marL="3265388" indent="0">
              <a:buNone/>
              <a:defRPr sz="1300"/>
            </a:lvl6pPr>
            <a:lvl7pPr marL="3918465" indent="0">
              <a:buNone/>
              <a:defRPr sz="1300"/>
            </a:lvl7pPr>
            <a:lvl8pPr marL="4571543" indent="0">
              <a:buNone/>
              <a:defRPr sz="1300"/>
            </a:lvl8pPr>
            <a:lvl9pPr marL="522462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5963E0-0A64-4576-888F-5E57A4610B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7661" y="5760720"/>
            <a:ext cx="8778240" cy="680086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67661" y="735330"/>
            <a:ext cx="8778240" cy="4937760"/>
          </a:xfrm>
        </p:spPr>
        <p:txBody>
          <a:bodyPr/>
          <a:lstStyle>
            <a:lvl1pPr marL="0" indent="0">
              <a:buNone/>
              <a:defRPr sz="4600"/>
            </a:lvl1pPr>
            <a:lvl2pPr marL="653077" indent="0">
              <a:buNone/>
              <a:defRPr sz="4000"/>
            </a:lvl2pPr>
            <a:lvl3pPr marL="1306155" indent="0">
              <a:buNone/>
              <a:defRPr sz="3400"/>
            </a:lvl3pPr>
            <a:lvl4pPr marL="1959233" indent="0">
              <a:buNone/>
              <a:defRPr sz="2900"/>
            </a:lvl4pPr>
            <a:lvl5pPr marL="2612311" indent="0">
              <a:buNone/>
              <a:defRPr sz="2900"/>
            </a:lvl5pPr>
            <a:lvl6pPr marL="3265388" indent="0">
              <a:buNone/>
              <a:defRPr sz="2900"/>
            </a:lvl6pPr>
            <a:lvl7pPr marL="3918465" indent="0">
              <a:buNone/>
              <a:defRPr sz="2900"/>
            </a:lvl7pPr>
            <a:lvl8pPr marL="4571543" indent="0">
              <a:buNone/>
              <a:defRPr sz="2900"/>
            </a:lvl8pPr>
            <a:lvl9pPr marL="5224620" indent="0">
              <a:buNone/>
              <a:defRPr sz="29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7661" y="6440806"/>
            <a:ext cx="8778240" cy="965834"/>
          </a:xfrm>
        </p:spPr>
        <p:txBody>
          <a:bodyPr/>
          <a:lstStyle>
            <a:lvl1pPr marL="0" indent="0">
              <a:buNone/>
              <a:defRPr sz="2000"/>
            </a:lvl1pPr>
            <a:lvl2pPr marL="653077" indent="0">
              <a:buNone/>
              <a:defRPr sz="1700"/>
            </a:lvl2pPr>
            <a:lvl3pPr marL="1306155" indent="0">
              <a:buNone/>
              <a:defRPr sz="1400"/>
            </a:lvl3pPr>
            <a:lvl4pPr marL="1959233" indent="0">
              <a:buNone/>
              <a:defRPr sz="1300"/>
            </a:lvl4pPr>
            <a:lvl5pPr marL="2612311" indent="0">
              <a:buNone/>
              <a:defRPr sz="1300"/>
            </a:lvl5pPr>
            <a:lvl6pPr marL="3265388" indent="0">
              <a:buNone/>
              <a:defRPr sz="1300"/>
            </a:lvl6pPr>
            <a:lvl7pPr marL="3918465" indent="0">
              <a:buNone/>
              <a:defRPr sz="1300"/>
            </a:lvl7pPr>
            <a:lvl8pPr marL="4571543" indent="0">
              <a:buNone/>
              <a:defRPr sz="1300"/>
            </a:lvl8pPr>
            <a:lvl9pPr marL="5224620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5963E0-0A64-4576-888F-5E57A4610B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920240"/>
            <a:ext cx="13167360" cy="5431156"/>
          </a:xfrm>
          <a:prstGeom prst="rect">
            <a:avLst/>
          </a:prstGeom>
        </p:spPr>
        <p:txBody>
          <a:bodyPr vert="horz" lIns="130615" tIns="65308" rIns="130615" bIns="6530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520" y="7627622"/>
            <a:ext cx="3413760" cy="438150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8720" y="7627622"/>
            <a:ext cx="4632960" cy="438150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85120" y="7627622"/>
            <a:ext cx="3413760" cy="438150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35963E0-0A64-4576-888F-5E57A4610B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Freeform 11"/>
          <p:cNvSpPr>
            <a:spLocks/>
          </p:cNvSpPr>
          <p:nvPr userDrawn="1"/>
        </p:nvSpPr>
        <p:spPr bwMode="auto">
          <a:xfrm>
            <a:off x="-15240" y="-8573"/>
            <a:ext cx="14660880" cy="12496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B2B2B2">
                  <a:shade val="50000"/>
                  <a:alpha val="45000"/>
                  <a:satMod val="120000"/>
                </a:srgbClr>
              </a:gs>
              <a:gs pos="100000">
                <a:srgbClr val="969696">
                  <a:shade val="80000"/>
                  <a:alpha val="55000"/>
                  <a:satMod val="15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30622" tIns="65311" rIns="130622" bIns="65311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13" name="Freeform 12"/>
          <p:cNvSpPr>
            <a:spLocks/>
          </p:cNvSpPr>
          <p:nvPr userDrawn="1"/>
        </p:nvSpPr>
        <p:spPr bwMode="auto">
          <a:xfrm>
            <a:off x="7010400" y="-8572"/>
            <a:ext cx="7620000" cy="76581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969696">
                  <a:shade val="50000"/>
                  <a:alpha val="30000"/>
                  <a:satMod val="130000"/>
                </a:srgbClr>
              </a:gs>
              <a:gs pos="80000">
                <a:srgbClr val="B2B2B2">
                  <a:shade val="75000"/>
                  <a:alpha val="45000"/>
                  <a:satMod val="140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30622" tIns="65311" rIns="130622" bIns="65311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30427" y="242890"/>
            <a:ext cx="14688877" cy="779069"/>
            <a:chOff x="-19045" y="216550"/>
            <a:chExt cx="9180548" cy="649224"/>
          </a:xfrm>
        </p:grpSpPr>
        <p:sp>
          <p:nvSpPr>
            <p:cNvPr id="15" name="Freeform 14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rgbClr val="969696">
                      <a:shade val="75000"/>
                    </a:srgbClr>
                  </a:gs>
                  <a:gs pos="86000">
                    <a:sysClr val="windowText" lastClr="000000">
                      <a:alpha val="29000"/>
                    </a:sysClr>
                  </a:gs>
                  <a:gs pos="16000">
                    <a:srgbClr val="B2B2B2">
                      <a:shade val="75000"/>
                      <a:alpha val="56000"/>
                    </a:srgb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rgbClr val="808080"/>
                  </a:gs>
                  <a:gs pos="44000">
                    <a:srgbClr val="DDDDDD"/>
                  </a:gs>
                  <a:gs pos="33000">
                    <a:srgbClr val="B2B2B2">
                      <a:alpha val="56000"/>
                    </a:srgb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17" name="Picture 16" descr="SMC_Logo_WORD.pn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177505" y="184763"/>
            <a:ext cx="1444752" cy="14447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  <p:sldLayoutId id="2147483825" r:id="rId12"/>
    <p:sldLayoutId id="2147483828" r:id="rId13"/>
  </p:sldLayoutIdLst>
  <p:txStyles>
    <p:titleStyle>
      <a:lvl1pPr algn="ctr" defTabSz="1306155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8" indent="-489808" algn="l" defTabSz="1306155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51" indent="-408174" algn="l" defTabSz="1306155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94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71" indent="-326539" algn="l" defTabSz="1306155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849" indent="-326539" algn="l" defTabSz="1306155" rtl="0" eaLnBrk="1" latinLnBrk="0" hangingPunct="1">
        <a:spcBef>
          <a:spcPct val="20000"/>
        </a:spcBef>
        <a:buFont typeface="Arial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926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45003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98082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160" indent="-326539" algn="l" defTabSz="130615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77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55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33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311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88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465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543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620" algn="l" defTabSz="130615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715819" y="1122588"/>
            <a:ext cx="13168746" cy="531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02" tIns="65302" rIns="130602" bIns="65302">
            <a:spAutoFit/>
          </a:bodyPr>
          <a:lstStyle/>
          <a:p>
            <a:pPr algn="ctr"/>
            <a:r>
              <a:rPr lang="en-US" sz="2600" b="1" spc="600" dirty="0">
                <a:latin typeface="Century Gothic" pitchFamily="34" charset="0"/>
              </a:rPr>
              <a:t>PLANNING COMMISSION</a:t>
            </a:r>
            <a:endParaRPr lang="en-US" sz="2300" b="1" spc="600" dirty="0">
              <a:latin typeface="Century Gothic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715819" y="1709693"/>
            <a:ext cx="1316874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831942" y="3246265"/>
            <a:ext cx="246841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8" name="TextBox 8"/>
          <p:cNvSpPr txBox="1">
            <a:spLocks noChangeArrowheads="1"/>
          </p:cNvSpPr>
          <p:nvPr/>
        </p:nvSpPr>
        <p:spPr bwMode="auto">
          <a:xfrm>
            <a:off x="5911651" y="1726980"/>
            <a:ext cx="2714747" cy="531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30602" tIns="65302" rIns="130602" bIns="65302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600" dirty="0">
                <a:latin typeface="Century Gothic" pitchFamily="34" charset="0"/>
              </a:rPr>
              <a:t>Virtual Meeting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53980" y="2750882"/>
            <a:ext cx="1832582" cy="531989"/>
          </a:xfrm>
          <a:prstGeom prst="rect">
            <a:avLst/>
          </a:prstGeom>
          <a:noFill/>
        </p:spPr>
        <p:txBody>
          <a:bodyPr wrap="none" lIns="130602" tIns="65302" rIns="130602" bIns="65302">
            <a:spAutoFit/>
          </a:bodyPr>
          <a:lstStyle/>
          <a:p>
            <a:pPr algn="ctr">
              <a:defRPr/>
            </a:pPr>
            <a:r>
              <a:rPr lang="en-US" sz="2600" b="1" spc="428" dirty="0">
                <a:latin typeface="Century Gothic" pitchFamily="34" charset="0"/>
              </a:rPr>
              <a:t>ITEM #2</a:t>
            </a:r>
          </a:p>
        </p:txBody>
      </p:sp>
      <p:sp>
        <p:nvSpPr>
          <p:cNvPr id="13" name="TextBox 7"/>
          <p:cNvSpPr txBox="1">
            <a:spLocks noChangeArrowheads="1"/>
          </p:cNvSpPr>
          <p:nvPr/>
        </p:nvSpPr>
        <p:spPr bwMode="auto">
          <a:xfrm>
            <a:off x="3471719" y="7774082"/>
            <a:ext cx="7686963" cy="408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02" tIns="65302" rIns="130602" bIns="65302">
            <a:spAutoFit/>
          </a:bodyPr>
          <a:lstStyle/>
          <a:p>
            <a:pPr algn="ctr">
              <a:defRPr/>
            </a:pPr>
            <a:r>
              <a:rPr lang="en-US" sz="1800" b="1" spc="385" dirty="0">
                <a:latin typeface="Century Gothic" pitchFamily="34" charset="0"/>
              </a:rPr>
              <a:t>PLANNING AND BUILDING DEPARTMENT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616530" y="7779365"/>
            <a:ext cx="1316874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3"/>
          <p:cNvSpPr txBox="1">
            <a:spLocks noChangeArrowheads="1"/>
          </p:cNvSpPr>
          <p:nvPr/>
        </p:nvSpPr>
        <p:spPr bwMode="auto">
          <a:xfrm>
            <a:off x="867025" y="3282871"/>
            <a:ext cx="4456543" cy="2086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02" tIns="65302" rIns="130602" bIns="65302">
            <a:spAutoFit/>
          </a:bodyPr>
          <a:lstStyle/>
          <a:p>
            <a:pPr>
              <a:defRPr/>
            </a:pPr>
            <a:r>
              <a:rPr lang="en-US" sz="2300" dirty="0">
                <a:latin typeface="Century Gothic" pitchFamily="34" charset="0"/>
              </a:rPr>
              <a:t>Owner/Applicant: ……….……</a:t>
            </a:r>
            <a:endParaRPr lang="en-US" sz="2300" dirty="0">
              <a:solidFill>
                <a:schemeClr val="bg2">
                  <a:lumMod val="50000"/>
                </a:schemeClr>
              </a:solidFill>
              <a:latin typeface="Century Gothic" pitchFamily="34" charset="0"/>
            </a:endParaRPr>
          </a:p>
          <a:p>
            <a:pPr algn="dist">
              <a:spcBef>
                <a:spcPts val="1380"/>
              </a:spcBef>
              <a:defRPr/>
            </a:pPr>
            <a:r>
              <a:rPr lang="en-US" sz="2300" dirty="0">
                <a:latin typeface="Century Gothic" pitchFamily="34" charset="0"/>
              </a:rPr>
              <a:t>File Number: .…………………..</a:t>
            </a:r>
            <a:endParaRPr lang="en-US" sz="2300" dirty="0">
              <a:solidFill>
                <a:schemeClr val="bg2">
                  <a:lumMod val="50000"/>
                </a:schemeClr>
              </a:solidFill>
              <a:latin typeface="Century Gothic" pitchFamily="34" charset="0"/>
            </a:endParaRPr>
          </a:p>
          <a:p>
            <a:pPr algn="dist">
              <a:spcBef>
                <a:spcPts val="1380"/>
              </a:spcBef>
              <a:defRPr/>
            </a:pPr>
            <a:r>
              <a:rPr lang="en-US" sz="2300" dirty="0">
                <a:latin typeface="Century Gothic" pitchFamily="34" charset="0"/>
              </a:rPr>
              <a:t>Location: ………………………..</a:t>
            </a:r>
            <a:endParaRPr lang="en-US" sz="2300" dirty="0">
              <a:solidFill>
                <a:schemeClr val="bg2">
                  <a:lumMod val="50000"/>
                </a:schemeClr>
              </a:solidFill>
              <a:latin typeface="Century Gothic" pitchFamily="34" charset="0"/>
            </a:endParaRPr>
          </a:p>
          <a:p>
            <a:pPr algn="dist">
              <a:spcBef>
                <a:spcPts val="1380"/>
              </a:spcBef>
              <a:defRPr/>
            </a:pPr>
            <a:r>
              <a:rPr lang="en-US" sz="2300" dirty="0">
                <a:latin typeface="Century Gothic" pitchFamily="34" charset="0"/>
              </a:rPr>
              <a:t>APN: …………………….……….</a:t>
            </a:r>
            <a:endParaRPr lang="en-US" sz="2300" dirty="0">
              <a:solidFill>
                <a:schemeClr val="bg2">
                  <a:lumMod val="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6" name="Text Placeholder 2"/>
          <p:cNvSpPr txBox="1">
            <a:spLocks/>
          </p:cNvSpPr>
          <p:nvPr/>
        </p:nvSpPr>
        <p:spPr>
          <a:xfrm>
            <a:off x="5323568" y="3323146"/>
            <a:ext cx="6876052" cy="2150191"/>
          </a:xfrm>
          <a:prstGeom prst="rect">
            <a:avLst/>
          </a:prstGeom>
        </p:spPr>
        <p:txBody>
          <a:bodyPr/>
          <a:lstStyle>
            <a:lvl1pPr marL="489808" indent="-489808" algn="l" defTabSz="130615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61251" indent="-408174" algn="l" defTabSz="130615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4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32694" indent="-326539" algn="l" defTabSz="130615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85771" indent="-326539" algn="l" defTabSz="130615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38849" indent="-326539" algn="l" defTabSz="1306155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91926" indent="-326539" algn="l" defTabSz="130615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45003" indent="-326539" algn="l" defTabSz="130615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98082" indent="-326539" algn="l" defTabSz="130615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551160" indent="-326539" algn="l" defTabSz="130615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en-US" sz="2300" b="1" dirty="0">
                <a:latin typeface="Century Gothic" panose="020B0502020202020204" pitchFamily="34" charset="0"/>
              </a:rPr>
              <a:t>Bel </a:t>
            </a:r>
            <a:r>
              <a:rPr lang="en-US" sz="2300" b="1" dirty="0" err="1">
                <a:latin typeface="Century Gothic" panose="020B0502020202020204" pitchFamily="34" charset="0"/>
              </a:rPr>
              <a:t>Aire</a:t>
            </a:r>
            <a:r>
              <a:rPr lang="en-US" sz="2300" b="1" dirty="0">
                <a:latin typeface="Century Gothic" panose="020B0502020202020204" pitchFamily="34" charset="0"/>
              </a:rPr>
              <a:t> Heights LLC</a:t>
            </a:r>
          </a:p>
          <a:p>
            <a:pPr marL="0" indent="0" fontAlgn="auto">
              <a:spcBef>
                <a:spcPts val="1380"/>
              </a:spcBef>
              <a:spcAft>
                <a:spcPts val="0"/>
              </a:spcAft>
              <a:buNone/>
            </a:pPr>
            <a:r>
              <a:rPr lang="en-US" sz="2300" b="1" dirty="0">
                <a:latin typeface="Century Gothic" panose="020B0502020202020204" pitchFamily="34" charset="0"/>
              </a:rPr>
              <a:t>PLN 2002-00517</a:t>
            </a:r>
          </a:p>
          <a:p>
            <a:pPr marL="0" indent="0" fontAlgn="auto">
              <a:spcBef>
                <a:spcPts val="1380"/>
              </a:spcBef>
              <a:spcAft>
                <a:spcPts val="0"/>
              </a:spcAft>
              <a:buNone/>
            </a:pPr>
            <a:r>
              <a:rPr lang="en-US" sz="2300" b="1" dirty="0">
                <a:latin typeface="Century Gothic" panose="020B0502020202020204" pitchFamily="34" charset="0"/>
              </a:rPr>
              <a:t>Ascension Drive &amp; Bel </a:t>
            </a:r>
            <a:r>
              <a:rPr lang="en-US" sz="2300" b="1" dirty="0" err="1">
                <a:latin typeface="Century Gothic" panose="020B0502020202020204" pitchFamily="34" charset="0"/>
              </a:rPr>
              <a:t>Aire</a:t>
            </a:r>
            <a:r>
              <a:rPr lang="en-US" sz="2300" b="1" dirty="0">
                <a:latin typeface="Century Gothic" panose="020B0502020202020204" pitchFamily="34" charset="0"/>
              </a:rPr>
              <a:t> Road</a:t>
            </a:r>
          </a:p>
          <a:p>
            <a:pPr marL="0" indent="0" fontAlgn="auto">
              <a:spcBef>
                <a:spcPts val="1380"/>
              </a:spcBef>
              <a:spcAft>
                <a:spcPts val="0"/>
              </a:spcAft>
              <a:buNone/>
            </a:pPr>
            <a:r>
              <a:rPr lang="en-US" sz="2300" b="1" dirty="0">
                <a:latin typeface="Century Gothic" panose="020B0502020202020204" pitchFamily="34" charset="0"/>
              </a:rPr>
              <a:t>041-111-130, -160, -270, -280, -320, -360</a:t>
            </a:r>
          </a:p>
        </p:txBody>
      </p:sp>
      <p:sp>
        <p:nvSpPr>
          <p:cNvPr id="18" name="TextBox 12"/>
          <p:cNvSpPr txBox="1">
            <a:spLocks noChangeArrowheads="1"/>
          </p:cNvSpPr>
          <p:nvPr/>
        </p:nvSpPr>
        <p:spPr bwMode="auto">
          <a:xfrm>
            <a:off x="867025" y="5786586"/>
            <a:ext cx="3777672" cy="485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02" tIns="65302" rIns="130602" bIns="65302">
            <a:spAutoFit/>
          </a:bodyPr>
          <a:lstStyle/>
          <a:p>
            <a:r>
              <a:rPr lang="en-US" sz="2300" dirty="0">
                <a:latin typeface="Century Gothic" pitchFamily="34" charset="0"/>
              </a:rPr>
              <a:t>Project Description: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67025" y="6405831"/>
            <a:ext cx="132408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Consideration of a revised grading schedule and wet season grading operations for the Ascension Heights Subdivision.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715819" y="1152144"/>
            <a:ext cx="13168746" cy="562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02" tIns="65302" rIns="130602" bIns="65302">
            <a:spAutoFit/>
          </a:bodyPr>
          <a:lstStyle/>
          <a:p>
            <a:pPr algn="ctr"/>
            <a:r>
              <a:rPr lang="en-US" sz="2800" b="1" dirty="0">
                <a:latin typeface="Century Gothic" pitchFamily="34" charset="0"/>
              </a:rPr>
              <a:t>RECOMMENDATION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715819" y="1719072"/>
            <a:ext cx="1316874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3471719" y="7774082"/>
            <a:ext cx="7686963" cy="408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02" tIns="65302" rIns="130602" bIns="65302">
            <a:spAutoFit/>
          </a:bodyPr>
          <a:lstStyle/>
          <a:p>
            <a:pPr algn="ctr">
              <a:defRPr/>
            </a:pPr>
            <a:r>
              <a:rPr lang="en-US" sz="1800" b="1" spc="385" dirty="0">
                <a:latin typeface="Century Gothic" pitchFamily="34" charset="0"/>
              </a:rPr>
              <a:t>PLANNING AND BUILDING DEPARTMENT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16530" y="7779365"/>
            <a:ext cx="1316874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5"/>
          <p:cNvSpPr txBox="1">
            <a:spLocks noChangeArrowheads="1"/>
          </p:cNvSpPr>
          <p:nvPr/>
        </p:nvSpPr>
        <p:spPr bwMode="auto">
          <a:xfrm>
            <a:off x="619989" y="2579728"/>
            <a:ext cx="13165285" cy="870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61205" tIns="65302" rIns="130602" bIns="65302"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dirty="0">
                <a:latin typeface="Century Gothic" panose="020B0502020202020204" pitchFamily="34" charset="0"/>
                <a:cs typeface="Arial" panose="020B0604020202020204" pitchFamily="34" charset="0"/>
              </a:rPr>
              <a:t>Staff recommends approval of the revised grading schedule, including the wet season grading operations, subject to the conditions included in Attachment A. </a:t>
            </a:r>
          </a:p>
        </p:txBody>
      </p:sp>
    </p:spTree>
    <p:extLst>
      <p:ext uri="{BB962C8B-B14F-4D97-AF65-F5344CB8AC3E}">
        <p14:creationId xmlns:p14="http://schemas.microsoft.com/office/powerpoint/2010/main" val="4551948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709770" y="1714911"/>
            <a:ext cx="1316874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3471719" y="7774082"/>
            <a:ext cx="7686963" cy="408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02" tIns="65302" rIns="130602" bIns="65302">
            <a:spAutoFit/>
          </a:bodyPr>
          <a:lstStyle/>
          <a:p>
            <a:pPr algn="ctr">
              <a:defRPr/>
            </a:pPr>
            <a:r>
              <a:rPr lang="en-US" sz="1800" b="1" spc="385" dirty="0">
                <a:latin typeface="Century Gothic" pitchFamily="34" charset="0"/>
              </a:rPr>
              <a:t>PLANNING AND BUILDING DEPARTMENT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16530" y="7779365"/>
            <a:ext cx="1316874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AD51ADF0-EDC0-3E4A-AC30-FA7205CD75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6039" y="1797627"/>
            <a:ext cx="9300457" cy="59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546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715820" y="1152144"/>
            <a:ext cx="13168746" cy="562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02" tIns="65302" rIns="130602" bIns="65302">
            <a:spAutoFit/>
          </a:bodyPr>
          <a:lstStyle/>
          <a:p>
            <a:pPr algn="ctr"/>
            <a:r>
              <a:rPr lang="en-US" sz="2800" b="1" dirty="0">
                <a:latin typeface="Century Gothic" pitchFamily="34" charset="0"/>
              </a:rPr>
              <a:t>Proposal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709770" y="1714911"/>
            <a:ext cx="1316874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3471719" y="7774082"/>
            <a:ext cx="7686963" cy="408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02" tIns="65302" rIns="130602" bIns="65302">
            <a:spAutoFit/>
          </a:bodyPr>
          <a:lstStyle/>
          <a:p>
            <a:pPr algn="ctr">
              <a:defRPr/>
            </a:pPr>
            <a:r>
              <a:rPr lang="en-US" sz="1800" b="1" spc="385" dirty="0">
                <a:latin typeface="Century Gothic" pitchFamily="34" charset="0"/>
              </a:rPr>
              <a:t>PLANNING AND BUILDING DEPARTMENT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16530" y="7779365"/>
            <a:ext cx="1316874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5"/>
          <p:cNvSpPr txBox="1">
            <a:spLocks noChangeArrowheads="1"/>
          </p:cNvSpPr>
          <p:nvPr/>
        </p:nvSpPr>
        <p:spPr bwMode="auto">
          <a:xfrm>
            <a:off x="713231" y="2144268"/>
            <a:ext cx="13165285" cy="393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61205" tIns="65302" rIns="130602" bIns="65302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Revised Grading Schedule and Haul Routes</a:t>
            </a:r>
            <a:r>
              <a:rPr lang="en-US" sz="24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  <a:br>
              <a:rPr lang="en-US" sz="2400" dirty="0">
                <a:latin typeface="Century Gothic" panose="020B0502020202020204" pitchFamily="34" charset="0"/>
                <a:cs typeface="Arial" panose="020B0604020202020204" pitchFamily="34" charset="0"/>
              </a:rPr>
            </a:br>
            <a:endParaRPr lang="en-US" sz="2400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Thirteen-Month Schedule, Reduced Off-Haul</a:t>
            </a:r>
            <a:b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</a:br>
            <a:endParaRPr lang="en-US" sz="24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Limited Wet Weather Grading: February through April</a:t>
            </a:r>
          </a:p>
          <a:p>
            <a:pPr marL="994103" lvl="1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</a:rPr>
              <a:t>Completion of Phase 2A – backfill and compaction of lots 13 to Lot 19</a:t>
            </a:r>
            <a:endParaRPr lang="en-US" sz="24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994103" lvl="1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New Entry Road, including Underground Utilities – Phase 2B</a:t>
            </a:r>
          </a:p>
        </p:txBody>
      </p:sp>
    </p:spTree>
    <p:extLst>
      <p:ext uri="{BB962C8B-B14F-4D97-AF65-F5344CB8AC3E}">
        <p14:creationId xmlns:p14="http://schemas.microsoft.com/office/powerpoint/2010/main" val="1763162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715820" y="1152144"/>
            <a:ext cx="13168746" cy="562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02" tIns="65302" rIns="130602" bIns="65302">
            <a:spAutoFit/>
          </a:bodyPr>
          <a:lstStyle/>
          <a:p>
            <a:pPr algn="ctr"/>
            <a:r>
              <a:rPr lang="en-US" sz="2800" b="1" dirty="0">
                <a:latin typeface="Century Gothic" pitchFamily="34" charset="0"/>
              </a:rPr>
              <a:t>HISTORY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709770" y="1714911"/>
            <a:ext cx="1316874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3471719" y="7774082"/>
            <a:ext cx="7686963" cy="408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02" tIns="65302" rIns="130602" bIns="65302">
            <a:spAutoFit/>
          </a:bodyPr>
          <a:lstStyle/>
          <a:p>
            <a:pPr algn="ctr">
              <a:defRPr/>
            </a:pPr>
            <a:r>
              <a:rPr lang="en-US" sz="1800" b="1" spc="385" dirty="0">
                <a:latin typeface="Century Gothic" pitchFamily="34" charset="0"/>
              </a:rPr>
              <a:t>PLANNING AND BUILDING DEPARTMENT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16530" y="7779365"/>
            <a:ext cx="1316874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5"/>
          <p:cNvSpPr txBox="1">
            <a:spLocks noChangeArrowheads="1"/>
          </p:cNvSpPr>
          <p:nvPr/>
        </p:nvSpPr>
        <p:spPr bwMode="auto">
          <a:xfrm>
            <a:off x="709770" y="1940167"/>
            <a:ext cx="13165285" cy="5603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61205" tIns="65302" rIns="130602" bIns="65302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Oct 2015 	</a:t>
            </a:r>
            <a:r>
              <a:rPr lang="en-US" sz="2400" dirty="0">
                <a:latin typeface="Century Gothic" panose="020B0502020202020204" pitchFamily="34" charset="0"/>
                <a:cs typeface="Arial" panose="020B0604020202020204" pitchFamily="34" charset="0"/>
              </a:rPr>
              <a:t>– Planning Commission review and approved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Oct 2015 	</a:t>
            </a:r>
            <a:r>
              <a:rPr lang="en-US" sz="2400" dirty="0">
                <a:latin typeface="Century Gothic" panose="020B0502020202020204" pitchFamily="34" charset="0"/>
                <a:cs typeface="Arial" panose="020B0604020202020204" pitchFamily="34" charset="0"/>
              </a:rPr>
              <a:t>– Project appealed to the Board of Supervisors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Feb 2016 	</a:t>
            </a:r>
            <a:r>
              <a:rPr lang="en-US" sz="2400" dirty="0">
                <a:latin typeface="Century Gothic" panose="020B0502020202020204" pitchFamily="34" charset="0"/>
                <a:cs typeface="Arial" panose="020B0604020202020204" pitchFamily="34" charset="0"/>
              </a:rPr>
              <a:t>– Board of Supervisors review and approval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Mar 2016 	</a:t>
            </a:r>
            <a:r>
              <a:rPr lang="en-US" sz="2400" dirty="0">
                <a:latin typeface="Century Gothic" panose="020B0502020202020204" pitchFamily="34" charset="0"/>
                <a:cs typeface="Arial" panose="020B0604020202020204" pitchFamily="34" charset="0"/>
              </a:rPr>
              <a:t>– Petition for judicial review of the approval filed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May 2018	</a:t>
            </a:r>
            <a:r>
              <a:rPr lang="en-US" sz="2400" dirty="0">
                <a:latin typeface="Century Gothic" panose="020B0502020202020204" pitchFamily="34" charset="0"/>
                <a:cs typeface="Arial" panose="020B0604020202020204" pitchFamily="34" charset="0"/>
              </a:rPr>
              <a:t>– Court of Appeals decision upholding County approval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Dec 2018 	</a:t>
            </a:r>
            <a:r>
              <a:rPr lang="en-US" sz="2400" dirty="0">
                <a:latin typeface="Century Gothic" panose="020B0502020202020204" pitchFamily="34" charset="0"/>
                <a:cs typeface="Arial" panose="020B0604020202020204" pitchFamily="34" charset="0"/>
              </a:rPr>
              <a:t>– Planning Commission initial review of landscaping plan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Feb 2019 	</a:t>
            </a:r>
            <a:r>
              <a:rPr lang="en-US" sz="2400" dirty="0">
                <a:latin typeface="Century Gothic" panose="020B0502020202020204" pitchFamily="34" charset="0"/>
                <a:cs typeface="Arial" panose="020B0604020202020204" pitchFamily="34" charset="0"/>
              </a:rPr>
              <a:t>– Planning Commission final review and approval of landscaping plan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Sep 2019 </a:t>
            </a:r>
            <a:r>
              <a:rPr lang="en-US" sz="2400" dirty="0">
                <a:latin typeface="Century Gothic" panose="020B0502020202020204" pitchFamily="34" charset="0"/>
                <a:cs typeface="Arial" panose="020B0604020202020204" pitchFamily="34" charset="0"/>
              </a:rPr>
              <a:t>– Planning Commission review of Grading Schedule and Haul Routes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Feb 2020</a:t>
            </a:r>
            <a:r>
              <a:rPr lang="en-US" sz="2400" dirty="0">
                <a:latin typeface="Century Gothic" panose="020B0502020202020204" pitchFamily="34" charset="0"/>
                <a:cs typeface="Arial" panose="020B0604020202020204" pitchFamily="34" charset="0"/>
              </a:rPr>
              <a:t> – Planning Commission approval of Grading Schedule and Haul Routes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July 2020</a:t>
            </a:r>
            <a:r>
              <a:rPr lang="en-US" sz="2400" dirty="0">
                <a:latin typeface="Century Gothic" panose="020B0502020202020204" pitchFamily="34" charset="0"/>
                <a:cs typeface="Arial" panose="020B0604020202020204" pitchFamily="34" charset="0"/>
              </a:rPr>
              <a:t> – Issuance of Building Permit with Grading Hard Card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95441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715820" y="1152144"/>
            <a:ext cx="13168746" cy="562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02" tIns="65302" rIns="130602" bIns="65302">
            <a:spAutoFit/>
          </a:bodyPr>
          <a:lstStyle/>
          <a:p>
            <a:pPr algn="ctr"/>
            <a:r>
              <a:rPr lang="en-US" sz="2800" b="1" dirty="0">
                <a:latin typeface="Century Gothic" pitchFamily="34" charset="0"/>
              </a:rPr>
              <a:t>HISTORY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709770" y="1714911"/>
            <a:ext cx="1316874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3471719" y="7774082"/>
            <a:ext cx="7686963" cy="408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02" tIns="65302" rIns="130602" bIns="65302">
            <a:spAutoFit/>
          </a:bodyPr>
          <a:lstStyle/>
          <a:p>
            <a:pPr algn="ctr">
              <a:defRPr/>
            </a:pPr>
            <a:r>
              <a:rPr lang="en-US" sz="1800" b="1" spc="385" dirty="0">
                <a:latin typeface="Century Gothic" pitchFamily="34" charset="0"/>
              </a:rPr>
              <a:t>PLANNING AND BUILDING DEPARTMENT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16530" y="7779365"/>
            <a:ext cx="1316874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5"/>
          <p:cNvSpPr txBox="1">
            <a:spLocks noChangeArrowheads="1"/>
          </p:cNvSpPr>
          <p:nvPr/>
        </p:nvSpPr>
        <p:spPr bwMode="auto">
          <a:xfrm>
            <a:off x="709770" y="1940167"/>
            <a:ext cx="13165285" cy="2277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61205" tIns="65302" rIns="130602" bIns="65302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Nov 2020 </a:t>
            </a:r>
            <a:r>
              <a:rPr lang="en-US" sz="2400" dirty="0">
                <a:latin typeface="Century Gothic" panose="020B0502020202020204" pitchFamily="34" charset="0"/>
                <a:cs typeface="Arial" panose="020B0604020202020204" pitchFamily="34" charset="0"/>
              </a:rPr>
              <a:t>– Planning Commission review of Revised Grading Schedule and Haul Routes (Continued)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January 2021</a:t>
            </a:r>
            <a:r>
              <a:rPr lang="en-US" sz="2400" dirty="0">
                <a:latin typeface="Century Gothic" panose="020B0502020202020204" pitchFamily="34" charset="0"/>
                <a:cs typeface="Arial" panose="020B0604020202020204" pitchFamily="34" charset="0"/>
              </a:rPr>
              <a:t> – Planning Commission review of Revised Grading Schedule and Haul Routes</a:t>
            </a:r>
          </a:p>
        </p:txBody>
      </p:sp>
    </p:spTree>
    <p:extLst>
      <p:ext uri="{BB962C8B-B14F-4D97-AF65-F5344CB8AC3E}">
        <p14:creationId xmlns:p14="http://schemas.microsoft.com/office/powerpoint/2010/main" val="3349886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715820" y="1152144"/>
            <a:ext cx="13168746" cy="562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02" tIns="65302" rIns="130602" bIns="65302">
            <a:spAutoFit/>
          </a:bodyPr>
          <a:lstStyle/>
          <a:p>
            <a:pPr algn="ctr"/>
            <a:r>
              <a:rPr lang="en-US" sz="2800" b="1" dirty="0">
                <a:latin typeface="Century Gothic" pitchFamily="34" charset="0"/>
              </a:rPr>
              <a:t>REVISED GRADING SCHEDULE SUMMARY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709770" y="1714911"/>
            <a:ext cx="1316874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3471719" y="7774082"/>
            <a:ext cx="7686963" cy="408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02" tIns="65302" rIns="130602" bIns="65302">
            <a:spAutoFit/>
          </a:bodyPr>
          <a:lstStyle/>
          <a:p>
            <a:pPr algn="ctr">
              <a:defRPr/>
            </a:pPr>
            <a:r>
              <a:rPr lang="en-US" sz="1800" b="1" spc="385" dirty="0">
                <a:latin typeface="Century Gothic" pitchFamily="34" charset="0"/>
              </a:rPr>
              <a:t>PLANNING AND BUILDING DEPARTMENT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16530" y="7779365"/>
            <a:ext cx="1316874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5"/>
          <p:cNvSpPr txBox="1">
            <a:spLocks noChangeArrowheads="1"/>
          </p:cNvSpPr>
          <p:nvPr/>
        </p:nvSpPr>
        <p:spPr bwMode="auto">
          <a:xfrm>
            <a:off x="732557" y="2320159"/>
            <a:ext cx="13165285" cy="5302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61205" tIns="65302" rIns="130602" bIns="65302"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February 26, 2020 Planning Commission Approved Schedule allowed grading work that would take place between May 1st and September 30th (the “dry season”). </a:t>
            </a:r>
          </a:p>
          <a:p>
            <a:pPr>
              <a:spcBef>
                <a:spcPts val="0"/>
              </a:spcBef>
            </a:pPr>
            <a:endParaRPr lang="en-US" sz="24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Grading commenced on July 28</a:t>
            </a:r>
            <a:r>
              <a:rPr lang="en-US" sz="2400" b="1" baseline="30000" dirty="0">
                <a:latin typeface="Century Gothic" panose="020B0502020202020204" pitchFamily="34" charset="0"/>
                <a:cs typeface="Arial" panose="020B0604020202020204" pitchFamily="34" charset="0"/>
              </a:rPr>
              <a:t>th</a:t>
            </a: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, nearly three months after the intended start date </a:t>
            </a:r>
          </a:p>
          <a:p>
            <a:pPr>
              <a:spcBef>
                <a:spcPts val="0"/>
              </a:spcBef>
            </a:pPr>
            <a:endParaRPr lang="en-US" sz="24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Grading work was not completed by September 30</a:t>
            </a:r>
            <a:r>
              <a:rPr lang="en-US" sz="2400" b="1" baseline="30000" dirty="0">
                <a:latin typeface="Century Gothic" panose="020B0502020202020204" pitchFamily="34" charset="0"/>
                <a:cs typeface="Arial" panose="020B0604020202020204" pitchFamily="34" charset="0"/>
              </a:rPr>
              <a:t>th</a:t>
            </a: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;  operating until early January with Temporary Authorization</a:t>
            </a:r>
          </a:p>
          <a:p>
            <a:pPr>
              <a:spcBef>
                <a:spcPts val="0"/>
              </a:spcBef>
            </a:pPr>
            <a:endParaRPr lang="en-US" sz="24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Several unexpected events affected the project, extending the time required to complete grading work</a:t>
            </a:r>
          </a:p>
          <a:p>
            <a:pPr>
              <a:spcBef>
                <a:spcPts val="0"/>
              </a:spcBef>
            </a:pPr>
            <a:endParaRPr lang="en-US" sz="24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Applicant requests authorization for a revised thirteen-month grading schedule, including authorization to continue grading throughout the “wet season” (October 1st – April 30th), subject to the conditions included in Attachment A.</a:t>
            </a:r>
          </a:p>
        </p:txBody>
      </p:sp>
    </p:spTree>
    <p:extLst>
      <p:ext uri="{BB962C8B-B14F-4D97-AF65-F5344CB8AC3E}">
        <p14:creationId xmlns:p14="http://schemas.microsoft.com/office/powerpoint/2010/main" val="2988653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715820" y="1152144"/>
            <a:ext cx="13168746" cy="562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02" tIns="65302" rIns="130602" bIns="65302">
            <a:spAutoFit/>
          </a:bodyPr>
          <a:lstStyle/>
          <a:p>
            <a:pPr algn="ctr"/>
            <a:r>
              <a:rPr lang="en-US" sz="2800" b="1" dirty="0">
                <a:latin typeface="Century Gothic" panose="020B0502020202020204" pitchFamily="34" charset="0"/>
              </a:rPr>
              <a:t>GRADING DELAYS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709770" y="1714911"/>
            <a:ext cx="1316874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3471719" y="7774082"/>
            <a:ext cx="7686963" cy="408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02" tIns="65302" rIns="130602" bIns="65302">
            <a:spAutoFit/>
          </a:bodyPr>
          <a:lstStyle/>
          <a:p>
            <a:pPr algn="ctr">
              <a:defRPr/>
            </a:pPr>
            <a:r>
              <a:rPr lang="en-US" sz="1800" b="1" spc="385" dirty="0">
                <a:latin typeface="Century Gothic" panose="020B0502020202020204" pitchFamily="34" charset="0"/>
              </a:rPr>
              <a:t>PLANNING AND BUILDING DEPARTMENT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16530" y="7779365"/>
            <a:ext cx="1316874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709770" y="2192322"/>
            <a:ext cx="13075504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entury Gothic" panose="020B0502020202020204" pitchFamily="34" charset="0"/>
              </a:rPr>
              <a:t>Approved  (2/26) grading schedule extended over the five months of the dry season (May – September).</a:t>
            </a:r>
            <a:br>
              <a:rPr lang="en-US" sz="2000" b="1" dirty="0">
                <a:latin typeface="Century Gothic" panose="020B0502020202020204" pitchFamily="34" charset="0"/>
              </a:rPr>
            </a:br>
            <a:r>
              <a:rPr lang="en-US" sz="2000" b="1" dirty="0">
                <a:latin typeface="Century Gothic" panose="020B0502020202020204" pitchFamily="34" charset="0"/>
              </a:rPr>
              <a:t> </a:t>
            </a:r>
          </a:p>
          <a:p>
            <a:r>
              <a:rPr lang="en-US" sz="2000" b="1" dirty="0">
                <a:latin typeface="Century Gothic" panose="020B0502020202020204" pitchFamily="34" charset="0"/>
              </a:rPr>
              <a:t>Given July 28, 2020 start date, expected completion date would be December 27, 2020. </a:t>
            </a:r>
            <a:br>
              <a:rPr lang="en-US" sz="2000" b="1" dirty="0">
                <a:latin typeface="Century Gothic" panose="020B0502020202020204" pitchFamily="34" charset="0"/>
              </a:rPr>
            </a:br>
            <a:endParaRPr lang="en-US" sz="2000" b="1" dirty="0">
              <a:latin typeface="Century Gothic" panose="020B0502020202020204" pitchFamily="34" charset="0"/>
            </a:endParaRPr>
          </a:p>
          <a:p>
            <a:r>
              <a:rPr lang="en-US" sz="2000" b="1" dirty="0">
                <a:latin typeface="Century Gothic" panose="020B0502020202020204" pitchFamily="34" charset="0"/>
              </a:rPr>
              <a:t>Revised schedule proposed by the applicant identifies August 26, 2021 as the expected completion date, approximately eight months longer than the original schedule due to a number of factors.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Century Gothic" panose="020B0502020202020204" pitchFamily="34" charset="0"/>
              </a:rPr>
              <a:t>Rain Delays (22 days)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Century Gothic" panose="020B0502020202020204" pitchFamily="34" charset="0"/>
              </a:rPr>
              <a:t>Underestimation of project duration and approved schedule allowed shorter work and haul hours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Century Gothic" panose="020B0502020202020204" pitchFamily="34" charset="0"/>
              </a:rPr>
              <a:t>Smoke and COVID delays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Century Gothic" panose="020B0502020202020204" pitchFamily="34" charset="0"/>
              </a:rPr>
              <a:t>Land clearing and site preparation occurred after the issuance of the grading hard card.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Century Gothic" panose="020B0502020202020204" pitchFamily="34" charset="0"/>
              </a:rPr>
              <a:t>Contractor and dump site unavailable once hard-card was issued.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Century Gothic" panose="020B0502020202020204" pitchFamily="34" charset="0"/>
              </a:rPr>
              <a:t>Cal Water and PG&amp;E requirements changed the plan layout and grading sequence, which added considerable time. </a:t>
            </a:r>
          </a:p>
          <a:p>
            <a:endParaRPr lang="en-US" sz="2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064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715820" y="1152144"/>
            <a:ext cx="13168746" cy="562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02" tIns="65302" rIns="130602" bIns="65302">
            <a:spAutoFit/>
          </a:bodyPr>
          <a:lstStyle/>
          <a:p>
            <a:pPr algn="ctr"/>
            <a:r>
              <a:rPr lang="en-US" sz="2800" b="1" dirty="0">
                <a:latin typeface="Century Gothic" pitchFamily="34" charset="0"/>
              </a:rPr>
              <a:t>COMPLIANCE WITH FEB 26, 2020 CONDITIONS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709770" y="1714911"/>
            <a:ext cx="1316874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3471719" y="7774082"/>
            <a:ext cx="7686963" cy="408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02" tIns="65302" rIns="130602" bIns="65302">
            <a:spAutoFit/>
          </a:bodyPr>
          <a:lstStyle/>
          <a:p>
            <a:pPr algn="ctr">
              <a:defRPr/>
            </a:pPr>
            <a:r>
              <a:rPr lang="en-US" sz="1800" b="1" spc="385" dirty="0">
                <a:latin typeface="Century Gothic" pitchFamily="34" charset="0"/>
              </a:rPr>
              <a:t>PLANNING AND BUILDING DEPARTMENT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16530" y="7779365"/>
            <a:ext cx="1316874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5"/>
          <p:cNvSpPr txBox="1">
            <a:spLocks noChangeArrowheads="1"/>
          </p:cNvSpPr>
          <p:nvPr/>
        </p:nvSpPr>
        <p:spPr bwMode="auto">
          <a:xfrm>
            <a:off x="732557" y="2320159"/>
            <a:ext cx="13165285" cy="5271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61205" tIns="65302" rIns="130602" bIns="65302"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b="1" dirty="0">
                <a:latin typeface="Century Gothic" panose="020B0502020202020204" pitchFamily="34" charset="0"/>
                <a:cs typeface="Arial" panose="020B0604020202020204" pitchFamily="34" charset="0"/>
              </a:rPr>
              <a:t>Compliance with all conditions has been verified, with the exception of the following</a:t>
            </a:r>
            <a:r>
              <a:rPr lang="en-US" sz="2800" b="1" dirty="0">
                <a:latin typeface="Century Gothic" panose="020B0502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spcBef>
                <a:spcPts val="0"/>
              </a:spcBef>
            </a:pPr>
            <a:endParaRPr lang="en-US" sz="24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b="1" u="sng" dirty="0">
                <a:latin typeface="Century Gothic" panose="020B0502020202020204" pitchFamily="34" charset="0"/>
              </a:rPr>
              <a:t>CONDITION:</a:t>
            </a:r>
            <a:r>
              <a:rPr lang="en-US" sz="2400" b="1" dirty="0">
                <a:latin typeface="Century Gothic" panose="020B0502020202020204" pitchFamily="34" charset="0"/>
              </a:rPr>
              <a:t> All trucks used for hauling material to and from the site, including all empty trucks arriving at the site to haul material, shall always be covered by tarpaulins.</a:t>
            </a:r>
            <a:endParaRPr lang="en-US" sz="2400" dirty="0"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</a:rPr>
              <a:t>All haul trucks leaving the site have been covered by tarpaulins</a:t>
            </a:r>
            <a:r>
              <a:rPr lang="en-US" sz="2400" dirty="0">
                <a:latin typeface="Century Gothic" panose="020B0502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latin typeface="Century Gothic" panose="020B0502020202020204" pitchFamily="34" charset="0"/>
              </a:rPr>
              <a:t>Approximately 75% of returning trucks have not been covered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>
              <a:latin typeface="Century Gothic" panose="020B0502020202020204" pitchFamily="34" charset="0"/>
            </a:endParaRPr>
          </a:p>
          <a:p>
            <a:r>
              <a:rPr lang="en-US" sz="2400" b="1" dirty="0">
                <a:latin typeface="Century Gothic" panose="020B0502020202020204" pitchFamily="34" charset="0"/>
              </a:rPr>
              <a:t>Proposed Condition of Approval in Attachment A: Any trucks arriving without a tarpaulin cover will not be permitted to enter the site that day.</a:t>
            </a:r>
          </a:p>
          <a:p>
            <a:pPr>
              <a:spcBef>
                <a:spcPts val="0"/>
              </a:spcBef>
            </a:pPr>
            <a:r>
              <a:rPr lang="en-US" sz="2000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65091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715820" y="1152144"/>
            <a:ext cx="13168746" cy="562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02" tIns="65302" rIns="130602" bIns="65302">
            <a:spAutoFit/>
          </a:bodyPr>
          <a:lstStyle/>
          <a:p>
            <a:pPr algn="ctr"/>
            <a:r>
              <a:rPr lang="en-US" sz="2800" b="1" dirty="0">
                <a:latin typeface="Century Gothic" pitchFamily="34" charset="0"/>
              </a:rPr>
              <a:t>COMPLIANCE WITH NOVEMBER, 2020 COMMISSION DIRECTION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709770" y="1714911"/>
            <a:ext cx="1316874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3471719" y="7774082"/>
            <a:ext cx="7686963" cy="408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02" tIns="65302" rIns="130602" bIns="65302">
            <a:spAutoFit/>
          </a:bodyPr>
          <a:lstStyle/>
          <a:p>
            <a:pPr algn="ctr">
              <a:defRPr/>
            </a:pPr>
            <a:r>
              <a:rPr lang="en-US" sz="1800" b="1" spc="385" dirty="0">
                <a:latin typeface="Century Gothic" pitchFamily="34" charset="0"/>
              </a:rPr>
              <a:t>PLANNING AND BUILDING DEPARTMENT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16530" y="7779365"/>
            <a:ext cx="1316874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5"/>
          <p:cNvSpPr txBox="1">
            <a:spLocks noChangeArrowheads="1"/>
          </p:cNvSpPr>
          <p:nvPr/>
        </p:nvSpPr>
        <p:spPr bwMode="auto">
          <a:xfrm>
            <a:off x="732557" y="2320159"/>
            <a:ext cx="13165285" cy="471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61205" tIns="65302" rIns="130602" bIns="65302">
            <a:spAutoFit/>
          </a:bodyPr>
          <a:lstStyle/>
          <a:p>
            <a:pPr>
              <a:spcBef>
                <a:spcPts val="0"/>
              </a:spcBef>
            </a:pPr>
            <a:r>
              <a:rPr lang="en-US" sz="2800" b="1" dirty="0">
                <a:latin typeface="Century Gothic" panose="020B0502020202020204" pitchFamily="34" charset="0"/>
                <a:cs typeface="Arial" panose="020B0604020202020204" pitchFamily="34" charset="0"/>
              </a:rPr>
              <a:t>Applicants complied with November 2020 Commission Directives, Prepared a Realistic Schedule, and Made Changes to Address Neighbor Concerns:</a:t>
            </a:r>
          </a:p>
          <a:p>
            <a:pPr>
              <a:spcBef>
                <a:spcPts val="0"/>
              </a:spcBef>
            </a:pPr>
            <a:endParaRPr lang="en-US" sz="2400" b="1" dirty="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AutoNum type="arabicParenBoth"/>
            </a:pPr>
            <a:r>
              <a:rPr lang="en-US" sz="2000" b="1" dirty="0">
                <a:latin typeface="Century Gothic" panose="020B0502020202020204" pitchFamily="34" charset="0"/>
              </a:rPr>
              <a:t>followed the original and subsequent conditions of approval; </a:t>
            </a:r>
          </a:p>
          <a:p>
            <a:pPr marL="457200" lvl="0" indent="-457200">
              <a:buAutoNum type="arabicParenBoth"/>
            </a:pPr>
            <a:r>
              <a:rPr lang="en-US" sz="2000" b="1" dirty="0">
                <a:latin typeface="Century Gothic" panose="020B0502020202020204" pitchFamily="34" charset="0"/>
              </a:rPr>
              <a:t>improved erosion control measures to prevent offsite sediment flows and to maintain slope stability; </a:t>
            </a:r>
          </a:p>
          <a:p>
            <a:pPr marL="457200" lvl="0" indent="-457200">
              <a:buAutoNum type="arabicParenBoth"/>
            </a:pPr>
            <a:r>
              <a:rPr lang="en-US" sz="2000" b="1" dirty="0">
                <a:latin typeface="Century Gothic" panose="020B0502020202020204" pitchFamily="34" charset="0"/>
              </a:rPr>
              <a:t>improved communications with the neighborhood; </a:t>
            </a:r>
          </a:p>
          <a:p>
            <a:pPr marL="457200" lvl="0" indent="-457200">
              <a:buAutoNum type="arabicParenBoth"/>
            </a:pPr>
            <a:r>
              <a:rPr lang="en-US" sz="2000" b="1" dirty="0">
                <a:latin typeface="Century Gothic" panose="020B0502020202020204" pitchFamily="34" charset="0"/>
              </a:rPr>
              <a:t>limited grading operations since November 18, 2018 to those areas already commenced, and only to establish stable slopes; and </a:t>
            </a:r>
          </a:p>
          <a:p>
            <a:pPr marL="457200" lvl="0" indent="-457200">
              <a:buAutoNum type="arabicParenBoth"/>
            </a:pPr>
            <a:r>
              <a:rPr lang="en-US" sz="2000" b="1" dirty="0">
                <a:latin typeface="Century Gothic" panose="020B0502020202020204" pitchFamily="34" charset="0"/>
              </a:rPr>
              <a:t>modify the timing and amount of grading off-haul, and haul routes to reduce impacts on project neighbors</a:t>
            </a:r>
            <a:r>
              <a:rPr lang="en-US" sz="2000" b="1" dirty="0">
                <a:latin typeface="Century Gothic" panose="020B0502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31902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715819" y="1152144"/>
            <a:ext cx="13168746" cy="562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02" tIns="65302" rIns="130602" bIns="65302">
            <a:spAutoFit/>
          </a:bodyPr>
          <a:lstStyle/>
          <a:p>
            <a:pPr algn="ctr"/>
            <a:r>
              <a:rPr lang="en-US" sz="2800" b="1" dirty="0">
                <a:latin typeface="Century Gothic" pitchFamily="34" charset="0"/>
              </a:rPr>
              <a:t>Applicant Presentation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715819" y="1719072"/>
            <a:ext cx="1316874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3471719" y="7774082"/>
            <a:ext cx="7686963" cy="408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02" tIns="65302" rIns="130602" bIns="65302">
            <a:spAutoFit/>
          </a:bodyPr>
          <a:lstStyle/>
          <a:p>
            <a:pPr algn="ctr">
              <a:defRPr/>
            </a:pPr>
            <a:r>
              <a:rPr lang="en-US" sz="1800" b="1" spc="385" dirty="0">
                <a:latin typeface="Century Gothic" pitchFamily="34" charset="0"/>
              </a:rPr>
              <a:t>PLANNING AND BUILDING DEPARTMENT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16530" y="7779365"/>
            <a:ext cx="1316874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AEE49FC8-44DE-4BC0-8BA5-09F45C6071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8012" y="2049508"/>
            <a:ext cx="8585947" cy="5517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959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CC Presentation Template 28JUN2018.potx" id="{1CEAA49B-1EE3-461D-AC70-8A14331EB7A2}" vid="{65A8CA62-48F0-4706-BEF7-BA3833FF8EA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PCC Presentation Template 28JUN2018</Template>
  <TotalTime>15796</TotalTime>
  <Words>544</Words>
  <Application>Microsoft Office PowerPoint</Application>
  <PresentationFormat>Custom</PresentationFormat>
  <Paragraphs>106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Constantia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County 0f San Mateo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Castaneda</dc:creator>
  <cp:lastModifiedBy>Joe LaClair</cp:lastModifiedBy>
  <cp:revision>27</cp:revision>
  <cp:lastPrinted>2018-12-11T23:15:13Z</cp:lastPrinted>
  <dcterms:created xsi:type="dcterms:W3CDTF">2018-12-10T20:50:27Z</dcterms:created>
  <dcterms:modified xsi:type="dcterms:W3CDTF">2021-01-26T22:17:52Z</dcterms:modified>
</cp:coreProperties>
</file>