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 id="2147483829" r:id="rId2"/>
  </p:sldMasterIdLst>
  <p:notesMasterIdLst>
    <p:notesMasterId r:id="rId19"/>
  </p:notesMasterIdLst>
  <p:handoutMasterIdLst>
    <p:handoutMasterId r:id="rId20"/>
  </p:handoutMasterIdLst>
  <p:sldIdLst>
    <p:sldId id="303" r:id="rId3"/>
    <p:sldId id="319" r:id="rId4"/>
    <p:sldId id="291" r:id="rId5"/>
    <p:sldId id="323" r:id="rId6"/>
    <p:sldId id="342" r:id="rId7"/>
    <p:sldId id="317" r:id="rId8"/>
    <p:sldId id="328" r:id="rId9"/>
    <p:sldId id="343" r:id="rId10"/>
    <p:sldId id="344" r:id="rId11"/>
    <p:sldId id="345" r:id="rId12"/>
    <p:sldId id="346" r:id="rId13"/>
    <p:sldId id="333" r:id="rId14"/>
    <p:sldId id="330" r:id="rId15"/>
    <p:sldId id="347" r:id="rId16"/>
    <p:sldId id="331" r:id="rId17"/>
    <p:sldId id="326" r:id="rId18"/>
  </p:sldIdLst>
  <p:sldSz cx="14630400" cy="8229600"/>
  <p:notesSz cx="7315200" cy="9601200"/>
  <p:defaultTextStyle>
    <a:defPPr>
      <a:defRPr lang="en-US"/>
    </a:defPPr>
    <a:lvl1pPr algn="l" rtl="0" fontAlgn="base">
      <a:spcBef>
        <a:spcPct val="50000"/>
      </a:spcBef>
      <a:spcAft>
        <a:spcPct val="0"/>
      </a:spcAft>
      <a:defRPr sz="4000" kern="1200">
        <a:solidFill>
          <a:schemeClr val="tx1"/>
        </a:solidFill>
        <a:latin typeface="Arial" charset="0"/>
        <a:ea typeface="+mn-ea"/>
        <a:cs typeface="+mn-cs"/>
      </a:defRPr>
    </a:lvl1pPr>
    <a:lvl2pPr marL="651203" indent="-65122" algn="l" rtl="0" fontAlgn="base">
      <a:spcBef>
        <a:spcPct val="50000"/>
      </a:spcBef>
      <a:spcAft>
        <a:spcPct val="0"/>
      </a:spcAft>
      <a:defRPr sz="4000" kern="1200">
        <a:solidFill>
          <a:schemeClr val="tx1"/>
        </a:solidFill>
        <a:latin typeface="Arial" charset="0"/>
        <a:ea typeface="+mn-ea"/>
        <a:cs typeface="+mn-cs"/>
      </a:defRPr>
    </a:lvl2pPr>
    <a:lvl3pPr marL="1304443" indent="-132276" algn="l" rtl="0" fontAlgn="base">
      <a:spcBef>
        <a:spcPct val="50000"/>
      </a:spcBef>
      <a:spcAft>
        <a:spcPct val="0"/>
      </a:spcAft>
      <a:defRPr sz="4000" kern="1200">
        <a:solidFill>
          <a:schemeClr val="tx1"/>
        </a:solidFill>
        <a:latin typeface="Arial" charset="0"/>
        <a:ea typeface="+mn-ea"/>
        <a:cs typeface="+mn-cs"/>
      </a:defRPr>
    </a:lvl3pPr>
    <a:lvl4pPr marL="1957682" indent="-199432" algn="l" rtl="0" fontAlgn="base">
      <a:spcBef>
        <a:spcPct val="50000"/>
      </a:spcBef>
      <a:spcAft>
        <a:spcPct val="0"/>
      </a:spcAft>
      <a:defRPr sz="4000" kern="1200">
        <a:solidFill>
          <a:schemeClr val="tx1"/>
        </a:solidFill>
        <a:latin typeface="Arial" charset="0"/>
        <a:ea typeface="+mn-ea"/>
        <a:cs typeface="+mn-cs"/>
      </a:defRPr>
    </a:lvl4pPr>
    <a:lvl5pPr marL="2610922" indent="-266588" algn="l" rtl="0" fontAlgn="base">
      <a:spcBef>
        <a:spcPct val="50000"/>
      </a:spcBef>
      <a:spcAft>
        <a:spcPct val="0"/>
      </a:spcAft>
      <a:defRPr sz="4000" kern="1200">
        <a:solidFill>
          <a:schemeClr val="tx1"/>
        </a:solidFill>
        <a:latin typeface="Arial" charset="0"/>
        <a:ea typeface="+mn-ea"/>
        <a:cs typeface="+mn-cs"/>
      </a:defRPr>
    </a:lvl5pPr>
    <a:lvl6pPr marL="2930418" algn="l" defTabSz="1172168" rtl="0" eaLnBrk="1" latinLnBrk="0" hangingPunct="1">
      <a:defRPr sz="4000" kern="1200">
        <a:solidFill>
          <a:schemeClr val="tx1"/>
        </a:solidFill>
        <a:latin typeface="Arial" charset="0"/>
        <a:ea typeface="+mn-ea"/>
        <a:cs typeface="+mn-cs"/>
      </a:defRPr>
    </a:lvl6pPr>
    <a:lvl7pPr marL="3516501" algn="l" defTabSz="1172168" rtl="0" eaLnBrk="1" latinLnBrk="0" hangingPunct="1">
      <a:defRPr sz="4000" kern="1200">
        <a:solidFill>
          <a:schemeClr val="tx1"/>
        </a:solidFill>
        <a:latin typeface="Arial" charset="0"/>
        <a:ea typeface="+mn-ea"/>
        <a:cs typeface="+mn-cs"/>
      </a:defRPr>
    </a:lvl7pPr>
    <a:lvl8pPr marL="4102584" algn="l" defTabSz="1172168" rtl="0" eaLnBrk="1" latinLnBrk="0" hangingPunct="1">
      <a:defRPr sz="4000" kern="1200">
        <a:solidFill>
          <a:schemeClr val="tx1"/>
        </a:solidFill>
        <a:latin typeface="Arial" charset="0"/>
        <a:ea typeface="+mn-ea"/>
        <a:cs typeface="+mn-cs"/>
      </a:defRPr>
    </a:lvl8pPr>
    <a:lvl9pPr marL="4688668" algn="l" defTabSz="1172168"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F81BD"/>
    <a:srgbClr val="E46C0A"/>
    <a:srgbClr val="33CCFF"/>
    <a:srgbClr val="FFCC66"/>
    <a:srgbClr val="669999"/>
    <a:srgbClr val="224442"/>
    <a:srgbClr val="1C3736"/>
    <a:srgbClr val="2F5B5B"/>
    <a:srgbClr val="437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BCFF9-E569-CD56-B72F-4EF763839F06}" v="1" dt="2020-03-24T02:28:37.182"/>
    <p1510:client id="{3B0890D1-DB2D-4556-9DD6-7B0FA8C1BC17}" v="266" dt="2020-03-23T23:15:52.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353" autoAdjust="0"/>
  </p:normalViewPr>
  <p:slideViewPr>
    <p:cSldViewPr snapToGrid="0">
      <p:cViewPr varScale="1">
        <p:scale>
          <a:sx n="30" d="100"/>
          <a:sy n="30" d="100"/>
        </p:scale>
        <p:origin x="168" y="24"/>
      </p:cViewPr>
      <p:guideLst>
        <p:guide orient="horz" pos="2592"/>
        <p:guide pos="4608"/>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3101" y="3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2355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algn="r" defTabSz="958387">
              <a:spcBef>
                <a:spcPct val="0"/>
              </a:spcBef>
              <a:defRPr sz="1300">
                <a:latin typeface="Times New Roman" charset="0"/>
              </a:defRPr>
            </a:lvl1pPr>
          </a:lstStyle>
          <a:p>
            <a:pPr>
              <a:defRPr/>
            </a:pPr>
            <a:endParaRPr lang="en-US"/>
          </a:p>
        </p:txBody>
      </p:sp>
      <p:sp>
        <p:nvSpPr>
          <p:cNvPr id="2355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2355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algn="r" defTabSz="958387">
              <a:spcBef>
                <a:spcPct val="0"/>
              </a:spcBef>
              <a:defRPr sz="1300">
                <a:latin typeface="Times New Roman" charset="0"/>
              </a:defRPr>
            </a:lvl1pPr>
          </a:lstStyle>
          <a:p>
            <a:pPr>
              <a:defRPr/>
            </a:pPr>
            <a:fld id="{53D8C901-FCE4-457F-8F3E-D8E969E75742}" type="slidenum">
              <a:rPr lang="en-US"/>
              <a:pPr>
                <a:defRPr/>
              </a:pPr>
              <a:t>‹#›</a:t>
            </a:fld>
            <a:endParaRPr lang="en-US"/>
          </a:p>
        </p:txBody>
      </p:sp>
    </p:spTree>
    <p:extLst>
      <p:ext uri="{BB962C8B-B14F-4D97-AF65-F5344CB8AC3E}">
        <p14:creationId xmlns:p14="http://schemas.microsoft.com/office/powerpoint/2010/main" val="2486896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algn="r" defTabSz="958387">
              <a:spcBef>
                <a:spcPct val="0"/>
              </a:spcBef>
              <a:defRPr sz="1300">
                <a:latin typeface="Times New Roman"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460375" y="719138"/>
            <a:ext cx="6400800" cy="36020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4725" y="4557713"/>
            <a:ext cx="5365750" cy="4324350"/>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algn="r" defTabSz="958387">
              <a:spcBef>
                <a:spcPct val="0"/>
              </a:spcBef>
              <a:defRPr sz="1300">
                <a:latin typeface="Times New Roman" charset="0"/>
              </a:defRPr>
            </a:lvl1pPr>
          </a:lstStyle>
          <a:p>
            <a:pPr>
              <a:defRPr/>
            </a:pPr>
            <a:fld id="{8AA78D54-4364-461D-AF1C-69B816DFA6AA}" type="slidenum">
              <a:rPr lang="en-US"/>
              <a:pPr>
                <a:defRPr/>
              </a:pPr>
              <a:t>‹#›</a:t>
            </a:fld>
            <a:endParaRPr lang="en-US"/>
          </a:p>
        </p:txBody>
      </p:sp>
    </p:spTree>
    <p:extLst>
      <p:ext uri="{BB962C8B-B14F-4D97-AF65-F5344CB8AC3E}">
        <p14:creationId xmlns:p14="http://schemas.microsoft.com/office/powerpoint/2010/main" val="1183807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pitchFamily="18" charset="0"/>
        <a:ea typeface="+mn-ea"/>
        <a:cs typeface="+mn-cs"/>
      </a:defRPr>
    </a:lvl1pPr>
    <a:lvl2pPr marL="651203" algn="l" rtl="0" eaLnBrk="0" fontAlgn="base" hangingPunct="0">
      <a:spcBef>
        <a:spcPct val="30000"/>
      </a:spcBef>
      <a:spcAft>
        <a:spcPct val="0"/>
      </a:spcAft>
      <a:defRPr sz="1700" kern="1200">
        <a:solidFill>
          <a:schemeClr val="tx1"/>
        </a:solidFill>
        <a:latin typeface="Times New Roman" pitchFamily="18" charset="0"/>
        <a:ea typeface="+mn-ea"/>
        <a:cs typeface="+mn-cs"/>
      </a:defRPr>
    </a:lvl2pPr>
    <a:lvl3pPr marL="1304443" algn="l" rtl="0" eaLnBrk="0" fontAlgn="base" hangingPunct="0">
      <a:spcBef>
        <a:spcPct val="30000"/>
      </a:spcBef>
      <a:spcAft>
        <a:spcPct val="0"/>
      </a:spcAft>
      <a:defRPr sz="1700" kern="1200">
        <a:solidFill>
          <a:schemeClr val="tx1"/>
        </a:solidFill>
        <a:latin typeface="Times New Roman" pitchFamily="18" charset="0"/>
        <a:ea typeface="+mn-ea"/>
        <a:cs typeface="+mn-cs"/>
      </a:defRPr>
    </a:lvl3pPr>
    <a:lvl4pPr marL="1957682" algn="l" rtl="0" eaLnBrk="0" fontAlgn="base" hangingPunct="0">
      <a:spcBef>
        <a:spcPct val="30000"/>
      </a:spcBef>
      <a:spcAft>
        <a:spcPct val="0"/>
      </a:spcAft>
      <a:defRPr sz="1700" kern="1200">
        <a:solidFill>
          <a:schemeClr val="tx1"/>
        </a:solidFill>
        <a:latin typeface="Times New Roman" pitchFamily="18" charset="0"/>
        <a:ea typeface="+mn-ea"/>
        <a:cs typeface="+mn-cs"/>
      </a:defRPr>
    </a:lvl4pPr>
    <a:lvl5pPr marL="2610922" algn="l" rtl="0" eaLnBrk="0" fontAlgn="base" hangingPunct="0">
      <a:spcBef>
        <a:spcPct val="30000"/>
      </a:spcBef>
      <a:spcAft>
        <a:spcPct val="0"/>
      </a:spcAft>
      <a:defRPr sz="1700" kern="1200">
        <a:solidFill>
          <a:schemeClr val="tx1"/>
        </a:solidFill>
        <a:latin typeface="Times New Roman" pitchFamily="18" charset="0"/>
        <a:ea typeface="+mn-ea"/>
        <a:cs typeface="+mn-cs"/>
      </a:defRPr>
    </a:lvl5pPr>
    <a:lvl6pPr marL="3265071" algn="l" defTabSz="1306028" rtl="0" eaLnBrk="1" latinLnBrk="0" hangingPunct="1">
      <a:defRPr sz="1700" kern="1200">
        <a:solidFill>
          <a:schemeClr val="tx1"/>
        </a:solidFill>
        <a:latin typeface="+mn-lt"/>
        <a:ea typeface="+mn-ea"/>
        <a:cs typeface="+mn-cs"/>
      </a:defRPr>
    </a:lvl6pPr>
    <a:lvl7pPr marL="3918085" algn="l" defTabSz="1306028" rtl="0" eaLnBrk="1" latinLnBrk="0" hangingPunct="1">
      <a:defRPr sz="1700" kern="1200">
        <a:solidFill>
          <a:schemeClr val="tx1"/>
        </a:solidFill>
        <a:latin typeface="+mn-lt"/>
        <a:ea typeface="+mn-ea"/>
        <a:cs typeface="+mn-cs"/>
      </a:defRPr>
    </a:lvl7pPr>
    <a:lvl8pPr marL="4571100" algn="l" defTabSz="1306028" rtl="0" eaLnBrk="1" latinLnBrk="0" hangingPunct="1">
      <a:defRPr sz="1700" kern="1200">
        <a:solidFill>
          <a:schemeClr val="tx1"/>
        </a:solidFill>
        <a:latin typeface="+mn-lt"/>
        <a:ea typeface="+mn-ea"/>
        <a:cs typeface="+mn-cs"/>
      </a:defRPr>
    </a:lvl8pPr>
    <a:lvl9pPr marL="5224114" algn="l" defTabSz="1306028"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2E5CC985-4E58-40A6-9895-D744AE667FA6}" type="slidenum">
              <a:rPr lang="en-US" sz="1300">
                <a:latin typeface="Times New Roman" charset="0"/>
              </a:rPr>
              <a:pPr algn="r" defTabSz="957263">
                <a:spcBef>
                  <a:spcPct val="0"/>
                </a:spcBef>
              </a:pPr>
              <a:t>1</a:t>
            </a:fld>
            <a:endParaRPr lang="en-US" sz="1300">
              <a:latin typeface="Times New Roman" charset="0"/>
            </a:endParaRPr>
          </a:p>
        </p:txBody>
      </p:sp>
      <p:sp>
        <p:nvSpPr>
          <p:cNvPr id="16387" name="Rectangle 1026"/>
          <p:cNvSpPr>
            <a:spLocks noGrp="1" noRot="1" noChangeAspect="1" noChangeArrowheads="1" noTextEdit="1"/>
          </p:cNvSpPr>
          <p:nvPr>
            <p:ph type="sldImg"/>
          </p:nvPr>
        </p:nvSpPr>
        <p:spPr>
          <a:xfrm>
            <a:off x="460375" y="719138"/>
            <a:ext cx="6400800" cy="3602037"/>
          </a:xfrm>
          <a:ln/>
        </p:spPr>
      </p:sp>
      <p:sp>
        <p:nvSpPr>
          <p:cNvPr id="16388"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153737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2E5CC985-4E58-40A6-9895-D744AE667FA6}" type="slidenum">
              <a:rPr lang="en-US" sz="1300">
                <a:latin typeface="Times New Roman" charset="0"/>
              </a:rPr>
              <a:pPr algn="r" defTabSz="957263">
                <a:spcBef>
                  <a:spcPct val="0"/>
                </a:spcBef>
              </a:pPr>
              <a:t>14</a:t>
            </a:fld>
            <a:endParaRPr lang="en-US" sz="1300">
              <a:latin typeface="Times New Roman" charset="0"/>
            </a:endParaRPr>
          </a:p>
        </p:txBody>
      </p:sp>
      <p:sp>
        <p:nvSpPr>
          <p:cNvPr id="16387" name="Rectangle 1026"/>
          <p:cNvSpPr>
            <a:spLocks noGrp="1" noRot="1" noChangeAspect="1" noChangeArrowheads="1" noTextEdit="1"/>
          </p:cNvSpPr>
          <p:nvPr>
            <p:ph type="sldImg"/>
          </p:nvPr>
        </p:nvSpPr>
        <p:spPr>
          <a:xfrm>
            <a:off x="460375" y="719138"/>
            <a:ext cx="6400800" cy="3602037"/>
          </a:xfrm>
          <a:ln/>
        </p:spPr>
      </p:sp>
      <p:sp>
        <p:nvSpPr>
          <p:cNvPr id="16388"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313111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latin typeface="Times New Roman" charset="0"/>
              </a:rPr>
              <a:pPr algn="r" defTabSz="957263">
                <a:spcBef>
                  <a:spcPct val="0"/>
                </a:spcBef>
              </a:pPr>
              <a:t>3</a:t>
            </a:fld>
            <a:endParaRPr lang="en-US" sz="1300">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dirty="0">
                <a:latin typeface="Arial" charset="0"/>
              </a:rPr>
              <a:t>   Green color area if the  replacement planter.</a:t>
            </a:r>
          </a:p>
          <a:p>
            <a:pPr>
              <a:spcBef>
                <a:spcPct val="50000"/>
              </a:spcBef>
            </a:pPr>
            <a:r>
              <a:rPr lang="en-US" sz="2900" dirty="0">
                <a:latin typeface="Arial" charset="0"/>
              </a:rPr>
              <a:t>The blue color=the canopy over the fuel pumps</a:t>
            </a:r>
          </a:p>
          <a:p>
            <a:pPr>
              <a:spcBef>
                <a:spcPct val="50000"/>
              </a:spcBef>
            </a:pPr>
            <a:r>
              <a:rPr lang="en-US" sz="2900" dirty="0">
                <a:latin typeface="Arial" charset="0"/>
              </a:rPr>
              <a:t>Yellow =gas mart</a:t>
            </a:r>
          </a:p>
        </p:txBody>
      </p:sp>
    </p:spTree>
    <p:extLst>
      <p:ext uri="{BB962C8B-B14F-4D97-AF65-F5344CB8AC3E}">
        <p14:creationId xmlns:p14="http://schemas.microsoft.com/office/powerpoint/2010/main" val="387256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6</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368074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7</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291745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8</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dirty="0">
                <a:latin typeface="Arial" charset="0"/>
              </a:rPr>
              <a:t> </a:t>
            </a:r>
            <a:r>
              <a:rPr lang="en-US" sz="3200" dirty="0">
                <a:latin typeface="Century Gothic" panose="020B0502020202020204" pitchFamily="34" charset="0"/>
              </a:rPr>
              <a:t>The current open access area which fronts Highway 1.  </a:t>
            </a:r>
          </a:p>
          <a:p>
            <a:pPr>
              <a:spcBef>
                <a:spcPct val="50000"/>
              </a:spcBef>
            </a:pPr>
            <a:r>
              <a:rPr lang="en-US" sz="2900" dirty="0">
                <a:latin typeface="Arial" charset="0"/>
              </a:rPr>
              <a:t>The vehicles exiting the gas station are often moving quickly and abruptly into gaps of Highway 1 traffic in unpredictable directions.</a:t>
            </a:r>
          </a:p>
          <a:p>
            <a:pPr>
              <a:spcBef>
                <a:spcPct val="50000"/>
              </a:spcBef>
            </a:pPr>
            <a:r>
              <a:rPr lang="en-US" sz="3200" dirty="0">
                <a:latin typeface="Century Gothic" panose="020B0502020202020204" pitchFamily="34" charset="0"/>
              </a:rPr>
              <a:t> requesting the gas station entrance be close off to direct vehicle access to Cabrillo Highway. </a:t>
            </a:r>
            <a:endParaRPr lang="en-US" sz="2900" dirty="0">
              <a:latin typeface="Arial" charset="0"/>
            </a:endParaRPr>
          </a:p>
        </p:txBody>
      </p:sp>
    </p:spTree>
    <p:extLst>
      <p:ext uri="{BB962C8B-B14F-4D97-AF65-F5344CB8AC3E}">
        <p14:creationId xmlns:p14="http://schemas.microsoft.com/office/powerpoint/2010/main" val="326709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9</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dirty="0">
                <a:latin typeface="Arial" charset="0"/>
              </a:rPr>
              <a:t>The implementation plan that will be developed once Connect the </a:t>
            </a:r>
            <a:r>
              <a:rPr lang="en-US" sz="2900" dirty="0" err="1">
                <a:latin typeface="Arial" charset="0"/>
              </a:rPr>
              <a:t>Coastside</a:t>
            </a:r>
            <a:r>
              <a:rPr lang="en-US" sz="2900" dirty="0">
                <a:latin typeface="Arial" charset="0"/>
              </a:rPr>
              <a:t> is approved will provide an opportunity to identify and prioritize the resources that will be applied to work out the details of a more comprehensive project..</a:t>
            </a:r>
          </a:p>
          <a:p>
            <a:pPr>
              <a:spcBef>
                <a:spcPct val="50000"/>
              </a:spcBef>
            </a:pPr>
            <a:r>
              <a:rPr lang="en-US" sz="2900">
                <a:latin typeface="Arial" charset="0"/>
              </a:rPr>
              <a:t> One of the issues that will need to be addressed in order to implement larger scale improvements at this particular location is maintaining adequate access for fuel refilling trucks. </a:t>
            </a:r>
            <a:endParaRPr lang="en-US" sz="2900" dirty="0">
              <a:latin typeface="Arial" charset="0"/>
            </a:endParaRPr>
          </a:p>
        </p:txBody>
      </p:sp>
    </p:spTree>
    <p:extLst>
      <p:ext uri="{BB962C8B-B14F-4D97-AF65-F5344CB8AC3E}">
        <p14:creationId xmlns:p14="http://schemas.microsoft.com/office/powerpoint/2010/main" val="65531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10</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dirty="0">
                <a:latin typeface="Arial" charset="0"/>
              </a:rPr>
              <a:t> </a:t>
            </a:r>
            <a:r>
              <a:rPr lang="en-US" sz="3200" dirty="0">
                <a:latin typeface="Century Gothic" panose="020B0502020202020204" pitchFamily="34" charset="0"/>
              </a:rPr>
              <a:t>The current open access area which fronts Highway 1.  </a:t>
            </a:r>
          </a:p>
          <a:p>
            <a:pPr>
              <a:spcBef>
                <a:spcPct val="50000"/>
              </a:spcBef>
            </a:pPr>
            <a:r>
              <a:rPr lang="en-US" sz="2900" dirty="0">
                <a:latin typeface="Arial" charset="0"/>
              </a:rPr>
              <a:t>The vehicles exiting the gas station are often moving quickly and abruptly into gaps of Highway 1 traffic in unpredictable directions.</a:t>
            </a:r>
          </a:p>
          <a:p>
            <a:pPr>
              <a:spcBef>
                <a:spcPct val="50000"/>
              </a:spcBef>
            </a:pPr>
            <a:r>
              <a:rPr lang="en-US" sz="3200" dirty="0">
                <a:latin typeface="Century Gothic" panose="020B0502020202020204" pitchFamily="34" charset="0"/>
              </a:rPr>
              <a:t> requesting the gas station entrance be close off to direct vehicle access to Cabrillo Highway. </a:t>
            </a:r>
            <a:endParaRPr lang="en-US" sz="2900" dirty="0">
              <a:latin typeface="Arial" charset="0"/>
            </a:endParaRPr>
          </a:p>
        </p:txBody>
      </p:sp>
    </p:spTree>
    <p:extLst>
      <p:ext uri="{BB962C8B-B14F-4D97-AF65-F5344CB8AC3E}">
        <p14:creationId xmlns:p14="http://schemas.microsoft.com/office/powerpoint/2010/main" val="73607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11</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dirty="0">
                <a:latin typeface="Arial" charset="0"/>
              </a:rPr>
              <a:t> </a:t>
            </a:r>
            <a:r>
              <a:rPr lang="en-US" sz="3200" dirty="0">
                <a:latin typeface="Century Gothic" panose="020B0502020202020204" pitchFamily="34" charset="0"/>
              </a:rPr>
              <a:t>The current open access area which fronts Highway 1.  </a:t>
            </a:r>
          </a:p>
          <a:p>
            <a:pPr>
              <a:spcBef>
                <a:spcPct val="50000"/>
              </a:spcBef>
            </a:pPr>
            <a:r>
              <a:rPr lang="en-US" sz="2900" dirty="0">
                <a:latin typeface="Arial" charset="0"/>
              </a:rPr>
              <a:t>The vehicles exiting the gas station are often moving quickly and abruptly into gaps of Highway 1 traffic in unpredictable directions.</a:t>
            </a:r>
          </a:p>
          <a:p>
            <a:pPr>
              <a:spcBef>
                <a:spcPct val="50000"/>
              </a:spcBef>
            </a:pPr>
            <a:r>
              <a:rPr lang="en-US" sz="3200" dirty="0">
                <a:latin typeface="Century Gothic" panose="020B0502020202020204" pitchFamily="34" charset="0"/>
              </a:rPr>
              <a:t> requesting the gas station entrance be close off to direct vehicle access to Cabrillo Highway. </a:t>
            </a:r>
            <a:endParaRPr lang="en-US" sz="2900" dirty="0">
              <a:latin typeface="Arial" charset="0"/>
            </a:endParaRPr>
          </a:p>
        </p:txBody>
      </p:sp>
    </p:spTree>
    <p:extLst>
      <p:ext uri="{BB962C8B-B14F-4D97-AF65-F5344CB8AC3E}">
        <p14:creationId xmlns:p14="http://schemas.microsoft.com/office/powerpoint/2010/main" val="314342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latin typeface="Times New Roman" charset="0"/>
              </a:rPr>
              <a:pPr algn="r" defTabSz="957263">
                <a:spcBef>
                  <a:spcPct val="0"/>
                </a:spcBef>
              </a:pPr>
              <a:t>13</a:t>
            </a:fld>
            <a:endParaRPr lang="en-US" sz="1300">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28916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3"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lanning &amp; Building Master">
    <p:bg>
      <p:bgPr>
        <a:blipFill>
          <a:blip r:embed="rId2" cstate="print">
            <a:duotone>
              <a:schemeClr val="bg1">
                <a:shade val="90000"/>
                <a:satMod val="150000"/>
              </a:schemeClr>
              <a:schemeClr val="bg1">
                <a:tint val="88000"/>
                <a:satMod val="150000"/>
              </a:schemeClr>
            </a:duotone>
            <a:lum bright="100000"/>
          </a:blip>
          <a:tile tx="0" ty="0" sx="65000" sy="65000" flip="none" algn="tl"/>
        </a:blipFill>
        <a:effectLst/>
      </p:bgPr>
    </p:bg>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pic>
        <p:nvPicPr>
          <p:cNvPr id="6" name="Picture 5" descr="SMC_Logo_WORD.png"/>
          <p:cNvPicPr>
            <a:picLocks noChangeAspect="1"/>
          </p:cNvPicPr>
          <p:nvPr userDrawn="1"/>
        </p:nvPicPr>
        <p:blipFill>
          <a:blip r:embed="rId3" cstate="print"/>
          <a:stretch>
            <a:fillRect/>
          </a:stretch>
        </p:blipFill>
        <p:spPr>
          <a:xfrm>
            <a:off x="177505" y="184763"/>
            <a:ext cx="1444752" cy="144475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7188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293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5502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2"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41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105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2500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6681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216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r>
              <a:rPr lang="en-US"/>
              <a:t>Click icon to add picture</a:t>
            </a:r>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8329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7180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3"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1347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lanning &amp; Building Master">
    <p:bg>
      <p:bgPr>
        <a:blipFill>
          <a:blip r:embed="rId2" cstate="print">
            <a:duotone>
              <a:schemeClr val="bg1">
                <a:shade val="90000"/>
                <a:satMod val="150000"/>
              </a:schemeClr>
              <a:schemeClr val="bg1">
                <a:tint val="88000"/>
                <a:satMod val="150000"/>
              </a:schemeClr>
            </a:duotone>
            <a:lum bright="100000"/>
          </a:blip>
          <a:tile tx="0" ty="0" sx="65000" sy="65000" flip="none" algn="tl"/>
        </a:blipFill>
        <a:effectLst/>
      </p:bgPr>
    </p:bg>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pic>
        <p:nvPicPr>
          <p:cNvPr id="6" name="Picture 5" descr="SMC_Logo_WORD.png"/>
          <p:cNvPicPr>
            <a:picLocks noChangeAspect="1"/>
          </p:cNvPicPr>
          <p:nvPr userDrawn="1"/>
        </p:nvPicPr>
        <p:blipFill>
          <a:blip r:embed="rId3"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4006569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7233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1348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618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025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2"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r>
              <a:rPr lang="en-US"/>
              <a:t>Click icon to add picture</a:t>
            </a:r>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C35963E0-0A64-4576-888F-5E57A4610B13}" type="slidenum">
              <a:rPr lang="en-US" smtClean="0"/>
              <a:pPr>
                <a:defRPr/>
              </a:pPr>
              <a:t>‹#›</a:t>
            </a:fld>
            <a:endParaRPr lang="en-US"/>
          </a:p>
        </p:txBody>
      </p:sp>
      <p:sp>
        <p:nvSpPr>
          <p:cNvPr id="12" name="Freeform 11"/>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nstantia"/>
              <a:ea typeface="+mn-ea"/>
              <a:cs typeface="+mn-cs"/>
            </a:endParaRPr>
          </a:p>
        </p:txBody>
      </p:sp>
      <p:sp>
        <p:nvSpPr>
          <p:cNvPr id="13" name="Freeform 12"/>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onstantia"/>
              <a:ea typeface="+mn-ea"/>
              <a:cs typeface="+mn-cs"/>
            </a:endParaRPr>
          </a:p>
        </p:txBody>
      </p:sp>
      <p:grpSp>
        <p:nvGrpSpPr>
          <p:cNvPr id="14" name="Group 13"/>
          <p:cNvGrpSpPr/>
          <p:nvPr userDrawn="1"/>
        </p:nvGrpSpPr>
        <p:grpSpPr>
          <a:xfrm>
            <a:off x="-30427" y="242890"/>
            <a:ext cx="14688877" cy="779069"/>
            <a:chOff x="-19045" y="216550"/>
            <a:chExt cx="9180548" cy="649224"/>
          </a:xfrm>
        </p:grpSpPr>
        <p:sp>
          <p:nvSpPr>
            <p:cNvPr id="15" name="Free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1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17" name="Picture 16" descr="SMC_Logo_WORD.png"/>
          <p:cNvPicPr>
            <a:picLocks noChangeAspect="1"/>
          </p:cNvPicPr>
          <p:nvPr userDrawn="1"/>
        </p:nvPicPr>
        <p:blipFill>
          <a:blip r:embed="rId16" cstate="print"/>
          <a:stretch>
            <a:fillRect/>
          </a:stretch>
        </p:blipFill>
        <p:spPr>
          <a:xfrm>
            <a:off x="177505" y="184763"/>
            <a:ext cx="1444752" cy="1444752"/>
          </a:xfrm>
          <a:prstGeom prst="rect">
            <a:avLst/>
          </a:prstGeom>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8" r:id="rId14"/>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C35963E0-0A64-4576-888F-5E57A4610B13}" type="slidenum">
              <a:rPr lang="en-US" smtClean="0">
                <a:solidFill>
                  <a:prstClr val="black">
                    <a:tint val="75000"/>
                  </a:prstClr>
                </a:solidFill>
              </a:rPr>
              <a:pPr>
                <a:defRPr/>
              </a:pPr>
              <a:t>‹#›</a:t>
            </a:fld>
            <a:endParaRPr lang="en-US">
              <a:solidFill>
                <a:prstClr val="black">
                  <a:tint val="75000"/>
                </a:prstClr>
              </a:solidFill>
            </a:endParaRPr>
          </a:p>
        </p:txBody>
      </p:sp>
      <p:sp>
        <p:nvSpPr>
          <p:cNvPr id="12" name="Freeform 11"/>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a:solidFill>
                <a:sysClr val="windowText" lastClr="000000"/>
              </a:solidFill>
              <a:latin typeface="Constantia"/>
            </a:endParaRPr>
          </a:p>
        </p:txBody>
      </p:sp>
      <p:sp>
        <p:nvSpPr>
          <p:cNvPr id="13" name="Freeform 12"/>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a:solidFill>
                <a:sysClr val="windowText" lastClr="000000"/>
              </a:solidFill>
              <a:latin typeface="Constantia"/>
            </a:endParaRPr>
          </a:p>
        </p:txBody>
      </p:sp>
      <p:grpSp>
        <p:nvGrpSpPr>
          <p:cNvPr id="14" name="Group 13"/>
          <p:cNvGrpSpPr/>
          <p:nvPr userDrawn="1"/>
        </p:nvGrpSpPr>
        <p:grpSpPr>
          <a:xfrm>
            <a:off x="-30427" y="242890"/>
            <a:ext cx="14688877" cy="779069"/>
            <a:chOff x="-19045" y="216550"/>
            <a:chExt cx="9180548" cy="649224"/>
          </a:xfrm>
        </p:grpSpPr>
        <p:sp>
          <p:nvSpPr>
            <p:cNvPr id="15" name="Free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a:solidFill>
                  <a:sysClr val="windowText" lastClr="000000"/>
                </a:solidFill>
              </a:endParaRPr>
            </a:p>
          </p:txBody>
        </p:sp>
        <p:sp>
          <p:nvSpPr>
            <p:cNvPr id="16" name="Freeform 1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a:solidFill>
                  <a:sysClr val="windowText" lastClr="000000"/>
                </a:solidFill>
              </a:endParaRPr>
            </a:p>
          </p:txBody>
        </p:sp>
      </p:grpSp>
      <p:pic>
        <p:nvPicPr>
          <p:cNvPr id="17" name="Picture 16" descr="SMC_Logo_WORD.png"/>
          <p:cNvPicPr>
            <a:picLocks noChangeAspect="1"/>
          </p:cNvPicPr>
          <p:nvPr userDrawn="1"/>
        </p:nvPicPr>
        <p:blipFill>
          <a:blip r:embed="rId18"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36340976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715819" y="1122588"/>
            <a:ext cx="13168746" cy="531989"/>
          </a:xfrm>
          <a:prstGeom prst="rect">
            <a:avLst/>
          </a:prstGeom>
          <a:noFill/>
          <a:ln w="9525">
            <a:noFill/>
            <a:miter lim="800000"/>
            <a:headEnd/>
            <a:tailEnd/>
          </a:ln>
        </p:spPr>
        <p:txBody>
          <a:bodyPr wrap="square" lIns="130602" tIns="65302" rIns="130602" bIns="65302">
            <a:spAutoFit/>
          </a:bodyPr>
          <a:lstStyle/>
          <a:p>
            <a:pPr algn="ctr"/>
            <a:r>
              <a:rPr lang="en-US" sz="2600" b="1" spc="600" dirty="0">
                <a:latin typeface="Century Gothic" pitchFamily="34" charset="0"/>
              </a:rPr>
              <a:t>PLANNING COMMISSION</a:t>
            </a:r>
            <a:endParaRPr lang="en-US" sz="2300" b="1" spc="600" dirty="0">
              <a:latin typeface="Century Gothic" pitchFamily="34" charset="0"/>
            </a:endParaRPr>
          </a:p>
        </p:txBody>
      </p:sp>
      <p:cxnSp>
        <p:nvCxnSpPr>
          <p:cNvPr id="6" name="Straight Connector 5"/>
          <p:cNvCxnSpPr/>
          <p:nvPr/>
        </p:nvCxnSpPr>
        <p:spPr>
          <a:xfrm>
            <a:off x="715819" y="1709693"/>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31942" y="3246265"/>
            <a:ext cx="24684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8" name="TextBox 8"/>
          <p:cNvSpPr txBox="1">
            <a:spLocks noChangeArrowheads="1"/>
          </p:cNvSpPr>
          <p:nvPr/>
        </p:nvSpPr>
        <p:spPr bwMode="auto">
          <a:xfrm>
            <a:off x="4366353" y="1726980"/>
            <a:ext cx="5805336" cy="932098"/>
          </a:xfrm>
          <a:prstGeom prst="rect">
            <a:avLst/>
          </a:prstGeom>
          <a:noFill/>
          <a:ln w="9525">
            <a:noFill/>
            <a:miter lim="800000"/>
            <a:headEnd/>
            <a:tailEnd/>
          </a:ln>
        </p:spPr>
        <p:txBody>
          <a:bodyPr wrap="none" lIns="130602" tIns="65302" rIns="130602" bIns="65302">
            <a:spAutoFit/>
          </a:bodyPr>
          <a:lstStyle/>
          <a:p>
            <a:pPr algn="ctr">
              <a:spcBef>
                <a:spcPct val="0"/>
              </a:spcBef>
            </a:pPr>
            <a:r>
              <a:rPr lang="en-US" sz="2600" dirty="0">
                <a:latin typeface="Century Gothic" pitchFamily="34" charset="0"/>
              </a:rPr>
              <a:t>Board of Supervisors Chambers</a:t>
            </a:r>
          </a:p>
          <a:p>
            <a:pPr algn="ctr">
              <a:spcBef>
                <a:spcPct val="0"/>
              </a:spcBef>
            </a:pPr>
            <a:r>
              <a:rPr lang="en-US" sz="2600" dirty="0">
                <a:latin typeface="Century Gothic" pitchFamily="34" charset="0"/>
              </a:rPr>
              <a:t>400 County Center, Redwood City</a:t>
            </a:r>
          </a:p>
        </p:txBody>
      </p:sp>
      <p:sp>
        <p:nvSpPr>
          <p:cNvPr id="10" name="TextBox 9"/>
          <p:cNvSpPr txBox="1"/>
          <p:nvPr/>
        </p:nvSpPr>
        <p:spPr>
          <a:xfrm>
            <a:off x="6153980" y="2750882"/>
            <a:ext cx="1832582" cy="531989"/>
          </a:xfrm>
          <a:prstGeom prst="rect">
            <a:avLst/>
          </a:prstGeom>
          <a:noFill/>
        </p:spPr>
        <p:txBody>
          <a:bodyPr wrap="none" lIns="130602" tIns="65302" rIns="130602" bIns="65302">
            <a:spAutoFit/>
          </a:bodyPr>
          <a:lstStyle/>
          <a:p>
            <a:pPr algn="ctr">
              <a:defRPr/>
            </a:pPr>
            <a:r>
              <a:rPr lang="en-US" sz="2600" b="1" spc="428" dirty="0">
                <a:latin typeface="Century Gothic" pitchFamily="34" charset="0"/>
              </a:rPr>
              <a:t>ITEM #4</a:t>
            </a:r>
          </a:p>
        </p:txBody>
      </p:sp>
      <p:sp>
        <p:nvSpPr>
          <p:cNvPr id="13"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14" name="Straight Connector 13"/>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867025" y="3282871"/>
            <a:ext cx="4456543" cy="2619740"/>
          </a:xfrm>
          <a:prstGeom prst="rect">
            <a:avLst/>
          </a:prstGeom>
          <a:noFill/>
          <a:ln w="9525">
            <a:noFill/>
            <a:miter lim="800000"/>
            <a:headEnd/>
            <a:tailEnd/>
          </a:ln>
        </p:spPr>
        <p:txBody>
          <a:bodyPr wrap="square" lIns="130602" tIns="65302" rIns="130602" bIns="65302">
            <a:spAutoFit/>
          </a:bodyPr>
          <a:lstStyle/>
          <a:p>
            <a:pPr algn="dist">
              <a:defRPr/>
            </a:pPr>
            <a:r>
              <a:rPr lang="en-US" sz="2300" dirty="0">
                <a:latin typeface="Century Gothic" pitchFamily="34" charset="0"/>
              </a:rPr>
              <a:t>Owner: ………………………….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Applicant: ………………………</a:t>
            </a:r>
          </a:p>
          <a:p>
            <a:pPr algn="dist">
              <a:spcBef>
                <a:spcPts val="1380"/>
              </a:spcBef>
              <a:defRPr/>
            </a:pPr>
            <a:r>
              <a:rPr lang="en-US" sz="2300" dirty="0">
                <a:latin typeface="Century Gothic" pitchFamily="34" charset="0"/>
              </a:rPr>
              <a:t>File Number: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Location: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APN: …………………….……….</a:t>
            </a:r>
            <a:endParaRPr lang="en-US" sz="2300" dirty="0">
              <a:solidFill>
                <a:schemeClr val="bg2">
                  <a:lumMod val="50000"/>
                </a:schemeClr>
              </a:solidFill>
              <a:latin typeface="Century Gothic" pitchFamily="34" charset="0"/>
            </a:endParaRPr>
          </a:p>
        </p:txBody>
      </p:sp>
      <p:sp>
        <p:nvSpPr>
          <p:cNvPr id="16" name="Text Placeholder 2"/>
          <p:cNvSpPr txBox="1">
            <a:spLocks/>
          </p:cNvSpPr>
          <p:nvPr/>
        </p:nvSpPr>
        <p:spPr>
          <a:xfrm>
            <a:off x="5323568" y="3227754"/>
            <a:ext cx="6876052" cy="2662542"/>
          </a:xfrm>
          <a:prstGeom prst="rect">
            <a:avLst/>
          </a:prstGeom>
        </p:spPr>
        <p:txBody>
          <a:bodyPr/>
          <a:lst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fontAlgn="auto">
              <a:lnSpc>
                <a:spcPct val="150000"/>
              </a:lnSpc>
              <a:spcBef>
                <a:spcPts val="0"/>
              </a:spcBef>
              <a:spcAft>
                <a:spcPts val="0"/>
              </a:spcAft>
              <a:buNone/>
            </a:pPr>
            <a:r>
              <a:rPr lang="en-US" sz="2300" b="1" dirty="0">
                <a:latin typeface="Century Gothic" panose="020B0502020202020204" pitchFamily="34" charset="0"/>
              </a:rPr>
              <a:t>Keet Nerhan</a:t>
            </a:r>
          </a:p>
          <a:p>
            <a:pPr marL="0" indent="0" fontAlgn="auto">
              <a:lnSpc>
                <a:spcPct val="150000"/>
              </a:lnSpc>
              <a:spcBef>
                <a:spcPts val="0"/>
              </a:spcBef>
              <a:spcAft>
                <a:spcPts val="0"/>
              </a:spcAft>
              <a:buNone/>
            </a:pPr>
            <a:r>
              <a:rPr lang="en-US" sz="2300" b="1" dirty="0">
                <a:latin typeface="Century Gothic" panose="020B0502020202020204" pitchFamily="34" charset="0"/>
              </a:rPr>
              <a:t>Greg Ward</a:t>
            </a:r>
          </a:p>
          <a:p>
            <a:pPr marL="0" indent="0" fontAlgn="auto">
              <a:lnSpc>
                <a:spcPct val="150000"/>
              </a:lnSpc>
              <a:spcBef>
                <a:spcPts val="0"/>
              </a:spcBef>
              <a:spcAft>
                <a:spcPts val="0"/>
              </a:spcAft>
              <a:buNone/>
            </a:pPr>
            <a:r>
              <a:rPr lang="en-US" sz="2300" b="1" dirty="0">
                <a:latin typeface="Century Gothic" panose="020B0502020202020204" pitchFamily="34" charset="0"/>
              </a:rPr>
              <a:t>PLN2017-00199</a:t>
            </a:r>
          </a:p>
          <a:p>
            <a:pPr marL="0" indent="0" fontAlgn="auto">
              <a:lnSpc>
                <a:spcPct val="150000"/>
              </a:lnSpc>
              <a:spcBef>
                <a:spcPts val="0"/>
              </a:spcBef>
              <a:spcAft>
                <a:spcPts val="0"/>
              </a:spcAft>
              <a:buNone/>
            </a:pPr>
            <a:r>
              <a:rPr lang="en-US" sz="2300" b="1" dirty="0">
                <a:latin typeface="Century Gothic" panose="020B0502020202020204" pitchFamily="34" charset="0"/>
              </a:rPr>
              <a:t>9400 Cabrillo Highway, Moss Beach</a:t>
            </a:r>
          </a:p>
          <a:p>
            <a:pPr marL="0" indent="0" fontAlgn="auto">
              <a:lnSpc>
                <a:spcPct val="150000"/>
              </a:lnSpc>
              <a:spcBef>
                <a:spcPts val="0"/>
              </a:spcBef>
              <a:spcAft>
                <a:spcPts val="0"/>
              </a:spcAft>
              <a:buNone/>
            </a:pPr>
            <a:r>
              <a:rPr lang="en-US" sz="2300" b="1" dirty="0">
                <a:latin typeface="Century Gothic" panose="020B0502020202020204" pitchFamily="34" charset="0"/>
              </a:rPr>
              <a:t>037-171-860</a:t>
            </a:r>
          </a:p>
          <a:p>
            <a:pPr marL="0" indent="0" fontAlgn="auto">
              <a:spcBef>
                <a:spcPts val="1380"/>
              </a:spcBef>
              <a:spcAft>
                <a:spcPts val="0"/>
              </a:spcAft>
              <a:buNone/>
            </a:pPr>
            <a:endParaRPr lang="en-US" sz="2300" b="1" dirty="0">
              <a:latin typeface="Century Gothic" panose="020B0502020202020204" pitchFamily="34" charset="0"/>
            </a:endParaRPr>
          </a:p>
          <a:p>
            <a:pPr marL="0" indent="0" fontAlgn="auto">
              <a:spcBef>
                <a:spcPts val="1380"/>
              </a:spcBef>
              <a:spcAft>
                <a:spcPts val="0"/>
              </a:spcAft>
              <a:buNone/>
            </a:pPr>
            <a:endParaRPr lang="en-US" sz="2300" b="1" dirty="0">
              <a:latin typeface="Century Gothic" panose="020B0502020202020204" pitchFamily="34" charset="0"/>
            </a:endParaRPr>
          </a:p>
        </p:txBody>
      </p:sp>
      <p:sp>
        <p:nvSpPr>
          <p:cNvPr id="18" name="TextBox 12"/>
          <p:cNvSpPr txBox="1">
            <a:spLocks noChangeArrowheads="1"/>
          </p:cNvSpPr>
          <p:nvPr/>
        </p:nvSpPr>
        <p:spPr bwMode="auto">
          <a:xfrm>
            <a:off x="867025" y="6120096"/>
            <a:ext cx="3777672" cy="485822"/>
          </a:xfrm>
          <a:prstGeom prst="rect">
            <a:avLst/>
          </a:prstGeom>
          <a:noFill/>
          <a:ln w="9525">
            <a:noFill/>
            <a:miter lim="800000"/>
            <a:headEnd/>
            <a:tailEnd/>
          </a:ln>
        </p:spPr>
        <p:txBody>
          <a:bodyPr lIns="130602" tIns="65302" rIns="130602" bIns="65302">
            <a:spAutoFit/>
          </a:bodyPr>
          <a:lstStyle/>
          <a:p>
            <a:r>
              <a:rPr lang="en-US" sz="2300" dirty="0">
                <a:latin typeface="Century Gothic" pitchFamily="34" charset="0"/>
              </a:rPr>
              <a:t>Project Description: </a:t>
            </a:r>
          </a:p>
        </p:txBody>
      </p:sp>
      <p:sp>
        <p:nvSpPr>
          <p:cNvPr id="19" name="TextBox 18"/>
          <p:cNvSpPr txBox="1"/>
          <p:nvPr/>
        </p:nvSpPr>
        <p:spPr>
          <a:xfrm>
            <a:off x="920365" y="6605296"/>
            <a:ext cx="13168745" cy="800219"/>
          </a:xfrm>
          <a:prstGeom prst="rect">
            <a:avLst/>
          </a:prstGeom>
          <a:noFill/>
        </p:spPr>
        <p:txBody>
          <a:bodyPr wrap="square" rtlCol="0">
            <a:spAutoFit/>
          </a:bodyPr>
          <a:lstStyle/>
          <a:p>
            <a:r>
              <a:rPr lang="en-US" sz="2300" b="1" dirty="0">
                <a:latin typeface="Century Gothic" panose="020B0502020202020204" pitchFamily="34" charset="0"/>
              </a:rPr>
              <a:t>Coastal Development Permit to install and restore a low-profile landscape planter to an existing gas station.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709770" y="1714911"/>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832630" y="2250270"/>
            <a:ext cx="12923025" cy="3825198"/>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latin typeface="Century Gothic" panose="020B0502020202020204" pitchFamily="34" charset="0"/>
              </a:rPr>
              <a:t>Staff is in general agreement with the MCC’s proposal to restrict direct vehicle access to and from the site along its boundary with Highway One.</a:t>
            </a:r>
          </a:p>
          <a:p>
            <a:pPr>
              <a:spcBef>
                <a:spcPts val="0"/>
              </a:spcBef>
            </a:pPr>
            <a:endParaRPr lang="en-US" sz="2400" dirty="0">
              <a:latin typeface="Century Gothic" panose="020B0502020202020204" pitchFamily="34" charset="0"/>
            </a:endParaRPr>
          </a:p>
          <a:p>
            <a:pPr>
              <a:spcBef>
                <a:spcPts val="0"/>
              </a:spcBef>
            </a:pPr>
            <a:r>
              <a:rPr lang="en-US" sz="2400" dirty="0">
                <a:latin typeface="Century Gothic" panose="020B0502020202020204" pitchFamily="34" charset="0"/>
              </a:rPr>
              <a:t>However, the intention of the proposed project is to resolve the violation associated with the removal of the prior planter and does not represent the full scope the improvements recommended along this segment of Highway One. </a:t>
            </a:r>
          </a:p>
          <a:p>
            <a:pPr>
              <a:spcBef>
                <a:spcPts val="0"/>
              </a:spcBef>
            </a:pPr>
            <a:endParaRPr lang="en-US" sz="2400" dirty="0">
              <a:latin typeface="Century Gothic" panose="020B0502020202020204" pitchFamily="34" charset="0"/>
            </a:endParaRPr>
          </a:p>
          <a:p>
            <a:pPr>
              <a:spcBef>
                <a:spcPts val="0"/>
              </a:spcBef>
            </a:pPr>
            <a:r>
              <a:rPr lang="en-US" sz="2400" dirty="0">
                <a:latin typeface="Century Gothic" panose="020B0502020202020204" pitchFamily="34" charset="0"/>
              </a:rPr>
              <a:t>The larger goal of improving adequate access, is part of the project scope for </a:t>
            </a:r>
          </a:p>
          <a:p>
            <a:pPr>
              <a:spcBef>
                <a:spcPts val="0"/>
              </a:spcBef>
            </a:pPr>
            <a:r>
              <a:rPr lang="en-US" sz="2400" dirty="0">
                <a:latin typeface="Century Gothic" panose="020B0502020202020204" pitchFamily="34" charset="0"/>
              </a:rPr>
              <a:t>the San Mateo County Highway 1 Safety and Mobility Improvement Study and Connect the </a:t>
            </a:r>
            <a:r>
              <a:rPr lang="en-US" sz="2400" dirty="0" err="1">
                <a:latin typeface="Century Gothic" panose="020B0502020202020204" pitchFamily="34" charset="0"/>
              </a:rPr>
              <a:t>Coastside</a:t>
            </a:r>
            <a:r>
              <a:rPr lang="en-US" sz="2400" dirty="0">
                <a:latin typeface="Century Gothic" panose="020B0502020202020204" pitchFamily="34" charset="0"/>
              </a:rPr>
              <a:t> Plans.</a:t>
            </a:r>
          </a:p>
        </p:txBody>
      </p:sp>
      <p:sp>
        <p:nvSpPr>
          <p:cNvPr id="9" name="TextBox 3">
            <a:extLst>
              <a:ext uri="{FF2B5EF4-FFF2-40B4-BE49-F238E27FC236}">
                <a16:creationId xmlns="" xmlns:a16="http://schemas.microsoft.com/office/drawing/2014/main" id="{D235C12F-1924-48DF-B913-1ECCC77C8DC5}"/>
              </a:ext>
            </a:extLst>
          </p:cNvPr>
          <p:cNvSpPr txBox="1">
            <a:spLocks noChangeArrowheads="1"/>
          </p:cNvSpPr>
          <p:nvPr/>
        </p:nvSpPr>
        <p:spPr bwMode="auto">
          <a:xfrm>
            <a:off x="715820"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STAFF RESPONSE</a:t>
            </a:r>
          </a:p>
        </p:txBody>
      </p:sp>
    </p:spTree>
    <p:extLst>
      <p:ext uri="{BB962C8B-B14F-4D97-AF65-F5344CB8AC3E}">
        <p14:creationId xmlns:p14="http://schemas.microsoft.com/office/powerpoint/2010/main" val="1037853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709770" y="1714911"/>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832630" y="2187960"/>
            <a:ext cx="12923025" cy="1239875"/>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latin typeface="Century Gothic" panose="020B0502020202020204" pitchFamily="34" charset="0"/>
              </a:rPr>
              <a:t>Categorically exempt pursuant to Section 15301, Class 1 as a minor alteration of existing public or private structures, involving negligible or no expansion of use beyond that existing at the time. </a:t>
            </a:r>
          </a:p>
        </p:txBody>
      </p:sp>
      <p:sp>
        <p:nvSpPr>
          <p:cNvPr id="11" name="TextBox 3">
            <a:extLst>
              <a:ext uri="{FF2B5EF4-FFF2-40B4-BE49-F238E27FC236}">
                <a16:creationId xmlns="" xmlns:a16="http://schemas.microsoft.com/office/drawing/2014/main" id="{08405956-53C4-425D-9CC9-05B1BCAAEC5E}"/>
              </a:ext>
            </a:extLst>
          </p:cNvPr>
          <p:cNvSpPr txBox="1">
            <a:spLocks noChangeArrowheads="1"/>
          </p:cNvSpPr>
          <p:nvPr/>
        </p:nvSpPr>
        <p:spPr bwMode="auto">
          <a:xfrm>
            <a:off x="715820"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ENVIRONMENTAL REVIEW</a:t>
            </a:r>
          </a:p>
        </p:txBody>
      </p:sp>
    </p:spTree>
    <p:extLst>
      <p:ext uri="{BB962C8B-B14F-4D97-AF65-F5344CB8AC3E}">
        <p14:creationId xmlns:p14="http://schemas.microsoft.com/office/powerpoint/2010/main" val="37651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4C1F2B3-7A95-4228-A1BD-A14386AEB7B0}"/>
              </a:ext>
            </a:extLst>
          </p:cNvPr>
          <p:cNvPicPr>
            <a:picLocks noChangeAspect="1"/>
          </p:cNvPicPr>
          <p:nvPr/>
        </p:nvPicPr>
        <p:blipFill>
          <a:blip r:embed="rId2"/>
          <a:stretch>
            <a:fillRect/>
          </a:stretch>
        </p:blipFill>
        <p:spPr>
          <a:xfrm>
            <a:off x="2237895" y="507630"/>
            <a:ext cx="10463344" cy="7025868"/>
          </a:xfrm>
          <a:prstGeom prst="rect">
            <a:avLst/>
          </a:prstGeom>
        </p:spPr>
      </p:pic>
    </p:spTree>
    <p:extLst>
      <p:ext uri="{BB962C8B-B14F-4D97-AF65-F5344CB8AC3E}">
        <p14:creationId xmlns:p14="http://schemas.microsoft.com/office/powerpoint/2010/main" val="271112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19"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RECOMMENDATION</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715819" y="1980350"/>
            <a:ext cx="13165285" cy="1609207"/>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latin typeface="Century Gothic" panose="020B0502020202020204" pitchFamily="34" charset="0"/>
                <a:cs typeface="Arial" panose="020B0604020202020204" pitchFamily="34" charset="0"/>
              </a:rPr>
              <a:t>That the Planning Commission approve the Coastal Development Permit, County File No. PLN 2017-00199, by making the required findings and adopting the conditions of approval listed in Attachment A. </a:t>
            </a:r>
          </a:p>
          <a:p>
            <a:pPr>
              <a:spcBef>
                <a:spcPts val="0"/>
              </a:spcBef>
            </a:pPr>
            <a:r>
              <a:rPr lang="en-US" sz="2400" dirty="0">
                <a:latin typeface="Century Gothic" panose="020B0502020202020204" pitchFamily="34" charset="0"/>
                <a:cs typeface="Arial" panose="020B0604020202020204" pitchFamily="34" charset="0"/>
              </a:rPr>
              <a:t> </a:t>
            </a:r>
            <a:endParaRPr lang="en-US" sz="2400" dirty="0"/>
          </a:p>
        </p:txBody>
      </p:sp>
    </p:spTree>
    <p:extLst>
      <p:ext uri="{BB962C8B-B14F-4D97-AF65-F5344CB8AC3E}">
        <p14:creationId xmlns:p14="http://schemas.microsoft.com/office/powerpoint/2010/main" val="120343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715819" y="1122588"/>
            <a:ext cx="13168746" cy="531989"/>
          </a:xfrm>
          <a:prstGeom prst="rect">
            <a:avLst/>
          </a:prstGeom>
          <a:noFill/>
          <a:ln w="9525">
            <a:noFill/>
            <a:miter lim="800000"/>
            <a:headEnd/>
            <a:tailEnd/>
          </a:ln>
        </p:spPr>
        <p:txBody>
          <a:bodyPr wrap="square" lIns="130602" tIns="65302" rIns="130602" bIns="65302">
            <a:spAutoFit/>
          </a:bodyPr>
          <a:lstStyle/>
          <a:p>
            <a:pPr algn="ctr"/>
            <a:r>
              <a:rPr lang="en-US" sz="2600" b="1" spc="600" dirty="0">
                <a:latin typeface="Century Gothic" pitchFamily="34" charset="0"/>
              </a:rPr>
              <a:t>PLANNING COMMISSION</a:t>
            </a:r>
            <a:endParaRPr lang="en-US" sz="2300" b="1" spc="600" dirty="0">
              <a:latin typeface="Century Gothic" pitchFamily="34" charset="0"/>
            </a:endParaRPr>
          </a:p>
        </p:txBody>
      </p:sp>
      <p:cxnSp>
        <p:nvCxnSpPr>
          <p:cNvPr id="6" name="Straight Connector 5"/>
          <p:cNvCxnSpPr/>
          <p:nvPr/>
        </p:nvCxnSpPr>
        <p:spPr>
          <a:xfrm>
            <a:off x="715819" y="1709693"/>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31942" y="3246265"/>
            <a:ext cx="24684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8" name="TextBox 8"/>
          <p:cNvSpPr txBox="1">
            <a:spLocks noChangeArrowheads="1"/>
          </p:cNvSpPr>
          <p:nvPr/>
        </p:nvSpPr>
        <p:spPr bwMode="auto">
          <a:xfrm>
            <a:off x="4366353" y="1726980"/>
            <a:ext cx="5805336" cy="932098"/>
          </a:xfrm>
          <a:prstGeom prst="rect">
            <a:avLst/>
          </a:prstGeom>
          <a:noFill/>
          <a:ln w="9525">
            <a:noFill/>
            <a:miter lim="800000"/>
            <a:headEnd/>
            <a:tailEnd/>
          </a:ln>
        </p:spPr>
        <p:txBody>
          <a:bodyPr wrap="none" lIns="130602" tIns="65302" rIns="130602" bIns="65302">
            <a:spAutoFit/>
          </a:bodyPr>
          <a:lstStyle/>
          <a:p>
            <a:pPr algn="ctr">
              <a:spcBef>
                <a:spcPct val="0"/>
              </a:spcBef>
            </a:pPr>
            <a:r>
              <a:rPr lang="en-US" sz="2600" dirty="0">
                <a:latin typeface="Century Gothic" pitchFamily="34" charset="0"/>
              </a:rPr>
              <a:t>Board of Supervisors Chambers</a:t>
            </a:r>
          </a:p>
          <a:p>
            <a:pPr algn="ctr">
              <a:spcBef>
                <a:spcPct val="0"/>
              </a:spcBef>
            </a:pPr>
            <a:r>
              <a:rPr lang="en-US" sz="2600" dirty="0">
                <a:latin typeface="Century Gothic" pitchFamily="34" charset="0"/>
              </a:rPr>
              <a:t>400 County Center, Redwood City</a:t>
            </a:r>
          </a:p>
        </p:txBody>
      </p:sp>
      <p:sp>
        <p:nvSpPr>
          <p:cNvPr id="10" name="TextBox 9"/>
          <p:cNvSpPr txBox="1"/>
          <p:nvPr/>
        </p:nvSpPr>
        <p:spPr>
          <a:xfrm>
            <a:off x="6153980" y="2750882"/>
            <a:ext cx="1832582" cy="531989"/>
          </a:xfrm>
          <a:prstGeom prst="rect">
            <a:avLst/>
          </a:prstGeom>
          <a:noFill/>
        </p:spPr>
        <p:txBody>
          <a:bodyPr wrap="none" lIns="130602" tIns="65302" rIns="130602" bIns="65302">
            <a:spAutoFit/>
          </a:bodyPr>
          <a:lstStyle/>
          <a:p>
            <a:pPr algn="ctr">
              <a:defRPr/>
            </a:pPr>
            <a:r>
              <a:rPr lang="en-US" sz="2600" b="1" spc="428" dirty="0">
                <a:latin typeface="Century Gothic" pitchFamily="34" charset="0"/>
              </a:rPr>
              <a:t>ITEM #4</a:t>
            </a:r>
          </a:p>
        </p:txBody>
      </p:sp>
      <p:sp>
        <p:nvSpPr>
          <p:cNvPr id="13"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14" name="Straight Connector 13"/>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867025" y="3282871"/>
            <a:ext cx="4456543" cy="2619740"/>
          </a:xfrm>
          <a:prstGeom prst="rect">
            <a:avLst/>
          </a:prstGeom>
          <a:noFill/>
          <a:ln w="9525">
            <a:noFill/>
            <a:miter lim="800000"/>
            <a:headEnd/>
            <a:tailEnd/>
          </a:ln>
        </p:spPr>
        <p:txBody>
          <a:bodyPr wrap="square" lIns="130602" tIns="65302" rIns="130602" bIns="65302">
            <a:spAutoFit/>
          </a:bodyPr>
          <a:lstStyle/>
          <a:p>
            <a:pPr algn="dist">
              <a:defRPr/>
            </a:pPr>
            <a:r>
              <a:rPr lang="en-US" sz="2300" dirty="0">
                <a:latin typeface="Century Gothic" pitchFamily="34" charset="0"/>
              </a:rPr>
              <a:t>Owner: ………………………….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Applicant: ………………………</a:t>
            </a:r>
          </a:p>
          <a:p>
            <a:pPr algn="dist">
              <a:spcBef>
                <a:spcPts val="1380"/>
              </a:spcBef>
              <a:defRPr/>
            </a:pPr>
            <a:r>
              <a:rPr lang="en-US" sz="2300" dirty="0">
                <a:latin typeface="Century Gothic" pitchFamily="34" charset="0"/>
              </a:rPr>
              <a:t>File Number: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Location: ………………………..</a:t>
            </a:r>
            <a:endParaRPr lang="en-US" sz="2300" dirty="0">
              <a:solidFill>
                <a:schemeClr val="bg2">
                  <a:lumMod val="50000"/>
                </a:schemeClr>
              </a:solidFill>
              <a:latin typeface="Century Gothic" pitchFamily="34" charset="0"/>
            </a:endParaRPr>
          </a:p>
          <a:p>
            <a:pPr algn="dist">
              <a:spcBef>
                <a:spcPts val="1380"/>
              </a:spcBef>
              <a:defRPr/>
            </a:pPr>
            <a:r>
              <a:rPr lang="en-US" sz="2300" dirty="0">
                <a:latin typeface="Century Gothic" pitchFamily="34" charset="0"/>
              </a:rPr>
              <a:t>APN: …………………….……….</a:t>
            </a:r>
            <a:endParaRPr lang="en-US" sz="2300" dirty="0">
              <a:solidFill>
                <a:schemeClr val="bg2">
                  <a:lumMod val="50000"/>
                </a:schemeClr>
              </a:solidFill>
              <a:latin typeface="Century Gothic" pitchFamily="34" charset="0"/>
            </a:endParaRPr>
          </a:p>
        </p:txBody>
      </p:sp>
      <p:sp>
        <p:nvSpPr>
          <p:cNvPr id="16" name="Text Placeholder 2"/>
          <p:cNvSpPr txBox="1">
            <a:spLocks/>
          </p:cNvSpPr>
          <p:nvPr/>
        </p:nvSpPr>
        <p:spPr>
          <a:xfrm>
            <a:off x="5323568" y="3227754"/>
            <a:ext cx="6876052" cy="2662542"/>
          </a:xfrm>
          <a:prstGeom prst="rect">
            <a:avLst/>
          </a:prstGeom>
        </p:spPr>
        <p:txBody>
          <a:bodyPr/>
          <a:lst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fontAlgn="auto">
              <a:lnSpc>
                <a:spcPct val="150000"/>
              </a:lnSpc>
              <a:spcBef>
                <a:spcPts val="0"/>
              </a:spcBef>
              <a:spcAft>
                <a:spcPts val="0"/>
              </a:spcAft>
              <a:buNone/>
            </a:pPr>
            <a:r>
              <a:rPr lang="en-US" sz="2300" b="1" dirty="0">
                <a:latin typeface="Century Gothic" panose="020B0502020202020204" pitchFamily="34" charset="0"/>
              </a:rPr>
              <a:t>Keet Nerhan</a:t>
            </a:r>
          </a:p>
          <a:p>
            <a:pPr marL="0" indent="0" fontAlgn="auto">
              <a:lnSpc>
                <a:spcPct val="150000"/>
              </a:lnSpc>
              <a:spcBef>
                <a:spcPts val="0"/>
              </a:spcBef>
              <a:spcAft>
                <a:spcPts val="0"/>
              </a:spcAft>
              <a:buNone/>
            </a:pPr>
            <a:r>
              <a:rPr lang="en-US" sz="2300" b="1" dirty="0">
                <a:latin typeface="Century Gothic" panose="020B0502020202020204" pitchFamily="34" charset="0"/>
              </a:rPr>
              <a:t>Greg Ward</a:t>
            </a:r>
          </a:p>
          <a:p>
            <a:pPr marL="0" indent="0" fontAlgn="auto">
              <a:lnSpc>
                <a:spcPct val="150000"/>
              </a:lnSpc>
              <a:spcBef>
                <a:spcPts val="0"/>
              </a:spcBef>
              <a:spcAft>
                <a:spcPts val="0"/>
              </a:spcAft>
              <a:buNone/>
            </a:pPr>
            <a:r>
              <a:rPr lang="en-US" sz="2300" b="1" dirty="0">
                <a:latin typeface="Century Gothic" panose="020B0502020202020204" pitchFamily="34" charset="0"/>
              </a:rPr>
              <a:t>PLN2017-00199</a:t>
            </a:r>
          </a:p>
          <a:p>
            <a:pPr marL="0" indent="0" fontAlgn="auto">
              <a:lnSpc>
                <a:spcPct val="150000"/>
              </a:lnSpc>
              <a:spcBef>
                <a:spcPts val="0"/>
              </a:spcBef>
              <a:spcAft>
                <a:spcPts val="0"/>
              </a:spcAft>
              <a:buNone/>
            </a:pPr>
            <a:r>
              <a:rPr lang="en-US" sz="2300" b="1" dirty="0">
                <a:latin typeface="Century Gothic" panose="020B0502020202020204" pitchFamily="34" charset="0"/>
              </a:rPr>
              <a:t>9400 Cabrillo Highway, Moss Beach</a:t>
            </a:r>
          </a:p>
          <a:p>
            <a:pPr marL="0" indent="0" fontAlgn="auto">
              <a:lnSpc>
                <a:spcPct val="150000"/>
              </a:lnSpc>
              <a:spcBef>
                <a:spcPts val="0"/>
              </a:spcBef>
              <a:spcAft>
                <a:spcPts val="0"/>
              </a:spcAft>
              <a:buNone/>
            </a:pPr>
            <a:r>
              <a:rPr lang="en-US" sz="2300" b="1" dirty="0">
                <a:latin typeface="Century Gothic" panose="020B0502020202020204" pitchFamily="34" charset="0"/>
              </a:rPr>
              <a:t>037-171-860</a:t>
            </a:r>
          </a:p>
          <a:p>
            <a:pPr marL="0" indent="0" fontAlgn="auto">
              <a:spcBef>
                <a:spcPts val="1380"/>
              </a:spcBef>
              <a:spcAft>
                <a:spcPts val="0"/>
              </a:spcAft>
              <a:buNone/>
            </a:pPr>
            <a:endParaRPr lang="en-US" sz="2300" b="1" dirty="0">
              <a:latin typeface="Century Gothic" panose="020B0502020202020204" pitchFamily="34" charset="0"/>
            </a:endParaRPr>
          </a:p>
          <a:p>
            <a:pPr marL="0" indent="0" fontAlgn="auto">
              <a:spcBef>
                <a:spcPts val="1380"/>
              </a:spcBef>
              <a:spcAft>
                <a:spcPts val="0"/>
              </a:spcAft>
              <a:buNone/>
            </a:pPr>
            <a:endParaRPr lang="en-US" sz="2300" b="1" dirty="0">
              <a:latin typeface="Century Gothic" panose="020B0502020202020204" pitchFamily="34" charset="0"/>
            </a:endParaRPr>
          </a:p>
        </p:txBody>
      </p:sp>
      <p:sp>
        <p:nvSpPr>
          <p:cNvPr id="18" name="TextBox 12"/>
          <p:cNvSpPr txBox="1">
            <a:spLocks noChangeArrowheads="1"/>
          </p:cNvSpPr>
          <p:nvPr/>
        </p:nvSpPr>
        <p:spPr bwMode="auto">
          <a:xfrm>
            <a:off x="867025" y="6120096"/>
            <a:ext cx="3777672" cy="485822"/>
          </a:xfrm>
          <a:prstGeom prst="rect">
            <a:avLst/>
          </a:prstGeom>
          <a:noFill/>
          <a:ln w="9525">
            <a:noFill/>
            <a:miter lim="800000"/>
            <a:headEnd/>
            <a:tailEnd/>
          </a:ln>
        </p:spPr>
        <p:txBody>
          <a:bodyPr lIns="130602" tIns="65302" rIns="130602" bIns="65302">
            <a:spAutoFit/>
          </a:bodyPr>
          <a:lstStyle/>
          <a:p>
            <a:r>
              <a:rPr lang="en-US" sz="2300" dirty="0">
                <a:latin typeface="Century Gothic" pitchFamily="34" charset="0"/>
              </a:rPr>
              <a:t>Project Description: </a:t>
            </a:r>
          </a:p>
        </p:txBody>
      </p:sp>
      <p:sp>
        <p:nvSpPr>
          <p:cNvPr id="19" name="TextBox 18"/>
          <p:cNvSpPr txBox="1"/>
          <p:nvPr/>
        </p:nvSpPr>
        <p:spPr>
          <a:xfrm>
            <a:off x="920365" y="6605296"/>
            <a:ext cx="13168745" cy="800219"/>
          </a:xfrm>
          <a:prstGeom prst="rect">
            <a:avLst/>
          </a:prstGeom>
          <a:noFill/>
        </p:spPr>
        <p:txBody>
          <a:bodyPr wrap="square" rtlCol="0">
            <a:spAutoFit/>
          </a:bodyPr>
          <a:lstStyle/>
          <a:p>
            <a:r>
              <a:rPr lang="en-US" sz="2300" b="1" dirty="0">
                <a:latin typeface="Century Gothic" panose="020B0502020202020204" pitchFamily="34" charset="0"/>
              </a:rPr>
              <a:t>Coastal Development Permit to install and restore a low-profile landscape planter to an existing gas station.</a:t>
            </a:r>
          </a:p>
        </p:txBody>
      </p:sp>
    </p:spTree>
    <p:extLst>
      <p:ext uri="{BB962C8B-B14F-4D97-AF65-F5344CB8AC3E}">
        <p14:creationId xmlns:p14="http://schemas.microsoft.com/office/powerpoint/2010/main" val="219238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4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78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774223" y="2048608"/>
            <a:ext cx="4368504" cy="584775"/>
          </a:xfrm>
          <a:prstGeom prst="rect">
            <a:avLst/>
          </a:prstGeom>
          <a:noFill/>
        </p:spPr>
        <p:txBody>
          <a:bodyPr wrap="none" rtlCol="0">
            <a:spAutoFit/>
          </a:bodyPr>
          <a:lstStyle/>
          <a:p>
            <a:r>
              <a:rPr lang="en-US" sz="3200" dirty="0">
                <a:solidFill>
                  <a:prstClr val="white"/>
                </a:solidFill>
                <a:latin typeface="Century Gothic" panose="020B0502020202020204" pitchFamily="34" charset="0"/>
              </a:rPr>
              <a:t>Insert photos or plans</a:t>
            </a:r>
          </a:p>
        </p:txBody>
      </p:sp>
      <p:pic>
        <p:nvPicPr>
          <p:cNvPr id="6" name="Picture 5">
            <a:extLst>
              <a:ext uri="{FF2B5EF4-FFF2-40B4-BE49-F238E27FC236}">
                <a16:creationId xmlns="" xmlns:a16="http://schemas.microsoft.com/office/drawing/2014/main" id="{D4631796-0ECF-4E92-B59D-8175C5CD123A}"/>
              </a:ext>
            </a:extLst>
          </p:cNvPr>
          <p:cNvPicPr>
            <a:picLocks noChangeAspect="1"/>
          </p:cNvPicPr>
          <p:nvPr/>
        </p:nvPicPr>
        <p:blipFill>
          <a:blip r:embed="rId2"/>
          <a:stretch>
            <a:fillRect/>
          </a:stretch>
        </p:blipFill>
        <p:spPr>
          <a:xfrm>
            <a:off x="2457952" y="295106"/>
            <a:ext cx="11967873" cy="7593763"/>
          </a:xfrm>
          <a:prstGeom prst="rect">
            <a:avLst/>
          </a:prstGeom>
        </p:spPr>
      </p:pic>
      <p:sp>
        <p:nvSpPr>
          <p:cNvPr id="2" name="Arrow: Down 1">
            <a:extLst>
              <a:ext uri="{FF2B5EF4-FFF2-40B4-BE49-F238E27FC236}">
                <a16:creationId xmlns="" xmlns:a16="http://schemas.microsoft.com/office/drawing/2014/main" id="{FA6EAF8E-2093-49CC-A5FE-B5F6D64AC968}"/>
              </a:ext>
            </a:extLst>
          </p:cNvPr>
          <p:cNvSpPr/>
          <p:nvPr/>
        </p:nvSpPr>
        <p:spPr>
          <a:xfrm rot="5400000">
            <a:off x="10726359" y="5195354"/>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1D4F27C6-3328-4EA4-AEA5-D630F942AE0B}"/>
              </a:ext>
            </a:extLst>
          </p:cNvPr>
          <p:cNvSpPr txBox="1"/>
          <p:nvPr/>
        </p:nvSpPr>
        <p:spPr>
          <a:xfrm>
            <a:off x="204575" y="295106"/>
            <a:ext cx="2018363" cy="1323439"/>
          </a:xfrm>
          <a:prstGeom prst="rect">
            <a:avLst/>
          </a:prstGeom>
          <a:noFill/>
        </p:spPr>
        <p:txBody>
          <a:bodyPr wrap="square" rtlCol="0">
            <a:spAutoFit/>
          </a:bodyPr>
          <a:lstStyle/>
          <a:p>
            <a:r>
              <a:rPr lang="en-US" dirty="0">
                <a:solidFill>
                  <a:schemeClr val="bg1"/>
                </a:solidFill>
              </a:rPr>
              <a:t>Vicinity Map</a:t>
            </a:r>
          </a:p>
        </p:txBody>
      </p:sp>
      <p:sp>
        <p:nvSpPr>
          <p:cNvPr id="25" name="Callout: Bent Line 24">
            <a:extLst>
              <a:ext uri="{FF2B5EF4-FFF2-40B4-BE49-F238E27FC236}">
                <a16:creationId xmlns="" xmlns:a16="http://schemas.microsoft.com/office/drawing/2014/main" id="{3AE61676-6EBD-4940-B002-AD5C33817C06}"/>
              </a:ext>
            </a:extLst>
          </p:cNvPr>
          <p:cNvSpPr/>
          <p:nvPr/>
        </p:nvSpPr>
        <p:spPr>
          <a:xfrm>
            <a:off x="9487524" y="2547558"/>
            <a:ext cx="1814307" cy="748283"/>
          </a:xfrm>
          <a:prstGeom prst="borderCallout2">
            <a:avLst>
              <a:gd name="adj1" fmla="val 55846"/>
              <a:gd name="adj2" fmla="val -2033"/>
              <a:gd name="adj3" fmla="val 88912"/>
              <a:gd name="adj4" fmla="val -21549"/>
              <a:gd name="adj5" fmla="val 108143"/>
              <a:gd name="adj6" fmla="val -32786"/>
            </a:avLst>
          </a:prstGeom>
          <a:solidFill>
            <a:schemeClr val="bg1"/>
          </a:solidFill>
          <a:ln w="47625" cmpd="sng">
            <a:solidFill>
              <a:schemeClr val="bg1"/>
            </a:solidFill>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Highway 1</a:t>
            </a:r>
            <a:endParaRPr lang="en-US" dirty="0">
              <a:ln w="0"/>
              <a:solidFill>
                <a:schemeClr val="tx1"/>
              </a:solidFill>
              <a:effectLst>
                <a:outerShdw blurRad="38100" dist="19050" dir="2700000" algn="tl" rotWithShape="0">
                  <a:schemeClr val="dk1">
                    <a:alpha val="40000"/>
                  </a:schemeClr>
                </a:outerShdw>
              </a:effectLst>
            </a:endParaRPr>
          </a:p>
        </p:txBody>
      </p:sp>
      <p:sp>
        <p:nvSpPr>
          <p:cNvPr id="27" name="Callout: Bent Line 26">
            <a:extLst>
              <a:ext uri="{FF2B5EF4-FFF2-40B4-BE49-F238E27FC236}">
                <a16:creationId xmlns="" xmlns:a16="http://schemas.microsoft.com/office/drawing/2014/main" id="{EB4761BD-EC82-41FC-8CBE-07CA8775EBCC}"/>
              </a:ext>
            </a:extLst>
          </p:cNvPr>
          <p:cNvSpPr/>
          <p:nvPr/>
        </p:nvSpPr>
        <p:spPr>
          <a:xfrm>
            <a:off x="5144168" y="3683794"/>
            <a:ext cx="1814307" cy="748283"/>
          </a:xfrm>
          <a:prstGeom prst="borderCallout2">
            <a:avLst>
              <a:gd name="adj1" fmla="val 114764"/>
              <a:gd name="adj2" fmla="val 60066"/>
              <a:gd name="adj3" fmla="val 158740"/>
              <a:gd name="adj4" fmla="val 75650"/>
              <a:gd name="adj5" fmla="val 201975"/>
              <a:gd name="adj6" fmla="val 89612"/>
            </a:avLst>
          </a:prstGeom>
          <a:solidFill>
            <a:schemeClr val="bg1"/>
          </a:solidFill>
          <a:ln w="47625" cmpd="sng">
            <a:solidFill>
              <a:schemeClr val="bg1"/>
            </a:solidFill>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Vermont Avenue</a:t>
            </a:r>
            <a:endParaRPr lang="en-US" dirty="0">
              <a:ln w="0"/>
              <a:solidFill>
                <a:schemeClr val="tx1"/>
              </a:solidFill>
              <a:effectLst>
                <a:outerShdw blurRad="38100" dist="19050" dir="2700000" algn="tl" rotWithShape="0">
                  <a:schemeClr val="dk1">
                    <a:alpha val="40000"/>
                  </a:schemeClr>
                </a:outerShdw>
              </a:effectLst>
            </a:endParaRPr>
          </a:p>
        </p:txBody>
      </p:sp>
      <p:sp>
        <p:nvSpPr>
          <p:cNvPr id="28" name="Callout: Bent Line 27">
            <a:extLst>
              <a:ext uri="{FF2B5EF4-FFF2-40B4-BE49-F238E27FC236}">
                <a16:creationId xmlns="" xmlns:a16="http://schemas.microsoft.com/office/drawing/2014/main" id="{16A10409-5089-42D9-BDD4-42745553F42A}"/>
              </a:ext>
            </a:extLst>
          </p:cNvPr>
          <p:cNvSpPr/>
          <p:nvPr/>
        </p:nvSpPr>
        <p:spPr>
          <a:xfrm>
            <a:off x="9487524" y="5816687"/>
            <a:ext cx="1814307" cy="748283"/>
          </a:xfrm>
          <a:prstGeom prst="borderCallout2">
            <a:avLst>
              <a:gd name="adj1" fmla="val 49300"/>
              <a:gd name="adj2" fmla="val -3833"/>
              <a:gd name="adj3" fmla="val 25629"/>
              <a:gd name="adj4" fmla="val -18849"/>
              <a:gd name="adj5" fmla="val 1218"/>
              <a:gd name="adj6" fmla="val -37287"/>
            </a:avLst>
          </a:prstGeom>
          <a:solidFill>
            <a:schemeClr val="bg1"/>
          </a:solidFill>
          <a:ln w="47625" cmpd="sng">
            <a:solidFill>
              <a:schemeClr val="bg1"/>
            </a:solidFill>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Lancaster Avenue</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2906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715819" y="1155532"/>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PROJECT DESCRIPTION</a:t>
            </a:r>
          </a:p>
        </p:txBody>
      </p:sp>
      <p:cxnSp>
        <p:nvCxnSpPr>
          <p:cNvPr id="6" name="Straight Connector 5"/>
          <p:cNvCxnSpPr/>
          <p:nvPr/>
        </p:nvCxnSpPr>
        <p:spPr>
          <a:xfrm>
            <a:off x="730827" y="1718299"/>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a:extLst>
              <a:ext uri="{FF2B5EF4-FFF2-40B4-BE49-F238E27FC236}">
                <a16:creationId xmlns="" xmlns:a16="http://schemas.microsoft.com/office/drawing/2014/main" id="{D1D9C739-23B7-43F0-8893-830F381CC766}"/>
              </a:ext>
            </a:extLst>
          </p:cNvPr>
          <p:cNvSpPr txBox="1">
            <a:spLocks noChangeArrowheads="1"/>
          </p:cNvSpPr>
          <p:nvPr/>
        </p:nvSpPr>
        <p:spPr bwMode="auto">
          <a:xfrm>
            <a:off x="861821" y="1892451"/>
            <a:ext cx="6727699" cy="501211"/>
          </a:xfrm>
          <a:prstGeom prst="rect">
            <a:avLst/>
          </a:prstGeom>
          <a:noFill/>
          <a:ln w="9525">
            <a:noFill/>
            <a:miter lim="800000"/>
            <a:headEnd/>
            <a:tailEnd/>
          </a:ln>
        </p:spPr>
        <p:txBody>
          <a:bodyPr wrap="square" lIns="261205" tIns="65302" rIns="130602" bIns="65302">
            <a:spAutoFit/>
          </a:bodyPr>
          <a:lstStyle/>
          <a:p>
            <a:pPr>
              <a:spcBef>
                <a:spcPts val="0"/>
              </a:spcBef>
            </a:pPr>
            <a:r>
              <a:rPr lang="en-US" sz="2400" b="1" dirty="0">
                <a:latin typeface="Century Gothic" panose="020B0502020202020204" pitchFamily="34" charset="0"/>
                <a:cs typeface="Arial" panose="020B0604020202020204" pitchFamily="34" charset="0"/>
              </a:rPr>
              <a:t>Chevron Gas Station</a:t>
            </a:r>
          </a:p>
        </p:txBody>
      </p:sp>
      <p:sp>
        <p:nvSpPr>
          <p:cNvPr id="14" name="TextBox 13">
            <a:extLst>
              <a:ext uri="{FF2B5EF4-FFF2-40B4-BE49-F238E27FC236}">
                <a16:creationId xmlns="" xmlns:a16="http://schemas.microsoft.com/office/drawing/2014/main" id="{FF1406D8-EEAE-4806-BB97-BEC0627D44F9}"/>
              </a:ext>
            </a:extLst>
          </p:cNvPr>
          <p:cNvSpPr txBox="1"/>
          <p:nvPr/>
        </p:nvSpPr>
        <p:spPr>
          <a:xfrm>
            <a:off x="7604528" y="2170550"/>
            <a:ext cx="6295045"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To restore a low-profile landscape planter, 136 sq. ft. (34 ft. long, 4 ft. wide, 6 inch high).</a:t>
            </a:r>
          </a:p>
          <a:p>
            <a:pPr marL="457200" indent="-457200">
              <a:buFont typeface="Arial" panose="020B0604020202020204" pitchFamily="34" charset="0"/>
              <a:buChar char="•"/>
            </a:pPr>
            <a:r>
              <a:rPr lang="en-US" sz="2800" dirty="0"/>
              <a:t>10 cubic yards of grading.</a:t>
            </a:r>
          </a:p>
          <a:p>
            <a:pPr marL="457200" indent="-457200">
              <a:buFont typeface="Arial" panose="020B0604020202020204" pitchFamily="34" charset="0"/>
              <a:buChar char="•"/>
            </a:pPr>
            <a:r>
              <a:rPr lang="en-US" sz="2800" dirty="0"/>
              <a:t>No tree removal.</a:t>
            </a:r>
          </a:p>
        </p:txBody>
      </p:sp>
      <p:pic>
        <p:nvPicPr>
          <p:cNvPr id="12" name="Picture 11">
            <a:extLst>
              <a:ext uri="{FF2B5EF4-FFF2-40B4-BE49-F238E27FC236}">
                <a16:creationId xmlns="" xmlns:a16="http://schemas.microsoft.com/office/drawing/2014/main" id="{1526E60A-E2EE-4C2B-A984-EB27295287E4}"/>
              </a:ext>
            </a:extLst>
          </p:cNvPr>
          <p:cNvPicPr>
            <a:picLocks noChangeAspect="1"/>
          </p:cNvPicPr>
          <p:nvPr/>
        </p:nvPicPr>
        <p:blipFill>
          <a:blip r:embed="rId3"/>
          <a:stretch>
            <a:fillRect/>
          </a:stretch>
        </p:blipFill>
        <p:spPr>
          <a:xfrm>
            <a:off x="1158875" y="2393662"/>
            <a:ext cx="5699125" cy="4629215"/>
          </a:xfrm>
          <a:prstGeom prst="rect">
            <a:avLst/>
          </a:prstGeom>
          <a:ln w="12700">
            <a:solidFill>
              <a:schemeClr val="tx1"/>
            </a:solidFill>
          </a:ln>
        </p:spPr>
      </p:pic>
      <p:sp>
        <p:nvSpPr>
          <p:cNvPr id="13" name="Oval 12">
            <a:extLst>
              <a:ext uri="{FF2B5EF4-FFF2-40B4-BE49-F238E27FC236}">
                <a16:creationId xmlns="" xmlns:a16="http://schemas.microsoft.com/office/drawing/2014/main" id="{85D6FDD3-8C9C-45E3-AB40-6505D1C6E34C}"/>
              </a:ext>
            </a:extLst>
          </p:cNvPr>
          <p:cNvSpPr/>
          <p:nvPr/>
        </p:nvSpPr>
        <p:spPr>
          <a:xfrm>
            <a:off x="3606800" y="4025900"/>
            <a:ext cx="914400" cy="88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6B0720D1-F4E3-4DD0-803B-0EE1F1F9DA5F}"/>
              </a:ext>
            </a:extLst>
          </p:cNvPr>
          <p:cNvSpPr/>
          <p:nvPr/>
        </p:nvSpPr>
        <p:spPr>
          <a:xfrm>
            <a:off x="3606800" y="4343400"/>
            <a:ext cx="762000" cy="852233"/>
          </a:xfrm>
          <a:prstGeom prst="rect">
            <a:avLst/>
          </a:prstGeom>
          <a:solidFill>
            <a:srgbClr val="4F81BD">
              <a:alpha val="5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Top Corners Rounded 15">
            <a:extLst>
              <a:ext uri="{FF2B5EF4-FFF2-40B4-BE49-F238E27FC236}">
                <a16:creationId xmlns="" xmlns:a16="http://schemas.microsoft.com/office/drawing/2014/main" id="{650679DD-A1A5-46C6-AAFD-A6E5E3B14D14}"/>
              </a:ext>
            </a:extLst>
          </p:cNvPr>
          <p:cNvSpPr/>
          <p:nvPr/>
        </p:nvSpPr>
        <p:spPr>
          <a:xfrm>
            <a:off x="3528060" y="5307733"/>
            <a:ext cx="840740" cy="439306"/>
          </a:xfrm>
          <a:prstGeom prst="round2SameRect">
            <a:avLst/>
          </a:prstGeom>
          <a:solidFill>
            <a:srgbClr val="FFFF00">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6">
            <a:extLst>
              <a:ext uri="{FF2B5EF4-FFF2-40B4-BE49-F238E27FC236}">
                <a16:creationId xmlns="" xmlns:a16="http://schemas.microsoft.com/office/drawing/2014/main" id="{4F5CF7B9-B101-4C05-8268-CA174EC2DDF4}"/>
              </a:ext>
            </a:extLst>
          </p:cNvPr>
          <p:cNvSpPr/>
          <p:nvPr/>
        </p:nvSpPr>
        <p:spPr>
          <a:xfrm>
            <a:off x="8091783" y="6933466"/>
            <a:ext cx="1206500" cy="399086"/>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1CFFA41E-66BA-4BBF-A1E3-42458215E6E0}"/>
              </a:ext>
            </a:extLst>
          </p:cNvPr>
          <p:cNvSpPr txBox="1"/>
          <p:nvPr/>
        </p:nvSpPr>
        <p:spPr>
          <a:xfrm>
            <a:off x="9855199" y="6819298"/>
            <a:ext cx="3425825" cy="584775"/>
          </a:xfrm>
          <a:prstGeom prst="rect">
            <a:avLst/>
          </a:prstGeom>
          <a:noFill/>
        </p:spPr>
        <p:txBody>
          <a:bodyPr wrap="square" rtlCol="0">
            <a:spAutoFit/>
          </a:bodyPr>
          <a:lstStyle/>
          <a:p>
            <a:r>
              <a:rPr lang="en-US" sz="3200" dirty="0"/>
              <a:t>Gas Mart</a:t>
            </a:r>
          </a:p>
        </p:txBody>
      </p:sp>
      <p:pic>
        <p:nvPicPr>
          <p:cNvPr id="19" name="Picture 18">
            <a:extLst>
              <a:ext uri="{FF2B5EF4-FFF2-40B4-BE49-F238E27FC236}">
                <a16:creationId xmlns="" xmlns:a16="http://schemas.microsoft.com/office/drawing/2014/main" id="{AF95A541-E5F8-488F-91D0-4DC47E673B89}"/>
              </a:ext>
            </a:extLst>
          </p:cNvPr>
          <p:cNvPicPr>
            <a:picLocks noChangeAspect="1"/>
          </p:cNvPicPr>
          <p:nvPr/>
        </p:nvPicPr>
        <p:blipFill>
          <a:blip r:embed="rId4"/>
          <a:stretch>
            <a:fillRect/>
          </a:stretch>
        </p:blipFill>
        <p:spPr>
          <a:xfrm>
            <a:off x="8091783" y="6235784"/>
            <a:ext cx="1206500" cy="408878"/>
          </a:xfrm>
          <a:prstGeom prst="rect">
            <a:avLst/>
          </a:prstGeom>
        </p:spPr>
      </p:pic>
      <p:sp>
        <p:nvSpPr>
          <p:cNvPr id="21" name="TextBox 20">
            <a:extLst>
              <a:ext uri="{FF2B5EF4-FFF2-40B4-BE49-F238E27FC236}">
                <a16:creationId xmlns="" xmlns:a16="http://schemas.microsoft.com/office/drawing/2014/main" id="{C73AFA36-4165-4DD3-96C7-93A7CB6CF910}"/>
              </a:ext>
            </a:extLst>
          </p:cNvPr>
          <p:cNvSpPr txBox="1"/>
          <p:nvPr/>
        </p:nvSpPr>
        <p:spPr>
          <a:xfrm>
            <a:off x="9855199" y="6147835"/>
            <a:ext cx="3817258" cy="584775"/>
          </a:xfrm>
          <a:prstGeom prst="rect">
            <a:avLst/>
          </a:prstGeom>
          <a:noFill/>
        </p:spPr>
        <p:txBody>
          <a:bodyPr wrap="square" rtlCol="0">
            <a:spAutoFit/>
          </a:bodyPr>
          <a:lstStyle/>
          <a:p>
            <a:r>
              <a:rPr lang="en-US" sz="3200" dirty="0"/>
              <a:t>Gas Station Canopy</a:t>
            </a:r>
          </a:p>
        </p:txBody>
      </p:sp>
      <p:sp>
        <p:nvSpPr>
          <p:cNvPr id="26" name="TextBox 25">
            <a:extLst>
              <a:ext uri="{FF2B5EF4-FFF2-40B4-BE49-F238E27FC236}">
                <a16:creationId xmlns="" xmlns:a16="http://schemas.microsoft.com/office/drawing/2014/main" id="{A2E483EF-AB5B-47ED-86AD-E84BDF22C89E}"/>
              </a:ext>
            </a:extLst>
          </p:cNvPr>
          <p:cNvSpPr txBox="1"/>
          <p:nvPr/>
        </p:nvSpPr>
        <p:spPr>
          <a:xfrm>
            <a:off x="8091783" y="5545680"/>
            <a:ext cx="1206500" cy="408879"/>
          </a:xfrm>
          <a:prstGeom prst="rect">
            <a:avLst/>
          </a:prstGeom>
          <a:solidFill>
            <a:srgbClr val="00B050"/>
          </a:solidFill>
          <a:ln w="12700">
            <a:solidFill>
              <a:schemeClr val="accent3">
                <a:lumMod val="50000"/>
              </a:schemeClr>
            </a:solidFill>
          </a:ln>
        </p:spPr>
        <p:txBody>
          <a:bodyPr wrap="square" rtlCol="0">
            <a:spAutoFit/>
          </a:bodyPr>
          <a:lstStyle/>
          <a:p>
            <a:endParaRPr lang="en-US" dirty="0"/>
          </a:p>
        </p:txBody>
      </p:sp>
      <p:sp>
        <p:nvSpPr>
          <p:cNvPr id="30" name="Rectangle 29">
            <a:extLst>
              <a:ext uri="{FF2B5EF4-FFF2-40B4-BE49-F238E27FC236}">
                <a16:creationId xmlns="" xmlns:a16="http://schemas.microsoft.com/office/drawing/2014/main" id="{5F74375C-005E-4D3C-A3C3-1CD0570942CF}"/>
              </a:ext>
            </a:extLst>
          </p:cNvPr>
          <p:cNvSpPr/>
          <p:nvPr/>
        </p:nvSpPr>
        <p:spPr>
          <a:xfrm>
            <a:off x="9855199" y="5448967"/>
            <a:ext cx="1483098" cy="584775"/>
          </a:xfrm>
          <a:prstGeom prst="rect">
            <a:avLst/>
          </a:prstGeom>
        </p:spPr>
        <p:txBody>
          <a:bodyPr wrap="none">
            <a:spAutoFit/>
          </a:bodyPr>
          <a:lstStyle/>
          <a:p>
            <a:r>
              <a:rPr lang="en-US" sz="3200" dirty="0"/>
              <a:t>Planter</a:t>
            </a:r>
          </a:p>
        </p:txBody>
      </p:sp>
      <p:cxnSp>
        <p:nvCxnSpPr>
          <p:cNvPr id="20" name="Straight Connector 19">
            <a:extLst>
              <a:ext uri="{FF2B5EF4-FFF2-40B4-BE49-F238E27FC236}">
                <a16:creationId xmlns="" xmlns:a16="http://schemas.microsoft.com/office/drawing/2014/main" id="{B1CCACF2-BA40-4D95-A1ED-460A7FCA40CE}"/>
              </a:ext>
            </a:extLst>
          </p:cNvPr>
          <p:cNvCxnSpPr>
            <a:cxnSpLocks/>
          </p:cNvCxnSpPr>
          <p:nvPr/>
        </p:nvCxnSpPr>
        <p:spPr>
          <a:xfrm>
            <a:off x="2042160" y="4114800"/>
            <a:ext cx="1234440" cy="27044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B1F9D273-6310-415A-A564-B7E60D3663DC}"/>
              </a:ext>
            </a:extLst>
          </p:cNvPr>
          <p:cNvCxnSpPr>
            <a:cxnSpLocks/>
          </p:cNvCxnSpPr>
          <p:nvPr/>
        </p:nvCxnSpPr>
        <p:spPr>
          <a:xfrm flipV="1">
            <a:off x="3276600" y="5265421"/>
            <a:ext cx="3489960" cy="15538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0E2CC660-F614-4EBF-9012-0B00B12378C1}"/>
              </a:ext>
            </a:extLst>
          </p:cNvPr>
          <p:cNvCxnSpPr>
            <a:cxnSpLocks/>
          </p:cNvCxnSpPr>
          <p:nvPr/>
        </p:nvCxnSpPr>
        <p:spPr>
          <a:xfrm flipV="1">
            <a:off x="2042160" y="4025900"/>
            <a:ext cx="4145280" cy="889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5A4AEFEC-0C9A-43A7-8AC7-425911F5C5A3}"/>
              </a:ext>
            </a:extLst>
          </p:cNvPr>
          <p:cNvCxnSpPr>
            <a:cxnSpLocks/>
          </p:cNvCxnSpPr>
          <p:nvPr/>
        </p:nvCxnSpPr>
        <p:spPr>
          <a:xfrm>
            <a:off x="6210300" y="4025900"/>
            <a:ext cx="556260" cy="123952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 xmlns:a16="http://schemas.microsoft.com/office/drawing/2014/main" id="{EAFE8D6D-8D8E-4537-ADA1-F81E8DF28503}"/>
              </a:ext>
            </a:extLst>
          </p:cNvPr>
          <p:cNvSpPr txBox="1"/>
          <p:nvPr/>
        </p:nvSpPr>
        <p:spPr>
          <a:xfrm>
            <a:off x="3606800" y="653143"/>
            <a:ext cx="1732643" cy="1323439"/>
          </a:xfrm>
          <a:prstGeom prst="rect">
            <a:avLst/>
          </a:prstGeom>
          <a:noFill/>
        </p:spPr>
        <p:txBody>
          <a:bodyPr wrap="square" rtlCol="0">
            <a:spAutoFit/>
          </a:bodyPr>
          <a:lstStyle/>
          <a:p>
            <a:r>
              <a:rPr lang="en-US" dirty="0">
                <a:solidFill>
                  <a:schemeClr val="bg1"/>
                </a:solidFill>
              </a:rPr>
              <a:t>Vicinity Map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125F704-CA12-4AE2-A66B-1E325F5F8D8C}"/>
              </a:ext>
            </a:extLst>
          </p:cNvPr>
          <p:cNvPicPr>
            <a:picLocks noChangeAspect="1"/>
          </p:cNvPicPr>
          <p:nvPr/>
        </p:nvPicPr>
        <p:blipFill>
          <a:blip r:embed="rId2"/>
          <a:stretch>
            <a:fillRect/>
          </a:stretch>
        </p:blipFill>
        <p:spPr>
          <a:xfrm>
            <a:off x="0" y="0"/>
            <a:ext cx="6768790" cy="5185345"/>
          </a:xfrm>
          <a:prstGeom prst="rect">
            <a:avLst/>
          </a:prstGeom>
        </p:spPr>
      </p:pic>
      <p:pic>
        <p:nvPicPr>
          <p:cNvPr id="6" name="Picture 5">
            <a:extLst>
              <a:ext uri="{FF2B5EF4-FFF2-40B4-BE49-F238E27FC236}">
                <a16:creationId xmlns="" xmlns:a16="http://schemas.microsoft.com/office/drawing/2014/main" id="{D52717CC-150A-434C-8937-E9B8A8EC42E3}"/>
              </a:ext>
            </a:extLst>
          </p:cNvPr>
          <p:cNvPicPr>
            <a:picLocks noChangeAspect="1"/>
          </p:cNvPicPr>
          <p:nvPr/>
        </p:nvPicPr>
        <p:blipFill>
          <a:blip r:embed="rId3"/>
          <a:stretch>
            <a:fillRect/>
          </a:stretch>
        </p:blipFill>
        <p:spPr>
          <a:xfrm>
            <a:off x="7019193" y="3122341"/>
            <a:ext cx="7611207" cy="5107259"/>
          </a:xfrm>
          <a:prstGeom prst="rect">
            <a:avLst/>
          </a:prstGeom>
        </p:spPr>
      </p:pic>
      <p:sp>
        <p:nvSpPr>
          <p:cNvPr id="2" name="Rectangle 1">
            <a:extLst>
              <a:ext uri="{FF2B5EF4-FFF2-40B4-BE49-F238E27FC236}">
                <a16:creationId xmlns="" xmlns:a16="http://schemas.microsoft.com/office/drawing/2014/main" id="{63786881-9CF2-4562-9D0B-C5E1FAE402A0}"/>
              </a:ext>
            </a:extLst>
          </p:cNvPr>
          <p:cNvSpPr/>
          <p:nvPr/>
        </p:nvSpPr>
        <p:spPr>
          <a:xfrm>
            <a:off x="7861612" y="735142"/>
            <a:ext cx="5614037" cy="707886"/>
          </a:xfrm>
          <a:prstGeom prst="rect">
            <a:avLst/>
          </a:prstGeom>
        </p:spPr>
        <p:txBody>
          <a:bodyPr wrap="none">
            <a:spAutoFit/>
          </a:bodyPr>
          <a:lstStyle/>
          <a:p>
            <a:pPr lvl="0">
              <a:spcBef>
                <a:spcPts val="0"/>
              </a:spcBef>
            </a:pPr>
            <a:r>
              <a:rPr lang="en-US" dirty="0">
                <a:solidFill>
                  <a:prstClr val="white"/>
                </a:solidFill>
                <a:latin typeface="Century Gothic" panose="020B0502020202020204" pitchFamily="34" charset="0"/>
                <a:cs typeface="Arial" panose="020B0604020202020204" pitchFamily="34" charset="0"/>
              </a:rPr>
              <a:t>Views from Highway 1</a:t>
            </a:r>
          </a:p>
        </p:txBody>
      </p:sp>
      <p:sp>
        <p:nvSpPr>
          <p:cNvPr id="3" name="Rectangle 2">
            <a:extLst>
              <a:ext uri="{FF2B5EF4-FFF2-40B4-BE49-F238E27FC236}">
                <a16:creationId xmlns="" xmlns:a16="http://schemas.microsoft.com/office/drawing/2014/main" id="{DCD8A3FA-15C5-453D-B762-93B6ECECB7A8}"/>
              </a:ext>
            </a:extLst>
          </p:cNvPr>
          <p:cNvSpPr/>
          <p:nvPr/>
        </p:nvSpPr>
        <p:spPr>
          <a:xfrm>
            <a:off x="2051824" y="4114800"/>
            <a:ext cx="3166947" cy="5910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C8F06579-2BCB-47F2-9259-B3E17E7831B5}"/>
              </a:ext>
            </a:extLst>
          </p:cNvPr>
          <p:cNvSpPr txBox="1"/>
          <p:nvPr/>
        </p:nvSpPr>
        <p:spPr bwMode="auto">
          <a:xfrm flipH="1">
            <a:off x="1193025" y="5675970"/>
            <a:ext cx="4884544" cy="1116764"/>
          </a:xfrm>
          <a:prstGeom prst="rect">
            <a:avLst/>
          </a:prstGeom>
          <a:solidFill>
            <a:srgbClr val="00B050"/>
          </a:solidFill>
          <a:ln w="9525">
            <a:noFill/>
            <a:miter lim="800000"/>
            <a:headEnd/>
            <a:tailEnd/>
          </a:ln>
        </p:spPr>
        <p:txBody>
          <a:bodyPr wrap="square" lIns="261205" tIns="65302" rIns="130602" bIns="65302" rtlCol="0">
            <a:spAutoFit/>
          </a:bodyPr>
          <a:lstStyle/>
          <a:p>
            <a:pPr>
              <a:spcBef>
                <a:spcPts val="0"/>
              </a:spcBef>
            </a:pPr>
            <a:r>
              <a:rPr lang="en-US" sz="3200" dirty="0">
                <a:latin typeface="Century Gothic" panose="020B0502020202020204" pitchFamily="34" charset="0"/>
                <a:cs typeface="Arial" panose="020B0604020202020204" pitchFamily="34" charset="0"/>
              </a:rPr>
              <a:t>Approximate location of landscape planter</a:t>
            </a:r>
          </a:p>
        </p:txBody>
      </p:sp>
    </p:spTree>
    <p:extLst>
      <p:ext uri="{BB962C8B-B14F-4D97-AF65-F5344CB8AC3E}">
        <p14:creationId xmlns:p14="http://schemas.microsoft.com/office/powerpoint/2010/main" val="332291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4631A04-D0CD-4E01-A421-263E9D3DCAC3}"/>
              </a:ext>
            </a:extLst>
          </p:cNvPr>
          <p:cNvPicPr>
            <a:picLocks noChangeAspect="1"/>
          </p:cNvPicPr>
          <p:nvPr/>
        </p:nvPicPr>
        <p:blipFill>
          <a:blip r:embed="rId2"/>
          <a:stretch>
            <a:fillRect/>
          </a:stretch>
        </p:blipFill>
        <p:spPr>
          <a:xfrm>
            <a:off x="2275369" y="547666"/>
            <a:ext cx="10079661" cy="6477000"/>
          </a:xfrm>
          <a:prstGeom prst="rect">
            <a:avLst/>
          </a:prstGeom>
        </p:spPr>
      </p:pic>
      <p:sp>
        <p:nvSpPr>
          <p:cNvPr id="3" name="TextBox 2">
            <a:extLst>
              <a:ext uri="{FF2B5EF4-FFF2-40B4-BE49-F238E27FC236}">
                <a16:creationId xmlns="" xmlns:a16="http://schemas.microsoft.com/office/drawing/2014/main" id="{066361D2-C6C9-4E18-97D4-5596525FE654}"/>
              </a:ext>
            </a:extLst>
          </p:cNvPr>
          <p:cNvSpPr txBox="1"/>
          <p:nvPr/>
        </p:nvSpPr>
        <p:spPr bwMode="auto">
          <a:xfrm>
            <a:off x="3655697" y="7166327"/>
            <a:ext cx="7319004" cy="747433"/>
          </a:xfrm>
          <a:prstGeom prst="rect">
            <a:avLst/>
          </a:prstGeom>
          <a:noFill/>
          <a:ln w="9525">
            <a:noFill/>
            <a:miter lim="800000"/>
            <a:headEnd/>
            <a:tailEnd/>
          </a:ln>
        </p:spPr>
        <p:txBody>
          <a:bodyPr wrap="square" lIns="261205" tIns="65302" rIns="130602" bIns="65302" rtlCol="0">
            <a:spAutoFit/>
          </a:bodyPr>
          <a:lstStyle/>
          <a:p>
            <a:pPr>
              <a:spcBef>
                <a:spcPts val="0"/>
              </a:spcBef>
            </a:pPr>
            <a:r>
              <a:rPr lang="en-US" dirty="0">
                <a:solidFill>
                  <a:schemeClr val="bg1"/>
                </a:solidFill>
                <a:latin typeface="Century Gothic" panose="020B0502020202020204" pitchFamily="34" charset="0"/>
                <a:cs typeface="Arial" panose="020B0604020202020204" pitchFamily="34" charset="0"/>
              </a:rPr>
              <a:t>View from Vermont Avenue</a:t>
            </a:r>
          </a:p>
        </p:txBody>
      </p:sp>
    </p:spTree>
    <p:extLst>
      <p:ext uri="{BB962C8B-B14F-4D97-AF65-F5344CB8AC3E}">
        <p14:creationId xmlns:p14="http://schemas.microsoft.com/office/powerpoint/2010/main" val="343359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20"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REGULATIONS CONFORMANCE</a:t>
            </a:r>
          </a:p>
        </p:txBody>
      </p:sp>
      <p:cxnSp>
        <p:nvCxnSpPr>
          <p:cNvPr id="6" name="Straight Connector 5"/>
          <p:cNvCxnSpPr/>
          <p:nvPr/>
        </p:nvCxnSpPr>
        <p:spPr>
          <a:xfrm>
            <a:off x="709770" y="1714911"/>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713231" y="1904150"/>
            <a:ext cx="13165285" cy="4862983"/>
          </a:xfrm>
          <a:prstGeom prst="rect">
            <a:avLst/>
          </a:prstGeom>
          <a:noFill/>
          <a:ln w="9525">
            <a:noFill/>
            <a:miter lim="800000"/>
            <a:headEnd/>
            <a:tailEnd/>
          </a:ln>
        </p:spPr>
        <p:txBody>
          <a:bodyPr wrap="square" lIns="261205" tIns="65302" rIns="130602" bIns="65302">
            <a:spAutoFit/>
          </a:bodyPr>
          <a:lstStyle/>
          <a:p>
            <a:pPr>
              <a:spcBef>
                <a:spcPts val="0"/>
              </a:spcBef>
            </a:pPr>
            <a:r>
              <a:rPr lang="en-US" sz="2400" b="1" dirty="0">
                <a:solidFill>
                  <a:prstClr val="black"/>
                </a:solidFill>
                <a:latin typeface="Century Gothic" panose="020B0502020202020204" pitchFamily="34" charset="0"/>
                <a:cs typeface="Arial" panose="020B0604020202020204" pitchFamily="34" charset="0"/>
              </a:rPr>
              <a:t>General Plan</a:t>
            </a:r>
          </a:p>
          <a:p>
            <a:pPr>
              <a:lnSpc>
                <a:spcPct val="150000"/>
              </a:lnSpc>
              <a:spcBef>
                <a:spcPts val="0"/>
              </a:spcBef>
            </a:pPr>
            <a:r>
              <a:rPr lang="en-US" sz="2400" dirty="0">
                <a:latin typeface="Century Gothic" panose="020B0502020202020204" pitchFamily="34" charset="0"/>
                <a:cs typeface="Arial" panose="020B0604020202020204" pitchFamily="34" charset="0"/>
              </a:rPr>
              <a:t>Soil Resources, Visual Quality, Urban Land Use and Transportation Policies</a:t>
            </a:r>
          </a:p>
          <a:p>
            <a:pPr>
              <a:lnSpc>
                <a:spcPct val="150000"/>
              </a:lnSpc>
              <a:spcBef>
                <a:spcPts val="0"/>
              </a:spcBef>
            </a:pPr>
            <a:endParaRPr lang="en-US" sz="2400" dirty="0">
              <a:latin typeface="Century Gothic" panose="020B0502020202020204" pitchFamily="34" charset="0"/>
              <a:cs typeface="Arial" panose="020B0604020202020204" pitchFamily="34" charset="0"/>
            </a:endParaRPr>
          </a:p>
          <a:p>
            <a:pPr>
              <a:lnSpc>
                <a:spcPct val="150000"/>
              </a:lnSpc>
              <a:spcBef>
                <a:spcPts val="0"/>
              </a:spcBef>
            </a:pPr>
            <a:r>
              <a:rPr lang="en-US" sz="2400" b="1" dirty="0">
                <a:latin typeface="Century Gothic" panose="020B0502020202020204" pitchFamily="34" charset="0"/>
                <a:cs typeface="Arial" panose="020B0604020202020204" pitchFamily="34" charset="0"/>
              </a:rPr>
              <a:t>Local Coastal Program </a:t>
            </a:r>
          </a:p>
          <a:p>
            <a:pPr>
              <a:lnSpc>
                <a:spcPct val="150000"/>
              </a:lnSpc>
              <a:spcBef>
                <a:spcPts val="0"/>
              </a:spcBef>
            </a:pPr>
            <a:r>
              <a:rPr lang="en-US" sz="2400" dirty="0">
                <a:latin typeface="Century Gothic" panose="020B0502020202020204" pitchFamily="34" charset="0"/>
                <a:cs typeface="Arial" panose="020B0604020202020204" pitchFamily="34" charset="0"/>
              </a:rPr>
              <a:t>General Regulations, Special Design Guidelines for Coastal Communities, Regulation of Scenic Corridors in Urban Areas, Shoreline Access Component</a:t>
            </a:r>
          </a:p>
          <a:p>
            <a:pPr>
              <a:lnSpc>
                <a:spcPct val="150000"/>
              </a:lnSpc>
              <a:spcBef>
                <a:spcPts val="0"/>
              </a:spcBef>
            </a:pPr>
            <a:endParaRPr lang="en-US" sz="2400" dirty="0">
              <a:latin typeface="Century Gothic" panose="020B0502020202020204" pitchFamily="34" charset="0"/>
              <a:cs typeface="Arial" panose="020B0604020202020204" pitchFamily="34" charset="0"/>
            </a:endParaRPr>
          </a:p>
          <a:p>
            <a:pPr>
              <a:lnSpc>
                <a:spcPct val="150000"/>
              </a:lnSpc>
              <a:spcBef>
                <a:spcPts val="0"/>
              </a:spcBef>
            </a:pPr>
            <a:r>
              <a:rPr lang="en-US" sz="2400" b="1" dirty="0">
                <a:latin typeface="Century Gothic" panose="020B0502020202020204" pitchFamily="34" charset="0"/>
                <a:cs typeface="Arial" panose="020B0604020202020204" pitchFamily="34" charset="0"/>
              </a:rPr>
              <a:t>Zoning Regulations for the C-1/S-3/DR/CD District</a:t>
            </a:r>
          </a:p>
          <a:p>
            <a:pPr>
              <a:lnSpc>
                <a:spcPct val="150000"/>
              </a:lnSpc>
              <a:spcBef>
                <a:spcPts val="0"/>
              </a:spcBef>
            </a:pPr>
            <a:r>
              <a:rPr lang="en-US" sz="2400" dirty="0">
                <a:latin typeface="Century Gothic" panose="020B0502020202020204" pitchFamily="34" charset="0"/>
              </a:rPr>
              <a:t>Standards for Design in Other Areas</a:t>
            </a:r>
          </a:p>
        </p:txBody>
      </p:sp>
    </p:spTree>
    <p:extLst>
      <p:ext uri="{BB962C8B-B14F-4D97-AF65-F5344CB8AC3E}">
        <p14:creationId xmlns:p14="http://schemas.microsoft.com/office/powerpoint/2010/main" val="59402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20"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REVIEW BY CALTRANS</a:t>
            </a:r>
          </a:p>
        </p:txBody>
      </p:sp>
      <p:cxnSp>
        <p:nvCxnSpPr>
          <p:cNvPr id="6" name="Straight Connector 5"/>
          <p:cNvCxnSpPr/>
          <p:nvPr/>
        </p:nvCxnSpPr>
        <p:spPr>
          <a:xfrm>
            <a:off x="709770" y="1714911"/>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713231" y="1866050"/>
            <a:ext cx="13165285" cy="4933194"/>
          </a:xfrm>
          <a:prstGeom prst="rect">
            <a:avLst/>
          </a:prstGeom>
          <a:noFill/>
          <a:ln w="9525">
            <a:noFill/>
            <a:miter lim="800000"/>
            <a:headEnd/>
            <a:tailEnd/>
          </a:ln>
        </p:spPr>
        <p:txBody>
          <a:bodyPr wrap="square" lIns="261205" tIns="65302" rIns="130602" bIns="65302">
            <a:spAutoFit/>
          </a:bodyPr>
          <a:lstStyle/>
          <a:p>
            <a:pPr marL="342900" indent="-342900">
              <a:spcBef>
                <a:spcPts val="0"/>
              </a:spcBef>
              <a:buFont typeface="Arial" panose="020B0604020202020204" pitchFamily="34" charset="0"/>
              <a:buChar char="•"/>
            </a:pPr>
            <a:r>
              <a:rPr lang="en-US" sz="2400" dirty="0">
                <a:latin typeface="Century Gothic" panose="020B0502020202020204" pitchFamily="34" charset="0"/>
                <a:cs typeface="Arial" panose="020B0604020202020204" pitchFamily="34" charset="0"/>
              </a:rPr>
              <a:t>Allow the landscape planter to be constructed upon application for and approval of a Caltrans encroachment permit. </a:t>
            </a:r>
          </a:p>
          <a:p>
            <a:pPr>
              <a:spcBef>
                <a:spcPts val="0"/>
              </a:spcBef>
            </a:pPr>
            <a:endParaRPr lang="en-US" sz="2400" dirty="0">
              <a:latin typeface="Century Gothic" panose="020B0502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a:latin typeface="Century Gothic" panose="020B0502020202020204" pitchFamily="34" charset="0"/>
                <a:cs typeface="Arial" panose="020B0604020202020204" pitchFamily="34" charset="0"/>
              </a:rPr>
              <a:t>Follow the Caltrans Standard Plans and Highway Design Manual Design Guidelines and meet safety and setback requirements per the Highway Design Manual.</a:t>
            </a:r>
          </a:p>
          <a:p>
            <a:pPr>
              <a:spcBef>
                <a:spcPts val="0"/>
              </a:spcBef>
            </a:pPr>
            <a:endParaRPr lang="en-US" sz="2400" dirty="0">
              <a:latin typeface="Century Gothic" panose="020B0502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a:latin typeface="Century Gothic" panose="020B0502020202020204" pitchFamily="34" charset="0"/>
              </a:rPr>
              <a:t>Caltrans requires plants to be located to not obscure pedestrian and bicyclists at conflict points. </a:t>
            </a:r>
          </a:p>
          <a:p>
            <a:pPr>
              <a:spcBef>
                <a:spcPts val="0"/>
              </a:spcBef>
            </a:pPr>
            <a:endParaRPr lang="en-US" sz="2400" dirty="0">
              <a:latin typeface="Century Gothic" panose="020B0502020202020204" pitchFamily="34" charset="0"/>
            </a:endParaRPr>
          </a:p>
          <a:p>
            <a:pPr marL="342900" indent="-342900">
              <a:spcBef>
                <a:spcPts val="0"/>
              </a:spcBef>
              <a:buFont typeface="Arial" panose="020B0604020202020204" pitchFamily="34" charset="0"/>
              <a:buChar char="•"/>
            </a:pPr>
            <a:r>
              <a:rPr lang="en-US" sz="2400" dirty="0">
                <a:latin typeface="Century Gothic" panose="020B0502020202020204" pitchFamily="34" charset="0"/>
              </a:rPr>
              <a:t>Review vehicle turnaround within the gas station site which could cause operational conflicts on State Route 1.</a:t>
            </a:r>
          </a:p>
          <a:p>
            <a:pPr marL="342900" indent="-342900">
              <a:spcBef>
                <a:spcPts val="0"/>
              </a:spcBef>
              <a:buFont typeface="Arial" panose="020B0604020202020204" pitchFamily="34" charset="0"/>
              <a:buChar char="•"/>
            </a:pPr>
            <a:endParaRPr lang="en-US" sz="2400" dirty="0">
              <a:latin typeface="Century Gothic" panose="020B0502020202020204" pitchFamily="34" charset="0"/>
            </a:endParaRPr>
          </a:p>
          <a:p>
            <a:pPr>
              <a:spcBef>
                <a:spcPts val="0"/>
              </a:spcBef>
            </a:pPr>
            <a:endParaRPr lang="en-US" sz="2400" dirty="0">
              <a:latin typeface="Century Gothic" panose="020B0502020202020204" pitchFamily="34" charset="0"/>
            </a:endParaRPr>
          </a:p>
        </p:txBody>
      </p:sp>
    </p:spTree>
    <p:extLst>
      <p:ext uri="{BB962C8B-B14F-4D97-AF65-F5344CB8AC3E}">
        <p14:creationId xmlns:p14="http://schemas.microsoft.com/office/powerpoint/2010/main" val="365867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20"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REVIEW BY THE MIDCOAST COMMUNITY COUNCIL</a:t>
            </a:r>
          </a:p>
        </p:txBody>
      </p:sp>
      <p:cxnSp>
        <p:nvCxnSpPr>
          <p:cNvPr id="6" name="Straight Connector 5"/>
          <p:cNvCxnSpPr/>
          <p:nvPr/>
        </p:nvCxnSpPr>
        <p:spPr>
          <a:xfrm>
            <a:off x="709770" y="1714911"/>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862249" y="2174660"/>
            <a:ext cx="5741751" cy="5302526"/>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latin typeface="Century Gothic" panose="020B0502020202020204" pitchFamily="34" charset="0"/>
              </a:rPr>
              <a:t>Requests redesign-</a:t>
            </a:r>
          </a:p>
          <a:p>
            <a:pPr>
              <a:spcBef>
                <a:spcPts val="0"/>
              </a:spcBef>
            </a:pPr>
            <a:endParaRPr lang="en-US" sz="2400" dirty="0">
              <a:latin typeface="Century Gothic" panose="020B0502020202020204" pitchFamily="34" charset="0"/>
            </a:endParaRPr>
          </a:p>
          <a:p>
            <a:pPr marL="342900" indent="-342900">
              <a:spcBef>
                <a:spcPts val="0"/>
              </a:spcBef>
              <a:buFont typeface="Arial" panose="020B0604020202020204" pitchFamily="34" charset="0"/>
              <a:buChar char="•"/>
            </a:pPr>
            <a:r>
              <a:rPr lang="en-US" sz="2400" dirty="0">
                <a:latin typeface="Century Gothic" panose="020B0502020202020204" pitchFamily="34" charset="0"/>
              </a:rPr>
              <a:t>Prevent vehicles from unsafely entering/exiting onto Highway 1, into traffic travelling over 50 mph. </a:t>
            </a:r>
          </a:p>
          <a:p>
            <a:pPr>
              <a:spcBef>
                <a:spcPts val="0"/>
              </a:spcBef>
            </a:pPr>
            <a:endParaRPr lang="en-US" sz="2400" dirty="0">
              <a:latin typeface="Century Gothic" panose="020B0502020202020204" pitchFamily="34" charset="0"/>
            </a:endParaRPr>
          </a:p>
          <a:p>
            <a:pPr marL="342900" indent="-342900">
              <a:spcBef>
                <a:spcPts val="0"/>
              </a:spcBef>
              <a:buFont typeface="Arial" panose="020B0604020202020204" pitchFamily="34" charset="0"/>
              <a:buChar char="•"/>
            </a:pPr>
            <a:r>
              <a:rPr lang="en-US" sz="2400" dirty="0">
                <a:latin typeface="Century Gothic" panose="020B0502020202020204" pitchFamily="34" charset="0"/>
              </a:rPr>
              <a:t>The Council submitted letters to  the Board of Supervisors and Caltrans. </a:t>
            </a:r>
          </a:p>
          <a:p>
            <a:pPr>
              <a:spcBef>
                <a:spcPts val="0"/>
              </a:spcBef>
            </a:pPr>
            <a:endParaRPr lang="en-US" sz="2400" dirty="0">
              <a:latin typeface="Century Gothic" panose="020B0502020202020204" pitchFamily="34" charset="0"/>
            </a:endParaRPr>
          </a:p>
          <a:p>
            <a:pPr marL="342900" indent="-342900">
              <a:spcBef>
                <a:spcPts val="0"/>
              </a:spcBef>
              <a:buFont typeface="Arial" panose="020B0604020202020204" pitchFamily="34" charset="0"/>
              <a:buChar char="•"/>
            </a:pPr>
            <a:r>
              <a:rPr lang="en-US" sz="2400" dirty="0">
                <a:latin typeface="Century Gothic" panose="020B0502020202020204" pitchFamily="34" charset="0"/>
              </a:rPr>
              <a:t>Requested asphalt curbs to be installed along a two block stretch of the properties that front on Highway 1.</a:t>
            </a:r>
          </a:p>
        </p:txBody>
      </p:sp>
      <p:pic>
        <p:nvPicPr>
          <p:cNvPr id="2" name="Picture 1">
            <a:extLst>
              <a:ext uri="{FF2B5EF4-FFF2-40B4-BE49-F238E27FC236}">
                <a16:creationId xmlns="" xmlns:a16="http://schemas.microsoft.com/office/drawing/2014/main" id="{D316E5AF-41EF-414E-8BC5-55C710174CE8}"/>
              </a:ext>
            </a:extLst>
          </p:cNvPr>
          <p:cNvPicPr>
            <a:picLocks noChangeAspect="1"/>
          </p:cNvPicPr>
          <p:nvPr/>
        </p:nvPicPr>
        <p:blipFill>
          <a:blip r:embed="rId3"/>
          <a:stretch>
            <a:fillRect/>
          </a:stretch>
        </p:blipFill>
        <p:spPr>
          <a:xfrm>
            <a:off x="6858000" y="2206824"/>
            <a:ext cx="7134816" cy="4787011"/>
          </a:xfrm>
          <a:prstGeom prst="rect">
            <a:avLst/>
          </a:prstGeom>
          <a:ln w="12700">
            <a:solidFill>
              <a:schemeClr val="tx1"/>
            </a:solidFill>
          </a:ln>
        </p:spPr>
      </p:pic>
    </p:spTree>
    <p:extLst>
      <p:ext uri="{BB962C8B-B14F-4D97-AF65-F5344CB8AC3E}">
        <p14:creationId xmlns:p14="http://schemas.microsoft.com/office/powerpoint/2010/main" val="39689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20"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latin typeface="Century Gothic" pitchFamily="34" charset="0"/>
              </a:rPr>
              <a:t>REVIEW BY THE MIDCOAST COMMUNITY COUNCIL (continued)</a:t>
            </a:r>
          </a:p>
        </p:txBody>
      </p:sp>
      <p:cxnSp>
        <p:nvCxnSpPr>
          <p:cNvPr id="6" name="Straight Connector 5"/>
          <p:cNvCxnSpPr/>
          <p:nvPr/>
        </p:nvCxnSpPr>
        <p:spPr>
          <a:xfrm>
            <a:off x="709770" y="1714911"/>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862249" y="2174660"/>
            <a:ext cx="12923025" cy="3455866"/>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latin typeface="Century Gothic" panose="020B0502020202020204" pitchFamily="34" charset="0"/>
              </a:rPr>
              <a:t>The Council referenced three documents/projects in support of their request:  </a:t>
            </a:r>
          </a:p>
          <a:p>
            <a:pPr>
              <a:spcBef>
                <a:spcPts val="0"/>
              </a:spcBef>
            </a:pPr>
            <a:endParaRPr lang="en-US" sz="2400" dirty="0">
              <a:latin typeface="Century Gothic" panose="020B0502020202020204" pitchFamily="34" charset="0"/>
            </a:endParaRPr>
          </a:p>
          <a:p>
            <a:pPr marL="342900" indent="-342900">
              <a:spcBef>
                <a:spcPts val="0"/>
              </a:spcBef>
              <a:buFont typeface="Arial" panose="020B0604020202020204" pitchFamily="34" charset="0"/>
              <a:buChar char="•"/>
            </a:pPr>
            <a:r>
              <a:rPr lang="en-US" sz="2400" dirty="0">
                <a:latin typeface="Century Gothic" panose="020B0502020202020204" pitchFamily="34" charset="0"/>
              </a:rPr>
              <a:t>San Mateo County Highway 1 Safety and Mobility Improvement Study.</a:t>
            </a:r>
          </a:p>
          <a:p>
            <a:pPr>
              <a:spcBef>
                <a:spcPts val="0"/>
              </a:spcBef>
            </a:pPr>
            <a:endParaRPr lang="en-US" sz="2400" dirty="0">
              <a:latin typeface="Century Gothic" panose="020B0502020202020204" pitchFamily="34" charset="0"/>
            </a:endParaRPr>
          </a:p>
          <a:p>
            <a:pPr marL="342900" indent="-342900">
              <a:spcBef>
                <a:spcPts val="0"/>
              </a:spcBef>
              <a:buFont typeface="Arial" panose="020B0604020202020204" pitchFamily="34" charset="0"/>
              <a:buChar char="•"/>
            </a:pPr>
            <a:r>
              <a:rPr lang="en-US" sz="2400" dirty="0">
                <a:latin typeface="Century Gothic" panose="020B0502020202020204" pitchFamily="34" charset="0"/>
              </a:rPr>
              <a:t>Local Coastal Program, Policy 2.51(a), which prohibits new driveway connections to Highway 1.</a:t>
            </a:r>
          </a:p>
          <a:p>
            <a:pPr>
              <a:spcBef>
                <a:spcPts val="0"/>
              </a:spcBef>
            </a:pPr>
            <a:endParaRPr lang="en-US" sz="2400" dirty="0">
              <a:latin typeface="Century Gothic" panose="020B0502020202020204" pitchFamily="34" charset="0"/>
            </a:endParaRPr>
          </a:p>
          <a:p>
            <a:pPr marL="342900" indent="-342900">
              <a:spcBef>
                <a:spcPts val="0"/>
              </a:spcBef>
              <a:buFont typeface="Arial" panose="020B0604020202020204" pitchFamily="34" charset="0"/>
              <a:buChar char="•"/>
            </a:pPr>
            <a:r>
              <a:rPr lang="en-US" sz="2400" dirty="0">
                <a:latin typeface="Century Gothic" panose="020B0502020202020204" pitchFamily="34" charset="0"/>
              </a:rPr>
              <a:t>Caltrans Project Development Procedures Manual, (Chapter 27, Topic 104.2, discusses access openings). </a:t>
            </a:r>
          </a:p>
        </p:txBody>
      </p:sp>
    </p:spTree>
    <p:extLst>
      <p:ext uri="{BB962C8B-B14F-4D97-AF65-F5344CB8AC3E}">
        <p14:creationId xmlns:p14="http://schemas.microsoft.com/office/powerpoint/2010/main" val="220820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CC Presentation Template 28JUN2018.potx" id="{1CEAA49B-1EE3-461D-AC70-8A14331EB7A2}" vid="{65A8CA62-48F0-4706-BEF7-BA3833FF8EA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lIns="261205" tIns="65302" rIns="130602" bIns="65302">
        <a:spAutoFit/>
      </a:bodyPr>
      <a:lstStyle>
        <a:defPPr>
          <a:spcBef>
            <a:spcPts val="0"/>
          </a:spcBef>
          <a:defRPr sz="2400" dirty="0" smtClean="0">
            <a:latin typeface="Century Gothic" panose="020B0502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CC Presentation Template 28JUN2018.potx" id="{1CEAA49B-1EE3-461D-AC70-8A14331EB7A2}" vid="{CE03D0BF-6406-435F-AAD4-2F6C0695722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915</Words>
  <Application>Microsoft Office PowerPoint</Application>
  <PresentationFormat>Custom</PresentationFormat>
  <Paragraphs>133</Paragraphs>
  <Slides>16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Century Gothic</vt:lpstr>
      <vt:lpstr>Constantia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Lang</dc:creator>
  <cp:lastModifiedBy>Janneth Lujan</cp:lastModifiedBy>
  <cp:revision>42</cp:revision>
  <dcterms:created xsi:type="dcterms:W3CDTF">2020-02-25T15:31:03Z</dcterms:created>
  <dcterms:modified xsi:type="dcterms:W3CDTF">2020-03-25T00:36:04Z</dcterms:modified>
</cp:coreProperties>
</file>