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4"/>
    <p:sldMasterId id="2147483829" r:id="rId5"/>
    <p:sldMasterId id="2147483846" r:id="rId6"/>
  </p:sldMasterIdLst>
  <p:notesMasterIdLst>
    <p:notesMasterId r:id="rId16"/>
  </p:notesMasterIdLst>
  <p:handoutMasterIdLst>
    <p:handoutMasterId r:id="rId17"/>
  </p:handoutMasterIdLst>
  <p:sldIdLst>
    <p:sldId id="303" r:id="rId7"/>
    <p:sldId id="291" r:id="rId8"/>
    <p:sldId id="319" r:id="rId9"/>
    <p:sldId id="320" r:id="rId10"/>
    <p:sldId id="323" r:id="rId11"/>
    <p:sldId id="317" r:id="rId12"/>
    <p:sldId id="322" r:id="rId13"/>
    <p:sldId id="318" r:id="rId14"/>
    <p:sldId id="324" r:id="rId15"/>
  </p:sldIdLst>
  <p:sldSz cx="14630400" cy="8229600"/>
  <p:notesSz cx="7315200" cy="9601200"/>
  <p:defaultTextStyle>
    <a:defPPr>
      <a:defRPr lang="en-US"/>
    </a:defPPr>
    <a:lvl1pPr algn="l" rtl="0" fontAlgn="base">
      <a:spcBef>
        <a:spcPct val="50000"/>
      </a:spcBef>
      <a:spcAft>
        <a:spcPct val="0"/>
      </a:spcAft>
      <a:defRPr sz="4000" kern="1200">
        <a:solidFill>
          <a:schemeClr val="tx1"/>
        </a:solidFill>
        <a:latin typeface="Arial" charset="0"/>
        <a:ea typeface="+mn-ea"/>
        <a:cs typeface="+mn-cs"/>
      </a:defRPr>
    </a:lvl1pPr>
    <a:lvl2pPr marL="651203" indent="-65122" algn="l" rtl="0" fontAlgn="base">
      <a:spcBef>
        <a:spcPct val="50000"/>
      </a:spcBef>
      <a:spcAft>
        <a:spcPct val="0"/>
      </a:spcAft>
      <a:defRPr sz="4000" kern="1200">
        <a:solidFill>
          <a:schemeClr val="tx1"/>
        </a:solidFill>
        <a:latin typeface="Arial" charset="0"/>
        <a:ea typeface="+mn-ea"/>
        <a:cs typeface="+mn-cs"/>
      </a:defRPr>
    </a:lvl2pPr>
    <a:lvl3pPr marL="1304443" indent="-132276" algn="l" rtl="0" fontAlgn="base">
      <a:spcBef>
        <a:spcPct val="50000"/>
      </a:spcBef>
      <a:spcAft>
        <a:spcPct val="0"/>
      </a:spcAft>
      <a:defRPr sz="4000" kern="1200">
        <a:solidFill>
          <a:schemeClr val="tx1"/>
        </a:solidFill>
        <a:latin typeface="Arial" charset="0"/>
        <a:ea typeface="+mn-ea"/>
        <a:cs typeface="+mn-cs"/>
      </a:defRPr>
    </a:lvl3pPr>
    <a:lvl4pPr marL="1957682" indent="-199432" algn="l" rtl="0" fontAlgn="base">
      <a:spcBef>
        <a:spcPct val="50000"/>
      </a:spcBef>
      <a:spcAft>
        <a:spcPct val="0"/>
      </a:spcAft>
      <a:defRPr sz="4000" kern="1200">
        <a:solidFill>
          <a:schemeClr val="tx1"/>
        </a:solidFill>
        <a:latin typeface="Arial" charset="0"/>
        <a:ea typeface="+mn-ea"/>
        <a:cs typeface="+mn-cs"/>
      </a:defRPr>
    </a:lvl4pPr>
    <a:lvl5pPr marL="2610922" indent="-266588" algn="l" rtl="0" fontAlgn="base">
      <a:spcBef>
        <a:spcPct val="50000"/>
      </a:spcBef>
      <a:spcAft>
        <a:spcPct val="0"/>
      </a:spcAft>
      <a:defRPr sz="4000" kern="1200">
        <a:solidFill>
          <a:schemeClr val="tx1"/>
        </a:solidFill>
        <a:latin typeface="Arial" charset="0"/>
        <a:ea typeface="+mn-ea"/>
        <a:cs typeface="+mn-cs"/>
      </a:defRPr>
    </a:lvl5pPr>
    <a:lvl6pPr marL="2930418" algn="l" defTabSz="1172168" rtl="0" eaLnBrk="1" latinLnBrk="0" hangingPunct="1">
      <a:defRPr sz="4000" kern="1200">
        <a:solidFill>
          <a:schemeClr val="tx1"/>
        </a:solidFill>
        <a:latin typeface="Arial" charset="0"/>
        <a:ea typeface="+mn-ea"/>
        <a:cs typeface="+mn-cs"/>
      </a:defRPr>
    </a:lvl6pPr>
    <a:lvl7pPr marL="3516501" algn="l" defTabSz="1172168" rtl="0" eaLnBrk="1" latinLnBrk="0" hangingPunct="1">
      <a:defRPr sz="4000" kern="1200">
        <a:solidFill>
          <a:schemeClr val="tx1"/>
        </a:solidFill>
        <a:latin typeface="Arial" charset="0"/>
        <a:ea typeface="+mn-ea"/>
        <a:cs typeface="+mn-cs"/>
      </a:defRPr>
    </a:lvl7pPr>
    <a:lvl8pPr marL="4102584" algn="l" defTabSz="1172168" rtl="0" eaLnBrk="1" latinLnBrk="0" hangingPunct="1">
      <a:defRPr sz="4000" kern="1200">
        <a:solidFill>
          <a:schemeClr val="tx1"/>
        </a:solidFill>
        <a:latin typeface="Arial" charset="0"/>
        <a:ea typeface="+mn-ea"/>
        <a:cs typeface="+mn-cs"/>
      </a:defRPr>
    </a:lvl8pPr>
    <a:lvl9pPr marL="4688668" algn="l" defTabSz="1172168"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CC66"/>
    <a:srgbClr val="669999"/>
    <a:srgbClr val="224442"/>
    <a:srgbClr val="1C3736"/>
    <a:srgbClr val="2F5B5B"/>
    <a:srgbClr val="43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46" autoAdjust="0"/>
    <p:restoredTop sz="90609" autoAdjust="0"/>
  </p:normalViewPr>
  <p:slideViewPr>
    <p:cSldViewPr snapToGrid="0">
      <p:cViewPr varScale="1">
        <p:scale>
          <a:sx n="28" d="100"/>
          <a:sy n="28" d="100"/>
        </p:scale>
        <p:origin x="48" y="36"/>
      </p:cViewPr>
      <p:guideLst>
        <p:guide orient="horz" pos="2592"/>
        <p:guide pos="460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0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235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53D8C901-FCE4-457F-8F3E-D8E969E75742}" type="slidenum">
              <a:rPr lang="en-US"/>
              <a:pPr>
                <a:defRPr/>
              </a:pPr>
              <a:t>‹#›</a:t>
            </a:fld>
            <a:endParaRPr lang="en-US"/>
          </a:p>
        </p:txBody>
      </p:sp>
    </p:spTree>
    <p:extLst>
      <p:ext uri="{BB962C8B-B14F-4D97-AF65-F5344CB8AC3E}">
        <p14:creationId xmlns:p14="http://schemas.microsoft.com/office/powerpoint/2010/main" val="2486896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60375" y="719138"/>
            <a:ext cx="6400800" cy="3602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57713"/>
            <a:ext cx="5365750" cy="4324350"/>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8AA78D54-4364-461D-AF1C-69B816DFA6AA}" type="slidenum">
              <a:rPr lang="en-US"/>
              <a:pPr>
                <a:defRPr/>
              </a:pPr>
              <a:t>‹#›</a:t>
            </a:fld>
            <a:endParaRPr lang="en-US"/>
          </a:p>
        </p:txBody>
      </p:sp>
    </p:spTree>
    <p:extLst>
      <p:ext uri="{BB962C8B-B14F-4D97-AF65-F5344CB8AC3E}">
        <p14:creationId xmlns:p14="http://schemas.microsoft.com/office/powerpoint/2010/main" val="11838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1203"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04443"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57682"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10922"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65071" algn="l" defTabSz="1306028" rtl="0" eaLnBrk="1" latinLnBrk="0" hangingPunct="1">
      <a:defRPr sz="1700" kern="1200">
        <a:solidFill>
          <a:schemeClr val="tx1"/>
        </a:solidFill>
        <a:latin typeface="+mn-lt"/>
        <a:ea typeface="+mn-ea"/>
        <a:cs typeface="+mn-cs"/>
      </a:defRPr>
    </a:lvl6pPr>
    <a:lvl7pPr marL="3918085" algn="l" defTabSz="1306028" rtl="0" eaLnBrk="1" latinLnBrk="0" hangingPunct="1">
      <a:defRPr sz="1700" kern="1200">
        <a:solidFill>
          <a:schemeClr val="tx1"/>
        </a:solidFill>
        <a:latin typeface="+mn-lt"/>
        <a:ea typeface="+mn-ea"/>
        <a:cs typeface="+mn-cs"/>
      </a:defRPr>
    </a:lvl7pPr>
    <a:lvl8pPr marL="4571100" algn="l" defTabSz="1306028" rtl="0" eaLnBrk="1" latinLnBrk="0" hangingPunct="1">
      <a:defRPr sz="1700" kern="1200">
        <a:solidFill>
          <a:schemeClr val="tx1"/>
        </a:solidFill>
        <a:latin typeface="+mn-lt"/>
        <a:ea typeface="+mn-ea"/>
        <a:cs typeface="+mn-cs"/>
      </a:defRPr>
    </a:lvl8pPr>
    <a:lvl9pPr marL="5224114" algn="l" defTabSz="13060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153737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2</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87256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6</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68074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7</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2775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8</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401742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9</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10218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18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293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50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105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2500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6681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216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832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180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34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400656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7233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134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618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0254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081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470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625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356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7096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29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6213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6040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37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6221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537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1527627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974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604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7885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264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pPr>
                <a:defRPr/>
              </a:pPr>
              <a:t>‹#›</a:t>
            </a:fld>
            <a:endParaRPr lang="en-US"/>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7" name="Picture 16" descr="SMC_Logo_WORD.png"/>
          <p:cNvPicPr>
            <a:picLocks noChangeAspect="1"/>
          </p:cNvPicPr>
          <p:nvPr userDrawn="1"/>
        </p:nvPicPr>
        <p:blipFill>
          <a:blip r:embed="rId16" cstate="print"/>
          <a:stretch>
            <a:fillRect/>
          </a:stretch>
        </p:blipFill>
        <p:spPr>
          <a:xfrm>
            <a:off x="177505" y="184763"/>
            <a:ext cx="1444752" cy="1444752"/>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8" r:id="rId14"/>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grpSp>
      <p:pic>
        <p:nvPicPr>
          <p:cNvPr id="17" name="Picture 16" descr="SMC_Logo_WORD.png"/>
          <p:cNvPicPr>
            <a:picLocks noChangeAspect="1"/>
          </p:cNvPicPr>
          <p:nvPr userDrawn="1"/>
        </p:nvPicPr>
        <p:blipFill>
          <a:blip r:embed="rId18"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36340976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grpSp>
      <p:pic>
        <p:nvPicPr>
          <p:cNvPr id="17" name="Picture 16" descr="SMC_Logo_WORD.png"/>
          <p:cNvPicPr>
            <a:picLocks noChangeAspect="1"/>
          </p:cNvPicPr>
          <p:nvPr userDrawn="1"/>
        </p:nvPicPr>
        <p:blipFill>
          <a:blip r:embed="rId18"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366249771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15819" y="1122588"/>
            <a:ext cx="13168746" cy="531989"/>
          </a:xfrm>
          <a:prstGeom prst="rect">
            <a:avLst/>
          </a:prstGeom>
          <a:noFill/>
          <a:ln w="9525">
            <a:noFill/>
            <a:miter lim="800000"/>
            <a:headEnd/>
            <a:tailEnd/>
          </a:ln>
        </p:spPr>
        <p:txBody>
          <a:bodyPr wrap="square" lIns="130602" tIns="65302" rIns="130602" bIns="65302">
            <a:spAutoFit/>
          </a:bodyPr>
          <a:lstStyle/>
          <a:p>
            <a:pPr algn="ctr"/>
            <a:r>
              <a:rPr lang="en-US" sz="2600" b="1" spc="600" dirty="0">
                <a:latin typeface="Century Gothic" pitchFamily="34" charset="0"/>
              </a:rPr>
              <a:t>PLANNING COMMISSION</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2" y="3246265"/>
            <a:ext cx="2468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6353" y="1726980"/>
            <a:ext cx="5805336" cy="932098"/>
          </a:xfrm>
          <a:prstGeom prst="rect">
            <a:avLst/>
          </a:prstGeom>
          <a:noFill/>
          <a:ln w="9525">
            <a:noFill/>
            <a:miter lim="800000"/>
            <a:headEnd/>
            <a:tailEnd/>
          </a:ln>
        </p:spPr>
        <p:txBody>
          <a:bodyPr wrap="none" lIns="130602" tIns="65302" rIns="130602" bIns="65302">
            <a:spAutoFit/>
          </a:bodyPr>
          <a:lstStyle/>
          <a:p>
            <a:pPr algn="ctr">
              <a:spcBef>
                <a:spcPct val="0"/>
              </a:spcBef>
            </a:pPr>
            <a:r>
              <a:rPr lang="en-US" sz="2600" dirty="0">
                <a:latin typeface="Century Gothic" pitchFamily="34" charset="0"/>
              </a:rPr>
              <a:t>Board of Supervisors Chambers</a:t>
            </a:r>
          </a:p>
          <a:p>
            <a:pPr algn="ctr">
              <a:spcBef>
                <a:spcPct val="0"/>
              </a:spcBef>
            </a:pPr>
            <a:r>
              <a:rPr lang="en-US" sz="2600" dirty="0">
                <a:latin typeface="Century Gothic" pitchFamily="34" charset="0"/>
              </a:rPr>
              <a:t>400 County Center, Redwood City</a:t>
            </a:r>
          </a:p>
        </p:txBody>
      </p:sp>
      <p:sp>
        <p:nvSpPr>
          <p:cNvPr id="10" name="TextBox 9"/>
          <p:cNvSpPr txBox="1"/>
          <p:nvPr/>
        </p:nvSpPr>
        <p:spPr>
          <a:xfrm>
            <a:off x="6080050" y="2750882"/>
            <a:ext cx="1980443" cy="531989"/>
          </a:xfrm>
          <a:prstGeom prst="rect">
            <a:avLst/>
          </a:prstGeom>
          <a:noFill/>
        </p:spPr>
        <p:txBody>
          <a:bodyPr wrap="none" lIns="130602" tIns="65302" rIns="130602" bIns="65302">
            <a:spAutoFit/>
          </a:bodyPr>
          <a:lstStyle/>
          <a:p>
            <a:pPr algn="ctr">
              <a:defRPr/>
            </a:pPr>
            <a:r>
              <a:rPr lang="en-US" sz="2600" b="1" spc="428">
                <a:latin typeface="Century Gothic" pitchFamily="34" charset="0"/>
              </a:rPr>
              <a:t>ITEM </a:t>
            </a:r>
            <a:r>
              <a:rPr lang="en-US" sz="2600" b="1" spc="428" smtClean="0">
                <a:latin typeface="Century Gothic" pitchFamily="34" charset="0"/>
              </a:rPr>
              <a:t># 2</a:t>
            </a:r>
            <a:endParaRPr lang="en-US" sz="2600" b="1" spc="428" dirty="0">
              <a:latin typeface="Century Gothic" pitchFamily="34" charset="0"/>
            </a:endParaRPr>
          </a:p>
        </p:txBody>
      </p:sp>
      <p:sp>
        <p:nvSpPr>
          <p:cNvPr id="13"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3282871"/>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latin typeface="Century Gothic" pitchFamily="34" charset="0"/>
              </a:rPr>
              <a:t>Owner: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Applicant: ………………………</a:t>
            </a:r>
          </a:p>
          <a:p>
            <a:pPr algn="dist">
              <a:spcBef>
                <a:spcPts val="1380"/>
              </a:spcBef>
              <a:defRPr/>
            </a:pPr>
            <a:r>
              <a:rPr lang="en-US" sz="2300" dirty="0">
                <a:latin typeface="Century Gothic" pitchFamily="34" charset="0"/>
              </a:rPr>
              <a:t>File Number: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Location: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APN: …………………….……….</a:t>
            </a:r>
            <a:endParaRPr lang="en-US" sz="2300" dirty="0">
              <a:solidFill>
                <a:schemeClr val="bg2">
                  <a:lumMod val="50000"/>
                </a:schemeClr>
              </a:solidFill>
              <a:latin typeface="Century Gothic" pitchFamily="34" charset="0"/>
            </a:endParaRPr>
          </a:p>
        </p:txBody>
      </p:sp>
      <p:sp>
        <p:nvSpPr>
          <p:cNvPr id="16" name="Text Placeholder 2"/>
          <p:cNvSpPr txBox="1">
            <a:spLocks/>
          </p:cNvSpPr>
          <p:nvPr/>
        </p:nvSpPr>
        <p:spPr>
          <a:xfrm>
            <a:off x="5323568" y="3323146"/>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spcAft>
                <a:spcPts val="0"/>
              </a:spcAft>
              <a:buNone/>
            </a:pPr>
            <a:r>
              <a:rPr lang="en-US" sz="2300" b="1" dirty="0">
                <a:latin typeface="Century Gothic" panose="020B0502020202020204" pitchFamily="34" charset="0"/>
              </a:rPr>
              <a:t>Peninsula Open Space Trust </a:t>
            </a:r>
          </a:p>
          <a:p>
            <a:pPr marL="0" indent="0" fontAlgn="auto">
              <a:spcAft>
                <a:spcPts val="0"/>
              </a:spcAft>
              <a:buNone/>
            </a:pPr>
            <a:r>
              <a:rPr lang="en-US" sz="2300" b="1" dirty="0">
                <a:latin typeface="Century Gothic" panose="020B0502020202020204" pitchFamily="34" charset="0"/>
              </a:rPr>
              <a:t>San Mateo County Real Property Services Division</a:t>
            </a:r>
          </a:p>
          <a:p>
            <a:pPr marL="0" indent="0" fontAlgn="auto">
              <a:spcAft>
                <a:spcPts val="0"/>
              </a:spcAft>
              <a:buNone/>
            </a:pPr>
            <a:r>
              <a:rPr lang="en-US" sz="2300" b="1" dirty="0">
                <a:latin typeface="Century Gothic" panose="020B0502020202020204" pitchFamily="34" charset="0"/>
              </a:rPr>
              <a:t>PLN 2020-00066</a:t>
            </a:r>
          </a:p>
          <a:p>
            <a:pPr marL="0" indent="0" fontAlgn="auto">
              <a:spcAft>
                <a:spcPts val="0"/>
              </a:spcAft>
              <a:buNone/>
            </a:pPr>
            <a:r>
              <a:rPr lang="en-US" sz="2300" b="1" dirty="0">
                <a:latin typeface="Century Gothic" panose="020B0502020202020204" pitchFamily="34" charset="0"/>
              </a:rPr>
              <a:t>San Gregorio area</a:t>
            </a:r>
          </a:p>
          <a:p>
            <a:pPr marL="0" indent="0" fontAlgn="auto">
              <a:spcAft>
                <a:spcPts val="0"/>
              </a:spcAft>
              <a:buNone/>
            </a:pPr>
            <a:r>
              <a:rPr lang="en-US" sz="2300" b="1" dirty="0">
                <a:latin typeface="Century Gothic" panose="020B0502020202020204" pitchFamily="34" charset="0"/>
              </a:rPr>
              <a:t>081-060-020, 081-060-030 and 081-060-130</a:t>
            </a:r>
          </a:p>
        </p:txBody>
      </p:sp>
      <p:sp>
        <p:nvSpPr>
          <p:cNvPr id="18" name="TextBox 12"/>
          <p:cNvSpPr txBox="1">
            <a:spLocks noChangeArrowheads="1"/>
          </p:cNvSpPr>
          <p:nvPr/>
        </p:nvSpPr>
        <p:spPr bwMode="auto">
          <a:xfrm>
            <a:off x="867025" y="6120096"/>
            <a:ext cx="3777672" cy="485822"/>
          </a:xfrm>
          <a:prstGeom prst="rect">
            <a:avLst/>
          </a:prstGeom>
          <a:noFill/>
          <a:ln w="9525">
            <a:noFill/>
            <a:miter lim="800000"/>
            <a:headEnd/>
            <a:tailEnd/>
          </a:ln>
        </p:spPr>
        <p:txBody>
          <a:bodyPr lIns="130602" tIns="65302" rIns="130602" bIns="65302">
            <a:spAutoFit/>
          </a:bodyPr>
          <a:lstStyle/>
          <a:p>
            <a:r>
              <a:rPr lang="en-US" sz="2300" dirty="0">
                <a:latin typeface="Century Gothic" pitchFamily="34" charset="0"/>
              </a:rPr>
              <a:t>Project Description: </a:t>
            </a:r>
          </a:p>
        </p:txBody>
      </p:sp>
      <p:sp>
        <p:nvSpPr>
          <p:cNvPr id="19" name="TextBox 18"/>
          <p:cNvSpPr txBox="1"/>
          <p:nvPr/>
        </p:nvSpPr>
        <p:spPr>
          <a:xfrm>
            <a:off x="920365" y="6605296"/>
            <a:ext cx="12843009" cy="1454244"/>
          </a:xfrm>
          <a:prstGeom prst="rect">
            <a:avLst/>
          </a:prstGeom>
          <a:noFill/>
        </p:spPr>
        <p:txBody>
          <a:bodyPr wrap="square" rtlCol="0">
            <a:spAutoFit/>
          </a:bodyPr>
          <a:lstStyle/>
          <a:p>
            <a:r>
              <a:rPr lang="en-US" sz="1800" b="1" dirty="0">
                <a:latin typeface="Century Gothic" panose="020B0502020202020204" pitchFamily="34" charset="0"/>
              </a:rPr>
              <a:t>The County of San Mateo proposes to acquire the subject parcels for the creation of a County park with visitor-serving amenities. Per California Government Code Section 65402, prior to acquisition of property, the County must request an analysis of the proposed acquisition’s conformity with the County General Plan.</a:t>
            </a:r>
          </a:p>
          <a:p>
            <a:endParaRPr lang="en-US" sz="2300" b="1" dirty="0">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PROJECT DESCRIPTION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713231" y="1866050"/>
            <a:ext cx="13165285" cy="3825198"/>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latin typeface="Century Gothic" panose="020B0502020202020204" pitchFamily="34" charset="0"/>
                <a:cs typeface="Arial" panose="020B0604020202020204" pitchFamily="34" charset="0"/>
              </a:rPr>
              <a:t>The County of San Mateo proposes to acquire the subject parcels for the creation of a County park with visitor-serving amenities.  The subject parcels are ocean front and located on the western side of Cabrillo Highway between Half Moon Bay and </a:t>
            </a:r>
            <a:r>
              <a:rPr lang="en-US" sz="2400" dirty="0" err="1">
                <a:latin typeface="Century Gothic" panose="020B0502020202020204" pitchFamily="34" charset="0"/>
                <a:cs typeface="Arial" panose="020B0604020202020204" pitchFamily="34" charset="0"/>
              </a:rPr>
              <a:t>Pescadero</a:t>
            </a:r>
            <a:r>
              <a:rPr lang="en-US" sz="2400" dirty="0">
                <a:latin typeface="Century Gothic" panose="020B0502020202020204" pitchFamily="34" charset="0"/>
                <a:cs typeface="Arial" panose="020B0604020202020204" pitchFamily="34" charset="0"/>
              </a:rPr>
              <a:t>.  Any specific developments proposed on the property would require appropriate permits and would be reviewed by the County at the time of project submittal.</a:t>
            </a:r>
          </a:p>
          <a:p>
            <a:pPr>
              <a:spcBef>
                <a:spcPts val="0"/>
              </a:spcBef>
            </a:pPr>
            <a:endParaRPr lang="en-US" sz="2400" dirty="0">
              <a:latin typeface="Century Gothic" panose="020B0502020202020204" pitchFamily="34" charset="0"/>
              <a:cs typeface="Arial" panose="020B0604020202020204" pitchFamily="34" charset="0"/>
            </a:endParaRPr>
          </a:p>
          <a:p>
            <a:pPr>
              <a:spcBef>
                <a:spcPts val="0"/>
              </a:spcBef>
            </a:pPr>
            <a:r>
              <a:rPr lang="en-US" sz="2400" dirty="0">
                <a:latin typeface="Century Gothic" panose="020B0502020202020204" pitchFamily="34" charset="0"/>
                <a:cs typeface="Arial" panose="020B0604020202020204" pitchFamily="34" charset="0"/>
              </a:rPr>
              <a:t>Per California Government Code Section 65402, prior to acquisition of property, the County must request an analysis of the proposed acquisition’s conformity with the County General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129697" y="7081816"/>
            <a:ext cx="3257550" cy="945740"/>
          </a:xfrm>
          <a:prstGeom prst="rect">
            <a:avLst/>
          </a:prstGeom>
          <a:noFill/>
          <a:ln w="9525">
            <a:noFill/>
            <a:miter lim="800000"/>
            <a:headEnd/>
            <a:tailEnd/>
          </a:ln>
        </p:spPr>
      </p:pic>
      <p:sp>
        <p:nvSpPr>
          <p:cNvPr id="3" name="TextBox 2"/>
          <p:cNvSpPr txBox="1"/>
          <p:nvPr/>
        </p:nvSpPr>
        <p:spPr>
          <a:xfrm>
            <a:off x="4774223" y="2048608"/>
            <a:ext cx="4368504" cy="584775"/>
          </a:xfrm>
          <a:prstGeom prst="rect">
            <a:avLst/>
          </a:prstGeom>
          <a:noFill/>
        </p:spPr>
        <p:txBody>
          <a:bodyPr wrap="none" rtlCol="0">
            <a:spAutoFit/>
          </a:bodyPr>
          <a:lstStyle/>
          <a:p>
            <a:r>
              <a:rPr lang="en-US" sz="3200" dirty="0">
                <a:solidFill>
                  <a:prstClr val="white"/>
                </a:solidFill>
                <a:latin typeface="Century Gothic" panose="020B0502020202020204" pitchFamily="34" charset="0"/>
              </a:rPr>
              <a:t>Insert photos or plans</a:t>
            </a:r>
          </a:p>
        </p:txBody>
      </p:sp>
      <p:pic>
        <p:nvPicPr>
          <p:cNvPr id="2" name="Picture 1">
            <a:extLst>
              <a:ext uri="{FF2B5EF4-FFF2-40B4-BE49-F238E27FC236}">
                <a16:creationId xmlns:a16="http://schemas.microsoft.com/office/drawing/2014/main" xmlns="" id="{7C2BB835-1107-4DF7-9A8A-107F28BFAB21}"/>
              </a:ext>
            </a:extLst>
          </p:cNvPr>
          <p:cNvPicPr>
            <a:picLocks noChangeAspect="1"/>
          </p:cNvPicPr>
          <p:nvPr/>
        </p:nvPicPr>
        <p:blipFill rotWithShape="1">
          <a:blip r:embed="rId3"/>
          <a:srcRect l="637" t="488"/>
          <a:stretch/>
        </p:blipFill>
        <p:spPr>
          <a:xfrm>
            <a:off x="2275455" y="566057"/>
            <a:ext cx="10079491" cy="6388554"/>
          </a:xfrm>
          <a:prstGeom prst="rect">
            <a:avLst/>
          </a:prstGeom>
        </p:spPr>
      </p:pic>
    </p:spTree>
    <p:extLst>
      <p:ext uri="{BB962C8B-B14F-4D97-AF65-F5344CB8AC3E}">
        <p14:creationId xmlns:p14="http://schemas.microsoft.com/office/powerpoint/2010/main" val="122906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129697" y="7081816"/>
            <a:ext cx="3257550" cy="945740"/>
          </a:xfrm>
          <a:prstGeom prst="rect">
            <a:avLst/>
          </a:prstGeom>
          <a:noFill/>
          <a:ln w="9525">
            <a:noFill/>
            <a:miter lim="800000"/>
            <a:headEnd/>
            <a:tailEnd/>
          </a:ln>
        </p:spPr>
      </p:pic>
      <p:sp>
        <p:nvSpPr>
          <p:cNvPr id="9" name="TextBox 8"/>
          <p:cNvSpPr txBox="1"/>
          <p:nvPr/>
        </p:nvSpPr>
        <p:spPr>
          <a:xfrm>
            <a:off x="4774223" y="2048608"/>
            <a:ext cx="4368504" cy="584775"/>
          </a:xfrm>
          <a:prstGeom prst="rect">
            <a:avLst/>
          </a:prstGeom>
          <a:noFill/>
        </p:spPr>
        <p:txBody>
          <a:bodyPr wrap="none" rtlCol="0">
            <a:spAutoFit/>
          </a:bodyPr>
          <a:lstStyle/>
          <a:p>
            <a:r>
              <a:rPr lang="en-US" sz="3200" dirty="0">
                <a:solidFill>
                  <a:prstClr val="white"/>
                </a:solidFill>
                <a:latin typeface="Century Gothic" panose="020B0502020202020204" pitchFamily="34" charset="0"/>
              </a:rPr>
              <a:t>Insert photos or plans</a:t>
            </a:r>
          </a:p>
        </p:txBody>
      </p:sp>
      <p:pic>
        <p:nvPicPr>
          <p:cNvPr id="2" name="Picture 1">
            <a:extLst>
              <a:ext uri="{FF2B5EF4-FFF2-40B4-BE49-F238E27FC236}">
                <a16:creationId xmlns:a16="http://schemas.microsoft.com/office/drawing/2014/main" xmlns="" id="{15CC0B13-227C-4179-9829-87C121EDE770}"/>
              </a:ext>
            </a:extLst>
          </p:cNvPr>
          <p:cNvPicPr>
            <a:picLocks noChangeAspect="1"/>
          </p:cNvPicPr>
          <p:nvPr/>
        </p:nvPicPr>
        <p:blipFill>
          <a:blip r:embed="rId3"/>
          <a:stretch>
            <a:fillRect/>
          </a:stretch>
        </p:blipFill>
        <p:spPr>
          <a:xfrm>
            <a:off x="885825" y="404791"/>
            <a:ext cx="12858750" cy="6677025"/>
          </a:xfrm>
          <a:prstGeom prst="rect">
            <a:avLst/>
          </a:prstGeom>
        </p:spPr>
      </p:pic>
    </p:spTree>
    <p:extLst>
      <p:ext uri="{BB962C8B-B14F-4D97-AF65-F5344CB8AC3E}">
        <p14:creationId xmlns:p14="http://schemas.microsoft.com/office/powerpoint/2010/main" val="184646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129697" y="7081816"/>
            <a:ext cx="3257550" cy="945740"/>
          </a:xfrm>
          <a:prstGeom prst="rect">
            <a:avLst/>
          </a:prstGeom>
          <a:noFill/>
          <a:ln w="9525">
            <a:noFill/>
            <a:miter lim="800000"/>
            <a:headEnd/>
            <a:tailEnd/>
          </a:ln>
        </p:spPr>
      </p:pic>
      <p:sp>
        <p:nvSpPr>
          <p:cNvPr id="9" name="TextBox 8"/>
          <p:cNvSpPr txBox="1"/>
          <p:nvPr/>
        </p:nvSpPr>
        <p:spPr>
          <a:xfrm>
            <a:off x="4774223" y="2048608"/>
            <a:ext cx="436850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Insert photos or plans</a:t>
            </a:r>
          </a:p>
        </p:txBody>
      </p:sp>
      <p:pic>
        <p:nvPicPr>
          <p:cNvPr id="3" name="Picture 2">
            <a:extLst>
              <a:ext uri="{FF2B5EF4-FFF2-40B4-BE49-F238E27FC236}">
                <a16:creationId xmlns:a16="http://schemas.microsoft.com/office/drawing/2014/main" xmlns="" id="{9ABA34B0-7E78-41A9-A69F-2FD2694876D3}"/>
              </a:ext>
            </a:extLst>
          </p:cNvPr>
          <p:cNvPicPr>
            <a:picLocks noChangeAspect="1"/>
          </p:cNvPicPr>
          <p:nvPr/>
        </p:nvPicPr>
        <p:blipFill>
          <a:blip r:embed="rId3"/>
          <a:stretch>
            <a:fillRect/>
          </a:stretch>
        </p:blipFill>
        <p:spPr>
          <a:xfrm>
            <a:off x="833437" y="202044"/>
            <a:ext cx="12963525" cy="6696075"/>
          </a:xfrm>
          <a:prstGeom prst="rect">
            <a:avLst/>
          </a:prstGeom>
        </p:spPr>
      </p:pic>
    </p:spTree>
    <p:extLst>
      <p:ext uri="{BB962C8B-B14F-4D97-AF65-F5344CB8AC3E}">
        <p14:creationId xmlns:p14="http://schemas.microsoft.com/office/powerpoint/2010/main" val="289524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REGULATIONS CONFORMANCE</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4933194"/>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t>The proposed acquisition potentially implicates the following categories of General Plan policies:</a:t>
            </a:r>
          </a:p>
          <a:p>
            <a:pPr>
              <a:spcBef>
                <a:spcPts val="0"/>
              </a:spcBef>
            </a:pPr>
            <a:endParaRPr lang="en-US" sz="2400" dirty="0"/>
          </a:p>
          <a:p>
            <a:pPr>
              <a:spcBef>
                <a:spcPts val="0"/>
              </a:spcBef>
            </a:pPr>
            <a:r>
              <a:rPr lang="en-US" sz="2400" dirty="0"/>
              <a:t>•	Vegetative, Water, Fish and Wildlife Resources Policies</a:t>
            </a:r>
          </a:p>
          <a:p>
            <a:pPr>
              <a:spcBef>
                <a:spcPts val="0"/>
              </a:spcBef>
            </a:pPr>
            <a:r>
              <a:rPr lang="en-US" sz="2400" dirty="0"/>
              <a:t>•	Park and Recreation Resource Policies</a:t>
            </a:r>
          </a:p>
          <a:p>
            <a:pPr>
              <a:spcBef>
                <a:spcPts val="0"/>
              </a:spcBef>
            </a:pPr>
            <a:r>
              <a:rPr lang="en-US" sz="2400" dirty="0"/>
              <a:t>•	Rural Land Use Policies</a:t>
            </a:r>
          </a:p>
          <a:p>
            <a:pPr>
              <a:spcBef>
                <a:spcPts val="0"/>
              </a:spcBef>
            </a:pPr>
            <a:endParaRPr lang="en-US" sz="2400" dirty="0"/>
          </a:p>
          <a:p>
            <a:pPr>
              <a:spcBef>
                <a:spcPts val="0"/>
              </a:spcBef>
            </a:pPr>
            <a:r>
              <a:rPr lang="en-US" sz="2400" dirty="0"/>
              <a:t>The proposed acquisition does not conflict with any of the relevant General Plan policies. The intended use for the property as a San Mateo County park with visitor serving amenities is generally compatible with the relevant General Plan policies.  The County has not proposed any specific developments on the subject property, or any changes to the conditions or uses of the properties at this time.  Any future improvements or changes to use would be subject to review by the County at time of application.</a:t>
            </a:r>
          </a:p>
        </p:txBody>
      </p:sp>
    </p:spTree>
    <p:extLst>
      <p:ext uri="{BB962C8B-B14F-4D97-AF65-F5344CB8AC3E}">
        <p14:creationId xmlns:p14="http://schemas.microsoft.com/office/powerpoint/2010/main" val="59402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ENVIRONMENTAL REVIEW</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3086534"/>
          </a:xfrm>
          <a:prstGeom prst="rect">
            <a:avLst/>
          </a:prstGeom>
          <a:noFill/>
          <a:ln w="9525">
            <a:noFill/>
            <a:miter lim="800000"/>
            <a:headEnd/>
            <a:tailEnd/>
          </a:ln>
        </p:spPr>
        <p:txBody>
          <a:bodyPr wrap="square" lIns="261205" tIns="65302" rIns="130602" bIns="65302">
            <a:spAutoFit/>
          </a:bodyPr>
          <a:lstStyle/>
          <a:p>
            <a:pPr>
              <a:spcBef>
                <a:spcPts val="0"/>
              </a:spcBef>
            </a:pPr>
            <a:r>
              <a:rPr lang="en-US" sz="2800" dirty="0"/>
              <a:t>A determination that the proposed acquisition of property conforms to the County General Plan is exempt from environmental review under the “common sense exemption” that the California Environmental Quality Act (CEQA) applies only to projects which have the potential for causing a significant effect on the environment (CEQA Guidelines Section 15061(b)(3)).  Any future action on the subject property would be subject to applicable CEQA requirements.</a:t>
            </a:r>
          </a:p>
          <a:p>
            <a:pPr>
              <a:spcBef>
                <a:spcPts val="0"/>
              </a:spcBef>
            </a:pPr>
            <a:endParaRPr lang="en-US" sz="2400" dirty="0"/>
          </a:p>
        </p:txBody>
      </p:sp>
    </p:spTree>
    <p:extLst>
      <p:ext uri="{BB962C8B-B14F-4D97-AF65-F5344CB8AC3E}">
        <p14:creationId xmlns:p14="http://schemas.microsoft.com/office/powerpoint/2010/main" val="203550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19"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RECOMMENDATION AND FINDINGS</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1609207"/>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t>That the Planning Commission find the proposed acquisition by the County of San Mateo of three parcels (APNs 081-060-020, 081-060-030 and 081-060-130) for the purpose of creating a San Mateo County park with visitor-serving amenities conforms to the County General Plan.</a:t>
            </a:r>
          </a:p>
          <a:p>
            <a:pPr>
              <a:spcBef>
                <a:spcPts val="0"/>
              </a:spcBef>
            </a:pPr>
            <a:endParaRPr lang="en-US" sz="2400" dirty="0"/>
          </a:p>
        </p:txBody>
      </p:sp>
    </p:spTree>
    <p:extLst>
      <p:ext uri="{BB962C8B-B14F-4D97-AF65-F5344CB8AC3E}">
        <p14:creationId xmlns:p14="http://schemas.microsoft.com/office/powerpoint/2010/main" val="87195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15819" y="1122588"/>
            <a:ext cx="13168746" cy="531989"/>
          </a:xfrm>
          <a:prstGeom prst="rect">
            <a:avLst/>
          </a:prstGeom>
          <a:noFill/>
          <a:ln w="9525">
            <a:noFill/>
            <a:miter lim="800000"/>
            <a:headEnd/>
            <a:tailEnd/>
          </a:ln>
        </p:spPr>
        <p:txBody>
          <a:bodyPr wrap="square" lIns="130602" tIns="65302" rIns="130602" bIns="65302">
            <a:spAutoFit/>
          </a:bodyPr>
          <a:lstStyle/>
          <a:p>
            <a:pPr algn="ctr"/>
            <a:r>
              <a:rPr lang="en-US" sz="2600" b="1" spc="600" dirty="0">
                <a:latin typeface="Century Gothic" pitchFamily="34" charset="0"/>
              </a:rPr>
              <a:t>PLANNING COMMISSION</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2" y="3246265"/>
            <a:ext cx="2468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6353" y="1726980"/>
            <a:ext cx="5805336" cy="932098"/>
          </a:xfrm>
          <a:prstGeom prst="rect">
            <a:avLst/>
          </a:prstGeom>
          <a:noFill/>
          <a:ln w="9525">
            <a:noFill/>
            <a:miter lim="800000"/>
            <a:headEnd/>
            <a:tailEnd/>
          </a:ln>
        </p:spPr>
        <p:txBody>
          <a:bodyPr wrap="none" lIns="130602" tIns="65302" rIns="130602" bIns="65302">
            <a:spAutoFit/>
          </a:bodyPr>
          <a:lstStyle/>
          <a:p>
            <a:pPr algn="ctr">
              <a:spcBef>
                <a:spcPct val="0"/>
              </a:spcBef>
            </a:pPr>
            <a:r>
              <a:rPr lang="en-US" sz="2600" dirty="0">
                <a:latin typeface="Century Gothic" pitchFamily="34" charset="0"/>
              </a:rPr>
              <a:t>Board of Supervisors Chambers</a:t>
            </a:r>
          </a:p>
          <a:p>
            <a:pPr algn="ctr">
              <a:spcBef>
                <a:spcPct val="0"/>
              </a:spcBef>
            </a:pPr>
            <a:r>
              <a:rPr lang="en-US" sz="2600" dirty="0">
                <a:latin typeface="Century Gothic" pitchFamily="34" charset="0"/>
              </a:rPr>
              <a:t>400 County Center, Redwood City</a:t>
            </a:r>
          </a:p>
        </p:txBody>
      </p:sp>
      <p:sp>
        <p:nvSpPr>
          <p:cNvPr id="10" name="TextBox 9"/>
          <p:cNvSpPr txBox="1"/>
          <p:nvPr/>
        </p:nvSpPr>
        <p:spPr>
          <a:xfrm>
            <a:off x="6274398" y="2750882"/>
            <a:ext cx="1591746" cy="531989"/>
          </a:xfrm>
          <a:prstGeom prst="rect">
            <a:avLst/>
          </a:prstGeom>
          <a:noFill/>
        </p:spPr>
        <p:txBody>
          <a:bodyPr wrap="none" lIns="130602" tIns="65302" rIns="130602" bIns="65302">
            <a:spAutoFit/>
          </a:bodyPr>
          <a:lstStyle/>
          <a:p>
            <a:pPr algn="ctr">
              <a:defRPr/>
            </a:pPr>
            <a:r>
              <a:rPr lang="en-US" sz="2600" b="1" spc="428" dirty="0">
                <a:latin typeface="Century Gothic" pitchFamily="34" charset="0"/>
              </a:rPr>
              <a:t>ITEM #</a:t>
            </a:r>
          </a:p>
        </p:txBody>
      </p:sp>
      <p:sp>
        <p:nvSpPr>
          <p:cNvPr id="13"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3282871"/>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latin typeface="Century Gothic" pitchFamily="34" charset="0"/>
              </a:rPr>
              <a:t>Owner: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Applicant: ………………………</a:t>
            </a:r>
          </a:p>
          <a:p>
            <a:pPr algn="dist">
              <a:spcBef>
                <a:spcPts val="1380"/>
              </a:spcBef>
              <a:defRPr/>
            </a:pPr>
            <a:r>
              <a:rPr lang="en-US" sz="2300" dirty="0">
                <a:latin typeface="Century Gothic" pitchFamily="34" charset="0"/>
              </a:rPr>
              <a:t>File Number: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Location: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APN: …………………….……….</a:t>
            </a:r>
            <a:endParaRPr lang="en-US" sz="2300" dirty="0">
              <a:solidFill>
                <a:schemeClr val="bg2">
                  <a:lumMod val="50000"/>
                </a:schemeClr>
              </a:solidFill>
              <a:latin typeface="Century Gothic" pitchFamily="34" charset="0"/>
            </a:endParaRPr>
          </a:p>
        </p:txBody>
      </p:sp>
      <p:sp>
        <p:nvSpPr>
          <p:cNvPr id="16" name="Text Placeholder 2"/>
          <p:cNvSpPr txBox="1">
            <a:spLocks/>
          </p:cNvSpPr>
          <p:nvPr/>
        </p:nvSpPr>
        <p:spPr>
          <a:xfrm>
            <a:off x="5323568" y="3323146"/>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spcAft>
                <a:spcPts val="0"/>
              </a:spcAft>
              <a:buNone/>
            </a:pPr>
            <a:r>
              <a:rPr lang="en-US" sz="2300" b="1" dirty="0">
                <a:latin typeface="Century Gothic" panose="020B0502020202020204" pitchFamily="34" charset="0"/>
              </a:rPr>
              <a:t>Peninsula Open Space Trust </a:t>
            </a:r>
          </a:p>
          <a:p>
            <a:pPr marL="0" indent="0" fontAlgn="auto">
              <a:spcAft>
                <a:spcPts val="0"/>
              </a:spcAft>
              <a:buNone/>
            </a:pPr>
            <a:r>
              <a:rPr lang="en-US" sz="2300" b="1" dirty="0">
                <a:latin typeface="Century Gothic" panose="020B0502020202020204" pitchFamily="34" charset="0"/>
              </a:rPr>
              <a:t>San Mateo County Real Property Services Division</a:t>
            </a:r>
          </a:p>
          <a:p>
            <a:pPr marL="0" indent="0" fontAlgn="auto">
              <a:spcAft>
                <a:spcPts val="0"/>
              </a:spcAft>
              <a:buNone/>
            </a:pPr>
            <a:r>
              <a:rPr lang="en-US" sz="2300" b="1" dirty="0">
                <a:latin typeface="Century Gothic" panose="020B0502020202020204" pitchFamily="34" charset="0"/>
              </a:rPr>
              <a:t>PLN 2020-00066</a:t>
            </a:r>
          </a:p>
          <a:p>
            <a:pPr marL="0" indent="0" fontAlgn="auto">
              <a:spcAft>
                <a:spcPts val="0"/>
              </a:spcAft>
              <a:buNone/>
            </a:pPr>
            <a:r>
              <a:rPr lang="en-US" sz="2300" b="1" dirty="0">
                <a:latin typeface="Century Gothic" panose="020B0502020202020204" pitchFamily="34" charset="0"/>
              </a:rPr>
              <a:t>San Gregorio area</a:t>
            </a:r>
          </a:p>
          <a:p>
            <a:pPr marL="0" indent="0" fontAlgn="auto">
              <a:spcAft>
                <a:spcPts val="0"/>
              </a:spcAft>
              <a:buNone/>
            </a:pPr>
            <a:r>
              <a:rPr lang="en-US" sz="2300" b="1" dirty="0">
                <a:latin typeface="Century Gothic" panose="020B0502020202020204" pitchFamily="34" charset="0"/>
              </a:rPr>
              <a:t>081-060-020, 081-060-030 and 081-060-130</a:t>
            </a:r>
          </a:p>
        </p:txBody>
      </p:sp>
      <p:sp>
        <p:nvSpPr>
          <p:cNvPr id="18" name="TextBox 12"/>
          <p:cNvSpPr txBox="1">
            <a:spLocks noChangeArrowheads="1"/>
          </p:cNvSpPr>
          <p:nvPr/>
        </p:nvSpPr>
        <p:spPr bwMode="auto">
          <a:xfrm>
            <a:off x="867025" y="6120096"/>
            <a:ext cx="3777672" cy="485822"/>
          </a:xfrm>
          <a:prstGeom prst="rect">
            <a:avLst/>
          </a:prstGeom>
          <a:noFill/>
          <a:ln w="9525">
            <a:noFill/>
            <a:miter lim="800000"/>
            <a:headEnd/>
            <a:tailEnd/>
          </a:ln>
        </p:spPr>
        <p:txBody>
          <a:bodyPr lIns="130602" tIns="65302" rIns="130602" bIns="65302">
            <a:spAutoFit/>
          </a:bodyPr>
          <a:lstStyle/>
          <a:p>
            <a:r>
              <a:rPr lang="en-US" sz="2300" dirty="0">
                <a:latin typeface="Century Gothic" pitchFamily="34" charset="0"/>
              </a:rPr>
              <a:t>Project Description: </a:t>
            </a:r>
          </a:p>
        </p:txBody>
      </p:sp>
      <p:sp>
        <p:nvSpPr>
          <p:cNvPr id="19" name="TextBox 18"/>
          <p:cNvSpPr txBox="1"/>
          <p:nvPr/>
        </p:nvSpPr>
        <p:spPr>
          <a:xfrm>
            <a:off x="920365" y="6605296"/>
            <a:ext cx="12843009" cy="800219"/>
          </a:xfrm>
          <a:prstGeom prst="rect">
            <a:avLst/>
          </a:prstGeom>
          <a:noFill/>
        </p:spPr>
        <p:txBody>
          <a:bodyPr wrap="square" rtlCol="0">
            <a:spAutoFit/>
          </a:bodyPr>
          <a:lstStyle/>
          <a:p>
            <a:r>
              <a:rPr lang="en-US" sz="2300" b="1" dirty="0">
                <a:latin typeface="Century Gothic" panose="020B0502020202020204" pitchFamily="34" charset="0"/>
              </a:rPr>
              <a:t>The County of San Mateo proposes to acquire the subject parcels for the creation of a County park with visitor-serving amenities. </a:t>
            </a:r>
          </a:p>
        </p:txBody>
      </p:sp>
    </p:spTree>
    <p:extLst>
      <p:ext uri="{BB962C8B-B14F-4D97-AF65-F5344CB8AC3E}">
        <p14:creationId xmlns:p14="http://schemas.microsoft.com/office/powerpoint/2010/main" val="1512077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CC Presentation Template 28JUN2018.potx" id="{1CEAA49B-1EE3-461D-AC70-8A14331EB7A2}" vid="{65A8CA62-48F0-4706-BEF7-BA3833FF8EA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lIns="261205" tIns="65302" rIns="130602" bIns="65302">
        <a:spAutoFit/>
      </a:bodyPr>
      <a:lstStyle>
        <a:defPPr>
          <a:spcBef>
            <a:spcPts val="0"/>
          </a:spcBef>
          <a:defRPr sz="2400" dirty="0" smtClean="0">
            <a:latin typeface="Century Gothic" panose="020B0502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CC Presentation Template 28JUN2018.potx" id="{1CEAA49B-1EE3-461D-AC70-8A14331EB7A2}" vid="{CE03D0BF-6406-435F-AAD4-2F6C06957227}"/>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lIns="261205" tIns="65302" rIns="130602" bIns="65302">
        <a:spAutoFit/>
      </a:bodyPr>
      <a:lstStyle>
        <a:defPPr>
          <a:spcBef>
            <a:spcPts val="0"/>
          </a:spcBef>
          <a:defRPr sz="2400" dirty="0" smtClean="0">
            <a:latin typeface="Century Gothic" panose="020B0502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CC Presentation Template 28JUN2018.potx" id="{1CEAA49B-1EE3-461D-AC70-8A14331EB7A2}" vid="{B24D404B-ECB7-4CB5-9E69-0C374B4A209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C8FE236F805342A8D8502E37670324" ma:contentTypeVersion="4" ma:contentTypeDescription="Create a new document." ma:contentTypeScope="" ma:versionID="0ba2b4fd3bbb52fec1f974a950e2a98b">
  <xsd:schema xmlns:xsd="http://www.w3.org/2001/XMLSchema" xmlns:xs="http://www.w3.org/2001/XMLSchema" xmlns:p="http://schemas.microsoft.com/office/2006/metadata/properties" xmlns:ns2="773fcc51-8f6b-48a9-87f4-84a47638c8ca" targetNamespace="http://schemas.microsoft.com/office/2006/metadata/properties" ma:root="true" ma:fieldsID="5357f32d4b2764f13466269e5c2f3189" ns2:_="">
    <xsd:import namespace="773fcc51-8f6b-48a9-87f4-84a47638c8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fcc51-8f6b-48a9-87f4-84a47638c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250F1D-4579-442E-97DF-BEC33155A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fcc51-8f6b-48a9-87f4-84a47638c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F633C2-A817-4566-8629-B673D0BD974D}">
  <ds:schemaRefs>
    <ds:schemaRef ds:uri="http://schemas.microsoft.com/sharepoint/v3/contenttype/forms"/>
  </ds:schemaRefs>
</ds:datastoreItem>
</file>

<file path=customXml/itemProps3.xml><?xml version="1.0" encoding="utf-8"?>
<ds:datastoreItem xmlns:ds="http://schemas.openxmlformats.org/officeDocument/2006/customXml" ds:itemID="{AF2CF1FE-8C47-4805-873D-2BD94F52AAA1}">
  <ds:schemaRefs>
    <ds:schemaRef ds:uri="773fcc51-8f6b-48a9-87f4-84a47638c8ca"/>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Tunitas Creek Beach GPC</Template>
  <TotalTime>46</TotalTime>
  <Words>467</Words>
  <Application>Microsoft Office PowerPoint</Application>
  <PresentationFormat>Custom</PresentationFormat>
  <Paragraphs>69</Paragraphs>
  <Slides>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Century Gothic</vt:lpstr>
      <vt:lpstr>Constantia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0f San Mateo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Faulkner</dc:creator>
  <cp:lastModifiedBy>Janneth Lujan</cp:lastModifiedBy>
  <cp:revision>6</cp:revision>
  <dcterms:created xsi:type="dcterms:W3CDTF">2020-03-20T21:19:51Z</dcterms:created>
  <dcterms:modified xsi:type="dcterms:W3CDTF">2020-03-25T00:39:01Z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0x01010077C8FE236F805342A8D8502E37670324</vt:lpwstr>
  </property>
</Properties>
</file>