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4"/>
    <p:sldMasterId id="2147483829" r:id="rId5"/>
  </p:sldMasterIdLst>
  <p:notesMasterIdLst>
    <p:notesMasterId r:id="rId14"/>
  </p:notesMasterIdLst>
  <p:handoutMasterIdLst>
    <p:handoutMasterId r:id="rId15"/>
  </p:handoutMasterIdLst>
  <p:sldIdLst>
    <p:sldId id="303" r:id="rId6"/>
    <p:sldId id="291" r:id="rId7"/>
    <p:sldId id="319" r:id="rId8"/>
    <p:sldId id="326" r:id="rId9"/>
    <p:sldId id="317" r:id="rId10"/>
    <p:sldId id="322" r:id="rId11"/>
    <p:sldId id="318" r:id="rId12"/>
    <p:sldId id="323" r:id="rId13"/>
  </p:sldIdLst>
  <p:sldSz cx="14630400" cy="8229600"/>
  <p:notesSz cx="7315200" cy="9601200"/>
  <p:defaultTextStyle>
    <a:defPPr>
      <a:defRPr lang="en-US"/>
    </a:defPPr>
    <a:lvl1pPr algn="l" rtl="0" fontAlgn="base">
      <a:spcBef>
        <a:spcPct val="50000"/>
      </a:spcBef>
      <a:spcAft>
        <a:spcPct val="0"/>
      </a:spcAft>
      <a:defRPr sz="4000" kern="1200">
        <a:solidFill>
          <a:schemeClr val="tx1"/>
        </a:solidFill>
        <a:latin typeface="Arial" charset="0"/>
        <a:ea typeface="+mn-ea"/>
        <a:cs typeface="+mn-cs"/>
      </a:defRPr>
    </a:lvl1pPr>
    <a:lvl2pPr marL="651203" indent="-65122" algn="l" rtl="0" fontAlgn="base">
      <a:spcBef>
        <a:spcPct val="50000"/>
      </a:spcBef>
      <a:spcAft>
        <a:spcPct val="0"/>
      </a:spcAft>
      <a:defRPr sz="4000" kern="1200">
        <a:solidFill>
          <a:schemeClr val="tx1"/>
        </a:solidFill>
        <a:latin typeface="Arial" charset="0"/>
        <a:ea typeface="+mn-ea"/>
        <a:cs typeface="+mn-cs"/>
      </a:defRPr>
    </a:lvl2pPr>
    <a:lvl3pPr marL="1304443" indent="-132276" algn="l" rtl="0" fontAlgn="base">
      <a:spcBef>
        <a:spcPct val="50000"/>
      </a:spcBef>
      <a:spcAft>
        <a:spcPct val="0"/>
      </a:spcAft>
      <a:defRPr sz="4000" kern="1200">
        <a:solidFill>
          <a:schemeClr val="tx1"/>
        </a:solidFill>
        <a:latin typeface="Arial" charset="0"/>
        <a:ea typeface="+mn-ea"/>
        <a:cs typeface="+mn-cs"/>
      </a:defRPr>
    </a:lvl3pPr>
    <a:lvl4pPr marL="1957682" indent="-199432" algn="l" rtl="0" fontAlgn="base">
      <a:spcBef>
        <a:spcPct val="50000"/>
      </a:spcBef>
      <a:spcAft>
        <a:spcPct val="0"/>
      </a:spcAft>
      <a:defRPr sz="4000" kern="1200">
        <a:solidFill>
          <a:schemeClr val="tx1"/>
        </a:solidFill>
        <a:latin typeface="Arial" charset="0"/>
        <a:ea typeface="+mn-ea"/>
        <a:cs typeface="+mn-cs"/>
      </a:defRPr>
    </a:lvl4pPr>
    <a:lvl5pPr marL="2610922" indent="-266588" algn="l" rtl="0" fontAlgn="base">
      <a:spcBef>
        <a:spcPct val="50000"/>
      </a:spcBef>
      <a:spcAft>
        <a:spcPct val="0"/>
      </a:spcAft>
      <a:defRPr sz="4000" kern="1200">
        <a:solidFill>
          <a:schemeClr val="tx1"/>
        </a:solidFill>
        <a:latin typeface="Arial" charset="0"/>
        <a:ea typeface="+mn-ea"/>
        <a:cs typeface="+mn-cs"/>
      </a:defRPr>
    </a:lvl5pPr>
    <a:lvl6pPr marL="2930418" algn="l" defTabSz="1172168" rtl="0" eaLnBrk="1" latinLnBrk="0" hangingPunct="1">
      <a:defRPr sz="4000" kern="1200">
        <a:solidFill>
          <a:schemeClr val="tx1"/>
        </a:solidFill>
        <a:latin typeface="Arial" charset="0"/>
        <a:ea typeface="+mn-ea"/>
        <a:cs typeface="+mn-cs"/>
      </a:defRPr>
    </a:lvl6pPr>
    <a:lvl7pPr marL="3516501" algn="l" defTabSz="1172168" rtl="0" eaLnBrk="1" latinLnBrk="0" hangingPunct="1">
      <a:defRPr sz="4000" kern="1200">
        <a:solidFill>
          <a:schemeClr val="tx1"/>
        </a:solidFill>
        <a:latin typeface="Arial" charset="0"/>
        <a:ea typeface="+mn-ea"/>
        <a:cs typeface="+mn-cs"/>
      </a:defRPr>
    </a:lvl7pPr>
    <a:lvl8pPr marL="4102584" algn="l" defTabSz="1172168" rtl="0" eaLnBrk="1" latinLnBrk="0" hangingPunct="1">
      <a:defRPr sz="4000" kern="1200">
        <a:solidFill>
          <a:schemeClr val="tx1"/>
        </a:solidFill>
        <a:latin typeface="Arial" charset="0"/>
        <a:ea typeface="+mn-ea"/>
        <a:cs typeface="+mn-cs"/>
      </a:defRPr>
    </a:lvl8pPr>
    <a:lvl9pPr marL="4688668" algn="l" defTabSz="1172168"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CC66"/>
    <a:srgbClr val="669999"/>
    <a:srgbClr val="224442"/>
    <a:srgbClr val="1C3736"/>
    <a:srgbClr val="2F5B5B"/>
    <a:srgbClr val="437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46" autoAdjust="0"/>
    <p:restoredTop sz="85947" autoAdjust="0"/>
  </p:normalViewPr>
  <p:slideViewPr>
    <p:cSldViewPr snapToGrid="0">
      <p:cViewPr varScale="1">
        <p:scale>
          <a:sx n="27" d="100"/>
          <a:sy n="27" d="100"/>
        </p:scale>
        <p:origin x="236" y="44"/>
      </p:cViewPr>
      <p:guideLst>
        <p:guide orient="horz" pos="2592"/>
        <p:guide pos="4608"/>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508" y="-7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2355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algn="r" defTabSz="958387">
              <a:spcBef>
                <a:spcPct val="0"/>
              </a:spcBef>
              <a:defRPr sz="1300">
                <a:latin typeface="Times New Roman" charset="0"/>
              </a:defRPr>
            </a:lvl1pPr>
          </a:lstStyle>
          <a:p>
            <a:pPr>
              <a:defRPr/>
            </a:pPr>
            <a:endParaRPr lang="en-US"/>
          </a:p>
        </p:txBody>
      </p:sp>
      <p:sp>
        <p:nvSpPr>
          <p:cNvPr id="2355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2355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algn="r" defTabSz="958387">
              <a:spcBef>
                <a:spcPct val="0"/>
              </a:spcBef>
              <a:defRPr sz="1300">
                <a:latin typeface="Times New Roman" charset="0"/>
              </a:defRPr>
            </a:lvl1pPr>
          </a:lstStyle>
          <a:p>
            <a:pPr>
              <a:defRPr/>
            </a:pPr>
            <a:fld id="{53D8C901-FCE4-457F-8F3E-D8E969E75742}" type="slidenum">
              <a:rPr lang="en-US"/>
              <a:pPr>
                <a:defRPr/>
              </a:pPr>
              <a:t>‹#›</a:t>
            </a:fld>
            <a:endParaRPr lang="en-US"/>
          </a:p>
        </p:txBody>
      </p:sp>
    </p:spTree>
    <p:extLst>
      <p:ext uri="{BB962C8B-B14F-4D97-AF65-F5344CB8AC3E}">
        <p14:creationId xmlns:p14="http://schemas.microsoft.com/office/powerpoint/2010/main" val="2486896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algn="r" defTabSz="958387">
              <a:spcBef>
                <a:spcPct val="0"/>
              </a:spcBef>
              <a:defRPr sz="1300">
                <a:latin typeface="Times New Roman"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460375" y="719138"/>
            <a:ext cx="6400800" cy="36020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4725" y="4557713"/>
            <a:ext cx="5365750" cy="4324350"/>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algn="r" defTabSz="958387">
              <a:spcBef>
                <a:spcPct val="0"/>
              </a:spcBef>
              <a:defRPr sz="1300">
                <a:latin typeface="Times New Roman" charset="0"/>
              </a:defRPr>
            </a:lvl1pPr>
          </a:lstStyle>
          <a:p>
            <a:pPr>
              <a:defRPr/>
            </a:pPr>
            <a:fld id="{8AA78D54-4364-461D-AF1C-69B816DFA6AA}" type="slidenum">
              <a:rPr lang="en-US"/>
              <a:pPr>
                <a:defRPr/>
              </a:pPr>
              <a:t>‹#›</a:t>
            </a:fld>
            <a:endParaRPr lang="en-US"/>
          </a:p>
        </p:txBody>
      </p:sp>
    </p:spTree>
    <p:extLst>
      <p:ext uri="{BB962C8B-B14F-4D97-AF65-F5344CB8AC3E}">
        <p14:creationId xmlns:p14="http://schemas.microsoft.com/office/powerpoint/2010/main" val="1183807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pitchFamily="18" charset="0"/>
        <a:ea typeface="+mn-ea"/>
        <a:cs typeface="+mn-cs"/>
      </a:defRPr>
    </a:lvl1pPr>
    <a:lvl2pPr marL="651203" algn="l" rtl="0" eaLnBrk="0" fontAlgn="base" hangingPunct="0">
      <a:spcBef>
        <a:spcPct val="30000"/>
      </a:spcBef>
      <a:spcAft>
        <a:spcPct val="0"/>
      </a:spcAft>
      <a:defRPr sz="1700" kern="1200">
        <a:solidFill>
          <a:schemeClr val="tx1"/>
        </a:solidFill>
        <a:latin typeface="Times New Roman" pitchFamily="18" charset="0"/>
        <a:ea typeface="+mn-ea"/>
        <a:cs typeface="+mn-cs"/>
      </a:defRPr>
    </a:lvl2pPr>
    <a:lvl3pPr marL="1304443" algn="l" rtl="0" eaLnBrk="0" fontAlgn="base" hangingPunct="0">
      <a:spcBef>
        <a:spcPct val="30000"/>
      </a:spcBef>
      <a:spcAft>
        <a:spcPct val="0"/>
      </a:spcAft>
      <a:defRPr sz="1700" kern="1200">
        <a:solidFill>
          <a:schemeClr val="tx1"/>
        </a:solidFill>
        <a:latin typeface="Times New Roman" pitchFamily="18" charset="0"/>
        <a:ea typeface="+mn-ea"/>
        <a:cs typeface="+mn-cs"/>
      </a:defRPr>
    </a:lvl3pPr>
    <a:lvl4pPr marL="1957682" algn="l" rtl="0" eaLnBrk="0" fontAlgn="base" hangingPunct="0">
      <a:spcBef>
        <a:spcPct val="30000"/>
      </a:spcBef>
      <a:spcAft>
        <a:spcPct val="0"/>
      </a:spcAft>
      <a:defRPr sz="1700" kern="1200">
        <a:solidFill>
          <a:schemeClr val="tx1"/>
        </a:solidFill>
        <a:latin typeface="Times New Roman" pitchFamily="18" charset="0"/>
        <a:ea typeface="+mn-ea"/>
        <a:cs typeface="+mn-cs"/>
      </a:defRPr>
    </a:lvl4pPr>
    <a:lvl5pPr marL="2610922" algn="l" rtl="0" eaLnBrk="0" fontAlgn="base" hangingPunct="0">
      <a:spcBef>
        <a:spcPct val="30000"/>
      </a:spcBef>
      <a:spcAft>
        <a:spcPct val="0"/>
      </a:spcAft>
      <a:defRPr sz="1700" kern="1200">
        <a:solidFill>
          <a:schemeClr val="tx1"/>
        </a:solidFill>
        <a:latin typeface="Times New Roman" pitchFamily="18" charset="0"/>
        <a:ea typeface="+mn-ea"/>
        <a:cs typeface="+mn-cs"/>
      </a:defRPr>
    </a:lvl5pPr>
    <a:lvl6pPr marL="3265071" algn="l" defTabSz="1306028" rtl="0" eaLnBrk="1" latinLnBrk="0" hangingPunct="1">
      <a:defRPr sz="1700" kern="1200">
        <a:solidFill>
          <a:schemeClr val="tx1"/>
        </a:solidFill>
        <a:latin typeface="+mn-lt"/>
        <a:ea typeface="+mn-ea"/>
        <a:cs typeface="+mn-cs"/>
      </a:defRPr>
    </a:lvl6pPr>
    <a:lvl7pPr marL="3918085" algn="l" defTabSz="1306028" rtl="0" eaLnBrk="1" latinLnBrk="0" hangingPunct="1">
      <a:defRPr sz="1700" kern="1200">
        <a:solidFill>
          <a:schemeClr val="tx1"/>
        </a:solidFill>
        <a:latin typeface="+mn-lt"/>
        <a:ea typeface="+mn-ea"/>
        <a:cs typeface="+mn-cs"/>
      </a:defRPr>
    </a:lvl7pPr>
    <a:lvl8pPr marL="4571100" algn="l" defTabSz="1306028" rtl="0" eaLnBrk="1" latinLnBrk="0" hangingPunct="1">
      <a:defRPr sz="1700" kern="1200">
        <a:solidFill>
          <a:schemeClr val="tx1"/>
        </a:solidFill>
        <a:latin typeface="+mn-lt"/>
        <a:ea typeface="+mn-ea"/>
        <a:cs typeface="+mn-cs"/>
      </a:defRPr>
    </a:lvl8pPr>
    <a:lvl9pPr marL="5224114" algn="l" defTabSz="1306028"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2E5CC985-4E58-40A6-9895-D744AE667FA6}" type="slidenum">
              <a:rPr lang="en-US" sz="1300">
                <a:latin typeface="Times New Roman" charset="0"/>
              </a:rPr>
              <a:pPr algn="r" defTabSz="957263">
                <a:spcBef>
                  <a:spcPct val="0"/>
                </a:spcBef>
              </a:pPr>
              <a:t>1</a:t>
            </a:fld>
            <a:endParaRPr lang="en-US" sz="1300">
              <a:latin typeface="Times New Roman" charset="0"/>
            </a:endParaRPr>
          </a:p>
        </p:txBody>
      </p:sp>
      <p:sp>
        <p:nvSpPr>
          <p:cNvPr id="16387" name="Rectangle 1026"/>
          <p:cNvSpPr>
            <a:spLocks noGrp="1" noRot="1" noChangeAspect="1" noChangeArrowheads="1" noTextEdit="1"/>
          </p:cNvSpPr>
          <p:nvPr>
            <p:ph type="sldImg"/>
          </p:nvPr>
        </p:nvSpPr>
        <p:spPr>
          <a:xfrm>
            <a:off x="460375" y="719138"/>
            <a:ext cx="6400800" cy="3602037"/>
          </a:xfrm>
          <a:ln/>
        </p:spPr>
      </p:sp>
      <p:sp>
        <p:nvSpPr>
          <p:cNvPr id="16388" name="Rectangle 1027"/>
          <p:cNvSpPr>
            <a:spLocks noGrp="1" noChangeArrowheads="1"/>
          </p:cNvSpPr>
          <p:nvPr>
            <p:ph type="body" idx="1"/>
          </p:nvPr>
        </p:nvSpPr>
        <p:spPr>
          <a:noFill/>
          <a:ln/>
        </p:spPr>
        <p:txBody>
          <a:bodyPr/>
          <a:lstStyle/>
          <a:p>
            <a:pPr>
              <a:spcBef>
                <a:spcPct val="50000"/>
              </a:spcBef>
            </a:pPr>
            <a:r>
              <a:rPr lang="en-US" sz="2900" dirty="0">
                <a:latin typeface="Arial" charset="0"/>
              </a:rPr>
              <a:t>   </a:t>
            </a:r>
          </a:p>
        </p:txBody>
      </p:sp>
    </p:spTree>
    <p:extLst>
      <p:ext uri="{BB962C8B-B14F-4D97-AF65-F5344CB8AC3E}">
        <p14:creationId xmlns:p14="http://schemas.microsoft.com/office/powerpoint/2010/main" val="153737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latin typeface="Times New Roman" charset="0"/>
              </a:rPr>
              <a:pPr algn="r" defTabSz="957263">
                <a:spcBef>
                  <a:spcPct val="0"/>
                </a:spcBef>
              </a:pPr>
              <a:t>2</a:t>
            </a:fld>
            <a:endParaRPr lang="en-US" sz="1300">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387256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5</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368074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6</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227755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7</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401742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2E5CC985-4E58-40A6-9895-D744AE667FA6}" type="slidenum">
              <a:rPr lang="en-US" sz="1300">
                <a:latin typeface="Times New Roman" charset="0"/>
              </a:rPr>
              <a:pPr algn="r" defTabSz="957263">
                <a:spcBef>
                  <a:spcPct val="0"/>
                </a:spcBef>
              </a:pPr>
              <a:t>8</a:t>
            </a:fld>
            <a:endParaRPr lang="en-US" sz="1300">
              <a:latin typeface="Times New Roman" charset="0"/>
            </a:endParaRPr>
          </a:p>
        </p:txBody>
      </p:sp>
      <p:sp>
        <p:nvSpPr>
          <p:cNvPr id="16387" name="Rectangle 1026"/>
          <p:cNvSpPr>
            <a:spLocks noGrp="1" noRot="1" noChangeAspect="1" noChangeArrowheads="1" noTextEdit="1"/>
          </p:cNvSpPr>
          <p:nvPr>
            <p:ph type="sldImg"/>
          </p:nvPr>
        </p:nvSpPr>
        <p:spPr>
          <a:xfrm>
            <a:off x="460375" y="719138"/>
            <a:ext cx="6400800" cy="3602037"/>
          </a:xfrm>
          <a:ln/>
        </p:spPr>
      </p:sp>
      <p:sp>
        <p:nvSpPr>
          <p:cNvPr id="16388"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384787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3"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lanning &amp; Building Master">
    <p:bg>
      <p:bgPr>
        <a:blipFill>
          <a:blip r:embed="rId2" cstate="print">
            <a:duotone>
              <a:schemeClr val="bg1">
                <a:shade val="90000"/>
                <a:satMod val="150000"/>
              </a:schemeClr>
              <a:schemeClr val="bg1">
                <a:tint val="88000"/>
                <a:satMod val="150000"/>
              </a:schemeClr>
            </a:duotone>
            <a:lum bright="100000"/>
          </a:blip>
          <a:tile tx="0" ty="0" sx="65000" sy="65000" flip="none" algn="tl"/>
        </a:blipFill>
        <a:effectLst/>
      </p:bgPr>
    </p:bg>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pic>
        <p:nvPicPr>
          <p:cNvPr id="6" name="Picture 5" descr="SMC_Logo_WORD.png"/>
          <p:cNvPicPr>
            <a:picLocks noChangeAspect="1"/>
          </p:cNvPicPr>
          <p:nvPr userDrawn="1"/>
        </p:nvPicPr>
        <p:blipFill>
          <a:blip r:embed="rId3" cstate="print"/>
          <a:stretch>
            <a:fillRect/>
          </a:stretch>
        </p:blipFill>
        <p:spPr>
          <a:xfrm>
            <a:off x="177505" y="184763"/>
            <a:ext cx="1444752" cy="144475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7188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293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5502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2"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41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105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2500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6681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216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r>
              <a:rPr lang="en-US"/>
              <a:t>Click icon to add picture</a:t>
            </a:r>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8329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7180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3"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1347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lanning &amp; Building Master">
    <p:bg>
      <p:bgPr>
        <a:blipFill>
          <a:blip r:embed="rId2" cstate="print">
            <a:duotone>
              <a:schemeClr val="bg1">
                <a:shade val="90000"/>
                <a:satMod val="150000"/>
              </a:schemeClr>
              <a:schemeClr val="bg1">
                <a:tint val="88000"/>
                <a:satMod val="150000"/>
              </a:schemeClr>
            </a:duotone>
            <a:lum bright="100000"/>
          </a:blip>
          <a:tile tx="0" ty="0" sx="65000" sy="65000" flip="none" algn="tl"/>
        </a:blipFill>
        <a:effectLst/>
      </p:bgPr>
    </p:bg>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pic>
        <p:nvPicPr>
          <p:cNvPr id="6" name="Picture 5" descr="SMC_Logo_WORD.png"/>
          <p:cNvPicPr>
            <a:picLocks noChangeAspect="1"/>
          </p:cNvPicPr>
          <p:nvPr userDrawn="1"/>
        </p:nvPicPr>
        <p:blipFill>
          <a:blip r:embed="rId3"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4006569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7233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1348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618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025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2"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r>
              <a:rPr lang="en-US"/>
              <a:t>Click icon to add picture</a:t>
            </a:r>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C35963E0-0A64-4576-888F-5E57A4610B13}" type="slidenum">
              <a:rPr lang="en-US" smtClean="0"/>
              <a:pPr>
                <a:defRPr/>
              </a:pPr>
              <a:t>‹#›</a:t>
            </a:fld>
            <a:endParaRPr lang="en-US"/>
          </a:p>
        </p:txBody>
      </p:sp>
      <p:sp>
        <p:nvSpPr>
          <p:cNvPr id="12" name="Freeform 11"/>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nstantia"/>
              <a:ea typeface="+mn-ea"/>
              <a:cs typeface="+mn-cs"/>
            </a:endParaRPr>
          </a:p>
        </p:txBody>
      </p:sp>
      <p:sp>
        <p:nvSpPr>
          <p:cNvPr id="13" name="Freeform 12"/>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nstantia"/>
              <a:ea typeface="+mn-ea"/>
              <a:cs typeface="+mn-cs"/>
            </a:endParaRPr>
          </a:p>
        </p:txBody>
      </p:sp>
      <p:grpSp>
        <p:nvGrpSpPr>
          <p:cNvPr id="14" name="Group 13"/>
          <p:cNvGrpSpPr/>
          <p:nvPr userDrawn="1"/>
        </p:nvGrpSpPr>
        <p:grpSpPr>
          <a:xfrm>
            <a:off x="-30427" y="242890"/>
            <a:ext cx="14688877" cy="779069"/>
            <a:chOff x="-19045" y="216550"/>
            <a:chExt cx="9180548" cy="649224"/>
          </a:xfrm>
        </p:grpSpPr>
        <p:sp>
          <p:nvSpPr>
            <p:cNvPr id="15" name="Free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1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17" name="Picture 16" descr="SMC_Logo_WORD.png"/>
          <p:cNvPicPr>
            <a:picLocks noChangeAspect="1"/>
          </p:cNvPicPr>
          <p:nvPr userDrawn="1"/>
        </p:nvPicPr>
        <p:blipFill>
          <a:blip r:embed="rId16" cstate="print"/>
          <a:stretch>
            <a:fillRect/>
          </a:stretch>
        </p:blipFill>
        <p:spPr>
          <a:xfrm>
            <a:off x="177505" y="184763"/>
            <a:ext cx="1444752" cy="1444752"/>
          </a:xfrm>
          <a:prstGeom prst="rect">
            <a:avLst/>
          </a:prstGeom>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8" r:id="rId14"/>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
        <p:nvSpPr>
          <p:cNvPr id="12" name="Freeform 11"/>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a:solidFill>
                <a:sysClr val="windowText" lastClr="000000"/>
              </a:solidFill>
              <a:latin typeface="Constantia"/>
            </a:endParaRPr>
          </a:p>
        </p:txBody>
      </p:sp>
      <p:sp>
        <p:nvSpPr>
          <p:cNvPr id="13" name="Freeform 12"/>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a:solidFill>
                <a:sysClr val="windowText" lastClr="000000"/>
              </a:solidFill>
              <a:latin typeface="Constantia"/>
            </a:endParaRPr>
          </a:p>
        </p:txBody>
      </p:sp>
      <p:grpSp>
        <p:nvGrpSpPr>
          <p:cNvPr id="14" name="Group 13"/>
          <p:cNvGrpSpPr/>
          <p:nvPr userDrawn="1"/>
        </p:nvGrpSpPr>
        <p:grpSpPr>
          <a:xfrm>
            <a:off x="-30427" y="242890"/>
            <a:ext cx="14688877" cy="779069"/>
            <a:chOff x="-19045" y="216550"/>
            <a:chExt cx="9180548" cy="649224"/>
          </a:xfrm>
        </p:grpSpPr>
        <p:sp>
          <p:nvSpPr>
            <p:cNvPr id="15" name="Free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a:solidFill>
                  <a:sysClr val="windowText" lastClr="000000"/>
                </a:solidFill>
              </a:endParaRPr>
            </a:p>
          </p:txBody>
        </p:sp>
        <p:sp>
          <p:nvSpPr>
            <p:cNvPr id="16" name="Freeform 1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a:solidFill>
                  <a:sysClr val="windowText" lastClr="000000"/>
                </a:solidFill>
              </a:endParaRPr>
            </a:p>
          </p:txBody>
        </p:sp>
      </p:grpSp>
      <p:pic>
        <p:nvPicPr>
          <p:cNvPr id="17" name="Picture 16" descr="SMC_Logo_WORD.png"/>
          <p:cNvPicPr>
            <a:picLocks noChangeAspect="1"/>
          </p:cNvPicPr>
          <p:nvPr userDrawn="1"/>
        </p:nvPicPr>
        <p:blipFill>
          <a:blip r:embed="rId18"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36340976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715819" y="1122588"/>
            <a:ext cx="13168746" cy="531989"/>
          </a:xfrm>
          <a:prstGeom prst="rect">
            <a:avLst/>
          </a:prstGeom>
          <a:noFill/>
          <a:ln w="9525">
            <a:noFill/>
            <a:miter lim="800000"/>
            <a:headEnd/>
            <a:tailEnd/>
          </a:ln>
        </p:spPr>
        <p:txBody>
          <a:bodyPr wrap="square" lIns="130602" tIns="65302" rIns="130602" bIns="65302">
            <a:spAutoFit/>
          </a:bodyPr>
          <a:lstStyle/>
          <a:p>
            <a:pPr algn="ctr"/>
            <a:r>
              <a:rPr lang="en-US" sz="2600" b="1" spc="600" dirty="0">
                <a:latin typeface="Century Gothic" pitchFamily="34" charset="0"/>
              </a:rPr>
              <a:t>PLANNING COMMISSION</a:t>
            </a:r>
            <a:endParaRPr lang="en-US" sz="2300" b="1" spc="600" dirty="0">
              <a:latin typeface="Century Gothic" pitchFamily="34" charset="0"/>
            </a:endParaRPr>
          </a:p>
        </p:txBody>
      </p:sp>
      <p:cxnSp>
        <p:nvCxnSpPr>
          <p:cNvPr id="6" name="Straight Connector 5"/>
          <p:cNvCxnSpPr/>
          <p:nvPr/>
        </p:nvCxnSpPr>
        <p:spPr>
          <a:xfrm>
            <a:off x="715819" y="1709693"/>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31942" y="3246265"/>
            <a:ext cx="24684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8" name="TextBox 8"/>
          <p:cNvSpPr txBox="1">
            <a:spLocks noChangeArrowheads="1"/>
          </p:cNvSpPr>
          <p:nvPr/>
        </p:nvSpPr>
        <p:spPr bwMode="auto">
          <a:xfrm>
            <a:off x="4366353" y="1726980"/>
            <a:ext cx="5805336" cy="932098"/>
          </a:xfrm>
          <a:prstGeom prst="rect">
            <a:avLst/>
          </a:prstGeom>
          <a:noFill/>
          <a:ln w="9525">
            <a:noFill/>
            <a:miter lim="800000"/>
            <a:headEnd/>
            <a:tailEnd/>
          </a:ln>
        </p:spPr>
        <p:txBody>
          <a:bodyPr wrap="none" lIns="130602" tIns="65302" rIns="130602" bIns="65302">
            <a:spAutoFit/>
          </a:bodyPr>
          <a:lstStyle/>
          <a:p>
            <a:pPr algn="ctr">
              <a:spcBef>
                <a:spcPct val="0"/>
              </a:spcBef>
            </a:pPr>
            <a:r>
              <a:rPr lang="en-US" sz="2600" dirty="0">
                <a:latin typeface="Century Gothic" pitchFamily="34" charset="0"/>
              </a:rPr>
              <a:t>Board of Supervisors Chambers</a:t>
            </a:r>
          </a:p>
          <a:p>
            <a:pPr algn="ctr">
              <a:spcBef>
                <a:spcPct val="0"/>
              </a:spcBef>
            </a:pPr>
            <a:r>
              <a:rPr lang="en-US" sz="2600" dirty="0">
                <a:latin typeface="Century Gothic" pitchFamily="34" charset="0"/>
              </a:rPr>
              <a:t>400 County Center, Redwood City</a:t>
            </a:r>
          </a:p>
        </p:txBody>
      </p:sp>
      <p:sp>
        <p:nvSpPr>
          <p:cNvPr id="10" name="TextBox 9"/>
          <p:cNvSpPr txBox="1"/>
          <p:nvPr/>
        </p:nvSpPr>
        <p:spPr>
          <a:xfrm>
            <a:off x="6080050" y="2750882"/>
            <a:ext cx="1980443" cy="1132153"/>
          </a:xfrm>
          <a:prstGeom prst="rect">
            <a:avLst/>
          </a:prstGeom>
          <a:noFill/>
        </p:spPr>
        <p:txBody>
          <a:bodyPr wrap="none" lIns="130602" tIns="65302" rIns="130602" bIns="65302">
            <a:spAutoFit/>
          </a:bodyPr>
          <a:lstStyle/>
          <a:p>
            <a:pPr algn="ctr">
              <a:defRPr/>
            </a:pPr>
            <a:r>
              <a:rPr lang="en-US" sz="2600" b="1" spc="428">
                <a:latin typeface="Century Gothic" pitchFamily="34" charset="0"/>
              </a:rPr>
              <a:t>ITEM </a:t>
            </a:r>
            <a:r>
              <a:rPr lang="en-US" sz="2600" b="1" spc="428" smtClean="0">
                <a:latin typeface="Century Gothic" pitchFamily="34" charset="0"/>
              </a:rPr>
              <a:t># 1</a:t>
            </a:r>
          </a:p>
          <a:p>
            <a:pPr algn="ctr">
              <a:defRPr/>
            </a:pPr>
            <a:endParaRPr lang="en-US" sz="2600" b="1" spc="428" dirty="0">
              <a:latin typeface="Century Gothic" pitchFamily="34" charset="0"/>
            </a:endParaRPr>
          </a:p>
        </p:txBody>
      </p:sp>
      <p:sp>
        <p:nvSpPr>
          <p:cNvPr id="13"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14" name="Straight Connector 13"/>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867025" y="3282871"/>
            <a:ext cx="4456543" cy="2619740"/>
          </a:xfrm>
          <a:prstGeom prst="rect">
            <a:avLst/>
          </a:prstGeom>
          <a:noFill/>
          <a:ln w="9525">
            <a:noFill/>
            <a:miter lim="800000"/>
            <a:headEnd/>
            <a:tailEnd/>
          </a:ln>
        </p:spPr>
        <p:txBody>
          <a:bodyPr wrap="square" lIns="130602" tIns="65302" rIns="130602" bIns="65302">
            <a:spAutoFit/>
          </a:bodyPr>
          <a:lstStyle/>
          <a:p>
            <a:pPr algn="dist">
              <a:defRPr/>
            </a:pPr>
            <a:r>
              <a:rPr lang="en-US" sz="2300" dirty="0">
                <a:latin typeface="Century Gothic" pitchFamily="34" charset="0"/>
              </a:rPr>
              <a:t>Owner: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Applicant: ………………………</a:t>
            </a:r>
          </a:p>
          <a:p>
            <a:pPr algn="dist">
              <a:spcBef>
                <a:spcPts val="1380"/>
              </a:spcBef>
              <a:defRPr/>
            </a:pPr>
            <a:r>
              <a:rPr lang="en-US" sz="2300" dirty="0">
                <a:latin typeface="Century Gothic" pitchFamily="34" charset="0"/>
              </a:rPr>
              <a:t>File Number: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Location: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APN: …………………….……….</a:t>
            </a:r>
            <a:endParaRPr lang="en-US" sz="2300" dirty="0">
              <a:solidFill>
                <a:schemeClr val="bg2">
                  <a:lumMod val="50000"/>
                </a:schemeClr>
              </a:solidFill>
              <a:latin typeface="Century Gothic" pitchFamily="34" charset="0"/>
            </a:endParaRPr>
          </a:p>
        </p:txBody>
      </p:sp>
      <p:sp>
        <p:nvSpPr>
          <p:cNvPr id="16" name="Text Placeholder 2"/>
          <p:cNvSpPr txBox="1">
            <a:spLocks/>
          </p:cNvSpPr>
          <p:nvPr/>
        </p:nvSpPr>
        <p:spPr>
          <a:xfrm>
            <a:off x="5323568" y="3323146"/>
            <a:ext cx="6876052" cy="2662542"/>
          </a:xfrm>
          <a:prstGeom prst="rect">
            <a:avLst/>
          </a:prstGeom>
        </p:spPr>
        <p:txBody>
          <a:bodyPr/>
          <a:lst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fontAlgn="auto">
              <a:spcBef>
                <a:spcPts val="1380"/>
              </a:spcBef>
              <a:spcAft>
                <a:spcPts val="0"/>
              </a:spcAft>
              <a:buNone/>
            </a:pPr>
            <a:r>
              <a:rPr lang="en-US" sz="2300" b="1" dirty="0">
                <a:latin typeface="Century Gothic" panose="020B0502020202020204" pitchFamily="34" charset="0"/>
              </a:rPr>
              <a:t>Peninsula Open Space Trust</a:t>
            </a:r>
          </a:p>
          <a:p>
            <a:pPr marL="0" indent="0" fontAlgn="auto">
              <a:spcBef>
                <a:spcPts val="1380"/>
              </a:spcBef>
              <a:spcAft>
                <a:spcPts val="0"/>
              </a:spcAft>
              <a:buNone/>
            </a:pPr>
            <a:r>
              <a:rPr lang="en-US" sz="2300" b="1" dirty="0">
                <a:latin typeface="Century Gothic" panose="020B0502020202020204" pitchFamily="34" charset="0"/>
              </a:rPr>
              <a:t>Midpeninsula Regional Open Space District</a:t>
            </a:r>
          </a:p>
          <a:p>
            <a:pPr marL="0" indent="0" fontAlgn="auto">
              <a:spcBef>
                <a:spcPts val="1380"/>
              </a:spcBef>
              <a:spcAft>
                <a:spcPts val="0"/>
              </a:spcAft>
              <a:buNone/>
            </a:pPr>
            <a:r>
              <a:rPr lang="en-US" sz="2300" b="1" dirty="0">
                <a:latin typeface="Century Gothic" panose="020B0502020202020204" pitchFamily="34" charset="0"/>
              </a:rPr>
              <a:t>PLN 2020-00062</a:t>
            </a:r>
          </a:p>
          <a:p>
            <a:pPr marL="0" indent="0" fontAlgn="auto">
              <a:spcBef>
                <a:spcPts val="1380"/>
              </a:spcBef>
              <a:spcAft>
                <a:spcPts val="0"/>
              </a:spcAft>
              <a:buNone/>
            </a:pPr>
            <a:r>
              <a:rPr lang="en-US" sz="2300" b="1" dirty="0">
                <a:latin typeface="Century Gothic" panose="020B0502020202020204" pitchFamily="34" charset="0"/>
              </a:rPr>
              <a:t>San Gregorio area</a:t>
            </a:r>
          </a:p>
          <a:p>
            <a:pPr marL="0" indent="0" fontAlgn="auto">
              <a:spcBef>
                <a:spcPts val="1380"/>
              </a:spcBef>
              <a:spcAft>
                <a:spcPts val="0"/>
              </a:spcAft>
              <a:buNone/>
            </a:pPr>
            <a:r>
              <a:rPr lang="en-US" sz="2300" b="1" dirty="0">
                <a:latin typeface="Century Gothic" panose="020B0502020202020204" pitchFamily="34" charset="0"/>
              </a:rPr>
              <a:t>081-040-010, 081-022-010 and 081-022-020</a:t>
            </a:r>
          </a:p>
          <a:p>
            <a:pPr marL="0" indent="0" fontAlgn="auto">
              <a:spcBef>
                <a:spcPts val="1380"/>
              </a:spcBef>
              <a:spcAft>
                <a:spcPts val="0"/>
              </a:spcAft>
              <a:buNone/>
            </a:pPr>
            <a:endParaRPr lang="en-US" sz="2300" b="1" dirty="0">
              <a:latin typeface="Century Gothic" panose="020B0502020202020204" pitchFamily="34" charset="0"/>
            </a:endParaRPr>
          </a:p>
        </p:txBody>
      </p:sp>
      <p:sp>
        <p:nvSpPr>
          <p:cNvPr id="18" name="TextBox 12"/>
          <p:cNvSpPr txBox="1">
            <a:spLocks noChangeArrowheads="1"/>
          </p:cNvSpPr>
          <p:nvPr/>
        </p:nvSpPr>
        <p:spPr bwMode="auto">
          <a:xfrm>
            <a:off x="867025" y="6120096"/>
            <a:ext cx="3777672" cy="485822"/>
          </a:xfrm>
          <a:prstGeom prst="rect">
            <a:avLst/>
          </a:prstGeom>
          <a:noFill/>
          <a:ln w="9525">
            <a:noFill/>
            <a:miter lim="800000"/>
            <a:headEnd/>
            <a:tailEnd/>
          </a:ln>
        </p:spPr>
        <p:txBody>
          <a:bodyPr lIns="130602" tIns="65302" rIns="130602" bIns="65302">
            <a:spAutoFit/>
          </a:bodyPr>
          <a:lstStyle/>
          <a:p>
            <a:r>
              <a:rPr lang="en-US" sz="2300" dirty="0">
                <a:latin typeface="Century Gothic" pitchFamily="34" charset="0"/>
              </a:rPr>
              <a:t>Project Description: </a:t>
            </a:r>
          </a:p>
        </p:txBody>
      </p:sp>
      <p:sp>
        <p:nvSpPr>
          <p:cNvPr id="19" name="TextBox 18"/>
          <p:cNvSpPr txBox="1"/>
          <p:nvPr/>
        </p:nvSpPr>
        <p:spPr>
          <a:xfrm>
            <a:off x="920365" y="6605296"/>
            <a:ext cx="11543778" cy="923330"/>
          </a:xfrm>
          <a:prstGeom prst="rect">
            <a:avLst/>
          </a:prstGeom>
          <a:noFill/>
        </p:spPr>
        <p:txBody>
          <a:bodyPr wrap="square" rtlCol="0">
            <a:spAutoFit/>
          </a:bodyPr>
          <a:lstStyle/>
          <a:p>
            <a:r>
              <a:rPr lang="en-US" sz="1800" b="1" dirty="0">
                <a:latin typeface="Century Gothic" panose="020B0502020202020204" pitchFamily="34" charset="0"/>
              </a:rPr>
              <a:t>Consideration of a request by the Midpeninsula Regional Open Space District (MROSD) to determine if acquisition of the 540-acre Gordon Ridge Property in the unincorporated County adjacent to the </a:t>
            </a:r>
            <a:r>
              <a:rPr lang="en-US" sz="1800" b="1" dirty="0" err="1">
                <a:latin typeface="Century Gothic" panose="020B0502020202020204" pitchFamily="34" charset="0"/>
              </a:rPr>
              <a:t>Tunitas</a:t>
            </a:r>
            <a:r>
              <a:rPr lang="en-US" sz="1800" b="1" dirty="0">
                <a:latin typeface="Century Gothic" panose="020B0502020202020204" pitchFamily="34" charset="0"/>
              </a:rPr>
              <a:t> Creek Open Space Preserve conforms to the County General Plan.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715819" y="1155532"/>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PROJECT DESCRIPTION</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713231" y="1866050"/>
            <a:ext cx="13165285" cy="4194530"/>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t>The MROSD proposes to acquire the subject parcels for incorporation into the </a:t>
            </a:r>
            <a:r>
              <a:rPr lang="en-US" sz="2400" dirty="0" err="1"/>
              <a:t>Tunitas</a:t>
            </a:r>
            <a:r>
              <a:rPr lang="en-US" sz="2400" dirty="0"/>
              <a:t> Creek Open Space Preserve.  The Toto Ranch area of the MROSD’s </a:t>
            </a:r>
            <a:r>
              <a:rPr lang="en-US" sz="2400" dirty="0" err="1"/>
              <a:t>Tunitas</a:t>
            </a:r>
            <a:r>
              <a:rPr lang="en-US" sz="2400" dirty="0"/>
              <a:t> Creek Open Space Preserve is located immediately to the north of the subject property.  When purchased, the MROSD intends to manage the property for open space, habitat preservation, conservation grazing, agriculture, watershed protection, and low intensity recreation (trails).  A subsequent planning process will analyze opportunities for natural resource management and compatible public trail uses.  Any specific development proposed on the property would require appropriate permits and would be reviewed by the County at the time of project submittal.</a:t>
            </a:r>
          </a:p>
          <a:p>
            <a:pPr>
              <a:spcBef>
                <a:spcPts val="0"/>
              </a:spcBef>
            </a:pPr>
            <a:endParaRPr lang="en-US" sz="2400" dirty="0"/>
          </a:p>
          <a:p>
            <a:pPr>
              <a:spcBef>
                <a:spcPts val="0"/>
              </a:spcBef>
            </a:pPr>
            <a:r>
              <a:rPr lang="en-US" sz="2400" dirty="0"/>
              <a:t>Per California Government Code Section 65402, prior to acquisition of property, MROSD must request a report on the proposed acquisition’s conformity with the County General Plan.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129697" y="7081816"/>
            <a:ext cx="3257550" cy="945740"/>
          </a:xfrm>
          <a:prstGeom prst="rect">
            <a:avLst/>
          </a:prstGeom>
          <a:noFill/>
          <a:ln w="9525">
            <a:noFill/>
            <a:miter lim="800000"/>
            <a:headEnd/>
            <a:tailEnd/>
          </a:ln>
        </p:spPr>
      </p:pic>
      <p:sp>
        <p:nvSpPr>
          <p:cNvPr id="3" name="TextBox 2"/>
          <p:cNvSpPr txBox="1"/>
          <p:nvPr/>
        </p:nvSpPr>
        <p:spPr>
          <a:xfrm>
            <a:off x="4774223" y="2048608"/>
            <a:ext cx="4368504" cy="584775"/>
          </a:xfrm>
          <a:prstGeom prst="rect">
            <a:avLst/>
          </a:prstGeom>
          <a:noFill/>
        </p:spPr>
        <p:txBody>
          <a:bodyPr wrap="none" rtlCol="0">
            <a:spAutoFit/>
          </a:bodyPr>
          <a:lstStyle/>
          <a:p>
            <a:r>
              <a:rPr lang="en-US" sz="3200" dirty="0">
                <a:solidFill>
                  <a:prstClr val="white"/>
                </a:solidFill>
                <a:latin typeface="Century Gothic" panose="020B0502020202020204" pitchFamily="34" charset="0"/>
              </a:rPr>
              <a:t>Insert photos or plans</a:t>
            </a:r>
          </a:p>
        </p:txBody>
      </p:sp>
      <p:pic>
        <p:nvPicPr>
          <p:cNvPr id="5" name="Picture 4">
            <a:extLst>
              <a:ext uri="{FF2B5EF4-FFF2-40B4-BE49-F238E27FC236}">
                <a16:creationId xmlns:a16="http://schemas.microsoft.com/office/drawing/2014/main" xmlns="" id="{50826435-F90F-4503-A492-6E46058D8DB7}"/>
              </a:ext>
            </a:extLst>
          </p:cNvPr>
          <p:cNvPicPr>
            <a:picLocks noChangeAspect="1"/>
          </p:cNvPicPr>
          <p:nvPr/>
        </p:nvPicPr>
        <p:blipFill rotWithShape="1">
          <a:blip r:embed="rId3"/>
          <a:srcRect l="1111" t="9379" r="1636" b="10482"/>
          <a:stretch/>
        </p:blipFill>
        <p:spPr>
          <a:xfrm>
            <a:off x="2253343" y="478971"/>
            <a:ext cx="10069286" cy="6335486"/>
          </a:xfrm>
          <a:prstGeom prst="rect">
            <a:avLst/>
          </a:prstGeom>
        </p:spPr>
      </p:pic>
    </p:spTree>
    <p:extLst>
      <p:ext uri="{BB962C8B-B14F-4D97-AF65-F5344CB8AC3E}">
        <p14:creationId xmlns:p14="http://schemas.microsoft.com/office/powerpoint/2010/main" val="122906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129697" y="7081816"/>
            <a:ext cx="3257550" cy="945740"/>
          </a:xfrm>
          <a:prstGeom prst="rect">
            <a:avLst/>
          </a:prstGeom>
          <a:noFill/>
          <a:ln w="9525">
            <a:noFill/>
            <a:miter lim="800000"/>
            <a:headEnd/>
            <a:tailEnd/>
          </a:ln>
        </p:spPr>
      </p:pic>
      <p:pic>
        <p:nvPicPr>
          <p:cNvPr id="4" name="Picture 3">
            <a:extLst>
              <a:ext uri="{FF2B5EF4-FFF2-40B4-BE49-F238E27FC236}">
                <a16:creationId xmlns:a16="http://schemas.microsoft.com/office/drawing/2014/main" xmlns="" id="{E8FD5D9A-A183-414D-BC6F-2C76C14854D8}"/>
              </a:ext>
            </a:extLst>
          </p:cNvPr>
          <p:cNvPicPr>
            <a:picLocks noChangeAspect="1"/>
          </p:cNvPicPr>
          <p:nvPr/>
        </p:nvPicPr>
        <p:blipFill>
          <a:blip r:embed="rId3"/>
          <a:stretch>
            <a:fillRect/>
          </a:stretch>
        </p:blipFill>
        <p:spPr>
          <a:xfrm>
            <a:off x="3549650" y="151244"/>
            <a:ext cx="8267700" cy="7839075"/>
          </a:xfrm>
          <a:prstGeom prst="rect">
            <a:avLst/>
          </a:prstGeom>
        </p:spPr>
      </p:pic>
      <p:sp>
        <p:nvSpPr>
          <p:cNvPr id="16" name="Oval 15">
            <a:extLst>
              <a:ext uri="{FF2B5EF4-FFF2-40B4-BE49-F238E27FC236}">
                <a16:creationId xmlns:a16="http://schemas.microsoft.com/office/drawing/2014/main" xmlns="" id="{EB271991-9709-4724-B0A0-9A6D0106A88D}"/>
              </a:ext>
            </a:extLst>
          </p:cNvPr>
          <p:cNvSpPr/>
          <p:nvPr/>
        </p:nvSpPr>
        <p:spPr>
          <a:xfrm>
            <a:off x="5105400" y="3251200"/>
            <a:ext cx="838200" cy="111760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6125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20"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REGULATIONS CONFORMANCE</a:t>
            </a:r>
          </a:p>
        </p:txBody>
      </p:sp>
      <p:cxnSp>
        <p:nvCxnSpPr>
          <p:cNvPr id="6" name="Straight Connector 5"/>
          <p:cNvCxnSpPr/>
          <p:nvPr/>
        </p:nvCxnSpPr>
        <p:spPr>
          <a:xfrm>
            <a:off x="709770" y="1714911"/>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713231" y="1866050"/>
            <a:ext cx="13165285" cy="3825198"/>
          </a:xfrm>
          <a:prstGeom prst="rect">
            <a:avLst/>
          </a:prstGeom>
          <a:noFill/>
          <a:ln w="9525">
            <a:noFill/>
            <a:miter lim="800000"/>
            <a:headEnd/>
            <a:tailEnd/>
          </a:ln>
        </p:spPr>
        <p:txBody>
          <a:bodyPr wrap="square" lIns="261205" tIns="65302" rIns="130602" bIns="65302">
            <a:spAutoFit/>
          </a:bodyPr>
          <a:lstStyle/>
          <a:p>
            <a:pPr>
              <a:spcBef>
                <a:spcPts val="0"/>
              </a:spcBef>
            </a:pPr>
            <a:r>
              <a:rPr lang="en-US" sz="2400"/>
              <a:t>The proposed acquisition potentially implicates the following categories of General Plan policies:</a:t>
            </a:r>
          </a:p>
          <a:p>
            <a:pPr>
              <a:spcBef>
                <a:spcPts val="0"/>
              </a:spcBef>
            </a:pPr>
            <a:endParaRPr lang="en-US" sz="2400"/>
          </a:p>
          <a:p>
            <a:pPr>
              <a:spcBef>
                <a:spcPts val="0"/>
              </a:spcBef>
            </a:pPr>
            <a:r>
              <a:rPr lang="en-US" sz="2400"/>
              <a:t>•	Vegetative, Water, Fish and Wildlife Resources Policies</a:t>
            </a:r>
          </a:p>
          <a:p>
            <a:pPr>
              <a:spcBef>
                <a:spcPts val="0"/>
              </a:spcBef>
            </a:pPr>
            <a:r>
              <a:rPr lang="en-US" sz="2400"/>
              <a:t>•	Soil Resources Policies</a:t>
            </a:r>
          </a:p>
          <a:p>
            <a:pPr>
              <a:spcBef>
                <a:spcPts val="0"/>
              </a:spcBef>
            </a:pPr>
            <a:r>
              <a:rPr lang="en-US" sz="2400"/>
              <a:t>•	Visual Quality Policies</a:t>
            </a:r>
          </a:p>
          <a:p>
            <a:pPr>
              <a:spcBef>
                <a:spcPts val="0"/>
              </a:spcBef>
            </a:pPr>
            <a:r>
              <a:rPr lang="en-US" sz="2400"/>
              <a:t>•	Park and Recreation Resource Policies</a:t>
            </a:r>
          </a:p>
          <a:p>
            <a:pPr>
              <a:spcBef>
                <a:spcPts val="0"/>
              </a:spcBef>
            </a:pPr>
            <a:r>
              <a:rPr lang="en-US" sz="2400"/>
              <a:t>•	Rural Land Use Policies</a:t>
            </a:r>
          </a:p>
          <a:p>
            <a:pPr>
              <a:spcBef>
                <a:spcPts val="0"/>
              </a:spcBef>
            </a:pPr>
            <a:endParaRPr lang="en-US" sz="2400"/>
          </a:p>
          <a:p>
            <a:pPr>
              <a:spcBef>
                <a:spcPts val="0"/>
              </a:spcBef>
            </a:pPr>
            <a:r>
              <a:rPr lang="en-US" sz="2400"/>
              <a:t>The proposed acquisition does not conflict with any of the relevant General Plan policies. </a:t>
            </a:r>
            <a:endParaRPr lang="en-US" sz="2400" dirty="0"/>
          </a:p>
        </p:txBody>
      </p:sp>
    </p:spTree>
    <p:extLst>
      <p:ext uri="{BB962C8B-B14F-4D97-AF65-F5344CB8AC3E}">
        <p14:creationId xmlns:p14="http://schemas.microsoft.com/office/powerpoint/2010/main" val="59402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20"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ENVIRONMENTAL REVIEW</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713231" y="1866050"/>
            <a:ext cx="13165285" cy="2347871"/>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t>A determination that the proposed acquisition of property conforms to the County General Plan is exempt from environmental review under the “common sense exemption” that the California Environmental Quality Act (CEQA) applies only to projects which have the potential for causing a significant effect on the environment (CEQA Guidelines Section 15061(b)(3)).  Any future action on the subject property would be subject to applicable CEQA requirements.</a:t>
            </a:r>
          </a:p>
          <a:p>
            <a:pPr>
              <a:spcBef>
                <a:spcPts val="0"/>
              </a:spcBef>
            </a:pPr>
            <a:endParaRPr lang="en-US" sz="2400" dirty="0"/>
          </a:p>
        </p:txBody>
      </p:sp>
    </p:spTree>
    <p:extLst>
      <p:ext uri="{BB962C8B-B14F-4D97-AF65-F5344CB8AC3E}">
        <p14:creationId xmlns:p14="http://schemas.microsoft.com/office/powerpoint/2010/main" val="203550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19"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RECOMMENDATION AND FINDINGS</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713231" y="1866050"/>
            <a:ext cx="13165285" cy="1609207"/>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t>That the Planning Commission find that the proposed acquisition by the Midpeninsula Regional Open Space District of three parcels (APNs 081-040-010, 081-022-010 and 081-022-020) for the purpose expanding the </a:t>
            </a:r>
            <a:r>
              <a:rPr lang="en-US" sz="2400" dirty="0" err="1"/>
              <a:t>Tunitas</a:t>
            </a:r>
            <a:r>
              <a:rPr lang="en-US" sz="2400" dirty="0"/>
              <a:t> Creek Open Space Preserve conforms to the County General Plan.</a:t>
            </a:r>
          </a:p>
        </p:txBody>
      </p:sp>
    </p:spTree>
    <p:extLst>
      <p:ext uri="{BB962C8B-B14F-4D97-AF65-F5344CB8AC3E}">
        <p14:creationId xmlns:p14="http://schemas.microsoft.com/office/powerpoint/2010/main" val="87195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715819" y="1122588"/>
            <a:ext cx="13168746" cy="531989"/>
          </a:xfrm>
          <a:prstGeom prst="rect">
            <a:avLst/>
          </a:prstGeom>
          <a:noFill/>
          <a:ln w="9525">
            <a:noFill/>
            <a:miter lim="800000"/>
            <a:headEnd/>
            <a:tailEnd/>
          </a:ln>
        </p:spPr>
        <p:txBody>
          <a:bodyPr wrap="square" lIns="130602" tIns="65302" rIns="130602" bIns="65302">
            <a:spAutoFit/>
          </a:bodyPr>
          <a:lstStyle/>
          <a:p>
            <a:pPr algn="ctr"/>
            <a:r>
              <a:rPr lang="en-US" sz="2600" b="1" spc="600" dirty="0">
                <a:latin typeface="Century Gothic" pitchFamily="34" charset="0"/>
              </a:rPr>
              <a:t>PLANNING COMMISSION</a:t>
            </a:r>
            <a:endParaRPr lang="en-US" sz="2300" b="1" spc="600" dirty="0">
              <a:latin typeface="Century Gothic" pitchFamily="34" charset="0"/>
            </a:endParaRPr>
          </a:p>
        </p:txBody>
      </p:sp>
      <p:cxnSp>
        <p:nvCxnSpPr>
          <p:cNvPr id="6" name="Straight Connector 5"/>
          <p:cNvCxnSpPr/>
          <p:nvPr/>
        </p:nvCxnSpPr>
        <p:spPr>
          <a:xfrm>
            <a:off x="715819" y="1709693"/>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31942" y="3246265"/>
            <a:ext cx="24684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8" name="TextBox 8"/>
          <p:cNvSpPr txBox="1">
            <a:spLocks noChangeArrowheads="1"/>
          </p:cNvSpPr>
          <p:nvPr/>
        </p:nvSpPr>
        <p:spPr bwMode="auto">
          <a:xfrm>
            <a:off x="4366353" y="1726980"/>
            <a:ext cx="5805336" cy="932098"/>
          </a:xfrm>
          <a:prstGeom prst="rect">
            <a:avLst/>
          </a:prstGeom>
          <a:noFill/>
          <a:ln w="9525">
            <a:noFill/>
            <a:miter lim="800000"/>
            <a:headEnd/>
            <a:tailEnd/>
          </a:ln>
        </p:spPr>
        <p:txBody>
          <a:bodyPr wrap="none" lIns="130602" tIns="65302" rIns="130602" bIns="65302">
            <a:spAutoFit/>
          </a:bodyPr>
          <a:lstStyle/>
          <a:p>
            <a:pPr algn="ctr">
              <a:spcBef>
                <a:spcPct val="0"/>
              </a:spcBef>
            </a:pPr>
            <a:r>
              <a:rPr lang="en-US" sz="2600" dirty="0">
                <a:latin typeface="Century Gothic" pitchFamily="34" charset="0"/>
              </a:rPr>
              <a:t>Board of Supervisors Chambers</a:t>
            </a:r>
          </a:p>
          <a:p>
            <a:pPr algn="ctr">
              <a:spcBef>
                <a:spcPct val="0"/>
              </a:spcBef>
            </a:pPr>
            <a:r>
              <a:rPr lang="en-US" sz="2600" dirty="0">
                <a:latin typeface="Century Gothic" pitchFamily="34" charset="0"/>
              </a:rPr>
              <a:t>400 County Center, Redwood City</a:t>
            </a:r>
          </a:p>
        </p:txBody>
      </p:sp>
      <p:sp>
        <p:nvSpPr>
          <p:cNvPr id="10" name="TextBox 9"/>
          <p:cNvSpPr txBox="1"/>
          <p:nvPr/>
        </p:nvSpPr>
        <p:spPr>
          <a:xfrm>
            <a:off x="6274398" y="2750882"/>
            <a:ext cx="1591746" cy="531989"/>
          </a:xfrm>
          <a:prstGeom prst="rect">
            <a:avLst/>
          </a:prstGeom>
          <a:noFill/>
        </p:spPr>
        <p:txBody>
          <a:bodyPr wrap="none" lIns="130602" tIns="65302" rIns="130602" bIns="65302">
            <a:spAutoFit/>
          </a:bodyPr>
          <a:lstStyle/>
          <a:p>
            <a:pPr algn="ctr">
              <a:defRPr/>
            </a:pPr>
            <a:r>
              <a:rPr lang="en-US" sz="2600" b="1" spc="428" dirty="0">
                <a:latin typeface="Century Gothic" pitchFamily="34" charset="0"/>
              </a:rPr>
              <a:t>ITEM #</a:t>
            </a:r>
          </a:p>
        </p:txBody>
      </p:sp>
      <p:sp>
        <p:nvSpPr>
          <p:cNvPr id="13"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14" name="Straight Connector 13"/>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867025" y="3282871"/>
            <a:ext cx="4456543" cy="2619740"/>
          </a:xfrm>
          <a:prstGeom prst="rect">
            <a:avLst/>
          </a:prstGeom>
          <a:noFill/>
          <a:ln w="9525">
            <a:noFill/>
            <a:miter lim="800000"/>
            <a:headEnd/>
            <a:tailEnd/>
          </a:ln>
        </p:spPr>
        <p:txBody>
          <a:bodyPr wrap="square" lIns="130602" tIns="65302" rIns="130602" bIns="65302">
            <a:spAutoFit/>
          </a:bodyPr>
          <a:lstStyle/>
          <a:p>
            <a:pPr algn="dist">
              <a:defRPr/>
            </a:pPr>
            <a:r>
              <a:rPr lang="en-US" sz="2300" dirty="0">
                <a:latin typeface="Century Gothic" pitchFamily="34" charset="0"/>
              </a:rPr>
              <a:t>Owner: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Applicant: ………………………</a:t>
            </a:r>
          </a:p>
          <a:p>
            <a:pPr algn="dist">
              <a:spcBef>
                <a:spcPts val="1380"/>
              </a:spcBef>
              <a:defRPr/>
            </a:pPr>
            <a:r>
              <a:rPr lang="en-US" sz="2300" dirty="0">
                <a:latin typeface="Century Gothic" pitchFamily="34" charset="0"/>
              </a:rPr>
              <a:t>File Number: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Location: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APN: …………………….……….</a:t>
            </a:r>
            <a:endParaRPr lang="en-US" sz="2300" dirty="0">
              <a:solidFill>
                <a:schemeClr val="bg2">
                  <a:lumMod val="50000"/>
                </a:schemeClr>
              </a:solidFill>
              <a:latin typeface="Century Gothic" pitchFamily="34" charset="0"/>
            </a:endParaRPr>
          </a:p>
        </p:txBody>
      </p:sp>
      <p:sp>
        <p:nvSpPr>
          <p:cNvPr id="16" name="Text Placeholder 2"/>
          <p:cNvSpPr txBox="1">
            <a:spLocks/>
          </p:cNvSpPr>
          <p:nvPr/>
        </p:nvSpPr>
        <p:spPr>
          <a:xfrm>
            <a:off x="5323568" y="3323146"/>
            <a:ext cx="6876052" cy="2662542"/>
          </a:xfrm>
          <a:prstGeom prst="rect">
            <a:avLst/>
          </a:prstGeom>
        </p:spPr>
        <p:txBody>
          <a:bodyPr/>
          <a:lst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fontAlgn="auto">
              <a:spcBef>
                <a:spcPts val="1380"/>
              </a:spcBef>
              <a:spcAft>
                <a:spcPts val="0"/>
              </a:spcAft>
              <a:buNone/>
            </a:pPr>
            <a:r>
              <a:rPr lang="en-US" sz="2300" b="1" dirty="0">
                <a:latin typeface="Century Gothic" panose="020B0502020202020204" pitchFamily="34" charset="0"/>
              </a:rPr>
              <a:t>Peninsula Open Space Trust</a:t>
            </a:r>
          </a:p>
          <a:p>
            <a:pPr marL="0" indent="0" fontAlgn="auto">
              <a:spcBef>
                <a:spcPts val="1380"/>
              </a:spcBef>
              <a:spcAft>
                <a:spcPts val="0"/>
              </a:spcAft>
              <a:buNone/>
            </a:pPr>
            <a:r>
              <a:rPr lang="en-US" sz="2300" b="1" dirty="0">
                <a:latin typeface="Century Gothic" panose="020B0502020202020204" pitchFamily="34" charset="0"/>
              </a:rPr>
              <a:t>Midpeninsula Regional Open Space District</a:t>
            </a:r>
          </a:p>
          <a:p>
            <a:pPr marL="0" indent="0" fontAlgn="auto">
              <a:spcBef>
                <a:spcPts val="1380"/>
              </a:spcBef>
              <a:spcAft>
                <a:spcPts val="0"/>
              </a:spcAft>
              <a:buNone/>
            </a:pPr>
            <a:r>
              <a:rPr lang="en-US" sz="2300" b="1" dirty="0">
                <a:latin typeface="Century Gothic" panose="020B0502020202020204" pitchFamily="34" charset="0"/>
              </a:rPr>
              <a:t>PLN 2020-00062</a:t>
            </a:r>
          </a:p>
          <a:p>
            <a:pPr marL="0" indent="0" fontAlgn="auto">
              <a:spcBef>
                <a:spcPts val="1380"/>
              </a:spcBef>
              <a:spcAft>
                <a:spcPts val="0"/>
              </a:spcAft>
              <a:buNone/>
            </a:pPr>
            <a:r>
              <a:rPr lang="en-US" sz="2300" b="1" dirty="0">
                <a:latin typeface="Century Gothic" panose="020B0502020202020204" pitchFamily="34" charset="0"/>
              </a:rPr>
              <a:t>San Gregorio area</a:t>
            </a:r>
          </a:p>
          <a:p>
            <a:pPr marL="0" indent="0" fontAlgn="auto">
              <a:spcBef>
                <a:spcPts val="1380"/>
              </a:spcBef>
              <a:spcAft>
                <a:spcPts val="0"/>
              </a:spcAft>
              <a:buNone/>
            </a:pPr>
            <a:r>
              <a:rPr lang="en-US" sz="2300" b="1" dirty="0">
                <a:latin typeface="Century Gothic" panose="020B0502020202020204" pitchFamily="34" charset="0"/>
              </a:rPr>
              <a:t>081-040-010, 081-022-010 and 081-022-020</a:t>
            </a:r>
          </a:p>
          <a:p>
            <a:pPr marL="0" indent="0" fontAlgn="auto">
              <a:spcBef>
                <a:spcPts val="1380"/>
              </a:spcBef>
              <a:spcAft>
                <a:spcPts val="0"/>
              </a:spcAft>
              <a:buNone/>
            </a:pPr>
            <a:endParaRPr lang="en-US" sz="2300" b="1" dirty="0">
              <a:latin typeface="Century Gothic" panose="020B0502020202020204" pitchFamily="34" charset="0"/>
            </a:endParaRPr>
          </a:p>
        </p:txBody>
      </p:sp>
      <p:sp>
        <p:nvSpPr>
          <p:cNvPr id="18" name="TextBox 12"/>
          <p:cNvSpPr txBox="1">
            <a:spLocks noChangeArrowheads="1"/>
          </p:cNvSpPr>
          <p:nvPr/>
        </p:nvSpPr>
        <p:spPr bwMode="auto">
          <a:xfrm>
            <a:off x="867025" y="6120096"/>
            <a:ext cx="3777672" cy="485822"/>
          </a:xfrm>
          <a:prstGeom prst="rect">
            <a:avLst/>
          </a:prstGeom>
          <a:noFill/>
          <a:ln w="9525">
            <a:noFill/>
            <a:miter lim="800000"/>
            <a:headEnd/>
            <a:tailEnd/>
          </a:ln>
        </p:spPr>
        <p:txBody>
          <a:bodyPr lIns="130602" tIns="65302" rIns="130602" bIns="65302">
            <a:spAutoFit/>
          </a:bodyPr>
          <a:lstStyle/>
          <a:p>
            <a:r>
              <a:rPr lang="en-US" sz="2300" dirty="0">
                <a:latin typeface="Century Gothic" pitchFamily="34" charset="0"/>
              </a:rPr>
              <a:t>Project Description: </a:t>
            </a:r>
          </a:p>
        </p:txBody>
      </p:sp>
      <p:sp>
        <p:nvSpPr>
          <p:cNvPr id="19" name="TextBox 18"/>
          <p:cNvSpPr txBox="1"/>
          <p:nvPr/>
        </p:nvSpPr>
        <p:spPr>
          <a:xfrm>
            <a:off x="920365" y="6605296"/>
            <a:ext cx="11543778" cy="800219"/>
          </a:xfrm>
          <a:prstGeom prst="rect">
            <a:avLst/>
          </a:prstGeom>
          <a:noFill/>
        </p:spPr>
        <p:txBody>
          <a:bodyPr wrap="square" rtlCol="0">
            <a:spAutoFit/>
          </a:bodyPr>
          <a:lstStyle/>
          <a:p>
            <a:r>
              <a:rPr lang="en-US" sz="2300" b="1">
                <a:latin typeface="Century Gothic" panose="020B0502020202020204" pitchFamily="34" charset="0"/>
              </a:rPr>
              <a:t>The MROSD proposes to acquire the subject parcels for incorporation into the Tunitas Creek Open Space Preserve. </a:t>
            </a:r>
            <a:endParaRPr lang="en-US" sz="2300" b="1" dirty="0">
              <a:latin typeface="Century Gothic" panose="020B0502020202020204" pitchFamily="34" charset="0"/>
            </a:endParaRPr>
          </a:p>
        </p:txBody>
      </p:sp>
    </p:spTree>
    <p:extLst>
      <p:ext uri="{BB962C8B-B14F-4D97-AF65-F5344CB8AC3E}">
        <p14:creationId xmlns:p14="http://schemas.microsoft.com/office/powerpoint/2010/main" val="2167310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CC Presentation Template 28JUN2018.potx" id="{1CEAA49B-1EE3-461D-AC70-8A14331EB7A2}" vid="{65A8CA62-48F0-4706-BEF7-BA3833FF8EA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lIns="261205" tIns="65302" rIns="130602" bIns="65302">
        <a:spAutoFit/>
      </a:bodyPr>
      <a:lstStyle>
        <a:defPPr>
          <a:spcBef>
            <a:spcPts val="0"/>
          </a:spcBef>
          <a:defRPr sz="2400" dirty="0" smtClean="0">
            <a:latin typeface="Century Gothic" panose="020B0502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CC Presentation Template 28JUN2018.potx" id="{1CEAA49B-1EE3-461D-AC70-8A14331EB7A2}" vid="{CE03D0BF-6406-435F-AAD4-2F6C0695722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C8FE236F805342A8D8502E37670324" ma:contentTypeVersion="4" ma:contentTypeDescription="Create a new document." ma:contentTypeScope="" ma:versionID="0ba2b4fd3bbb52fec1f974a950e2a98b">
  <xsd:schema xmlns:xsd="http://www.w3.org/2001/XMLSchema" xmlns:xs="http://www.w3.org/2001/XMLSchema" xmlns:p="http://schemas.microsoft.com/office/2006/metadata/properties" xmlns:ns2="773fcc51-8f6b-48a9-87f4-84a47638c8ca" targetNamespace="http://schemas.microsoft.com/office/2006/metadata/properties" ma:root="true" ma:fieldsID="5357f32d4b2764f13466269e5c2f3189" ns2:_="">
    <xsd:import namespace="773fcc51-8f6b-48a9-87f4-84a47638c8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fcc51-8f6b-48a9-87f4-84a47638c8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CF1FE-8C47-4805-873D-2BD94F52AAA1}">
  <ds:schemaRefs>
    <ds:schemaRef ds:uri="http://schemas.microsoft.com/office/infopath/2007/PartnerControls"/>
    <ds:schemaRef ds:uri="http://schemas.microsoft.com/office/2006/documentManagement/types"/>
    <ds:schemaRef ds:uri="http://www.w3.org/XML/1998/namespace"/>
    <ds:schemaRef ds:uri="http://purl.org/dc/terms/"/>
    <ds:schemaRef ds:uri="http://purl.org/dc/elements/1.1/"/>
    <ds:schemaRef ds:uri="http://purl.org/dc/dcmitype/"/>
    <ds:schemaRef ds:uri="http://schemas.openxmlformats.org/package/2006/metadata/core-properties"/>
    <ds:schemaRef ds:uri="773fcc51-8f6b-48a9-87f4-84a47638c8ca"/>
    <ds:schemaRef ds:uri="http://schemas.microsoft.com/office/2006/metadata/properties"/>
  </ds:schemaRefs>
</ds:datastoreItem>
</file>

<file path=customXml/itemProps2.xml><?xml version="1.0" encoding="utf-8"?>
<ds:datastoreItem xmlns:ds="http://schemas.openxmlformats.org/officeDocument/2006/customXml" ds:itemID="{58F633C2-A817-4566-8629-B673D0BD974D}">
  <ds:schemaRefs>
    <ds:schemaRef ds:uri="http://schemas.microsoft.com/sharepoint/v3/contenttype/forms"/>
  </ds:schemaRefs>
</ds:datastoreItem>
</file>

<file path=customXml/itemProps3.xml><?xml version="1.0" encoding="utf-8"?>
<ds:datastoreItem xmlns:ds="http://schemas.openxmlformats.org/officeDocument/2006/customXml" ds:itemID="{52250F1D-4579-442E-97DF-BEC33155AB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fcc51-8f6b-48a9-87f4-84a47638c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PCC Presentation Template 28JUN2018</Template>
  <TotalTime>41</TotalTime>
  <Words>429</Words>
  <Application>Microsoft Office PowerPoint</Application>
  <PresentationFormat>Custom</PresentationFormat>
  <Paragraphs>69</Paragraphs>
  <Slides>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Century Gothic</vt:lpstr>
      <vt:lpstr>Constantia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0f San Mateo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Faulkner</dc:creator>
  <cp:lastModifiedBy>Janneth Lujan</cp:lastModifiedBy>
  <cp:revision>7</cp:revision>
  <dcterms:created xsi:type="dcterms:W3CDTF">2020-03-20T20:39:11Z</dcterms:created>
  <dcterms:modified xsi:type="dcterms:W3CDTF">2020-03-25T00:39:40Z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0x01010077C8FE236F805342A8D8502E37670324</vt:lpwstr>
  </property>
</Properties>
</file>