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4"/>
    <p:sldMasterId id="2147483829" r:id="rId5"/>
  </p:sldMasterIdLst>
  <p:notesMasterIdLst>
    <p:notesMasterId r:id="rId14"/>
  </p:notesMasterIdLst>
  <p:handoutMasterIdLst>
    <p:handoutMasterId r:id="rId15"/>
  </p:handoutMasterIdLst>
  <p:sldIdLst>
    <p:sldId id="303" r:id="rId6"/>
    <p:sldId id="291" r:id="rId7"/>
    <p:sldId id="319" r:id="rId8"/>
    <p:sldId id="326" r:id="rId9"/>
    <p:sldId id="317" r:id="rId10"/>
    <p:sldId id="322" r:id="rId11"/>
    <p:sldId id="318" r:id="rId12"/>
    <p:sldId id="323" r:id="rId13"/>
  </p:sldIdLst>
  <p:sldSz cx="14630400" cy="8229600"/>
  <p:notesSz cx="7315200" cy="9601200"/>
  <p:defaultTextStyle>
    <a:defPPr>
      <a:defRPr lang="en-US"/>
    </a:defPPr>
    <a:lvl1pPr algn="l" rtl="0" fontAlgn="base">
      <a:spcBef>
        <a:spcPct val="50000"/>
      </a:spcBef>
      <a:spcAft>
        <a:spcPct val="0"/>
      </a:spcAft>
      <a:defRPr sz="4000" kern="1200">
        <a:solidFill>
          <a:schemeClr val="tx1"/>
        </a:solidFill>
        <a:latin typeface="Arial" charset="0"/>
        <a:ea typeface="+mn-ea"/>
        <a:cs typeface="+mn-cs"/>
      </a:defRPr>
    </a:lvl1pPr>
    <a:lvl2pPr marL="651203" indent="-65122" algn="l" rtl="0" fontAlgn="base">
      <a:spcBef>
        <a:spcPct val="50000"/>
      </a:spcBef>
      <a:spcAft>
        <a:spcPct val="0"/>
      </a:spcAft>
      <a:defRPr sz="4000" kern="1200">
        <a:solidFill>
          <a:schemeClr val="tx1"/>
        </a:solidFill>
        <a:latin typeface="Arial" charset="0"/>
        <a:ea typeface="+mn-ea"/>
        <a:cs typeface="+mn-cs"/>
      </a:defRPr>
    </a:lvl2pPr>
    <a:lvl3pPr marL="1304443" indent="-132276" algn="l" rtl="0" fontAlgn="base">
      <a:spcBef>
        <a:spcPct val="50000"/>
      </a:spcBef>
      <a:spcAft>
        <a:spcPct val="0"/>
      </a:spcAft>
      <a:defRPr sz="4000" kern="1200">
        <a:solidFill>
          <a:schemeClr val="tx1"/>
        </a:solidFill>
        <a:latin typeface="Arial" charset="0"/>
        <a:ea typeface="+mn-ea"/>
        <a:cs typeface="+mn-cs"/>
      </a:defRPr>
    </a:lvl3pPr>
    <a:lvl4pPr marL="1957682" indent="-199432" algn="l" rtl="0" fontAlgn="base">
      <a:spcBef>
        <a:spcPct val="50000"/>
      </a:spcBef>
      <a:spcAft>
        <a:spcPct val="0"/>
      </a:spcAft>
      <a:defRPr sz="4000" kern="1200">
        <a:solidFill>
          <a:schemeClr val="tx1"/>
        </a:solidFill>
        <a:latin typeface="Arial" charset="0"/>
        <a:ea typeface="+mn-ea"/>
        <a:cs typeface="+mn-cs"/>
      </a:defRPr>
    </a:lvl4pPr>
    <a:lvl5pPr marL="2610922" indent="-266588" algn="l" rtl="0" fontAlgn="base">
      <a:spcBef>
        <a:spcPct val="50000"/>
      </a:spcBef>
      <a:spcAft>
        <a:spcPct val="0"/>
      </a:spcAft>
      <a:defRPr sz="4000" kern="1200">
        <a:solidFill>
          <a:schemeClr val="tx1"/>
        </a:solidFill>
        <a:latin typeface="Arial" charset="0"/>
        <a:ea typeface="+mn-ea"/>
        <a:cs typeface="+mn-cs"/>
      </a:defRPr>
    </a:lvl5pPr>
    <a:lvl6pPr marL="2930418" algn="l" defTabSz="1172168" rtl="0" eaLnBrk="1" latinLnBrk="0" hangingPunct="1">
      <a:defRPr sz="4000" kern="1200">
        <a:solidFill>
          <a:schemeClr val="tx1"/>
        </a:solidFill>
        <a:latin typeface="Arial" charset="0"/>
        <a:ea typeface="+mn-ea"/>
        <a:cs typeface="+mn-cs"/>
      </a:defRPr>
    </a:lvl6pPr>
    <a:lvl7pPr marL="3516501" algn="l" defTabSz="1172168" rtl="0" eaLnBrk="1" latinLnBrk="0" hangingPunct="1">
      <a:defRPr sz="4000" kern="1200">
        <a:solidFill>
          <a:schemeClr val="tx1"/>
        </a:solidFill>
        <a:latin typeface="Arial" charset="0"/>
        <a:ea typeface="+mn-ea"/>
        <a:cs typeface="+mn-cs"/>
      </a:defRPr>
    </a:lvl7pPr>
    <a:lvl8pPr marL="4102584" algn="l" defTabSz="1172168" rtl="0" eaLnBrk="1" latinLnBrk="0" hangingPunct="1">
      <a:defRPr sz="4000" kern="1200">
        <a:solidFill>
          <a:schemeClr val="tx1"/>
        </a:solidFill>
        <a:latin typeface="Arial" charset="0"/>
        <a:ea typeface="+mn-ea"/>
        <a:cs typeface="+mn-cs"/>
      </a:defRPr>
    </a:lvl8pPr>
    <a:lvl9pPr marL="4688668" algn="l" defTabSz="1172168" rtl="0" eaLnBrk="1" latinLnBrk="0" hangingPunct="1">
      <a:defRPr sz="4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FFCC66"/>
    <a:srgbClr val="669999"/>
    <a:srgbClr val="224442"/>
    <a:srgbClr val="1C3736"/>
    <a:srgbClr val="2F5B5B"/>
    <a:srgbClr val="437D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846" autoAdjust="0"/>
    <p:restoredTop sz="85947" autoAdjust="0"/>
  </p:normalViewPr>
  <p:slideViewPr>
    <p:cSldViewPr snapToGrid="0">
      <p:cViewPr varScale="1">
        <p:scale>
          <a:sx n="27" d="100"/>
          <a:sy n="27" d="100"/>
        </p:scale>
        <p:origin x="236" y="44"/>
      </p:cViewPr>
      <p:guideLst>
        <p:guide orient="horz" pos="2592"/>
        <p:guide pos="4608"/>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9" d="100"/>
          <a:sy n="59" d="100"/>
        </p:scale>
        <p:origin x="-2508" y="-78"/>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5"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23556"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7"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53D8C901-FCE4-457F-8F3E-D8E969E75742}" type="slidenum">
              <a:rPr lang="en-US"/>
              <a:pPr>
                <a:defRPr/>
              </a:pPr>
              <a:t>‹#›</a:t>
            </a:fld>
            <a:endParaRPr lang="en-US"/>
          </a:p>
        </p:txBody>
      </p:sp>
    </p:spTree>
    <p:extLst>
      <p:ext uri="{BB962C8B-B14F-4D97-AF65-F5344CB8AC3E}">
        <p14:creationId xmlns:p14="http://schemas.microsoft.com/office/powerpoint/2010/main" val="2486896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0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460375" y="719138"/>
            <a:ext cx="6400800" cy="36020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74725" y="4557713"/>
            <a:ext cx="5365750" cy="4324350"/>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1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8AA78D54-4364-461D-AF1C-69B816DFA6AA}" type="slidenum">
              <a:rPr lang="en-US"/>
              <a:pPr>
                <a:defRPr/>
              </a:pPr>
              <a:t>‹#›</a:t>
            </a:fld>
            <a:endParaRPr lang="en-US"/>
          </a:p>
        </p:txBody>
      </p:sp>
    </p:spTree>
    <p:extLst>
      <p:ext uri="{BB962C8B-B14F-4D97-AF65-F5344CB8AC3E}">
        <p14:creationId xmlns:p14="http://schemas.microsoft.com/office/powerpoint/2010/main" val="11838071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New Roman" pitchFamily="18" charset="0"/>
        <a:ea typeface="+mn-ea"/>
        <a:cs typeface="+mn-cs"/>
      </a:defRPr>
    </a:lvl1pPr>
    <a:lvl2pPr marL="651203" algn="l" rtl="0" eaLnBrk="0" fontAlgn="base" hangingPunct="0">
      <a:spcBef>
        <a:spcPct val="30000"/>
      </a:spcBef>
      <a:spcAft>
        <a:spcPct val="0"/>
      </a:spcAft>
      <a:defRPr sz="1700" kern="1200">
        <a:solidFill>
          <a:schemeClr val="tx1"/>
        </a:solidFill>
        <a:latin typeface="Times New Roman" pitchFamily="18" charset="0"/>
        <a:ea typeface="+mn-ea"/>
        <a:cs typeface="+mn-cs"/>
      </a:defRPr>
    </a:lvl2pPr>
    <a:lvl3pPr marL="1304443" algn="l" rtl="0" eaLnBrk="0" fontAlgn="base" hangingPunct="0">
      <a:spcBef>
        <a:spcPct val="30000"/>
      </a:spcBef>
      <a:spcAft>
        <a:spcPct val="0"/>
      </a:spcAft>
      <a:defRPr sz="1700" kern="1200">
        <a:solidFill>
          <a:schemeClr val="tx1"/>
        </a:solidFill>
        <a:latin typeface="Times New Roman" pitchFamily="18" charset="0"/>
        <a:ea typeface="+mn-ea"/>
        <a:cs typeface="+mn-cs"/>
      </a:defRPr>
    </a:lvl3pPr>
    <a:lvl4pPr marL="1957682" algn="l" rtl="0" eaLnBrk="0" fontAlgn="base" hangingPunct="0">
      <a:spcBef>
        <a:spcPct val="30000"/>
      </a:spcBef>
      <a:spcAft>
        <a:spcPct val="0"/>
      </a:spcAft>
      <a:defRPr sz="1700" kern="1200">
        <a:solidFill>
          <a:schemeClr val="tx1"/>
        </a:solidFill>
        <a:latin typeface="Times New Roman" pitchFamily="18" charset="0"/>
        <a:ea typeface="+mn-ea"/>
        <a:cs typeface="+mn-cs"/>
      </a:defRPr>
    </a:lvl4pPr>
    <a:lvl5pPr marL="2610922" algn="l" rtl="0" eaLnBrk="0" fontAlgn="base" hangingPunct="0">
      <a:spcBef>
        <a:spcPct val="30000"/>
      </a:spcBef>
      <a:spcAft>
        <a:spcPct val="0"/>
      </a:spcAft>
      <a:defRPr sz="1700" kern="1200">
        <a:solidFill>
          <a:schemeClr val="tx1"/>
        </a:solidFill>
        <a:latin typeface="Times New Roman" pitchFamily="18" charset="0"/>
        <a:ea typeface="+mn-ea"/>
        <a:cs typeface="+mn-cs"/>
      </a:defRPr>
    </a:lvl5pPr>
    <a:lvl6pPr marL="3265071" algn="l" defTabSz="1306028" rtl="0" eaLnBrk="1" latinLnBrk="0" hangingPunct="1">
      <a:defRPr sz="1700" kern="1200">
        <a:solidFill>
          <a:schemeClr val="tx1"/>
        </a:solidFill>
        <a:latin typeface="+mn-lt"/>
        <a:ea typeface="+mn-ea"/>
        <a:cs typeface="+mn-cs"/>
      </a:defRPr>
    </a:lvl6pPr>
    <a:lvl7pPr marL="3918085" algn="l" defTabSz="1306028" rtl="0" eaLnBrk="1" latinLnBrk="0" hangingPunct="1">
      <a:defRPr sz="1700" kern="1200">
        <a:solidFill>
          <a:schemeClr val="tx1"/>
        </a:solidFill>
        <a:latin typeface="+mn-lt"/>
        <a:ea typeface="+mn-ea"/>
        <a:cs typeface="+mn-cs"/>
      </a:defRPr>
    </a:lvl7pPr>
    <a:lvl8pPr marL="4571100" algn="l" defTabSz="1306028" rtl="0" eaLnBrk="1" latinLnBrk="0" hangingPunct="1">
      <a:defRPr sz="1700" kern="1200">
        <a:solidFill>
          <a:schemeClr val="tx1"/>
        </a:solidFill>
        <a:latin typeface="+mn-lt"/>
        <a:ea typeface="+mn-ea"/>
        <a:cs typeface="+mn-cs"/>
      </a:defRPr>
    </a:lvl8pPr>
    <a:lvl9pPr marL="5224114" algn="l" defTabSz="1306028"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p>
        </p:txBody>
      </p:sp>
    </p:spTree>
    <p:extLst>
      <p:ext uri="{BB962C8B-B14F-4D97-AF65-F5344CB8AC3E}">
        <p14:creationId xmlns:p14="http://schemas.microsoft.com/office/powerpoint/2010/main" val="1537375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2</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872560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5</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680749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6</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277551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7</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4017428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8</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847871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77188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3293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8550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41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110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12500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26681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92161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48329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17180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013472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4006569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472333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13487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06184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00254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pPr>
                <a:defRPr/>
              </a:pPr>
              <a:t>‹#›</a:t>
            </a:fld>
            <a:endParaRPr lang="en-US"/>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pic>
        <p:nvPicPr>
          <p:cNvPr id="17" name="Picture 16" descr="SMC_Logo_WORD.png"/>
          <p:cNvPicPr>
            <a:picLocks noChangeAspect="1"/>
          </p:cNvPicPr>
          <p:nvPr userDrawn="1"/>
        </p:nvPicPr>
        <p:blipFill>
          <a:blip r:embed="rId16" cstate="print"/>
          <a:stretch>
            <a:fillRect/>
          </a:stretch>
        </p:blipFill>
        <p:spPr>
          <a:xfrm>
            <a:off x="177505" y="184763"/>
            <a:ext cx="1444752" cy="1444752"/>
          </a:xfrm>
          <a:prstGeom prst="rect">
            <a:avLst/>
          </a:prstGeom>
        </p:spPr>
      </p:pic>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8" r:id="rId14"/>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grpSp>
      <p:pic>
        <p:nvPicPr>
          <p:cNvPr id="17" name="Picture 16" descr="SMC_Logo_WORD.png"/>
          <p:cNvPicPr>
            <a:picLocks noChangeAspect="1"/>
          </p:cNvPicPr>
          <p:nvPr userDrawn="1"/>
        </p:nvPicPr>
        <p:blipFill>
          <a:blip r:embed="rId18"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3634097652"/>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 id="2147483843" r:id="rId14"/>
    <p:sldLayoutId id="2147483844" r:id="rId15"/>
    <p:sldLayoutId id="2147483845" r:id="rId16"/>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080050" y="2750882"/>
            <a:ext cx="1980443" cy="1132153"/>
          </a:xfrm>
          <a:prstGeom prst="rect">
            <a:avLst/>
          </a:prstGeom>
          <a:noFill/>
        </p:spPr>
        <p:txBody>
          <a:bodyPr wrap="none" lIns="130602" tIns="65302" rIns="130602" bIns="65302">
            <a:spAutoFit/>
          </a:bodyPr>
          <a:lstStyle/>
          <a:p>
            <a:pPr algn="ctr">
              <a:defRPr/>
            </a:pPr>
            <a:r>
              <a:rPr lang="en-US" sz="2600" b="1" spc="428">
                <a:latin typeface="Century Gothic" pitchFamily="34" charset="0"/>
              </a:rPr>
              <a:t>ITEM </a:t>
            </a:r>
            <a:r>
              <a:rPr lang="en-US" sz="2600" b="1" spc="428" smtClean="0">
                <a:latin typeface="Century Gothic" pitchFamily="34" charset="0"/>
              </a:rPr>
              <a:t># 1</a:t>
            </a:r>
          </a:p>
          <a:p>
            <a:pPr algn="ctr">
              <a:defRPr/>
            </a:pPr>
            <a:endParaRPr lang="en-US" sz="2600" b="1" spc="428" dirty="0">
              <a:latin typeface="Century Gothic" pitchFamily="34" charset="0"/>
            </a:endParaRP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3282871"/>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latin typeface="Century Gothic" pitchFamily="34" charset="0"/>
              </a:rPr>
              <a:t>Owner: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Applicant: ………………………</a:t>
            </a:r>
          </a:p>
          <a:p>
            <a:pPr algn="dist">
              <a:spcBef>
                <a:spcPts val="1380"/>
              </a:spcBef>
              <a:defRPr/>
            </a:pPr>
            <a:r>
              <a:rPr lang="en-US" sz="2300" dirty="0">
                <a:latin typeface="Century Gothic" pitchFamily="34" charset="0"/>
              </a:rPr>
              <a:t>File Number: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Location: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APN: …………………….……….</a:t>
            </a:r>
            <a:endParaRPr lang="en-US" sz="2300" dirty="0">
              <a:solidFill>
                <a:schemeClr val="bg2">
                  <a:lumMod val="50000"/>
                </a:schemeClr>
              </a:solidFill>
              <a:latin typeface="Century Gothic" pitchFamily="34" charset="0"/>
            </a:endParaRPr>
          </a:p>
        </p:txBody>
      </p:sp>
      <p:sp>
        <p:nvSpPr>
          <p:cNvPr id="16" name="Text Placeholder 2"/>
          <p:cNvSpPr txBox="1">
            <a:spLocks/>
          </p:cNvSpPr>
          <p:nvPr/>
        </p:nvSpPr>
        <p:spPr>
          <a:xfrm>
            <a:off x="5323568" y="3323146"/>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spcBef>
                <a:spcPts val="1380"/>
              </a:spcBef>
              <a:spcAft>
                <a:spcPts val="0"/>
              </a:spcAft>
              <a:buNone/>
            </a:pPr>
            <a:r>
              <a:rPr lang="en-US" sz="2300" b="1" dirty="0">
                <a:latin typeface="Century Gothic" panose="020B0502020202020204" pitchFamily="34" charset="0"/>
              </a:rPr>
              <a:t>Peninsula Open Space Trust</a:t>
            </a:r>
          </a:p>
          <a:p>
            <a:pPr marL="0" indent="0" fontAlgn="auto">
              <a:spcBef>
                <a:spcPts val="1380"/>
              </a:spcBef>
              <a:spcAft>
                <a:spcPts val="0"/>
              </a:spcAft>
              <a:buNone/>
            </a:pPr>
            <a:r>
              <a:rPr lang="en-US" sz="2300" b="1" dirty="0">
                <a:latin typeface="Century Gothic" panose="020B0502020202020204" pitchFamily="34" charset="0"/>
              </a:rPr>
              <a:t>Midpeninsula Regional Open Space District</a:t>
            </a:r>
          </a:p>
          <a:p>
            <a:pPr marL="0" indent="0" fontAlgn="auto">
              <a:spcBef>
                <a:spcPts val="1380"/>
              </a:spcBef>
              <a:spcAft>
                <a:spcPts val="0"/>
              </a:spcAft>
              <a:buNone/>
            </a:pPr>
            <a:r>
              <a:rPr lang="en-US" sz="2300" b="1" dirty="0">
                <a:latin typeface="Century Gothic" panose="020B0502020202020204" pitchFamily="34" charset="0"/>
              </a:rPr>
              <a:t>PLN 2020-00062</a:t>
            </a:r>
          </a:p>
          <a:p>
            <a:pPr marL="0" indent="0" fontAlgn="auto">
              <a:spcBef>
                <a:spcPts val="1380"/>
              </a:spcBef>
              <a:spcAft>
                <a:spcPts val="0"/>
              </a:spcAft>
              <a:buNone/>
            </a:pPr>
            <a:r>
              <a:rPr lang="en-US" sz="2300" b="1" dirty="0">
                <a:latin typeface="Century Gothic" panose="020B0502020202020204" pitchFamily="34" charset="0"/>
              </a:rPr>
              <a:t>San Gregorio area</a:t>
            </a:r>
          </a:p>
          <a:p>
            <a:pPr marL="0" indent="0" fontAlgn="auto">
              <a:spcBef>
                <a:spcPts val="1380"/>
              </a:spcBef>
              <a:spcAft>
                <a:spcPts val="0"/>
              </a:spcAft>
              <a:buNone/>
            </a:pPr>
            <a:r>
              <a:rPr lang="en-US" sz="2300" b="1" dirty="0">
                <a:latin typeface="Century Gothic" panose="020B0502020202020204" pitchFamily="34" charset="0"/>
              </a:rPr>
              <a:t>081-040-010, 081-022-010 and 081-022-020</a:t>
            </a:r>
          </a:p>
          <a:p>
            <a:pPr marL="0" indent="0" fontAlgn="auto">
              <a:spcBef>
                <a:spcPts val="1380"/>
              </a:spcBef>
              <a:spcAft>
                <a:spcPts val="0"/>
              </a:spcAft>
              <a:buNone/>
            </a:pPr>
            <a:endParaRPr lang="en-US" sz="2300" b="1" dirty="0">
              <a:latin typeface="Century Gothic" panose="020B0502020202020204" pitchFamily="34" charset="0"/>
            </a:endParaRPr>
          </a:p>
        </p:txBody>
      </p:sp>
      <p:sp>
        <p:nvSpPr>
          <p:cNvPr id="18" name="TextBox 12"/>
          <p:cNvSpPr txBox="1">
            <a:spLocks noChangeArrowheads="1"/>
          </p:cNvSpPr>
          <p:nvPr/>
        </p:nvSpPr>
        <p:spPr bwMode="auto">
          <a:xfrm>
            <a:off x="867025" y="6120096"/>
            <a:ext cx="3777672" cy="485822"/>
          </a:xfrm>
          <a:prstGeom prst="rect">
            <a:avLst/>
          </a:prstGeom>
          <a:noFill/>
          <a:ln w="9525">
            <a:noFill/>
            <a:miter lim="800000"/>
            <a:headEnd/>
            <a:tailEnd/>
          </a:ln>
        </p:spPr>
        <p:txBody>
          <a:bodyPr lIns="130602" tIns="65302" rIns="130602" bIns="65302">
            <a:spAutoFit/>
          </a:bodyPr>
          <a:lstStyle/>
          <a:p>
            <a:r>
              <a:rPr lang="en-US" sz="2300" dirty="0">
                <a:latin typeface="Century Gothic" pitchFamily="34" charset="0"/>
              </a:rPr>
              <a:t>Project Description: </a:t>
            </a:r>
          </a:p>
        </p:txBody>
      </p:sp>
      <p:sp>
        <p:nvSpPr>
          <p:cNvPr id="19" name="TextBox 18"/>
          <p:cNvSpPr txBox="1"/>
          <p:nvPr/>
        </p:nvSpPr>
        <p:spPr>
          <a:xfrm>
            <a:off x="920365" y="6605296"/>
            <a:ext cx="11543778" cy="923330"/>
          </a:xfrm>
          <a:prstGeom prst="rect">
            <a:avLst/>
          </a:prstGeom>
          <a:noFill/>
        </p:spPr>
        <p:txBody>
          <a:bodyPr wrap="square" rtlCol="0">
            <a:spAutoFit/>
          </a:bodyPr>
          <a:lstStyle/>
          <a:p>
            <a:r>
              <a:rPr lang="en-US" sz="1800" b="1" dirty="0">
                <a:latin typeface="Century Gothic" panose="020B0502020202020204" pitchFamily="34" charset="0"/>
              </a:rPr>
              <a:t>Consideration of a request by the Midpeninsula Regional Open Space District (MROSD) to determine if acquisition of the 540-acre Gordon Ridge Property in the unincorporated County adjacent to the </a:t>
            </a:r>
            <a:r>
              <a:rPr lang="en-US" sz="1800" b="1" dirty="0" err="1">
                <a:latin typeface="Century Gothic" panose="020B0502020202020204" pitchFamily="34" charset="0"/>
              </a:rPr>
              <a:t>Tunitas</a:t>
            </a:r>
            <a:r>
              <a:rPr lang="en-US" sz="1800" b="1" dirty="0">
                <a:latin typeface="Century Gothic" panose="020B0502020202020204" pitchFamily="34" charset="0"/>
              </a:rPr>
              <a:t> Creek Open Space Preserve conforms to the County General Plan.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PROJECT DESCRIPTION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p:cNvSpPr txBox="1">
            <a:spLocks noChangeArrowheads="1"/>
          </p:cNvSpPr>
          <p:nvPr/>
        </p:nvSpPr>
        <p:spPr bwMode="auto">
          <a:xfrm>
            <a:off x="713231" y="1866050"/>
            <a:ext cx="13165285" cy="4194530"/>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t>The MROSD proposes to acquire the subject parcels for incorporation into the </a:t>
            </a:r>
            <a:r>
              <a:rPr lang="en-US" sz="2400" dirty="0" err="1"/>
              <a:t>Tunitas</a:t>
            </a:r>
            <a:r>
              <a:rPr lang="en-US" sz="2400" dirty="0"/>
              <a:t> Creek Open Space Preserve.  The Toto Ranch area of the MROSD’s </a:t>
            </a:r>
            <a:r>
              <a:rPr lang="en-US" sz="2400" dirty="0" err="1"/>
              <a:t>Tunitas</a:t>
            </a:r>
            <a:r>
              <a:rPr lang="en-US" sz="2400" dirty="0"/>
              <a:t> Creek Open Space Preserve is located immediately to the north of the subject property.  When purchased, the MROSD intends to manage the property for open space, habitat preservation, conservation grazing, agriculture, watershed protection, and low intensity recreation (trails).  A subsequent planning process will analyze opportunities for natural resource management and compatible public trail uses.  Any specific development proposed on the property would require appropriate permits and would be reviewed by the County at the time of project submittal.</a:t>
            </a:r>
          </a:p>
          <a:p>
            <a:pPr>
              <a:spcBef>
                <a:spcPts val="0"/>
              </a:spcBef>
            </a:pPr>
            <a:endParaRPr lang="en-US" sz="2400" dirty="0"/>
          </a:p>
          <a:p>
            <a:pPr>
              <a:spcBef>
                <a:spcPts val="0"/>
              </a:spcBef>
            </a:pPr>
            <a:r>
              <a:rPr lang="en-US" sz="2400" dirty="0"/>
              <a:t>Per California Government Code Section 65402, prior to acquisition of property, MROSD must request a report on the proposed acquisition’s conformity with the County General Plan.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sp>
        <p:nvSpPr>
          <p:cNvPr id="3" name="TextBox 2"/>
          <p:cNvSpPr txBox="1"/>
          <p:nvPr/>
        </p:nvSpPr>
        <p:spPr>
          <a:xfrm>
            <a:off x="4774223" y="2048608"/>
            <a:ext cx="4368504" cy="584775"/>
          </a:xfrm>
          <a:prstGeom prst="rect">
            <a:avLst/>
          </a:prstGeom>
          <a:noFill/>
        </p:spPr>
        <p:txBody>
          <a:bodyPr wrap="none" rtlCol="0">
            <a:spAutoFit/>
          </a:bodyPr>
          <a:lstStyle/>
          <a:p>
            <a:r>
              <a:rPr lang="en-US" sz="3200" dirty="0">
                <a:solidFill>
                  <a:prstClr val="white"/>
                </a:solidFill>
                <a:latin typeface="Century Gothic" panose="020B0502020202020204" pitchFamily="34" charset="0"/>
              </a:rPr>
              <a:t>Insert photos or plans</a:t>
            </a:r>
          </a:p>
        </p:txBody>
      </p:sp>
      <p:pic>
        <p:nvPicPr>
          <p:cNvPr id="5" name="Picture 4">
            <a:extLst>
              <a:ext uri="{FF2B5EF4-FFF2-40B4-BE49-F238E27FC236}">
                <a16:creationId xmlns:a16="http://schemas.microsoft.com/office/drawing/2014/main" xmlns="" id="{50826435-F90F-4503-A492-6E46058D8DB7}"/>
              </a:ext>
            </a:extLst>
          </p:cNvPr>
          <p:cNvPicPr>
            <a:picLocks noChangeAspect="1"/>
          </p:cNvPicPr>
          <p:nvPr/>
        </p:nvPicPr>
        <p:blipFill rotWithShape="1">
          <a:blip r:embed="rId3"/>
          <a:srcRect l="1111" t="9379" r="1636" b="10482"/>
          <a:stretch/>
        </p:blipFill>
        <p:spPr>
          <a:xfrm>
            <a:off x="2253343" y="478971"/>
            <a:ext cx="10069286" cy="6335486"/>
          </a:xfrm>
          <a:prstGeom prst="rect">
            <a:avLst/>
          </a:prstGeom>
        </p:spPr>
      </p:pic>
    </p:spTree>
    <p:extLst>
      <p:ext uri="{BB962C8B-B14F-4D97-AF65-F5344CB8AC3E}">
        <p14:creationId xmlns:p14="http://schemas.microsoft.com/office/powerpoint/2010/main" val="1229062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pic>
        <p:nvPicPr>
          <p:cNvPr id="4" name="Picture 3">
            <a:extLst>
              <a:ext uri="{FF2B5EF4-FFF2-40B4-BE49-F238E27FC236}">
                <a16:creationId xmlns:a16="http://schemas.microsoft.com/office/drawing/2014/main" xmlns="" id="{E8FD5D9A-A183-414D-BC6F-2C76C14854D8}"/>
              </a:ext>
            </a:extLst>
          </p:cNvPr>
          <p:cNvPicPr>
            <a:picLocks noChangeAspect="1"/>
          </p:cNvPicPr>
          <p:nvPr/>
        </p:nvPicPr>
        <p:blipFill>
          <a:blip r:embed="rId3"/>
          <a:stretch>
            <a:fillRect/>
          </a:stretch>
        </p:blipFill>
        <p:spPr>
          <a:xfrm>
            <a:off x="3549650" y="151244"/>
            <a:ext cx="8267700" cy="7839075"/>
          </a:xfrm>
          <a:prstGeom prst="rect">
            <a:avLst/>
          </a:prstGeom>
        </p:spPr>
      </p:pic>
      <p:sp>
        <p:nvSpPr>
          <p:cNvPr id="16" name="Oval 15">
            <a:extLst>
              <a:ext uri="{FF2B5EF4-FFF2-40B4-BE49-F238E27FC236}">
                <a16:creationId xmlns:a16="http://schemas.microsoft.com/office/drawing/2014/main" xmlns="" id="{EB271991-9709-4724-B0A0-9A6D0106A88D}"/>
              </a:ext>
            </a:extLst>
          </p:cNvPr>
          <p:cNvSpPr/>
          <p:nvPr/>
        </p:nvSpPr>
        <p:spPr>
          <a:xfrm>
            <a:off x="5105400" y="3251200"/>
            <a:ext cx="838200" cy="1117600"/>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61258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REGULATIONS CONFORMANCE</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3825198"/>
          </a:xfrm>
          <a:prstGeom prst="rect">
            <a:avLst/>
          </a:prstGeom>
          <a:noFill/>
          <a:ln w="9525">
            <a:noFill/>
            <a:miter lim="800000"/>
            <a:headEnd/>
            <a:tailEnd/>
          </a:ln>
        </p:spPr>
        <p:txBody>
          <a:bodyPr wrap="square" lIns="261205" tIns="65302" rIns="130602" bIns="65302">
            <a:spAutoFit/>
          </a:bodyPr>
          <a:lstStyle/>
          <a:p>
            <a:pPr>
              <a:spcBef>
                <a:spcPts val="0"/>
              </a:spcBef>
            </a:pPr>
            <a:r>
              <a:rPr lang="en-US" sz="2400"/>
              <a:t>The proposed acquisition potentially implicates the following categories of General Plan policies:</a:t>
            </a:r>
          </a:p>
          <a:p>
            <a:pPr>
              <a:spcBef>
                <a:spcPts val="0"/>
              </a:spcBef>
            </a:pPr>
            <a:endParaRPr lang="en-US" sz="2400"/>
          </a:p>
          <a:p>
            <a:pPr>
              <a:spcBef>
                <a:spcPts val="0"/>
              </a:spcBef>
            </a:pPr>
            <a:r>
              <a:rPr lang="en-US" sz="2400"/>
              <a:t>•	Vegetative, Water, Fish and Wildlife Resources Policies</a:t>
            </a:r>
          </a:p>
          <a:p>
            <a:pPr>
              <a:spcBef>
                <a:spcPts val="0"/>
              </a:spcBef>
            </a:pPr>
            <a:r>
              <a:rPr lang="en-US" sz="2400"/>
              <a:t>•	Soil Resources Policies</a:t>
            </a:r>
          </a:p>
          <a:p>
            <a:pPr>
              <a:spcBef>
                <a:spcPts val="0"/>
              </a:spcBef>
            </a:pPr>
            <a:r>
              <a:rPr lang="en-US" sz="2400"/>
              <a:t>•	Visual Quality Policies</a:t>
            </a:r>
          </a:p>
          <a:p>
            <a:pPr>
              <a:spcBef>
                <a:spcPts val="0"/>
              </a:spcBef>
            </a:pPr>
            <a:r>
              <a:rPr lang="en-US" sz="2400"/>
              <a:t>•	Park and Recreation Resource Policies</a:t>
            </a:r>
          </a:p>
          <a:p>
            <a:pPr>
              <a:spcBef>
                <a:spcPts val="0"/>
              </a:spcBef>
            </a:pPr>
            <a:r>
              <a:rPr lang="en-US" sz="2400"/>
              <a:t>•	Rural Land Use Policies</a:t>
            </a:r>
          </a:p>
          <a:p>
            <a:pPr>
              <a:spcBef>
                <a:spcPts val="0"/>
              </a:spcBef>
            </a:pPr>
            <a:endParaRPr lang="en-US" sz="2400"/>
          </a:p>
          <a:p>
            <a:pPr>
              <a:spcBef>
                <a:spcPts val="0"/>
              </a:spcBef>
            </a:pPr>
            <a:r>
              <a:rPr lang="en-US" sz="2400"/>
              <a:t>The proposed acquisition does not conflict with any of the relevant General Plan policies. </a:t>
            </a:r>
            <a:endParaRPr lang="en-US" sz="2400" dirty="0"/>
          </a:p>
        </p:txBody>
      </p:sp>
    </p:spTree>
    <p:extLst>
      <p:ext uri="{BB962C8B-B14F-4D97-AF65-F5344CB8AC3E}">
        <p14:creationId xmlns:p14="http://schemas.microsoft.com/office/powerpoint/2010/main" val="594026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ENVIRONMENTAL REVIEW</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2347871"/>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t>A determination that the proposed acquisition of property conforms to the County General Plan is exempt from environmental review under the “common sense exemption” that the California Environmental Quality Act (CEQA) applies only to projects which have the potential for causing a significant effect on the environment (CEQA Guidelines Section 15061(b)(3)).  Any future action on the subject property would be subject to applicable CEQA requirements.</a:t>
            </a:r>
          </a:p>
          <a:p>
            <a:pPr>
              <a:spcBef>
                <a:spcPts val="0"/>
              </a:spcBef>
            </a:pPr>
            <a:endParaRPr lang="en-US" sz="2400" dirty="0"/>
          </a:p>
        </p:txBody>
      </p:sp>
    </p:spTree>
    <p:extLst>
      <p:ext uri="{BB962C8B-B14F-4D97-AF65-F5344CB8AC3E}">
        <p14:creationId xmlns:p14="http://schemas.microsoft.com/office/powerpoint/2010/main" val="2035505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19"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RECOMMENDATION AND FINDINGS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1609207"/>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t>That the Planning Commission find that the proposed acquisition by the Midpeninsula Regional Open Space District of three parcels (APNs 081-040-010, 081-022-010 and 081-022-020) for the purpose expanding the </a:t>
            </a:r>
            <a:r>
              <a:rPr lang="en-US" sz="2400" dirty="0" err="1"/>
              <a:t>Tunitas</a:t>
            </a:r>
            <a:r>
              <a:rPr lang="en-US" sz="2400" dirty="0"/>
              <a:t> Creek Open Space Preserve conforms to the County General Plan.</a:t>
            </a:r>
          </a:p>
        </p:txBody>
      </p:sp>
    </p:spTree>
    <p:extLst>
      <p:ext uri="{BB962C8B-B14F-4D97-AF65-F5344CB8AC3E}">
        <p14:creationId xmlns:p14="http://schemas.microsoft.com/office/powerpoint/2010/main" val="871959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274398" y="2750882"/>
            <a:ext cx="1591746" cy="531989"/>
          </a:xfrm>
          <a:prstGeom prst="rect">
            <a:avLst/>
          </a:prstGeom>
          <a:noFill/>
        </p:spPr>
        <p:txBody>
          <a:bodyPr wrap="none" lIns="130602" tIns="65302" rIns="130602" bIns="65302">
            <a:spAutoFit/>
          </a:bodyPr>
          <a:lstStyle/>
          <a:p>
            <a:pPr algn="ctr">
              <a:defRPr/>
            </a:pPr>
            <a:r>
              <a:rPr lang="en-US" sz="2600" b="1" spc="428" dirty="0">
                <a:latin typeface="Century Gothic" pitchFamily="34" charset="0"/>
              </a:rPr>
              <a:t>ITEM #</a:t>
            </a: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3282871"/>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latin typeface="Century Gothic" pitchFamily="34" charset="0"/>
              </a:rPr>
              <a:t>Owner: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Applicant: ………………………</a:t>
            </a:r>
          </a:p>
          <a:p>
            <a:pPr algn="dist">
              <a:spcBef>
                <a:spcPts val="1380"/>
              </a:spcBef>
              <a:defRPr/>
            </a:pPr>
            <a:r>
              <a:rPr lang="en-US" sz="2300" dirty="0">
                <a:latin typeface="Century Gothic" pitchFamily="34" charset="0"/>
              </a:rPr>
              <a:t>File Number: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Location: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APN: …………………….……….</a:t>
            </a:r>
            <a:endParaRPr lang="en-US" sz="2300" dirty="0">
              <a:solidFill>
                <a:schemeClr val="bg2">
                  <a:lumMod val="50000"/>
                </a:schemeClr>
              </a:solidFill>
              <a:latin typeface="Century Gothic" pitchFamily="34" charset="0"/>
            </a:endParaRPr>
          </a:p>
        </p:txBody>
      </p:sp>
      <p:sp>
        <p:nvSpPr>
          <p:cNvPr id="16" name="Text Placeholder 2"/>
          <p:cNvSpPr txBox="1">
            <a:spLocks/>
          </p:cNvSpPr>
          <p:nvPr/>
        </p:nvSpPr>
        <p:spPr>
          <a:xfrm>
            <a:off x="5323568" y="3323146"/>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spcBef>
                <a:spcPts val="1380"/>
              </a:spcBef>
              <a:spcAft>
                <a:spcPts val="0"/>
              </a:spcAft>
              <a:buNone/>
            </a:pPr>
            <a:r>
              <a:rPr lang="en-US" sz="2300" b="1" dirty="0">
                <a:latin typeface="Century Gothic" panose="020B0502020202020204" pitchFamily="34" charset="0"/>
              </a:rPr>
              <a:t>Peninsula Open Space Trust</a:t>
            </a:r>
          </a:p>
          <a:p>
            <a:pPr marL="0" indent="0" fontAlgn="auto">
              <a:spcBef>
                <a:spcPts val="1380"/>
              </a:spcBef>
              <a:spcAft>
                <a:spcPts val="0"/>
              </a:spcAft>
              <a:buNone/>
            </a:pPr>
            <a:r>
              <a:rPr lang="en-US" sz="2300" b="1" dirty="0">
                <a:latin typeface="Century Gothic" panose="020B0502020202020204" pitchFamily="34" charset="0"/>
              </a:rPr>
              <a:t>Midpeninsula Regional Open Space District</a:t>
            </a:r>
          </a:p>
          <a:p>
            <a:pPr marL="0" indent="0" fontAlgn="auto">
              <a:spcBef>
                <a:spcPts val="1380"/>
              </a:spcBef>
              <a:spcAft>
                <a:spcPts val="0"/>
              </a:spcAft>
              <a:buNone/>
            </a:pPr>
            <a:r>
              <a:rPr lang="en-US" sz="2300" b="1" dirty="0">
                <a:latin typeface="Century Gothic" panose="020B0502020202020204" pitchFamily="34" charset="0"/>
              </a:rPr>
              <a:t>PLN 2020-00062</a:t>
            </a:r>
          </a:p>
          <a:p>
            <a:pPr marL="0" indent="0" fontAlgn="auto">
              <a:spcBef>
                <a:spcPts val="1380"/>
              </a:spcBef>
              <a:spcAft>
                <a:spcPts val="0"/>
              </a:spcAft>
              <a:buNone/>
            </a:pPr>
            <a:r>
              <a:rPr lang="en-US" sz="2300" b="1" dirty="0">
                <a:latin typeface="Century Gothic" panose="020B0502020202020204" pitchFamily="34" charset="0"/>
              </a:rPr>
              <a:t>San Gregorio area</a:t>
            </a:r>
          </a:p>
          <a:p>
            <a:pPr marL="0" indent="0" fontAlgn="auto">
              <a:spcBef>
                <a:spcPts val="1380"/>
              </a:spcBef>
              <a:spcAft>
                <a:spcPts val="0"/>
              </a:spcAft>
              <a:buNone/>
            </a:pPr>
            <a:r>
              <a:rPr lang="en-US" sz="2300" b="1" dirty="0">
                <a:latin typeface="Century Gothic" panose="020B0502020202020204" pitchFamily="34" charset="0"/>
              </a:rPr>
              <a:t>081-040-010, 081-022-010 and 081-022-020</a:t>
            </a:r>
          </a:p>
          <a:p>
            <a:pPr marL="0" indent="0" fontAlgn="auto">
              <a:spcBef>
                <a:spcPts val="1380"/>
              </a:spcBef>
              <a:spcAft>
                <a:spcPts val="0"/>
              </a:spcAft>
              <a:buNone/>
            </a:pPr>
            <a:endParaRPr lang="en-US" sz="2300" b="1" dirty="0">
              <a:latin typeface="Century Gothic" panose="020B0502020202020204" pitchFamily="34" charset="0"/>
            </a:endParaRPr>
          </a:p>
        </p:txBody>
      </p:sp>
      <p:sp>
        <p:nvSpPr>
          <p:cNvPr id="18" name="TextBox 12"/>
          <p:cNvSpPr txBox="1">
            <a:spLocks noChangeArrowheads="1"/>
          </p:cNvSpPr>
          <p:nvPr/>
        </p:nvSpPr>
        <p:spPr bwMode="auto">
          <a:xfrm>
            <a:off x="867025" y="6120096"/>
            <a:ext cx="3777672" cy="485822"/>
          </a:xfrm>
          <a:prstGeom prst="rect">
            <a:avLst/>
          </a:prstGeom>
          <a:noFill/>
          <a:ln w="9525">
            <a:noFill/>
            <a:miter lim="800000"/>
            <a:headEnd/>
            <a:tailEnd/>
          </a:ln>
        </p:spPr>
        <p:txBody>
          <a:bodyPr lIns="130602" tIns="65302" rIns="130602" bIns="65302">
            <a:spAutoFit/>
          </a:bodyPr>
          <a:lstStyle/>
          <a:p>
            <a:r>
              <a:rPr lang="en-US" sz="2300" dirty="0">
                <a:latin typeface="Century Gothic" pitchFamily="34" charset="0"/>
              </a:rPr>
              <a:t>Project Description: </a:t>
            </a:r>
          </a:p>
        </p:txBody>
      </p:sp>
      <p:sp>
        <p:nvSpPr>
          <p:cNvPr id="19" name="TextBox 18"/>
          <p:cNvSpPr txBox="1"/>
          <p:nvPr/>
        </p:nvSpPr>
        <p:spPr>
          <a:xfrm>
            <a:off x="920365" y="6605296"/>
            <a:ext cx="11543778" cy="800219"/>
          </a:xfrm>
          <a:prstGeom prst="rect">
            <a:avLst/>
          </a:prstGeom>
          <a:noFill/>
        </p:spPr>
        <p:txBody>
          <a:bodyPr wrap="square" rtlCol="0">
            <a:spAutoFit/>
          </a:bodyPr>
          <a:lstStyle/>
          <a:p>
            <a:r>
              <a:rPr lang="en-US" sz="2300" b="1">
                <a:latin typeface="Century Gothic" panose="020B0502020202020204" pitchFamily="34" charset="0"/>
              </a:rPr>
              <a:t>The MROSD proposes to acquire the subject parcels for incorporation into the Tunitas Creek Open Space Preserve. </a:t>
            </a:r>
            <a:endParaRPr lang="en-US" sz="2300" b="1" dirty="0">
              <a:latin typeface="Century Gothic" panose="020B0502020202020204" pitchFamily="34" charset="0"/>
            </a:endParaRPr>
          </a:p>
        </p:txBody>
      </p:sp>
    </p:spTree>
    <p:extLst>
      <p:ext uri="{BB962C8B-B14F-4D97-AF65-F5344CB8AC3E}">
        <p14:creationId xmlns:p14="http://schemas.microsoft.com/office/powerpoint/2010/main" val="2167310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CC Presentation Template 28JUN2018.potx" id="{1CEAA49B-1EE3-461D-AC70-8A14331EB7A2}" vid="{65A8CA62-48F0-4706-BEF7-BA3833FF8EA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wrap="square" lIns="261205" tIns="65302" rIns="130602" bIns="65302">
        <a:spAutoFit/>
      </a:bodyPr>
      <a:lstStyle>
        <a:defPPr>
          <a:spcBef>
            <a:spcPts val="0"/>
          </a:spcBef>
          <a:defRPr sz="2400" dirty="0" smtClean="0">
            <a:latin typeface="Century Gothic" panose="020B0502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CC Presentation Template 28JUN2018.potx" id="{1CEAA49B-1EE3-461D-AC70-8A14331EB7A2}" vid="{CE03D0BF-6406-435F-AAD4-2F6C06957227}"/>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7C8FE236F805342A8D8502E37670324" ma:contentTypeVersion="4" ma:contentTypeDescription="Create a new document." ma:contentTypeScope="" ma:versionID="0ba2b4fd3bbb52fec1f974a950e2a98b">
  <xsd:schema xmlns:xsd="http://www.w3.org/2001/XMLSchema" xmlns:xs="http://www.w3.org/2001/XMLSchema" xmlns:p="http://schemas.microsoft.com/office/2006/metadata/properties" xmlns:ns2="773fcc51-8f6b-48a9-87f4-84a47638c8ca" targetNamespace="http://schemas.microsoft.com/office/2006/metadata/properties" ma:root="true" ma:fieldsID="5357f32d4b2764f13466269e5c2f3189" ns2:_="">
    <xsd:import namespace="773fcc51-8f6b-48a9-87f4-84a47638c8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3fcc51-8f6b-48a9-87f4-84a47638c8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2CF1FE-8C47-4805-873D-2BD94F52AAA1}">
  <ds:schemaRefs>
    <ds:schemaRef ds:uri="http://schemas.microsoft.com/office/infopath/2007/PartnerControls"/>
    <ds:schemaRef ds:uri="http://schemas.microsoft.com/office/2006/documentManagement/types"/>
    <ds:schemaRef ds:uri="http://www.w3.org/XML/1998/namespace"/>
    <ds:schemaRef ds:uri="http://purl.org/dc/terms/"/>
    <ds:schemaRef ds:uri="http://purl.org/dc/elements/1.1/"/>
    <ds:schemaRef ds:uri="http://purl.org/dc/dcmitype/"/>
    <ds:schemaRef ds:uri="http://schemas.openxmlformats.org/package/2006/metadata/core-properties"/>
    <ds:schemaRef ds:uri="773fcc51-8f6b-48a9-87f4-84a47638c8ca"/>
    <ds:schemaRef ds:uri="http://schemas.microsoft.com/office/2006/metadata/properties"/>
  </ds:schemaRefs>
</ds:datastoreItem>
</file>

<file path=customXml/itemProps2.xml><?xml version="1.0" encoding="utf-8"?>
<ds:datastoreItem xmlns:ds="http://schemas.openxmlformats.org/officeDocument/2006/customXml" ds:itemID="{58F633C2-A817-4566-8629-B673D0BD974D}">
  <ds:schemaRefs>
    <ds:schemaRef ds:uri="http://schemas.microsoft.com/sharepoint/v3/contenttype/forms"/>
  </ds:schemaRefs>
</ds:datastoreItem>
</file>

<file path=customXml/itemProps3.xml><?xml version="1.0" encoding="utf-8"?>
<ds:datastoreItem xmlns:ds="http://schemas.openxmlformats.org/officeDocument/2006/customXml" ds:itemID="{52250F1D-4579-442E-97DF-BEC33155AB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3fcc51-8f6b-48a9-87f4-84a47638c8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PCC Presentation Template 28JUN2018</Template>
  <TotalTime>41</TotalTime>
  <Words>429</Words>
  <Application>Microsoft Office PowerPoint</Application>
  <PresentationFormat>Custom</PresentationFormat>
  <Paragraphs>69</Paragraphs>
  <Slides>8</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Arial</vt:lpstr>
      <vt:lpstr>Calibri</vt:lpstr>
      <vt:lpstr>Century Gothic</vt:lpstr>
      <vt:lpstr>Constantia</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County 0f San Mateo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Faulkner</dc:creator>
  <cp:lastModifiedBy>Janneth Lujan</cp:lastModifiedBy>
  <cp:revision>7</cp:revision>
  <dcterms:created xsi:type="dcterms:W3CDTF">2020-03-20T20:39:11Z</dcterms:created>
  <dcterms:modified xsi:type="dcterms:W3CDTF">2020-03-25T00:39:40Z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0x01010077C8FE236F805342A8D8502E37670324</vt:lpwstr>
  </property>
</Properties>
</file>