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6"/>
  </p:notesMasterIdLst>
  <p:handoutMasterIdLst>
    <p:handoutMasterId r:id="rId47"/>
  </p:handoutMasterIdLst>
  <p:sldIdLst>
    <p:sldId id="257" r:id="rId3"/>
    <p:sldId id="258" r:id="rId4"/>
    <p:sldId id="301" r:id="rId5"/>
    <p:sldId id="259" r:id="rId6"/>
    <p:sldId id="283" r:id="rId7"/>
    <p:sldId id="302" r:id="rId8"/>
    <p:sldId id="323" r:id="rId9"/>
    <p:sldId id="303" r:id="rId10"/>
    <p:sldId id="304" r:id="rId11"/>
    <p:sldId id="319" r:id="rId12"/>
    <p:sldId id="305" r:id="rId13"/>
    <p:sldId id="306" r:id="rId14"/>
    <p:sldId id="322" r:id="rId15"/>
    <p:sldId id="309" r:id="rId16"/>
    <p:sldId id="343" r:id="rId17"/>
    <p:sldId id="344" r:id="rId18"/>
    <p:sldId id="345" r:id="rId19"/>
    <p:sldId id="284" r:id="rId20"/>
    <p:sldId id="320" r:id="rId21"/>
    <p:sldId id="313" r:id="rId22"/>
    <p:sldId id="314" r:id="rId23"/>
    <p:sldId id="346" r:id="rId24"/>
    <p:sldId id="347" r:id="rId25"/>
    <p:sldId id="348" r:id="rId26"/>
    <p:sldId id="349" r:id="rId27"/>
    <p:sldId id="350" r:id="rId28"/>
    <p:sldId id="351" r:id="rId29"/>
    <p:sldId id="352" r:id="rId30"/>
    <p:sldId id="353" r:id="rId31"/>
    <p:sldId id="354" r:id="rId32"/>
    <p:sldId id="355" r:id="rId33"/>
    <p:sldId id="356" r:id="rId34"/>
    <p:sldId id="275" r:id="rId35"/>
    <p:sldId id="335" r:id="rId36"/>
    <p:sldId id="336" r:id="rId37"/>
    <p:sldId id="337" r:id="rId38"/>
    <p:sldId id="338" r:id="rId39"/>
    <p:sldId id="339" r:id="rId40"/>
    <p:sldId id="340" r:id="rId41"/>
    <p:sldId id="341" r:id="rId42"/>
    <p:sldId id="342" r:id="rId43"/>
    <p:sldId id="285" r:id="rId44"/>
    <p:sldId id="288" r:id="rId45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B8E"/>
    <a:srgbClr val="00617F"/>
    <a:srgbClr val="201747"/>
    <a:srgbClr val="E35205"/>
    <a:srgbClr val="78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5306" autoAdjust="0"/>
  </p:normalViewPr>
  <p:slideViewPr>
    <p:cSldViewPr snapToGrid="0">
      <p:cViewPr varScale="1">
        <p:scale>
          <a:sx n="61" d="100"/>
          <a:sy n="61" d="100"/>
        </p:scale>
        <p:origin x="210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559D6C-2CDC-4000-A11B-BE58F03C58B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</dgm:pt>
    <dgm:pt modelId="{A0AE346A-C68E-4BF5-9AA0-6797A3983778}">
      <dgm:prSet phldrT="[Text]"/>
      <dgm:spPr>
        <a:solidFill>
          <a:srgbClr val="78AA00"/>
        </a:solidFill>
      </dgm:spPr>
      <dgm:t>
        <a:bodyPr/>
        <a:lstStyle/>
        <a:p>
          <a:r>
            <a:rPr lang="en-US" dirty="0"/>
            <a:t>Describe the cause</a:t>
          </a:r>
        </a:p>
      </dgm:t>
    </dgm:pt>
    <dgm:pt modelId="{71667A89-C489-4612-8D2C-348343E2F688}" type="parTrans" cxnId="{170EECB1-F4FC-4D5E-A801-DCA1A67C7033}">
      <dgm:prSet/>
      <dgm:spPr/>
      <dgm:t>
        <a:bodyPr/>
        <a:lstStyle/>
        <a:p>
          <a:endParaRPr lang="en-US"/>
        </a:p>
      </dgm:t>
    </dgm:pt>
    <dgm:pt modelId="{8B8D8F1F-BBB4-4112-A818-C0F69297ECB1}" type="sibTrans" cxnId="{170EECB1-F4FC-4D5E-A801-DCA1A67C7033}">
      <dgm:prSet/>
      <dgm:spPr>
        <a:solidFill>
          <a:srgbClr val="201747">
            <a:alpha val="90000"/>
          </a:srgbClr>
        </a:solidFill>
        <a:ln>
          <a:solidFill>
            <a:srgbClr val="201747">
              <a:alpha val="90000"/>
            </a:srgbClr>
          </a:solidFill>
        </a:ln>
      </dgm:spPr>
      <dgm:t>
        <a:bodyPr/>
        <a:lstStyle/>
        <a:p>
          <a:endParaRPr lang="en-US" dirty="0"/>
        </a:p>
      </dgm:t>
    </dgm:pt>
    <dgm:pt modelId="{B3475694-9AA0-43BC-96F3-35E22F3B3860}">
      <dgm:prSet phldrT="[Text]"/>
      <dgm:spPr>
        <a:solidFill>
          <a:srgbClr val="00AB8E"/>
        </a:solidFill>
      </dgm:spPr>
      <dgm:t>
        <a:bodyPr/>
        <a:lstStyle/>
        <a:p>
          <a:r>
            <a:rPr lang="en-US" dirty="0"/>
            <a:t>Describe the consequences</a:t>
          </a:r>
        </a:p>
      </dgm:t>
    </dgm:pt>
    <dgm:pt modelId="{EFA5A7D4-9AD3-4487-9DA8-592CD7E7F02B}" type="parTrans" cxnId="{BD5B5707-3CD5-4C09-8ACC-215AB8F52A91}">
      <dgm:prSet/>
      <dgm:spPr/>
      <dgm:t>
        <a:bodyPr/>
        <a:lstStyle/>
        <a:p>
          <a:endParaRPr lang="en-US"/>
        </a:p>
      </dgm:t>
    </dgm:pt>
    <dgm:pt modelId="{3F2E763A-3A64-47CA-AA31-2AA16C9D0A4E}" type="sibTrans" cxnId="{BD5B5707-3CD5-4C09-8ACC-215AB8F52A91}">
      <dgm:prSet/>
      <dgm:spPr>
        <a:solidFill>
          <a:srgbClr val="201747">
            <a:alpha val="90000"/>
          </a:srgbClr>
        </a:solidFill>
        <a:ln>
          <a:solidFill>
            <a:srgbClr val="201747">
              <a:alpha val="90000"/>
            </a:srgbClr>
          </a:solidFill>
        </a:ln>
      </dgm:spPr>
      <dgm:t>
        <a:bodyPr/>
        <a:lstStyle/>
        <a:p>
          <a:endParaRPr lang="en-US" dirty="0"/>
        </a:p>
      </dgm:t>
    </dgm:pt>
    <dgm:pt modelId="{48657DE6-8952-4AE4-BAAC-243C1D715239}">
      <dgm:prSet phldrT="[Text]"/>
      <dgm:spPr>
        <a:solidFill>
          <a:srgbClr val="E35205"/>
        </a:solidFill>
      </dgm:spPr>
      <dgm:t>
        <a:bodyPr/>
        <a:lstStyle/>
        <a:p>
          <a:r>
            <a:rPr lang="en-US" dirty="0"/>
            <a:t>Suggest a solution </a:t>
          </a:r>
        </a:p>
      </dgm:t>
    </dgm:pt>
    <dgm:pt modelId="{A88C8197-F43B-413F-8405-9B2A9591B4C7}" type="parTrans" cxnId="{CF4C4BD8-C35B-460B-BF04-17F397B9A619}">
      <dgm:prSet/>
      <dgm:spPr/>
      <dgm:t>
        <a:bodyPr/>
        <a:lstStyle/>
        <a:p>
          <a:endParaRPr lang="en-US"/>
        </a:p>
      </dgm:t>
    </dgm:pt>
    <dgm:pt modelId="{47CBCE28-2B45-4559-95D1-CAB5AC55EECB}" type="sibTrans" cxnId="{CF4C4BD8-C35B-460B-BF04-17F397B9A619}">
      <dgm:prSet/>
      <dgm:spPr/>
      <dgm:t>
        <a:bodyPr/>
        <a:lstStyle/>
        <a:p>
          <a:endParaRPr lang="en-US"/>
        </a:p>
      </dgm:t>
    </dgm:pt>
    <dgm:pt modelId="{F37DF661-A83A-44A6-ABC7-062208796A94}">
      <dgm:prSet/>
      <dgm:spPr>
        <a:solidFill>
          <a:srgbClr val="00AB8E"/>
        </a:solidFill>
      </dgm:spPr>
      <dgm:t>
        <a:bodyPr/>
        <a:lstStyle/>
        <a:p>
          <a:r>
            <a:rPr lang="en-US" dirty="0"/>
            <a:t>Add in relevant links</a:t>
          </a:r>
        </a:p>
      </dgm:t>
    </dgm:pt>
    <dgm:pt modelId="{A650188F-1757-4F4D-93CC-D75CD012C751}" type="parTrans" cxnId="{D7BFB700-3439-4D99-8BCD-B8D5D980ED00}">
      <dgm:prSet/>
      <dgm:spPr/>
      <dgm:t>
        <a:bodyPr/>
        <a:lstStyle/>
        <a:p>
          <a:endParaRPr lang="en-US"/>
        </a:p>
      </dgm:t>
    </dgm:pt>
    <dgm:pt modelId="{E3CAC5A5-123A-457A-BDA3-B62AA5FE4783}" type="sibTrans" cxnId="{D7BFB700-3439-4D99-8BCD-B8D5D980ED00}">
      <dgm:prSet/>
      <dgm:spPr>
        <a:solidFill>
          <a:srgbClr val="201747">
            <a:alpha val="90000"/>
          </a:srgbClr>
        </a:solidFill>
        <a:ln>
          <a:solidFill>
            <a:srgbClr val="201747">
              <a:alpha val="90000"/>
            </a:srgbClr>
          </a:solidFill>
        </a:ln>
      </dgm:spPr>
      <dgm:t>
        <a:bodyPr/>
        <a:lstStyle/>
        <a:p>
          <a:endParaRPr lang="en-US" dirty="0"/>
        </a:p>
      </dgm:t>
    </dgm:pt>
    <dgm:pt modelId="{D5F5C72E-CB06-4AE0-BFD5-2930BB07E089}" type="pres">
      <dgm:prSet presAssocID="{E7559D6C-2CDC-4000-A11B-BE58F03C58B3}" presName="outerComposite" presStyleCnt="0">
        <dgm:presLayoutVars>
          <dgm:chMax val="5"/>
          <dgm:dir/>
          <dgm:resizeHandles val="exact"/>
        </dgm:presLayoutVars>
      </dgm:prSet>
      <dgm:spPr/>
    </dgm:pt>
    <dgm:pt modelId="{1857013C-08AE-4EF6-B65E-F30F372688CE}" type="pres">
      <dgm:prSet presAssocID="{E7559D6C-2CDC-4000-A11B-BE58F03C58B3}" presName="dummyMaxCanvas" presStyleCnt="0">
        <dgm:presLayoutVars/>
      </dgm:prSet>
      <dgm:spPr/>
    </dgm:pt>
    <dgm:pt modelId="{9D4289F4-415B-47BF-9C56-D5959445F779}" type="pres">
      <dgm:prSet presAssocID="{E7559D6C-2CDC-4000-A11B-BE58F03C58B3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E1F746-B860-4C01-BA36-FE4507C87450}" type="pres">
      <dgm:prSet presAssocID="{E7559D6C-2CDC-4000-A11B-BE58F03C58B3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367552-C241-4518-8429-87CAA586F32E}" type="pres">
      <dgm:prSet presAssocID="{E7559D6C-2CDC-4000-A11B-BE58F03C58B3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92DCC0-0582-4E31-84EE-39BF6F00E162}" type="pres">
      <dgm:prSet presAssocID="{E7559D6C-2CDC-4000-A11B-BE58F03C58B3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B500EB-1DFF-4C7F-9F70-2901257D07CB}" type="pres">
      <dgm:prSet presAssocID="{E7559D6C-2CDC-4000-A11B-BE58F03C58B3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6ADB2A-F761-42CA-B9B9-1875241F8ADA}" type="pres">
      <dgm:prSet presAssocID="{E7559D6C-2CDC-4000-A11B-BE58F03C58B3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E838F-0293-49BC-A9F4-1C7442956737}" type="pres">
      <dgm:prSet presAssocID="{E7559D6C-2CDC-4000-A11B-BE58F03C58B3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25175-BB14-48FF-8ECC-B95092E39B9F}" type="pres">
      <dgm:prSet presAssocID="{E7559D6C-2CDC-4000-A11B-BE58F03C58B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898EDD-6974-461B-9612-D27A74CF375E}" type="pres">
      <dgm:prSet presAssocID="{E7559D6C-2CDC-4000-A11B-BE58F03C58B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84634-FCA3-4DB2-BBB8-60C62C3AC79D}" type="pres">
      <dgm:prSet presAssocID="{E7559D6C-2CDC-4000-A11B-BE58F03C58B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D6B10-260D-4E1B-B0CC-02AF237E0CB7}" type="pres">
      <dgm:prSet presAssocID="{E7559D6C-2CDC-4000-A11B-BE58F03C58B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8E1690-329F-43AD-A4ED-C831DF32E7D8}" type="presOf" srcId="{B3475694-9AA0-43BC-96F3-35E22F3B3860}" destId="{FDC84634-FCA3-4DB2-BBB8-60C62C3AC79D}" srcOrd="1" destOrd="0" presId="urn:microsoft.com/office/officeart/2005/8/layout/vProcess5"/>
    <dgm:cxn modelId="{3080C7E3-D468-4089-BCBD-999BBD338242}" type="presOf" srcId="{F37DF661-A83A-44A6-ABC7-062208796A94}" destId="{99898EDD-6974-461B-9612-D27A74CF375E}" srcOrd="1" destOrd="0" presId="urn:microsoft.com/office/officeart/2005/8/layout/vProcess5"/>
    <dgm:cxn modelId="{EA34CBB6-E0F1-4FC6-AC79-E1302E1737C8}" type="presOf" srcId="{E7559D6C-2CDC-4000-A11B-BE58F03C58B3}" destId="{D5F5C72E-CB06-4AE0-BFD5-2930BB07E089}" srcOrd="0" destOrd="0" presId="urn:microsoft.com/office/officeart/2005/8/layout/vProcess5"/>
    <dgm:cxn modelId="{CF4C4BD8-C35B-460B-BF04-17F397B9A619}" srcId="{E7559D6C-2CDC-4000-A11B-BE58F03C58B3}" destId="{48657DE6-8952-4AE4-BAAC-243C1D715239}" srcOrd="3" destOrd="0" parTransId="{A88C8197-F43B-413F-8405-9B2A9591B4C7}" sibTransId="{47CBCE28-2B45-4559-95D1-CAB5AC55EECB}"/>
    <dgm:cxn modelId="{170EECB1-F4FC-4D5E-A801-DCA1A67C7033}" srcId="{E7559D6C-2CDC-4000-A11B-BE58F03C58B3}" destId="{A0AE346A-C68E-4BF5-9AA0-6797A3983778}" srcOrd="0" destOrd="0" parTransId="{71667A89-C489-4612-8D2C-348343E2F688}" sibTransId="{8B8D8F1F-BBB4-4112-A818-C0F69297ECB1}"/>
    <dgm:cxn modelId="{03F11AF0-E0F1-4BAD-A1F1-9BA075CCC289}" type="presOf" srcId="{E3CAC5A5-123A-457A-BDA3-B62AA5FE4783}" destId="{396ADB2A-F761-42CA-B9B9-1875241F8ADA}" srcOrd="0" destOrd="0" presId="urn:microsoft.com/office/officeart/2005/8/layout/vProcess5"/>
    <dgm:cxn modelId="{D7BFB700-3439-4D99-8BCD-B8D5D980ED00}" srcId="{E7559D6C-2CDC-4000-A11B-BE58F03C58B3}" destId="{F37DF661-A83A-44A6-ABC7-062208796A94}" srcOrd="1" destOrd="0" parTransId="{A650188F-1757-4F4D-93CC-D75CD012C751}" sibTransId="{E3CAC5A5-123A-457A-BDA3-B62AA5FE4783}"/>
    <dgm:cxn modelId="{FA05E0A0-F1B0-4C36-88F0-7149DEA352E0}" type="presOf" srcId="{8B8D8F1F-BBB4-4112-A818-C0F69297ECB1}" destId="{64B500EB-1DFF-4C7F-9F70-2901257D07CB}" srcOrd="0" destOrd="0" presId="urn:microsoft.com/office/officeart/2005/8/layout/vProcess5"/>
    <dgm:cxn modelId="{BD5B5707-3CD5-4C09-8ACC-215AB8F52A91}" srcId="{E7559D6C-2CDC-4000-A11B-BE58F03C58B3}" destId="{B3475694-9AA0-43BC-96F3-35E22F3B3860}" srcOrd="2" destOrd="0" parTransId="{EFA5A7D4-9AD3-4487-9DA8-592CD7E7F02B}" sibTransId="{3F2E763A-3A64-47CA-AA31-2AA16C9D0A4E}"/>
    <dgm:cxn modelId="{3059F4EA-695D-4B24-85C5-3C29EEEA8442}" type="presOf" srcId="{F37DF661-A83A-44A6-ABC7-062208796A94}" destId="{AAE1F746-B860-4C01-BA36-FE4507C87450}" srcOrd="0" destOrd="0" presId="urn:microsoft.com/office/officeart/2005/8/layout/vProcess5"/>
    <dgm:cxn modelId="{E3BEC1B6-746A-4433-B520-8CDAE9339AD7}" type="presOf" srcId="{48657DE6-8952-4AE4-BAAC-243C1D715239}" destId="{A392DCC0-0582-4E31-84EE-39BF6F00E162}" srcOrd="0" destOrd="0" presId="urn:microsoft.com/office/officeart/2005/8/layout/vProcess5"/>
    <dgm:cxn modelId="{92D6C532-D6AC-458F-8E6B-6E5077E43713}" type="presOf" srcId="{B3475694-9AA0-43BC-96F3-35E22F3B3860}" destId="{04367552-C241-4518-8429-87CAA586F32E}" srcOrd="0" destOrd="0" presId="urn:microsoft.com/office/officeart/2005/8/layout/vProcess5"/>
    <dgm:cxn modelId="{D5748B59-08A2-459E-9D1C-4189EFFFEF79}" type="presOf" srcId="{A0AE346A-C68E-4BF5-9AA0-6797A3983778}" destId="{9D4289F4-415B-47BF-9C56-D5959445F779}" srcOrd="0" destOrd="0" presId="urn:microsoft.com/office/officeart/2005/8/layout/vProcess5"/>
    <dgm:cxn modelId="{A8E08FFD-8A82-4DBD-8912-EF689BB733FE}" type="presOf" srcId="{A0AE346A-C68E-4BF5-9AA0-6797A3983778}" destId="{FEF25175-BB14-48FF-8ECC-B95092E39B9F}" srcOrd="1" destOrd="0" presId="urn:microsoft.com/office/officeart/2005/8/layout/vProcess5"/>
    <dgm:cxn modelId="{3F61BF98-E87E-4577-A91E-2F9C9A6DCD5B}" type="presOf" srcId="{3F2E763A-3A64-47CA-AA31-2AA16C9D0A4E}" destId="{B5DE838F-0293-49BC-A9F4-1C7442956737}" srcOrd="0" destOrd="0" presId="urn:microsoft.com/office/officeart/2005/8/layout/vProcess5"/>
    <dgm:cxn modelId="{7A9CD07A-1B30-4C0A-BF15-99C5FBD19E7F}" type="presOf" srcId="{48657DE6-8952-4AE4-BAAC-243C1D715239}" destId="{DE3D6B10-260D-4E1B-B0CC-02AF237E0CB7}" srcOrd="1" destOrd="0" presId="urn:microsoft.com/office/officeart/2005/8/layout/vProcess5"/>
    <dgm:cxn modelId="{335B2CAA-80FA-4DFA-A103-1C8D3D9E845E}" type="presParOf" srcId="{D5F5C72E-CB06-4AE0-BFD5-2930BB07E089}" destId="{1857013C-08AE-4EF6-B65E-F30F372688CE}" srcOrd="0" destOrd="0" presId="urn:microsoft.com/office/officeart/2005/8/layout/vProcess5"/>
    <dgm:cxn modelId="{C7A874E1-2566-4F74-8BA7-4C9F923379E1}" type="presParOf" srcId="{D5F5C72E-CB06-4AE0-BFD5-2930BB07E089}" destId="{9D4289F4-415B-47BF-9C56-D5959445F779}" srcOrd="1" destOrd="0" presId="urn:microsoft.com/office/officeart/2005/8/layout/vProcess5"/>
    <dgm:cxn modelId="{EFFE2BAD-1768-4F93-A879-91C9880139A0}" type="presParOf" srcId="{D5F5C72E-CB06-4AE0-BFD5-2930BB07E089}" destId="{AAE1F746-B860-4C01-BA36-FE4507C87450}" srcOrd="2" destOrd="0" presId="urn:microsoft.com/office/officeart/2005/8/layout/vProcess5"/>
    <dgm:cxn modelId="{DC261A92-EA7F-48B3-95D5-53E1460F4C2A}" type="presParOf" srcId="{D5F5C72E-CB06-4AE0-BFD5-2930BB07E089}" destId="{04367552-C241-4518-8429-87CAA586F32E}" srcOrd="3" destOrd="0" presId="urn:microsoft.com/office/officeart/2005/8/layout/vProcess5"/>
    <dgm:cxn modelId="{72DD7803-FC80-4FC0-AB73-073D6852D775}" type="presParOf" srcId="{D5F5C72E-CB06-4AE0-BFD5-2930BB07E089}" destId="{A392DCC0-0582-4E31-84EE-39BF6F00E162}" srcOrd="4" destOrd="0" presId="urn:microsoft.com/office/officeart/2005/8/layout/vProcess5"/>
    <dgm:cxn modelId="{EDF5A13D-206D-4209-9586-3682572127B0}" type="presParOf" srcId="{D5F5C72E-CB06-4AE0-BFD5-2930BB07E089}" destId="{64B500EB-1DFF-4C7F-9F70-2901257D07CB}" srcOrd="5" destOrd="0" presId="urn:microsoft.com/office/officeart/2005/8/layout/vProcess5"/>
    <dgm:cxn modelId="{0E28BEF9-3117-4237-9D36-89141460F838}" type="presParOf" srcId="{D5F5C72E-CB06-4AE0-BFD5-2930BB07E089}" destId="{396ADB2A-F761-42CA-B9B9-1875241F8ADA}" srcOrd="6" destOrd="0" presId="urn:microsoft.com/office/officeart/2005/8/layout/vProcess5"/>
    <dgm:cxn modelId="{5C86C131-D890-4FC2-9010-992F18BB7C5F}" type="presParOf" srcId="{D5F5C72E-CB06-4AE0-BFD5-2930BB07E089}" destId="{B5DE838F-0293-49BC-A9F4-1C7442956737}" srcOrd="7" destOrd="0" presId="urn:microsoft.com/office/officeart/2005/8/layout/vProcess5"/>
    <dgm:cxn modelId="{04625710-44FC-45C3-9DB6-FE6793F74667}" type="presParOf" srcId="{D5F5C72E-CB06-4AE0-BFD5-2930BB07E089}" destId="{FEF25175-BB14-48FF-8ECC-B95092E39B9F}" srcOrd="8" destOrd="0" presId="urn:microsoft.com/office/officeart/2005/8/layout/vProcess5"/>
    <dgm:cxn modelId="{53D32880-D74E-4D12-8455-815B6D74DF97}" type="presParOf" srcId="{D5F5C72E-CB06-4AE0-BFD5-2930BB07E089}" destId="{99898EDD-6974-461B-9612-D27A74CF375E}" srcOrd="9" destOrd="0" presId="urn:microsoft.com/office/officeart/2005/8/layout/vProcess5"/>
    <dgm:cxn modelId="{DB02F0DC-5888-41D4-BD5C-0E1D9AB83842}" type="presParOf" srcId="{D5F5C72E-CB06-4AE0-BFD5-2930BB07E089}" destId="{FDC84634-FCA3-4DB2-BBB8-60C62C3AC79D}" srcOrd="10" destOrd="0" presId="urn:microsoft.com/office/officeart/2005/8/layout/vProcess5"/>
    <dgm:cxn modelId="{26A5E737-2916-48B0-884C-AA91800B63C3}" type="presParOf" srcId="{D5F5C72E-CB06-4AE0-BFD5-2930BB07E089}" destId="{DE3D6B10-260D-4E1B-B0CC-02AF237E0CB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4289F4-415B-47BF-9C56-D5959445F779}">
      <dsp:nvSpPr>
        <dsp:cNvPr id="0" name=""/>
        <dsp:cNvSpPr/>
      </dsp:nvSpPr>
      <dsp:spPr>
        <a:xfrm>
          <a:off x="0" y="0"/>
          <a:ext cx="6844004" cy="947411"/>
        </a:xfrm>
        <a:prstGeom prst="roundRect">
          <a:avLst>
            <a:gd name="adj" fmla="val 10000"/>
          </a:avLst>
        </a:prstGeom>
        <a:solidFill>
          <a:srgbClr val="78AA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/>
            <a:t>Describe the cause</a:t>
          </a:r>
        </a:p>
      </dsp:txBody>
      <dsp:txXfrm>
        <a:off x="27749" y="27749"/>
        <a:ext cx="5741617" cy="891913"/>
      </dsp:txXfrm>
    </dsp:sp>
    <dsp:sp modelId="{AAE1F746-B860-4C01-BA36-FE4507C87450}">
      <dsp:nvSpPr>
        <dsp:cNvPr id="0" name=""/>
        <dsp:cNvSpPr/>
      </dsp:nvSpPr>
      <dsp:spPr>
        <a:xfrm>
          <a:off x="573185" y="1119668"/>
          <a:ext cx="6844004" cy="947411"/>
        </a:xfrm>
        <a:prstGeom prst="roundRect">
          <a:avLst>
            <a:gd name="adj" fmla="val 10000"/>
          </a:avLst>
        </a:prstGeom>
        <a:solidFill>
          <a:srgbClr val="00AB8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/>
            <a:t>Add in relevant links</a:t>
          </a:r>
        </a:p>
      </dsp:txBody>
      <dsp:txXfrm>
        <a:off x="600934" y="1147417"/>
        <a:ext cx="5599503" cy="891913"/>
      </dsp:txXfrm>
    </dsp:sp>
    <dsp:sp modelId="{04367552-C241-4518-8429-87CAA586F32E}">
      <dsp:nvSpPr>
        <dsp:cNvPr id="0" name=""/>
        <dsp:cNvSpPr/>
      </dsp:nvSpPr>
      <dsp:spPr>
        <a:xfrm>
          <a:off x="1137815" y="2239336"/>
          <a:ext cx="6844004" cy="947411"/>
        </a:xfrm>
        <a:prstGeom prst="roundRect">
          <a:avLst>
            <a:gd name="adj" fmla="val 10000"/>
          </a:avLst>
        </a:prstGeom>
        <a:solidFill>
          <a:srgbClr val="00AB8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/>
            <a:t>Describe the consequences</a:t>
          </a:r>
        </a:p>
      </dsp:txBody>
      <dsp:txXfrm>
        <a:off x="1165564" y="2267085"/>
        <a:ext cx="5608058" cy="891913"/>
      </dsp:txXfrm>
    </dsp:sp>
    <dsp:sp modelId="{A392DCC0-0582-4E31-84EE-39BF6F00E162}">
      <dsp:nvSpPr>
        <dsp:cNvPr id="0" name=""/>
        <dsp:cNvSpPr/>
      </dsp:nvSpPr>
      <dsp:spPr>
        <a:xfrm>
          <a:off x="1711001" y="3359004"/>
          <a:ext cx="6844004" cy="947411"/>
        </a:xfrm>
        <a:prstGeom prst="roundRect">
          <a:avLst>
            <a:gd name="adj" fmla="val 10000"/>
          </a:avLst>
        </a:prstGeom>
        <a:solidFill>
          <a:srgbClr val="E3520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/>
            <a:t>Suggest a solution </a:t>
          </a:r>
        </a:p>
      </dsp:txBody>
      <dsp:txXfrm>
        <a:off x="1738750" y="3386753"/>
        <a:ext cx="5599503" cy="891913"/>
      </dsp:txXfrm>
    </dsp:sp>
    <dsp:sp modelId="{64B500EB-1DFF-4C7F-9F70-2901257D07CB}">
      <dsp:nvSpPr>
        <dsp:cNvPr id="0" name=""/>
        <dsp:cNvSpPr/>
      </dsp:nvSpPr>
      <dsp:spPr>
        <a:xfrm>
          <a:off x="6228187" y="725631"/>
          <a:ext cx="615817" cy="615817"/>
        </a:xfrm>
        <a:prstGeom prst="downArrow">
          <a:avLst>
            <a:gd name="adj1" fmla="val 55000"/>
            <a:gd name="adj2" fmla="val 45000"/>
          </a:avLst>
        </a:prstGeom>
        <a:solidFill>
          <a:srgbClr val="201747">
            <a:alpha val="90000"/>
          </a:srgbClr>
        </a:solidFill>
        <a:ln w="25400" cap="flat" cmpd="sng" algn="ctr">
          <a:solidFill>
            <a:srgbClr val="201747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6366746" y="725631"/>
        <a:ext cx="338699" cy="463402"/>
      </dsp:txXfrm>
    </dsp:sp>
    <dsp:sp modelId="{396ADB2A-F761-42CA-B9B9-1875241F8ADA}">
      <dsp:nvSpPr>
        <dsp:cNvPr id="0" name=""/>
        <dsp:cNvSpPr/>
      </dsp:nvSpPr>
      <dsp:spPr>
        <a:xfrm>
          <a:off x="6801372" y="1845299"/>
          <a:ext cx="615817" cy="615817"/>
        </a:xfrm>
        <a:prstGeom prst="downArrow">
          <a:avLst>
            <a:gd name="adj1" fmla="val 55000"/>
            <a:gd name="adj2" fmla="val 45000"/>
          </a:avLst>
        </a:prstGeom>
        <a:solidFill>
          <a:srgbClr val="201747">
            <a:alpha val="90000"/>
          </a:srgbClr>
        </a:solidFill>
        <a:ln w="25400" cap="flat" cmpd="sng" algn="ctr">
          <a:solidFill>
            <a:srgbClr val="201747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6939931" y="1845299"/>
        <a:ext cx="338699" cy="463402"/>
      </dsp:txXfrm>
    </dsp:sp>
    <dsp:sp modelId="{B5DE838F-0293-49BC-A9F4-1C7442956737}">
      <dsp:nvSpPr>
        <dsp:cNvPr id="0" name=""/>
        <dsp:cNvSpPr/>
      </dsp:nvSpPr>
      <dsp:spPr>
        <a:xfrm>
          <a:off x="7366003" y="2964967"/>
          <a:ext cx="615817" cy="615817"/>
        </a:xfrm>
        <a:prstGeom prst="downArrow">
          <a:avLst>
            <a:gd name="adj1" fmla="val 55000"/>
            <a:gd name="adj2" fmla="val 45000"/>
          </a:avLst>
        </a:prstGeom>
        <a:solidFill>
          <a:srgbClr val="201747">
            <a:alpha val="90000"/>
          </a:srgbClr>
        </a:solidFill>
        <a:ln w="25400" cap="flat" cmpd="sng" algn="ctr">
          <a:solidFill>
            <a:srgbClr val="201747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7504562" y="2964967"/>
        <a:ext cx="338699" cy="463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7C18984-1460-4037-AD51-02743CFA1A4E}" type="datetimeFigureOut">
              <a:rPr lang="en-US" smtClean="0"/>
              <a:t>11/29/2017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F9A7087-6BA8-4947-81E5-E85B12B382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809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6A70C91-0D15-46ED-A6FC-78ABB438E8B0}" type="datetimeFigureOut">
              <a:rPr lang="en-US" smtClean="0"/>
              <a:t>11/29/2017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ED894B7-92A9-448D-AFFB-E765501E52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770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49600" y="890588"/>
            <a:ext cx="3205163" cy="2405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172FD-FF00-4871-9B13-91A8615AB18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445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894B7-92A9-448D-AFFB-E765501E52C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76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894B7-92A9-448D-AFFB-E765501E52C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745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894B7-92A9-448D-AFFB-E765501E52C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391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679FF-F8E1-6D42-9C26-19B1FDE67BF5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67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679FF-F8E1-6D42-9C26-19B1FDE67BF5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3818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679FF-F8E1-6D42-9C26-19B1FDE67BF5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1225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679FF-F8E1-6D42-9C26-19B1FDE67BF5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1971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679FF-F8E1-6D42-9C26-19B1FDE67BF5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256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679FF-F8E1-6D42-9C26-19B1FDE67BF5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5173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679FF-F8E1-6D42-9C26-19B1FDE67BF5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0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49600" y="890588"/>
            <a:ext cx="3205163" cy="2405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172FD-FF00-4871-9B13-91A8615AB18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2602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679FF-F8E1-6D42-9C26-19B1FDE67BF5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0731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49600" y="890588"/>
            <a:ext cx="3205163" cy="2405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172FD-FF00-4871-9B13-91A8615AB182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94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Don’t call this a crisis – competes with other crises</a:t>
            </a:r>
          </a:p>
          <a:p>
            <a:endParaRPr lang="en-US" dirty="0"/>
          </a:p>
          <a:p>
            <a:r>
              <a:rPr lang="en-US" dirty="0"/>
              <a:t>Don’t use words that imply the problem can’t be solved:  skyrocketing rents, astronomical increases,,,</a:t>
            </a:r>
          </a:p>
          <a:p>
            <a:endParaRPr lang="en-US" dirty="0"/>
          </a:p>
          <a:p>
            <a:r>
              <a:rPr lang="en-US" dirty="0"/>
              <a:t>Don’t use myth /fact sheets</a:t>
            </a:r>
          </a:p>
          <a:p>
            <a:endParaRPr lang="en-US" dirty="0"/>
          </a:p>
          <a:p>
            <a:r>
              <a:rPr lang="en-US" dirty="0"/>
              <a:t>Link causes to solutions</a:t>
            </a:r>
          </a:p>
          <a:p>
            <a:endParaRPr lang="en-US" dirty="0"/>
          </a:p>
          <a:p>
            <a:r>
              <a:rPr lang="en-US" dirty="0"/>
              <a:t>Relate the need to personal values</a:t>
            </a:r>
          </a:p>
          <a:p>
            <a:r>
              <a:rPr lang="en-US" dirty="0"/>
              <a:t> - what affects one, affects all</a:t>
            </a:r>
          </a:p>
          <a:p>
            <a:r>
              <a:rPr lang="en-US" dirty="0"/>
              <a:t>- Community relies on people at all income levels for all types of jobs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894B7-92A9-448D-AFFB-E765501E52C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215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 people of what they believe and know</a:t>
            </a:r>
          </a:p>
          <a:p>
            <a:pPr lvl="1"/>
            <a:r>
              <a:rPr lang="en-US" dirty="0"/>
              <a:t>Messaging, not marketing</a:t>
            </a:r>
          </a:p>
          <a:p>
            <a:r>
              <a:rPr lang="en-US" dirty="0"/>
              <a:t>Open with why we should all care about the housing crisis</a:t>
            </a:r>
          </a:p>
          <a:p>
            <a:pPr lvl="1"/>
            <a:r>
              <a:rPr lang="en-US" dirty="0"/>
              <a:t>Common values move people from “me” to “we” </a:t>
            </a:r>
          </a:p>
          <a:p>
            <a:endParaRPr lang="en-US" dirty="0"/>
          </a:p>
          <a:p>
            <a:r>
              <a:rPr lang="en-US" dirty="0"/>
              <a:t>The Issue: </a:t>
            </a:r>
          </a:p>
          <a:p>
            <a:pPr lvl="1"/>
            <a:r>
              <a:rPr lang="en-US" dirty="0"/>
              <a:t>There are more jobs available than homes</a:t>
            </a:r>
          </a:p>
          <a:p>
            <a:r>
              <a:rPr lang="en-US" dirty="0"/>
              <a:t>All of us are affected because:</a:t>
            </a:r>
          </a:p>
          <a:p>
            <a:pPr lvl="1"/>
            <a:r>
              <a:rPr lang="en-US" dirty="0"/>
              <a:t>Rents and home prices have increased </a:t>
            </a:r>
          </a:p>
          <a:p>
            <a:pPr lvl="1"/>
            <a:r>
              <a:rPr lang="en-US" dirty="0"/>
              <a:t>Neighbors, teachers, emergency responders are moving away</a:t>
            </a:r>
          </a:p>
          <a:p>
            <a:pPr lvl="1"/>
            <a:r>
              <a:rPr lang="en-US" dirty="0"/>
              <a:t>Traffic is a daily battle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894B7-92A9-448D-AFFB-E765501E52C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637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 people of what they believe and know</a:t>
            </a:r>
          </a:p>
          <a:p>
            <a:pPr lvl="1"/>
            <a:r>
              <a:rPr lang="en-US" dirty="0"/>
              <a:t>Messaging, not marketing</a:t>
            </a:r>
          </a:p>
          <a:p>
            <a:r>
              <a:rPr lang="en-US" dirty="0"/>
              <a:t>Open with why we should all care about the housing crisis</a:t>
            </a:r>
          </a:p>
          <a:p>
            <a:pPr lvl="1"/>
            <a:r>
              <a:rPr lang="en-US" dirty="0"/>
              <a:t>Common values move people from “me” to “we” </a:t>
            </a:r>
          </a:p>
          <a:p>
            <a:endParaRPr lang="en-US" dirty="0"/>
          </a:p>
          <a:p>
            <a:r>
              <a:rPr lang="en-US" dirty="0"/>
              <a:t>The Issue: </a:t>
            </a:r>
          </a:p>
          <a:p>
            <a:pPr lvl="1"/>
            <a:r>
              <a:rPr lang="en-US" dirty="0"/>
              <a:t>There are more jobs available than homes</a:t>
            </a:r>
          </a:p>
          <a:p>
            <a:r>
              <a:rPr lang="en-US" dirty="0"/>
              <a:t>All of us are affected because:</a:t>
            </a:r>
          </a:p>
          <a:p>
            <a:pPr lvl="1"/>
            <a:r>
              <a:rPr lang="en-US" dirty="0"/>
              <a:t>Rents and home prices have increased </a:t>
            </a:r>
          </a:p>
          <a:p>
            <a:pPr lvl="1"/>
            <a:r>
              <a:rPr lang="en-US" dirty="0"/>
              <a:t>Neighbors, teachers, emergency responders are moving away</a:t>
            </a:r>
          </a:p>
          <a:p>
            <a:pPr lvl="1"/>
            <a:r>
              <a:rPr lang="en-US" dirty="0"/>
              <a:t>Traffic is a daily battle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894B7-92A9-448D-AFFB-E765501E52C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07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894B7-92A9-448D-AFFB-E765501E52C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785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is not the story</a:t>
            </a:r>
          </a:p>
          <a:p>
            <a:r>
              <a:rPr lang="en-US" dirty="0"/>
              <a:t>Numbers need to be put in context that non-experts can understand</a:t>
            </a:r>
          </a:p>
          <a:p>
            <a:r>
              <a:rPr lang="en-US" dirty="0"/>
              <a:t>Use social math</a:t>
            </a:r>
          </a:p>
          <a:p>
            <a:pPr lvl="1"/>
            <a:r>
              <a:rPr lang="en-US" dirty="0"/>
              <a:t>Compare sizes:  </a:t>
            </a:r>
          </a:p>
          <a:p>
            <a:pPr lvl="2"/>
            <a:r>
              <a:rPr lang="en-US" dirty="0"/>
              <a:t>19:1, new jobs to new housing</a:t>
            </a:r>
          </a:p>
          <a:p>
            <a:pPr lvl="1"/>
            <a:r>
              <a:rPr lang="en-US" dirty="0"/>
              <a:t>Make big numbers easy to envision:</a:t>
            </a:r>
          </a:p>
          <a:p>
            <a:pPr lvl="2"/>
            <a:r>
              <a:rPr lang="en-US" dirty="0"/>
              <a:t> Inbound commuters = 4 ATT Parks</a:t>
            </a:r>
          </a:p>
          <a:p>
            <a:pPr lvl="1"/>
            <a:r>
              <a:rPr lang="en-US" dirty="0"/>
              <a:t>Relating numbers to solutions:</a:t>
            </a:r>
          </a:p>
          <a:p>
            <a:pPr lvl="2"/>
            <a:r>
              <a:rPr lang="en-US" dirty="0"/>
              <a:t>75% of land is open space or agriculture, 66% is single family homes therefore home sharing and second units are ways of adding more affordable housing for seniors, young workers and others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894B7-92A9-448D-AFFB-E765501E52C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927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present just the problem</a:t>
            </a:r>
          </a:p>
          <a:p>
            <a:r>
              <a:rPr lang="en-US" dirty="0"/>
              <a:t>Present what can be done</a:t>
            </a:r>
          </a:p>
          <a:p>
            <a:r>
              <a:rPr lang="en-US" dirty="0"/>
              <a:t>Suggest effective solution criteria</a:t>
            </a:r>
          </a:p>
          <a:p>
            <a:pPr lvl="1"/>
            <a:r>
              <a:rPr lang="en-US" dirty="0"/>
              <a:t>Concrete and specific - home sharing, TOD, employer housing</a:t>
            </a:r>
          </a:p>
          <a:p>
            <a:pPr lvl="1"/>
            <a:r>
              <a:rPr lang="en-US" dirty="0"/>
              <a:t>Feasible – second units </a:t>
            </a:r>
          </a:p>
          <a:p>
            <a:pPr lvl="1"/>
            <a:r>
              <a:rPr lang="en-US" dirty="0"/>
              <a:t>Something we can all work on together – downtown specific plans</a:t>
            </a:r>
          </a:p>
          <a:p>
            <a:pPr lvl="1"/>
            <a:r>
              <a:rPr lang="en-US" dirty="0"/>
              <a:t>Show the process – attend Planning Commission or Council meetings </a:t>
            </a:r>
          </a:p>
          <a:p>
            <a:pPr lvl="1"/>
            <a:r>
              <a:rPr lang="en-US" dirty="0"/>
              <a:t>Local options – menu of Home for All solutions, different options for different communities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894B7-92A9-448D-AFFB-E765501E52C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953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present just the problem</a:t>
            </a:r>
          </a:p>
          <a:p>
            <a:r>
              <a:rPr lang="en-US" dirty="0"/>
              <a:t>Present what can be done</a:t>
            </a:r>
          </a:p>
          <a:p>
            <a:r>
              <a:rPr lang="en-US" dirty="0"/>
              <a:t>Suggest effective solution criteria</a:t>
            </a:r>
          </a:p>
          <a:p>
            <a:pPr lvl="1"/>
            <a:r>
              <a:rPr lang="en-US" dirty="0"/>
              <a:t>Concrete and specific - home sharing, TOD, employer housing</a:t>
            </a:r>
          </a:p>
          <a:p>
            <a:pPr lvl="1"/>
            <a:r>
              <a:rPr lang="en-US" dirty="0"/>
              <a:t>Feasible – second units </a:t>
            </a:r>
          </a:p>
          <a:p>
            <a:pPr lvl="1"/>
            <a:r>
              <a:rPr lang="en-US" dirty="0"/>
              <a:t>Something we can all work on together – downtown specific plans</a:t>
            </a:r>
          </a:p>
          <a:p>
            <a:pPr lvl="1"/>
            <a:r>
              <a:rPr lang="en-US" dirty="0"/>
              <a:t>Show the process – attend Planning Commission or Council meetings </a:t>
            </a:r>
          </a:p>
          <a:p>
            <a:pPr lvl="1"/>
            <a:r>
              <a:rPr lang="en-US" dirty="0"/>
              <a:t>Local options – menu of Home for All solutions, different options for different communities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894B7-92A9-448D-AFFB-E765501E52C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679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1FEE-C952-4DC5-B24D-AEEB1BC184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4E34-4707-DF44-BA0E-3BC834763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7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3BC7-0AE7-498C-8267-D1B523D016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4E34-4707-DF44-BA0E-3BC834763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217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E578-71F6-4AA0-95E4-30C2CB5828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4E34-4707-DF44-BA0E-3BC834763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816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601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11/29/2017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651858" y="3524842"/>
            <a:ext cx="4266651" cy="891711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9" name="Picture 8" descr="Collage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870" y="228600"/>
            <a:ext cx="427463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66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2" y="282575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11/29/2017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68235" y="282575"/>
            <a:ext cx="91440" cy="1600200"/>
          </a:xfrm>
          <a:prstGeom prst="rect">
            <a:avLst/>
          </a:prstGeom>
          <a:solidFill>
            <a:srgbClr val="D99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699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11/29/2017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83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6" y="134471"/>
            <a:ext cx="7556313" cy="995083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11/29/2017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4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210552" y="282575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068235" y="282575"/>
            <a:ext cx="91440" cy="1600200"/>
          </a:xfrm>
          <a:prstGeom prst="rect">
            <a:avLst/>
          </a:prstGeom>
          <a:solidFill>
            <a:srgbClr val="D99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660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601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11/29/2017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6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3" y="174813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 dirty="0">
                <a:solidFill>
                  <a:srgbClr val="005591">
                    <a:lumMod val="60000"/>
                    <a:lumOff val="40000"/>
                  </a:srgb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371647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1"/>
            <a:ext cx="8200930" cy="63452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1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1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5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>
                <a:solidFill>
                  <a:srgbClr val="FFFFFF"/>
                </a:solidFill>
              </a:rPr>
              <a:pPr/>
              <a:t>11/29/2017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5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5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752" y="228601"/>
            <a:ext cx="212725" cy="634523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931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2" y="282575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68235" y="282575"/>
            <a:ext cx="91440" cy="1600200"/>
          </a:xfrm>
          <a:prstGeom prst="rect">
            <a:avLst/>
          </a:prstGeom>
          <a:solidFill>
            <a:srgbClr val="D99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11/29/2017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302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6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6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11/29/2017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9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9"/>
            <a:ext cx="3657600" cy="322729"/>
          </a:xfrm>
          <a:prstGeom prst="rect">
            <a:avLst/>
          </a:prstGeom>
          <a:solidFill>
            <a:srgbClr val="D9981C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8210552" y="282575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068235" y="282575"/>
            <a:ext cx="91440" cy="1600200"/>
          </a:xfrm>
          <a:prstGeom prst="rect">
            <a:avLst/>
          </a:prstGeom>
          <a:solidFill>
            <a:srgbClr val="D99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259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0E5F-2A70-49C7-8223-9B29D53898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4E34-4707-DF44-BA0E-3BC834763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160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7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rgbClr val="005591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9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11/29/2017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9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5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137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87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rgbClr val="005591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11/29/2017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36727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87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rgbClr val="005591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11/29/2017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2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2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22392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11/29/2017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210552" y="282575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068235" y="282575"/>
            <a:ext cx="91440" cy="1600200"/>
          </a:xfrm>
          <a:prstGeom prst="rect">
            <a:avLst/>
          </a:prstGeom>
          <a:solidFill>
            <a:srgbClr val="D99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26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4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11/29/2017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1837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7" y="228601"/>
            <a:ext cx="3451225" cy="63452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49"/>
            <a:ext cx="3255264" cy="1162051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7" y="273052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1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6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11/29/2017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7" y="6423586"/>
            <a:ext cx="3316941" cy="365125"/>
          </a:xfrm>
        </p:spPr>
        <p:txBody>
          <a:bodyPr/>
          <a:lstStyle/>
          <a:p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9190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4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9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1"/>
            <a:ext cx="3460658" cy="6345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6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11/29/2017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6"/>
            <a:ext cx="3005138" cy="365125"/>
          </a:xfrm>
        </p:spPr>
        <p:txBody>
          <a:bodyPr/>
          <a:lstStyle/>
          <a:p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1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dirty="0">
                <a:solidFill>
                  <a:srgbClr val="005591">
                    <a:lumMod val="60000"/>
                    <a:lumOff val="40000"/>
                  </a:srgbClr>
                </a:solidFill>
              </a:rPr>
              <a:t>+ </a:t>
            </a:r>
          </a:p>
        </p:txBody>
      </p:sp>
    </p:spTree>
    <p:extLst>
      <p:ext uri="{BB962C8B-B14F-4D97-AF65-F5344CB8AC3E}">
        <p14:creationId xmlns:p14="http://schemas.microsoft.com/office/powerpoint/2010/main" val="34127945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7" y="4424082"/>
            <a:ext cx="6191157" cy="833719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7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7" y="5257801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11/29/2017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dirty="0">
                <a:solidFill>
                  <a:srgbClr val="005591">
                    <a:lumMod val="60000"/>
                    <a:lumOff val="40000"/>
                  </a:srgbClr>
                </a:solidFill>
              </a:rPr>
              <a:t>+ </a:t>
            </a:r>
          </a:p>
        </p:txBody>
      </p:sp>
    </p:spTree>
    <p:extLst>
      <p:ext uri="{BB962C8B-B14F-4D97-AF65-F5344CB8AC3E}">
        <p14:creationId xmlns:p14="http://schemas.microsoft.com/office/powerpoint/2010/main" val="9833977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6" y="228601"/>
            <a:ext cx="6387167" cy="63452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6" y="2571749"/>
            <a:ext cx="6181611" cy="1162051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1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8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>
                <a:solidFill>
                  <a:srgbClr val="FFFFFF"/>
                </a:solidFill>
              </a:rPr>
              <a:pPr/>
              <a:t>11/29/2017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7" y="6235608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893" y="174813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 dirty="0">
                <a:solidFill>
                  <a:srgbClr val="005591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30888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1"/>
            <a:ext cx="4235450" cy="63452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49"/>
            <a:ext cx="4016633" cy="1162051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1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8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>
                <a:solidFill>
                  <a:srgbClr val="FFFFFF"/>
                </a:solidFill>
              </a:rPr>
              <a:pPr/>
              <a:t>11/29/2017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7" y="6235608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893" y="174813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 dirty="0">
                <a:solidFill>
                  <a:srgbClr val="005591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24388" y="4534727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3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3820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3D9E-FA6A-46CA-B52E-C376EA86933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4E34-4707-DF44-BA0E-3BC834763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085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4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9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7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6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11/29/2017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6"/>
            <a:ext cx="3005138" cy="365125"/>
          </a:xfrm>
        </p:spPr>
        <p:txBody>
          <a:bodyPr/>
          <a:lstStyle/>
          <a:p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1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dirty="0">
                <a:solidFill>
                  <a:srgbClr val="005591">
                    <a:lumMod val="60000"/>
                    <a:lumOff val="40000"/>
                  </a:srgb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82124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87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rgbClr val="005591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11/29/2017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1477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3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11/29/2017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2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rgbClr val="005591">
                    <a:lumMod val="60000"/>
                    <a:lumOff val="40000"/>
                  </a:srgb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43699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7198E-1C98-4AFD-8FD0-C8770E6A97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4E34-4707-DF44-BA0E-3BC834763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53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4832-63BF-4B9B-99C8-3E596211AE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4E34-4707-DF44-BA0E-3BC834763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586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0FCF-293E-4884-89ED-14C6DDDF34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4E34-4707-DF44-BA0E-3BC834763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971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71499-E0B1-4DE3-B5AA-892DF6C35F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4E34-4707-DF44-BA0E-3BC834763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648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5249-8CFB-4BCC-893A-78E43D5511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4E34-4707-DF44-BA0E-3BC834763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231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70E9-202C-43BB-A9C3-02E386BB2C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B4E34-4707-DF44-BA0E-3BC834763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93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ermianSlabSerifTypeface"/>
              </a:defRPr>
            </a:lvl1pPr>
          </a:lstStyle>
          <a:p>
            <a:pPr defTabSz="457200"/>
            <a:fld id="{75EB9DA9-31A7-4256-81E9-88D5AC88FB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11/29/2017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ermianSlabSerifTypeface"/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ermianSlabSerifTypeface"/>
              </a:defRPr>
            </a:lvl1pPr>
          </a:lstStyle>
          <a:p>
            <a:pPr defTabSz="457200"/>
            <a:fld id="{855B4E34-4707-DF44-BA0E-3BC834763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93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PermianSlabSerifTypeface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PermianSlabSerifTypeface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PermianSlabSerifTypeface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PermianSlabSerifTypeface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PermianSlabSerifTypeface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PermianSlabSerifTypeface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6" y="484093"/>
            <a:ext cx="7556313" cy="11161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6" y="1981201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11/29/2017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6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5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34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2"/>
        </a:buClr>
        <a:buSzPct val="75000"/>
        <a:buFont typeface="Wingdings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6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jpeg"/><Relationship Id="rId5" Type="http://schemas.openxmlformats.org/officeDocument/2006/relationships/image" Target="../media/image12.png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jpeg"/><Relationship Id="rId5" Type="http://schemas.openxmlformats.org/officeDocument/2006/relationships/image" Target="../media/image14.jpeg"/><Relationship Id="rId4" Type="http://schemas.openxmlformats.org/officeDocument/2006/relationships/image" Target="../media/image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jpeg"/><Relationship Id="rId5" Type="http://schemas.openxmlformats.org/officeDocument/2006/relationships/image" Target="../media/image16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jpeg"/><Relationship Id="rId5" Type="http://schemas.openxmlformats.org/officeDocument/2006/relationships/image" Target="../media/image9.jpeg"/><Relationship Id="rId4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joseph.kott@sjsu.edu" TargetMode="External"/><Relationship Id="rId2" Type="http://schemas.openxmlformats.org/officeDocument/2006/relationships/hyperlink" Target="mailto:serena.alexander@sjsu.edu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mailto:hilary.nixon@sjsu.edu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932988647_aa22cafc56_o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4021" y="498475"/>
            <a:ext cx="8750985" cy="5233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6931" y="8929"/>
            <a:ext cx="2008986" cy="26707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3804" y="5160094"/>
            <a:ext cx="7131406" cy="1077218"/>
          </a:xfrm>
          <a:prstGeom prst="rect">
            <a:avLst/>
          </a:prstGeom>
          <a:solidFill>
            <a:srgbClr val="D55F24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b="1" dirty="0">
                <a:solidFill>
                  <a:prstClr val="white"/>
                </a:solidFill>
                <a:latin typeface="Gotham Book"/>
                <a:cs typeface="Gotham Book"/>
              </a:rPr>
              <a:t>Home for All Learning Network</a:t>
            </a:r>
          </a:p>
          <a:p>
            <a:pPr algn="ctr" defTabSz="457200"/>
            <a:r>
              <a:rPr lang="en-US" sz="3200" b="1" dirty="0">
                <a:solidFill>
                  <a:prstClr val="white"/>
                </a:solidFill>
                <a:latin typeface="Gotham Book"/>
                <a:cs typeface="Gotham Book"/>
              </a:rPr>
              <a:t>November 30, 2017</a:t>
            </a:r>
          </a:p>
        </p:txBody>
      </p:sp>
    </p:spTree>
    <p:extLst>
      <p:ext uri="{BB962C8B-B14F-4D97-AF65-F5344CB8AC3E}">
        <p14:creationId xmlns:p14="http://schemas.microsoft.com/office/powerpoint/2010/main" val="2991203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799" y="341784"/>
            <a:ext cx="7493001" cy="801216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/>
            </a:r>
            <a:br>
              <a:rPr lang="en-US" sz="34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Framing Interdependence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682151"/>
            <a:ext cx="8572500" cy="4883749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Because there </a:t>
            </a:r>
            <a:r>
              <a:rPr lang="en-US" dirty="0" smtClean="0"/>
              <a:t>are more </a:t>
            </a:r>
            <a:r>
              <a:rPr lang="en-US" dirty="0"/>
              <a:t>jobs than homes, rents and housing prices have increased.  Everyone should be concerned because</a:t>
            </a:r>
            <a:r>
              <a:rPr lang="en-US" sz="2800" dirty="0"/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Family and friends are leaving the area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The people we rely on - teachers, firefighters, employees and colleagues - are moving away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Traffic is a daily battle for everyone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5866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2. Backfires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7200"/>
            <a:ext cx="8229600" cy="439896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400" b="1" dirty="0"/>
              <a:t>Causing the opposite response </a:t>
            </a:r>
          </a:p>
          <a:p>
            <a:pPr lvl="1"/>
            <a:r>
              <a:rPr lang="en-US" sz="3200" dirty="0"/>
              <a:t>If you can’t afford to live here, move </a:t>
            </a:r>
          </a:p>
          <a:p>
            <a:pPr lvl="1"/>
            <a:r>
              <a:rPr lang="en-US" sz="3200" dirty="0"/>
              <a:t>If I can afford to live here then housing isn’t my problem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3400" b="1" dirty="0"/>
              <a:t>Focus on how the “housed” are affected</a:t>
            </a:r>
            <a:endParaRPr lang="en-US" sz="3400" i="1" dirty="0"/>
          </a:p>
        </p:txBody>
      </p:sp>
    </p:spTree>
    <p:extLst>
      <p:ext uri="{BB962C8B-B14F-4D97-AF65-F5344CB8AC3E}">
        <p14:creationId xmlns:p14="http://schemas.microsoft.com/office/powerpoint/2010/main" val="3139786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07" y="341784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3. Data is Not the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9" y="1663701"/>
            <a:ext cx="8631208" cy="5079524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/>
              <a:t>Make numbers relatable</a:t>
            </a:r>
          </a:p>
          <a:p>
            <a:pPr lvl="1"/>
            <a:r>
              <a:rPr lang="en-US" sz="3200" dirty="0"/>
              <a:t>19:1 new jobs to new homes </a:t>
            </a:r>
          </a:p>
          <a:p>
            <a:pPr lvl="1"/>
            <a:r>
              <a:rPr lang="en-US" sz="3200" dirty="0"/>
              <a:t>Inbound commuters = 4 ATT </a:t>
            </a:r>
            <a:r>
              <a:rPr lang="en-US" sz="3200" dirty="0" smtClean="0"/>
              <a:t>Parks</a:t>
            </a:r>
          </a:p>
          <a:p>
            <a:pPr marL="457200" lvl="1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600" b="1" dirty="0"/>
              <a:t>Relate numbers to solutions</a:t>
            </a:r>
          </a:p>
          <a:p>
            <a:pPr lvl="1"/>
            <a:r>
              <a:rPr lang="en-US" sz="3200" dirty="0"/>
              <a:t>66% of homes are single family so home sharing and second units are good solutions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9239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4. Offer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9"/>
          </a:xfrm>
        </p:spPr>
        <p:txBody>
          <a:bodyPr>
            <a:normAutofit/>
          </a:bodyPr>
          <a:lstStyle/>
          <a:p>
            <a:r>
              <a:rPr lang="en-US" sz="4000" dirty="0"/>
              <a:t>Solutions should:</a:t>
            </a:r>
          </a:p>
          <a:p>
            <a:pPr lvl="1"/>
            <a:r>
              <a:rPr lang="en-US" sz="3600" dirty="0"/>
              <a:t>Be concrete, specific and feasible</a:t>
            </a:r>
          </a:p>
          <a:p>
            <a:pPr lvl="1"/>
            <a:r>
              <a:rPr lang="en-US" sz="3600" dirty="0"/>
              <a:t>Be something we can all work on together </a:t>
            </a:r>
          </a:p>
          <a:p>
            <a:pPr lvl="1"/>
            <a:r>
              <a:rPr lang="en-US" sz="3600" dirty="0"/>
              <a:t>Show the process  </a:t>
            </a:r>
          </a:p>
          <a:p>
            <a:pPr lvl="1"/>
            <a:r>
              <a:rPr lang="en-US" sz="3600" dirty="0"/>
              <a:t>Provide local options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337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499" y="341784"/>
            <a:ext cx="7551707" cy="11430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Telling the Story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16551752"/>
              </p:ext>
            </p:extLst>
          </p:nvPr>
        </p:nvGraphicFramePr>
        <p:xfrm>
          <a:off x="330200" y="1802284"/>
          <a:ext cx="8555006" cy="430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3565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0285" y="343649"/>
            <a:ext cx="7553549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Families </a:t>
            </a:r>
            <a:r>
              <a:rPr lang="en-US" b="1" dirty="0">
                <a:solidFill>
                  <a:schemeClr val="bg1"/>
                </a:solidFill>
              </a:rPr>
              <a:t>Moving - </a:t>
            </a:r>
            <a:r>
              <a:rPr lang="en-US" dirty="0">
                <a:solidFill>
                  <a:schemeClr val="bg1"/>
                </a:solidFill>
              </a:rPr>
              <a:t>Story Chain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308082"/>
              </p:ext>
            </p:extLst>
          </p:nvPr>
        </p:nvGraphicFramePr>
        <p:xfrm>
          <a:off x="175363" y="1647647"/>
          <a:ext cx="8818325" cy="5032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68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814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81299">
                <a:tc>
                  <a:txBody>
                    <a:bodyPr/>
                    <a:lstStyle/>
                    <a:p>
                      <a:r>
                        <a:rPr lang="en-US" sz="2000" dirty="0"/>
                        <a:t>Cause</a:t>
                      </a:r>
                    </a:p>
                  </a:txBody>
                  <a:tcPr marL="68580" marR="68580" marT="34290" marB="34290">
                    <a:solidFill>
                      <a:srgbClr val="2017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We are living in a time of</a:t>
                      </a:r>
                      <a:r>
                        <a:rPr lang="en-US" sz="2000" baseline="0" dirty="0"/>
                        <a:t> great economic growth.   Over 70,000 jobs have been added over the last 5 years, but we’ve built fewer than 4,000 new homes for those new workers.</a:t>
                      </a:r>
                      <a:endParaRPr lang="en-US" sz="2000" dirty="0"/>
                    </a:p>
                  </a:txBody>
                  <a:tcPr marL="68580" marR="68580" marT="34290" marB="34290">
                    <a:solidFill>
                      <a:srgbClr val="2017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5607">
                <a:tc>
                  <a:txBody>
                    <a:bodyPr/>
                    <a:lstStyle/>
                    <a:p>
                      <a:r>
                        <a:rPr lang="en-US" sz="2000" dirty="0"/>
                        <a:t>Link 1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But, a</a:t>
                      </a:r>
                      <a:r>
                        <a:rPr lang="en-US" sz="2000" baseline="0" dirty="0"/>
                        <a:t>dding so many more </a:t>
                      </a:r>
                      <a:r>
                        <a:rPr lang="en-US" sz="2000" dirty="0"/>
                        <a:t>jobs than homes has caused home prices</a:t>
                      </a:r>
                      <a:r>
                        <a:rPr lang="en-US" sz="2000" baseline="0" dirty="0"/>
                        <a:t> and apartment rents to rise.</a:t>
                      </a:r>
                      <a:endParaRPr lang="en-US" sz="20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6984">
                <a:tc>
                  <a:txBody>
                    <a:bodyPr/>
                    <a:lstStyle/>
                    <a:p>
                      <a:r>
                        <a:rPr lang="en-US" sz="2000" dirty="0"/>
                        <a:t>Link 2</a:t>
                      </a:r>
                    </a:p>
                  </a:txBody>
                  <a:tcPr marL="68580" marR="68580" marT="34290" marB="34290">
                    <a:solidFill>
                      <a:srgbClr val="00AB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Because we don’t have enough </a:t>
                      </a:r>
                      <a:r>
                        <a:rPr lang="en-US" sz="2000" baseline="0" dirty="0"/>
                        <a:t>housing that people afford, our colleagues, friends and family members are moving away, taking jobs where they can afford to live.    </a:t>
                      </a:r>
                      <a:endParaRPr lang="en-US" sz="2000" dirty="0"/>
                    </a:p>
                  </a:txBody>
                  <a:tcPr marL="68580" marR="68580" marT="34290" marB="34290">
                    <a:solidFill>
                      <a:srgbClr val="00A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7054">
                <a:tc>
                  <a:txBody>
                    <a:bodyPr/>
                    <a:lstStyle/>
                    <a:p>
                      <a:r>
                        <a:rPr lang="en-US" sz="2000" dirty="0"/>
                        <a:t>Consequence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</a:t>
                      </a:r>
                      <a:r>
                        <a:rPr lang="en-US" sz="2000" baseline="0" dirty="0"/>
                        <a:t>mployers can’t recruit qualified staff and families and friends are moving away from one another.    </a:t>
                      </a:r>
                      <a:endParaRPr lang="en-US" sz="20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08966">
                <a:tc>
                  <a:txBody>
                    <a:bodyPr/>
                    <a:lstStyle/>
                    <a:p>
                      <a:r>
                        <a:rPr lang="en-US" sz="2000" dirty="0"/>
                        <a:t>Solution</a:t>
                      </a:r>
                    </a:p>
                  </a:txBody>
                  <a:tcPr marL="68580" marR="68580" marT="34290" marB="34290">
                    <a:solidFill>
                      <a:srgbClr val="00AB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But it doesn’t have to be that way.</a:t>
                      </a:r>
                      <a:r>
                        <a:rPr lang="en-US" sz="2000" baseline="0" dirty="0"/>
                        <a:t>  We can build all types of new housing – from small second units to apartments near public transit - so that everyone who wants to live here can.  If we do that, our economy will continue to thrive and we can live near our family and friends.  </a:t>
                      </a:r>
                      <a:endParaRPr lang="en-US" sz="2000" dirty="0"/>
                    </a:p>
                  </a:txBody>
                  <a:tcPr marL="68580" marR="68580" marT="34290" marB="34290">
                    <a:solidFill>
                      <a:srgbClr val="00A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179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0902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Community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- Story Chain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9311239"/>
              </p:ext>
            </p:extLst>
          </p:nvPr>
        </p:nvGraphicFramePr>
        <p:xfrm>
          <a:off x="225468" y="1566786"/>
          <a:ext cx="8730641" cy="5237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5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100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6524">
                <a:tc>
                  <a:txBody>
                    <a:bodyPr/>
                    <a:lstStyle/>
                    <a:p>
                      <a:r>
                        <a:rPr lang="en-US" sz="2000" dirty="0"/>
                        <a:t>Cause</a:t>
                      </a:r>
                    </a:p>
                  </a:txBody>
                  <a:tcPr marL="68580" marR="68580" marT="34290" marB="34290">
                    <a:solidFill>
                      <a:srgbClr val="2017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Adding</a:t>
                      </a:r>
                      <a:r>
                        <a:rPr lang="en-US" sz="2000" baseline="0" dirty="0"/>
                        <a:t> many more jobs than new homes has caused the price of housing to increase in  San Mateo County.  </a:t>
                      </a:r>
                      <a:endParaRPr lang="en-US" sz="2000" dirty="0"/>
                    </a:p>
                  </a:txBody>
                  <a:tcPr marL="68580" marR="68580" marT="34290" marB="34290">
                    <a:solidFill>
                      <a:srgbClr val="2017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9619">
                <a:tc>
                  <a:txBody>
                    <a:bodyPr/>
                    <a:lstStyle/>
                    <a:p>
                      <a:r>
                        <a:rPr lang="en-US" sz="2000" dirty="0"/>
                        <a:t>Link 1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Because we don’t have enough </a:t>
                      </a:r>
                      <a:r>
                        <a:rPr lang="en-US" sz="2000" baseline="0" dirty="0"/>
                        <a:t>housing that people afford, teachers, emergency responders, our employees and work colleagues moving away, taking jobs where they can afford to live.    </a:t>
                      </a:r>
                      <a:endParaRPr lang="en-US" sz="20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8962">
                <a:tc>
                  <a:txBody>
                    <a:bodyPr/>
                    <a:lstStyle/>
                    <a:p>
                      <a:r>
                        <a:rPr lang="en-US" sz="2000" dirty="0"/>
                        <a:t>Link 2</a:t>
                      </a:r>
                    </a:p>
                  </a:txBody>
                  <a:tcPr marL="68580" marR="68580" marT="34290" marB="34290">
                    <a:solidFill>
                      <a:srgbClr val="00AB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And it is hard to fill</a:t>
                      </a:r>
                      <a:r>
                        <a:rPr lang="en-US" sz="2000" baseline="0" dirty="0"/>
                        <a:t> those vacancies because the people we want to hire can’t afford to live here.  </a:t>
                      </a:r>
                      <a:endParaRPr lang="en-US" sz="2000" dirty="0"/>
                    </a:p>
                  </a:txBody>
                  <a:tcPr marL="68580" marR="68580" marT="34290" marB="34290">
                    <a:solidFill>
                      <a:srgbClr val="00A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70276">
                <a:tc>
                  <a:txBody>
                    <a:bodyPr/>
                    <a:lstStyle/>
                    <a:p>
                      <a:r>
                        <a:rPr lang="en-US" sz="2000" dirty="0"/>
                        <a:t>Consequence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Our em</a:t>
                      </a:r>
                      <a:r>
                        <a:rPr lang="en-US" sz="2000" baseline="0" dirty="0"/>
                        <a:t>ployers can’t retain or recruit qualified staff, especially for positions such as teachers, nurses, emergency responders and others who contribute to the health, safety and future of our community.          </a:t>
                      </a:r>
                      <a:endParaRPr lang="en-US" sz="20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01888">
                <a:tc>
                  <a:txBody>
                    <a:bodyPr/>
                    <a:lstStyle/>
                    <a:p>
                      <a:r>
                        <a:rPr lang="en-US" sz="2000" dirty="0"/>
                        <a:t>Solution</a:t>
                      </a:r>
                    </a:p>
                  </a:txBody>
                  <a:tcPr marL="68580" marR="68580" marT="34290" marB="34290">
                    <a:solidFill>
                      <a:srgbClr val="00AB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But it doesn’t have to be that way.</a:t>
                      </a:r>
                      <a:r>
                        <a:rPr lang="en-US" sz="2000" baseline="0" dirty="0"/>
                        <a:t>  We can build all types of new housing – from small second units to apartments near public transit - so that everyone who wants to live here can.  If we do that, our economy will continue to thrive and we can continue to all live in a healthy and safe community with high quality schools.      </a:t>
                      </a:r>
                      <a:endParaRPr lang="en-US" sz="2000" dirty="0"/>
                    </a:p>
                  </a:txBody>
                  <a:tcPr marL="68580" marR="68580" marT="34290" marB="34290">
                    <a:solidFill>
                      <a:srgbClr val="00A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827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2275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Traffic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- Story Chain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4294163"/>
              </p:ext>
            </p:extLst>
          </p:nvPr>
        </p:nvGraphicFramePr>
        <p:xfrm>
          <a:off x="207034" y="1682150"/>
          <a:ext cx="8786654" cy="5031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9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556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14772">
                <a:tc>
                  <a:txBody>
                    <a:bodyPr/>
                    <a:lstStyle/>
                    <a:p>
                      <a:r>
                        <a:rPr lang="en-US" sz="2000" dirty="0"/>
                        <a:t>Cause</a:t>
                      </a:r>
                    </a:p>
                  </a:txBody>
                  <a:tcPr marL="68580" marR="68580" marT="34290" marB="34290">
                    <a:solidFill>
                      <a:srgbClr val="2017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Over the past 7 years,</a:t>
                      </a:r>
                      <a:r>
                        <a:rPr lang="en-US" sz="2000" baseline="0" dirty="0"/>
                        <a:t> less than 4,000 new homes have been built in San Mateo County, but we added over 70,000 jobs.   That’s 19 new jobs for every new home. </a:t>
                      </a:r>
                      <a:endParaRPr lang="en-US" sz="2000" dirty="0"/>
                    </a:p>
                  </a:txBody>
                  <a:tcPr marL="68580" marR="68580" marT="34290" marB="34290">
                    <a:solidFill>
                      <a:srgbClr val="2017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2955">
                <a:tc>
                  <a:txBody>
                    <a:bodyPr/>
                    <a:lstStyle/>
                    <a:p>
                      <a:r>
                        <a:rPr lang="en-US" sz="2000" dirty="0"/>
                        <a:t>Link 1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So</a:t>
                      </a:r>
                      <a:r>
                        <a:rPr lang="en-US" sz="2000" baseline="0" dirty="0"/>
                        <a:t> few homes have been added because </a:t>
                      </a:r>
                      <a:r>
                        <a:rPr lang="en-US" sz="2000" dirty="0"/>
                        <a:t>A</a:t>
                      </a:r>
                      <a:r>
                        <a:rPr lang="en-US" sz="2000" baseline="0" dirty="0"/>
                        <a:t>dding so many more </a:t>
                      </a:r>
                      <a:r>
                        <a:rPr lang="en-US" sz="2000" dirty="0"/>
                        <a:t>jobs than homes has caused home prices</a:t>
                      </a:r>
                      <a:r>
                        <a:rPr lang="en-US" sz="2000" baseline="0" dirty="0"/>
                        <a:t> and apartment rents to rise.</a:t>
                      </a:r>
                      <a:endParaRPr lang="en-US" sz="20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4772">
                <a:tc>
                  <a:txBody>
                    <a:bodyPr/>
                    <a:lstStyle/>
                    <a:p>
                      <a:r>
                        <a:rPr lang="en-US" sz="2000" dirty="0"/>
                        <a:t>Link 2</a:t>
                      </a:r>
                    </a:p>
                  </a:txBody>
                  <a:tcPr marL="68580" marR="68580" marT="34290" marB="34290">
                    <a:solidFill>
                      <a:srgbClr val="00AB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Because we don’t have enough </a:t>
                      </a:r>
                      <a:r>
                        <a:rPr lang="en-US" sz="2000" baseline="0" dirty="0"/>
                        <a:t>housing that people that work here can afford, lots of people are commuting long distances which clogs our freeways are drags out all our commutes.  </a:t>
                      </a:r>
                      <a:endParaRPr lang="en-US" sz="2000" dirty="0"/>
                    </a:p>
                  </a:txBody>
                  <a:tcPr marL="68580" marR="68580" marT="34290" marB="34290">
                    <a:solidFill>
                      <a:srgbClr val="00A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9152">
                <a:tc>
                  <a:txBody>
                    <a:bodyPr/>
                    <a:lstStyle/>
                    <a:p>
                      <a:r>
                        <a:rPr lang="en-US" sz="2000" dirty="0"/>
                        <a:t>Consequence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Bumper to bumper</a:t>
                      </a:r>
                      <a:r>
                        <a:rPr lang="en-US" sz="2000" baseline="0" dirty="0"/>
                        <a:t> traffic is making life more difficult for everyone</a:t>
                      </a:r>
                      <a:endParaRPr lang="en-US" sz="20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40150">
                <a:tc>
                  <a:txBody>
                    <a:bodyPr/>
                    <a:lstStyle/>
                    <a:p>
                      <a:r>
                        <a:rPr lang="en-US" sz="2000" dirty="0"/>
                        <a:t>Solution</a:t>
                      </a:r>
                    </a:p>
                  </a:txBody>
                  <a:tcPr marL="68580" marR="68580" marT="34290" marB="34290">
                    <a:solidFill>
                      <a:srgbClr val="00AB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Here’s the good</a:t>
                      </a:r>
                      <a:r>
                        <a:rPr lang="en-US" sz="2000" baseline="0" dirty="0"/>
                        <a:t> news: We can build more housing - especially housing close to public transit - so that everyone who works here can live here too.  If we do that, we will all enjoy more open roads and shorter commutes</a:t>
                      </a:r>
                      <a:endParaRPr lang="en-US" sz="2000" dirty="0"/>
                    </a:p>
                  </a:txBody>
                  <a:tcPr marL="68580" marR="68580" marT="34290" marB="34290">
                    <a:solidFill>
                      <a:srgbClr val="00A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7617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589" y="341784"/>
            <a:ext cx="7496353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Messaging and Community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2542"/>
            <a:ext cx="8229600" cy="4711199"/>
          </a:xfrm>
        </p:spPr>
        <p:txBody>
          <a:bodyPr anchor="ctr">
            <a:normAutofit fontScale="92500"/>
          </a:bodyPr>
          <a:lstStyle/>
          <a:p>
            <a:r>
              <a:rPr lang="en-US" b="1" dirty="0"/>
              <a:t>Consistency</a:t>
            </a:r>
          </a:p>
          <a:p>
            <a:r>
              <a:rPr lang="en-US" b="1" dirty="0"/>
              <a:t>Accuracy</a:t>
            </a:r>
          </a:p>
          <a:p>
            <a:r>
              <a:rPr lang="en-US" b="1" dirty="0"/>
              <a:t>Two way street – important to listen</a:t>
            </a:r>
          </a:p>
          <a:p>
            <a:r>
              <a:rPr lang="en-US" b="1" dirty="0"/>
              <a:t>Frameworks approach can provide structure</a:t>
            </a:r>
          </a:p>
          <a:p>
            <a:r>
              <a:rPr lang="en-US" b="1" dirty="0"/>
              <a:t>Remember important factors: messenger, form or interaction, level of understanding</a:t>
            </a:r>
          </a:p>
          <a:p>
            <a:r>
              <a:rPr lang="en-US" b="1" dirty="0"/>
              <a:t>Shared values provide foundation for agreement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76055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589" y="341784"/>
            <a:ext cx="7496353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Table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2543"/>
            <a:ext cx="8229600" cy="4173792"/>
          </a:xfrm>
        </p:spPr>
        <p:txBody>
          <a:bodyPr anchor="ctr">
            <a:normAutofit/>
          </a:bodyPr>
          <a:lstStyle/>
          <a:p>
            <a:r>
              <a:rPr lang="en-US" b="1" dirty="0"/>
              <a:t>How does the value of interdependence resonate with you?</a:t>
            </a:r>
          </a:p>
          <a:p>
            <a:endParaRPr lang="en-US" b="1" dirty="0"/>
          </a:p>
          <a:p>
            <a:r>
              <a:rPr lang="en-US" b="1" dirty="0"/>
              <a:t>What are some examples in your community where people do experience interdependence?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71918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932988647_aa22cafc56_o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4021" y="505321"/>
            <a:ext cx="8750985" cy="52336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02819" y="245572"/>
            <a:ext cx="3435856" cy="5893921"/>
          </a:xfrm>
          <a:prstGeom prst="rect">
            <a:avLst/>
          </a:prstGeom>
          <a:solidFill>
            <a:srgbClr val="D55F24"/>
          </a:solidFill>
        </p:spPr>
        <p:txBody>
          <a:bodyPr wrap="square" rtlCol="0">
            <a:spAutoFit/>
          </a:bodyPr>
          <a:lstStyle/>
          <a:p>
            <a:pPr algn="ctr" defTabSz="457200"/>
            <a:endParaRPr lang="en-US" sz="2400" dirty="0">
              <a:solidFill>
                <a:prstClr val="white"/>
              </a:solidFill>
              <a:latin typeface="Gotham Book"/>
              <a:cs typeface="Gotham Book"/>
            </a:endParaRPr>
          </a:p>
          <a:p>
            <a:pPr defTabSz="457200"/>
            <a:r>
              <a:rPr lang="en-US" sz="2800" b="1" dirty="0">
                <a:solidFill>
                  <a:prstClr val="white"/>
                </a:solidFill>
                <a:latin typeface="Gotham Book"/>
                <a:cs typeface="Gotham Book"/>
              </a:rPr>
              <a:t>Agenda</a:t>
            </a:r>
          </a:p>
          <a:p>
            <a:pPr defTabSz="457200"/>
            <a:endParaRPr lang="en-US" sz="1600" dirty="0">
              <a:solidFill>
                <a:prstClr val="white"/>
              </a:solidFill>
              <a:latin typeface="Gotham Book"/>
              <a:cs typeface="Gotham Book"/>
            </a:endParaRPr>
          </a:p>
          <a:p>
            <a:pPr marL="457200" indent="-274320" defTabSz="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Gotham Book"/>
                <a:cs typeface="Gotham Book"/>
              </a:rPr>
              <a:t>Introductions &amp; City Sharing</a:t>
            </a:r>
          </a:p>
          <a:p>
            <a:pPr marL="457200" indent="-274320" defTabSz="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Gotham Book"/>
                <a:cs typeface="Gotham Book"/>
              </a:rPr>
              <a:t>Frameworks Institute’s Approach to Communicating About Housing</a:t>
            </a:r>
          </a:p>
          <a:p>
            <a:pPr marL="457200" indent="-274320" defTabSz="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Gotham Book"/>
                <a:cs typeface="Gotham Book"/>
              </a:rPr>
              <a:t>Table Discussions</a:t>
            </a:r>
          </a:p>
          <a:p>
            <a:pPr marL="457200" indent="-274320" defTabSz="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Gotham Book"/>
                <a:cs typeface="Gotham Book"/>
              </a:rPr>
              <a:t>Mobility Toolkit</a:t>
            </a:r>
          </a:p>
          <a:p>
            <a:pPr marL="457200" indent="-274320" defTabSz="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Gotham Book"/>
                <a:cs typeface="Gotham Book"/>
              </a:rPr>
              <a:t>Community Engagement Pilot Updates</a:t>
            </a:r>
          </a:p>
        </p:txBody>
      </p:sp>
    </p:spTree>
    <p:extLst>
      <p:ext uri="{BB962C8B-B14F-4D97-AF65-F5344CB8AC3E}">
        <p14:creationId xmlns:p14="http://schemas.microsoft.com/office/powerpoint/2010/main" val="3838555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589" y="341784"/>
            <a:ext cx="7496353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Home for All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77791"/>
            <a:ext cx="8229600" cy="266429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Table Discussion Report Out 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03590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589" y="341784"/>
            <a:ext cx="7496353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Mobility Toolkit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77791"/>
            <a:ext cx="8229600" cy="266429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Mineta Transportation Institute Study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29867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100" y="4329112"/>
            <a:ext cx="8616043" cy="70008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Housing and Mobility Best Practice Toolkit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100" y="5032562"/>
            <a:ext cx="5541772" cy="561415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Presentation for San Mateo County’s Home for All Initiative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November 30, 2017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Screen Shot 2017-01-03 at 2.35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156" y="4739158"/>
            <a:ext cx="2177986" cy="85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67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Overview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About MTI</a:t>
            </a:r>
          </a:p>
          <a:p>
            <a:r>
              <a:rPr lang="en-US" sz="2400" dirty="0" smtClean="0"/>
              <a:t>Introducing the Research Team</a:t>
            </a:r>
          </a:p>
          <a:p>
            <a:r>
              <a:rPr lang="en-US" sz="2400" dirty="0" smtClean="0"/>
              <a:t>Research Approach</a:t>
            </a:r>
          </a:p>
        </p:txBody>
      </p:sp>
    </p:spTree>
    <p:extLst>
      <p:ext uri="{BB962C8B-B14F-4D97-AF65-F5344CB8AC3E}">
        <p14:creationId xmlns:p14="http://schemas.microsoft.com/office/powerpoint/2010/main" val="4040370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Dr. Karen Philbrick, Executive Director</a:t>
            </a:r>
          </a:p>
          <a:p>
            <a:r>
              <a:rPr lang="en-US" sz="2400" dirty="0" smtClean="0"/>
              <a:t>Mission</a:t>
            </a:r>
          </a:p>
          <a:p>
            <a:pPr lvl="1"/>
            <a:r>
              <a:rPr lang="en-US" sz="2400" dirty="0" smtClean="0"/>
              <a:t>Increase mobility for all by improving the safety, efficiency, accessibility, and convenience of our nation’s transportation system</a:t>
            </a:r>
          </a:p>
          <a:p>
            <a:r>
              <a:rPr lang="en-US" sz="2400" dirty="0" smtClean="0"/>
              <a:t>Focus Areas</a:t>
            </a:r>
          </a:p>
          <a:p>
            <a:pPr lvl="1"/>
            <a:r>
              <a:rPr lang="en-US" sz="2400" dirty="0" smtClean="0"/>
              <a:t>Research, education, workforce development, technology transfer</a:t>
            </a:r>
          </a:p>
          <a:p>
            <a:r>
              <a:rPr lang="en-US" sz="2400" dirty="0" smtClean="0"/>
              <a:t>120+ Certified Research Associates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838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the Research Team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Local Project Leads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7837" y="2476531"/>
            <a:ext cx="1541526" cy="23122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7274" y="2476530"/>
            <a:ext cx="1544415" cy="23122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5126" y="4941632"/>
            <a:ext cx="20637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Dr. Serena Alexander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43943" y="4941632"/>
            <a:ext cx="20637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Dr. Joseph Kott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5514" y="2476530"/>
            <a:ext cx="1521695" cy="23122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05223" y="4912913"/>
            <a:ext cx="20637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Dr. Hilary Nixon</a:t>
            </a:r>
          </a:p>
        </p:txBody>
      </p:sp>
    </p:spTree>
    <p:extLst>
      <p:ext uri="{BB962C8B-B14F-4D97-AF65-F5344CB8AC3E}">
        <p14:creationId xmlns:p14="http://schemas.microsoft.com/office/powerpoint/2010/main" val="1227941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the Research Team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Parking Subgroup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1847" y="2724248"/>
            <a:ext cx="1134471" cy="1701708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1479" y="2724248"/>
            <a:ext cx="1134867" cy="17007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31892" y="4455685"/>
            <a:ext cx="1078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Dr. Bruce 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Appleyard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0412" y="2724249"/>
            <a:ext cx="1135741" cy="17176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5905" y="2724248"/>
            <a:ext cx="1149376" cy="17176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4869" y="2724249"/>
            <a:ext cx="1135954" cy="17120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93" y="2724248"/>
            <a:ext cx="1136599" cy="17017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57701" y="4456660"/>
            <a:ext cx="1134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Dr. Joseph Kott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0838" y="4450280"/>
            <a:ext cx="1134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Dr. Serena Alexander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47123" y="4464281"/>
            <a:ext cx="1134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Dr. </a:t>
            </a:r>
            <a:r>
              <a:rPr lang="en-US" sz="1400" dirty="0">
                <a:solidFill>
                  <a:srgbClr val="000000"/>
                </a:solidFill>
              </a:rPr>
              <a:t>Anurag Pande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05670" y="4450280"/>
            <a:ext cx="1134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Dr. Shannon McDonald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61320" y="4450280"/>
            <a:ext cx="1134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Dr. </a:t>
            </a:r>
            <a:r>
              <a:rPr lang="en-US" sz="1400" dirty="0">
                <a:solidFill>
                  <a:srgbClr val="000000"/>
                </a:solidFill>
              </a:rPr>
              <a:t>Udeme Ndon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5933" y="2724249"/>
            <a:ext cx="1166327" cy="171203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971228" y="4470661"/>
            <a:ext cx="1134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Dr. Hiroyuki Iseki</a:t>
            </a:r>
          </a:p>
        </p:txBody>
      </p:sp>
    </p:spTree>
    <p:extLst>
      <p:ext uri="{BB962C8B-B14F-4D97-AF65-F5344CB8AC3E}">
        <p14:creationId xmlns:p14="http://schemas.microsoft.com/office/powerpoint/2010/main" val="949086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the Research Team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Commute Alternative Incentives Subgroup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08040" y="2982723"/>
            <a:ext cx="1729505" cy="1148633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606440" y="2953867"/>
            <a:ext cx="1709928" cy="11867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68019" y="4402810"/>
            <a:ext cx="11711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Walt Stringer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6922" y="2692287"/>
            <a:ext cx="1135954" cy="17120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2690" y="2692287"/>
            <a:ext cx="1205516" cy="171052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47032" y="4421792"/>
            <a:ext cx="1651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Dr. </a:t>
            </a:r>
            <a:r>
              <a:rPr lang="en-US" sz="1400" dirty="0">
                <a:solidFill>
                  <a:srgbClr val="000000"/>
                </a:solidFill>
              </a:rPr>
              <a:t>Maaza Mekuria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38672" y="4402810"/>
            <a:ext cx="1189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Eric Peterson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49139" y="4411473"/>
            <a:ext cx="1451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Dr. </a:t>
            </a:r>
            <a:r>
              <a:rPr lang="en-US" sz="1400" dirty="0">
                <a:solidFill>
                  <a:srgbClr val="000000"/>
                </a:solidFill>
              </a:rPr>
              <a:t>Udeme Ndon</a:t>
            </a:r>
          </a:p>
        </p:txBody>
      </p:sp>
    </p:spTree>
    <p:extLst>
      <p:ext uri="{BB962C8B-B14F-4D97-AF65-F5344CB8AC3E}">
        <p14:creationId xmlns:p14="http://schemas.microsoft.com/office/powerpoint/2010/main" val="3223423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the Research Team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Travel Evaluation Metrics Subgroup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68019" y="4402809"/>
            <a:ext cx="117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Dr. </a:t>
            </a:r>
            <a:r>
              <a:rPr lang="en-US" sz="1400" dirty="0">
                <a:solidFill>
                  <a:srgbClr val="000000"/>
                </a:solidFill>
              </a:rPr>
              <a:t>Anurag Pande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8475" y="4402809"/>
            <a:ext cx="1176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Dr. Bruce Appleyard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38672" y="4402809"/>
            <a:ext cx="1189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Dr. </a:t>
            </a:r>
            <a:r>
              <a:rPr lang="en-US" sz="1400" dirty="0">
                <a:solidFill>
                  <a:srgbClr val="000000"/>
                </a:solidFill>
              </a:rPr>
              <a:t>Maaza Mekuria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31042" y="4402809"/>
            <a:ext cx="1134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Dr. Joseph Kott</a:t>
            </a:r>
          </a:p>
        </p:txBody>
      </p:sp>
      <p:pic>
        <p:nvPicPr>
          <p:cNvPr id="19" name="Picture 18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401" y="2692286"/>
            <a:ext cx="1134867" cy="17007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5162" y="2700507"/>
            <a:ext cx="1134471" cy="170170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497297" y="2990944"/>
            <a:ext cx="1729505" cy="11486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8019" y="2712396"/>
            <a:ext cx="1135741" cy="171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132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the Research Team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Community Planning Subgroup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68019" y="4402810"/>
            <a:ext cx="11711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Walt Stringer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0200" y="4402810"/>
            <a:ext cx="1675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Dr. Bruce Appleyard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38672" y="4402810"/>
            <a:ext cx="1189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Eric Peterson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86303" y="4402810"/>
            <a:ext cx="1442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Dr. Mark Garrett</a:t>
            </a:r>
          </a:p>
        </p:txBody>
      </p:sp>
      <p:pic>
        <p:nvPicPr>
          <p:cNvPr id="16" name="Picture 15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606440" y="2953867"/>
            <a:ext cx="1709928" cy="11867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8441" y="2719122"/>
            <a:ext cx="1137917" cy="16739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2690" y="2692287"/>
            <a:ext cx="1205516" cy="1710523"/>
          </a:xfrm>
          <a:prstGeom prst="rect">
            <a:avLst/>
          </a:prstGeom>
        </p:spPr>
      </p:pic>
      <p:pic>
        <p:nvPicPr>
          <p:cNvPr id="19" name="Picture 18"/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401" y="2692286"/>
            <a:ext cx="1134867" cy="170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95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0" y="500352"/>
            <a:ext cx="7391400" cy="85725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Learning Network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701800"/>
            <a:ext cx="8470900" cy="48641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800" b="1" dirty="0"/>
              <a:t>Top Priorities</a:t>
            </a:r>
          </a:p>
          <a:p>
            <a:r>
              <a:rPr lang="en-US" sz="2800" dirty="0"/>
              <a:t>Messaging on Housing</a:t>
            </a:r>
          </a:p>
          <a:p>
            <a:r>
              <a:rPr lang="en-US" sz="2800" dirty="0"/>
              <a:t>Community Engagement</a:t>
            </a:r>
          </a:p>
          <a:p>
            <a:r>
              <a:rPr lang="en-US" sz="2800" dirty="0"/>
              <a:t>Mobility and Housing</a:t>
            </a:r>
          </a:p>
          <a:p>
            <a:r>
              <a:rPr lang="en-US" sz="2800" dirty="0"/>
              <a:t>New Sources of Funding</a:t>
            </a:r>
          </a:p>
          <a:p>
            <a:r>
              <a:rPr lang="en-US" sz="2800" dirty="0"/>
              <a:t>Regional Housing Allocation (RHNA) Sharing</a:t>
            </a:r>
          </a:p>
          <a:p>
            <a:r>
              <a:rPr lang="en-US" sz="2800" dirty="0"/>
              <a:t>Accessory Dwelling units</a:t>
            </a:r>
          </a:p>
          <a:p>
            <a:r>
              <a:rPr lang="en-US" sz="2800" dirty="0"/>
              <a:t>Coordination with 21 Elements</a:t>
            </a:r>
          </a:p>
          <a:p>
            <a:endParaRPr lang="en-US" sz="1950" dirty="0"/>
          </a:p>
        </p:txBody>
      </p:sp>
    </p:spTree>
    <p:extLst>
      <p:ext uri="{BB962C8B-B14F-4D97-AF65-F5344CB8AC3E}">
        <p14:creationId xmlns:p14="http://schemas.microsoft.com/office/powerpoint/2010/main" val="4005574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the Research Team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Development Design Subgroup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3052" y="2705704"/>
            <a:ext cx="1137917" cy="16739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9272" y="2705705"/>
            <a:ext cx="1205516" cy="1710523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401" y="2692286"/>
            <a:ext cx="1134867" cy="17007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61499" y="4420242"/>
            <a:ext cx="1692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Dr. Bruce Appleyard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98003" y="4437142"/>
            <a:ext cx="1189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Eric Peterson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01776" y="4406824"/>
            <a:ext cx="1540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Dr. Mark Garrett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2864" y="2695249"/>
            <a:ext cx="1158625" cy="173143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864284" y="4447600"/>
            <a:ext cx="2061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Dr. Shannon McDonald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2174" y="2681040"/>
            <a:ext cx="1166327" cy="171203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518561" y="4449837"/>
            <a:ext cx="1453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Dr. Hiroyuki Iseki</a:t>
            </a:r>
          </a:p>
        </p:txBody>
      </p:sp>
    </p:spTree>
    <p:extLst>
      <p:ext uri="{BB962C8B-B14F-4D97-AF65-F5344CB8AC3E}">
        <p14:creationId xmlns:p14="http://schemas.microsoft.com/office/powerpoint/2010/main" val="34838255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Review innovative efforts in the 5 specified categories</a:t>
            </a:r>
          </a:p>
          <a:p>
            <a:pPr lvl="1"/>
            <a:r>
              <a:rPr lang="en-US" sz="2400" dirty="0" smtClean="0"/>
              <a:t>Focus on Bay Area with other national exemplars</a:t>
            </a:r>
          </a:p>
          <a:p>
            <a:pPr lvl="1"/>
            <a:r>
              <a:rPr lang="en-US" sz="2400" dirty="0" smtClean="0"/>
              <a:t>Develop summary paragraphs (5 in each category)</a:t>
            </a:r>
          </a:p>
          <a:p>
            <a:r>
              <a:rPr lang="en-US" sz="2400" dirty="0" smtClean="0"/>
              <a:t>Work with County to identify 15 full cases (3 in each category)</a:t>
            </a:r>
          </a:p>
          <a:p>
            <a:r>
              <a:rPr lang="en-US" sz="2400" dirty="0" smtClean="0"/>
              <a:t>Develop Draft Toolkit for review</a:t>
            </a:r>
          </a:p>
          <a:p>
            <a:r>
              <a:rPr lang="en-US" sz="2400" dirty="0" smtClean="0"/>
              <a:t>Participate in County workshops (Spring 2018)</a:t>
            </a:r>
          </a:p>
          <a:p>
            <a:r>
              <a:rPr lang="en-US" sz="2400" dirty="0" smtClean="0"/>
              <a:t>Value of collaboration with Home For All / County staff</a:t>
            </a:r>
          </a:p>
        </p:txBody>
      </p:sp>
    </p:spTree>
    <p:extLst>
      <p:ext uri="{BB962C8B-B14F-4D97-AF65-F5344CB8AC3E}">
        <p14:creationId xmlns:p14="http://schemas.microsoft.com/office/powerpoint/2010/main" val="11241206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Serena Alexander / </a:t>
            </a:r>
            <a:r>
              <a:rPr lang="en-US" sz="1800" dirty="0">
                <a:hlinkClick r:id="rId2"/>
              </a:rPr>
              <a:t>serena.alexander@sjsu.edu</a:t>
            </a:r>
            <a:endParaRPr lang="en-US" sz="1800" dirty="0"/>
          </a:p>
          <a:p>
            <a:r>
              <a:rPr lang="en-US" sz="1800" dirty="0"/>
              <a:t>Joseph Kott / </a:t>
            </a:r>
            <a:r>
              <a:rPr lang="en-US" sz="1800" dirty="0">
                <a:hlinkClick r:id="rId3"/>
              </a:rPr>
              <a:t>joseph.kott@sjsu.edu</a:t>
            </a:r>
            <a:r>
              <a:rPr lang="en-US" sz="1800" dirty="0"/>
              <a:t> </a:t>
            </a:r>
          </a:p>
          <a:p>
            <a:r>
              <a:rPr lang="en-US" sz="1800" dirty="0"/>
              <a:t>Hilary Nixon / </a:t>
            </a:r>
            <a:r>
              <a:rPr lang="en-US" sz="1800" dirty="0">
                <a:hlinkClick r:id="rId4"/>
              </a:rPr>
              <a:t>hilary.nixon@sjsu.edu</a:t>
            </a:r>
            <a:r>
              <a:rPr lang="en-US" sz="1800" dirty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347666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959" y="356278"/>
            <a:ext cx="7543799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Home For All Community Engagement Pilot Project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436" y="1604513"/>
            <a:ext cx="8613320" cy="509204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3500" b="1" dirty="0"/>
              <a:t>Pilot Projects</a:t>
            </a:r>
          </a:p>
          <a:p>
            <a:pPr lvl="1">
              <a:lnSpc>
                <a:spcPct val="130000"/>
              </a:lnSpc>
            </a:pPr>
            <a:r>
              <a:rPr lang="en-US" sz="2600" dirty="0" smtClean="0"/>
              <a:t>Expanding Housing Opportunities in Burlingame</a:t>
            </a:r>
            <a:endParaRPr lang="en-US" sz="2600" dirty="0"/>
          </a:p>
          <a:p>
            <a:pPr lvl="1">
              <a:lnSpc>
                <a:spcPct val="130000"/>
              </a:lnSpc>
            </a:pPr>
            <a:r>
              <a:rPr lang="en-US" sz="2600" dirty="0"/>
              <a:t>Podesta Property PUD in Half Moon Bay</a:t>
            </a:r>
          </a:p>
          <a:p>
            <a:pPr lvl="1">
              <a:lnSpc>
                <a:spcPct val="130000"/>
              </a:lnSpc>
            </a:pPr>
            <a:r>
              <a:rPr lang="en-US" sz="2600" dirty="0"/>
              <a:t>The Portola Valley Housing Strategic Plan </a:t>
            </a:r>
          </a:p>
          <a:p>
            <a:pPr lvl="1">
              <a:lnSpc>
                <a:spcPct val="130000"/>
              </a:lnSpc>
            </a:pPr>
            <a:r>
              <a:rPr lang="en-US" sz="2600" dirty="0"/>
              <a:t>Allocation Guidelines for the Redwood City Affordable Housing Fund</a:t>
            </a:r>
          </a:p>
          <a:p>
            <a:pPr>
              <a:lnSpc>
                <a:spcPct val="130000"/>
              </a:lnSpc>
            </a:pPr>
            <a:r>
              <a:rPr lang="en-US" sz="3000" b="1" dirty="0"/>
              <a:t>Consulting Funds</a:t>
            </a:r>
          </a:p>
          <a:p>
            <a:pPr lvl="1">
              <a:lnSpc>
                <a:spcPct val="130000"/>
              </a:lnSpc>
            </a:pPr>
            <a:r>
              <a:rPr lang="en-US" sz="2600" dirty="0"/>
              <a:t>Belmont &amp; South San Francisco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11935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880" y="341787"/>
            <a:ext cx="8598534" cy="118493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Burlingame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82" y="2294132"/>
            <a:ext cx="5717282" cy="3859084"/>
          </a:xfrm>
        </p:spPr>
        <p:txBody>
          <a:bodyPr anchor="t" anchorCtr="0">
            <a:noAutofit/>
          </a:bodyPr>
          <a:lstStyle/>
          <a:p>
            <a:pPr lvl="0"/>
            <a:r>
              <a:rPr lang="en-US" sz="2600" dirty="0"/>
              <a:t>Reach broad cross-section of residents to explore what mix </a:t>
            </a:r>
            <a:br>
              <a:rPr lang="en-US" sz="2600" dirty="0"/>
            </a:br>
            <a:r>
              <a:rPr lang="en-US" sz="2600" dirty="0"/>
              <a:t>of housing options and programs in Burlingame will support a thriving and diverse </a:t>
            </a:r>
            <a:r>
              <a:rPr lang="en-US" sz="2600" dirty="0" smtClean="0"/>
              <a:t>community</a:t>
            </a:r>
          </a:p>
          <a:p>
            <a:pPr marL="0" lvl="0" indent="0">
              <a:buNone/>
            </a:pPr>
            <a:endParaRPr lang="en-US" sz="1600" dirty="0"/>
          </a:p>
          <a:p>
            <a:pPr lvl="0"/>
            <a:r>
              <a:rPr lang="en-US" sz="2600" dirty="0"/>
              <a:t>Develop model for engaging community members ahead of proposed housing projects, generating understanding and broad guiding principles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1A30585-52A8-4175-8F72-ED4CD8262DFD}"/>
              </a:ext>
            </a:extLst>
          </p:cNvPr>
          <p:cNvSpPr/>
          <p:nvPr/>
        </p:nvSpPr>
        <p:spPr>
          <a:xfrm>
            <a:off x="267880" y="1709478"/>
            <a:ext cx="85985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mianSlabSerifTypeface" panose="02000000000000000000" pitchFamily="50" charset="0"/>
                <a:ea typeface="+mn-ea"/>
                <a:cs typeface="+mn-cs"/>
              </a:rPr>
              <a:t>Expanding housing opportunities in Burlingame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2F1CA23-7107-4C16-9D45-B63076009B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8"/>
          <a:stretch/>
        </p:blipFill>
        <p:spPr>
          <a:xfrm>
            <a:off x="5990369" y="2294132"/>
            <a:ext cx="2768960" cy="204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133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880" y="341787"/>
            <a:ext cx="8598534" cy="118493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Burlingame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82" y="1776899"/>
            <a:ext cx="3953136" cy="3859084"/>
          </a:xfrm>
        </p:spPr>
        <p:txBody>
          <a:bodyPr anchor="t" anchorCtr="0">
            <a:noAutofit/>
          </a:bodyPr>
          <a:lstStyle/>
          <a:p>
            <a:pPr lvl="0"/>
            <a:r>
              <a:rPr lang="en-US" sz="2600" dirty="0"/>
              <a:t>Build capacity for neighborhood-level conversations, e.g., possible Lyon Hoag </a:t>
            </a:r>
            <a:r>
              <a:rPr lang="en-US" sz="2600" dirty="0" smtClean="0"/>
              <a:t>summit</a:t>
            </a:r>
          </a:p>
          <a:p>
            <a:pPr marL="0" lvl="0" indent="0">
              <a:buNone/>
            </a:pPr>
            <a:endParaRPr lang="en-US" sz="1600" dirty="0"/>
          </a:p>
          <a:p>
            <a:pPr lvl="0"/>
            <a:r>
              <a:rPr lang="en-US" sz="2600" dirty="0"/>
              <a:t>Proactive outreach and engagement for Village at Burlingame project</a:t>
            </a:r>
          </a:p>
          <a:p>
            <a:pPr lvl="0"/>
            <a:endParaRPr lang="en-US" sz="26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549EA97-1870-4082-8224-CCB729A1D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645" y="1842102"/>
            <a:ext cx="4398769" cy="31737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F79ED3D3-E0F8-448D-9D8C-B1B76FF5E059}"/>
              </a:ext>
            </a:extLst>
          </p:cNvPr>
          <p:cNvSpPr txBox="1">
            <a:spLocks/>
          </p:cNvSpPr>
          <p:nvPr/>
        </p:nvSpPr>
        <p:spPr>
          <a:xfrm>
            <a:off x="4493257" y="5059614"/>
            <a:ext cx="4392431" cy="4323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PermianSlabSerifTypeface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PermianSlabSerifTypeface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PermianSlabSerifTypeface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PermianSlabSerifTypeface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PermianSlabSerifTypeface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mianSlabSerifTypeface" panose="02000000000000000000" pitchFamily="50" charset="0"/>
                <a:ea typeface="+mn-ea"/>
                <a:cs typeface="+mn-cs"/>
              </a:rPr>
              <a:t>Proposed Village at Burlingame</a:t>
            </a:r>
          </a:p>
        </p:txBody>
      </p:sp>
    </p:spTree>
    <p:extLst>
      <p:ext uri="{BB962C8B-B14F-4D97-AF65-F5344CB8AC3E}">
        <p14:creationId xmlns:p14="http://schemas.microsoft.com/office/powerpoint/2010/main" val="20503821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880" y="341787"/>
            <a:ext cx="8598534" cy="118493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Half Moon Bay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81" y="2663585"/>
            <a:ext cx="5126155" cy="3859084"/>
          </a:xfrm>
        </p:spPr>
        <p:txBody>
          <a:bodyPr anchor="t" anchorCtr="0">
            <a:normAutofit/>
          </a:bodyPr>
          <a:lstStyle/>
          <a:p>
            <a:pPr lvl="0"/>
            <a:r>
              <a:rPr lang="en-US" sz="2600" dirty="0"/>
              <a:t>Encourage a wide range of perspectives about housing and the future of Half Moon Bay; expand types of input provided to </a:t>
            </a:r>
            <a:r>
              <a:rPr lang="en-US" sz="2600" dirty="0" smtClean="0"/>
              <a:t>council</a:t>
            </a:r>
          </a:p>
          <a:p>
            <a:pPr marL="0" lvl="0" indent="0">
              <a:buNone/>
            </a:pPr>
            <a:endParaRPr lang="en-US" sz="1600" dirty="0"/>
          </a:p>
          <a:p>
            <a:pPr lvl="0"/>
            <a:r>
              <a:rPr lang="en-US" sz="2600" dirty="0"/>
              <a:t>Explore community guidance for a new neighborhood on the Podesta site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33EB70D-1500-4C3E-A739-61BA8E0612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42"/>
          <a:stretch/>
        </p:blipFill>
        <p:spPr>
          <a:xfrm>
            <a:off x="5809673" y="2456072"/>
            <a:ext cx="3056741" cy="28529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1A30585-52A8-4175-8F72-ED4CD8262DFD}"/>
              </a:ext>
            </a:extLst>
          </p:cNvPr>
          <p:cNvSpPr/>
          <p:nvPr/>
        </p:nvSpPr>
        <p:spPr>
          <a:xfrm>
            <a:off x="267880" y="1709478"/>
            <a:ext cx="55417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mianSlabSerifTypeface" panose="02000000000000000000" pitchFamily="50" charset="0"/>
                <a:ea typeface="+mn-ea"/>
                <a:cs typeface="+mn-cs"/>
              </a:rPr>
              <a:t>Inviting the community to plan the Podesta Neighborhood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259BCE28-F4A6-4C50-BBBE-CCA3FC4C5737}"/>
              </a:ext>
            </a:extLst>
          </p:cNvPr>
          <p:cNvSpPr txBox="1">
            <a:spLocks/>
          </p:cNvSpPr>
          <p:nvPr/>
        </p:nvSpPr>
        <p:spPr>
          <a:xfrm>
            <a:off x="5671326" y="5308997"/>
            <a:ext cx="3288252" cy="4323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PermianSlabSerifTypeface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PermianSlabSerifTypeface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PermianSlabSerifTypeface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PermianSlabSerifTypeface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PermianSlabSerifTypeface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mianSlabSerifTypeface" panose="02000000000000000000" pitchFamily="50" charset="0"/>
                <a:ea typeface="+mn-ea"/>
                <a:cs typeface="+mn-cs"/>
              </a:rPr>
              <a:t>Podesta site</a:t>
            </a:r>
          </a:p>
        </p:txBody>
      </p:sp>
    </p:spTree>
    <p:extLst>
      <p:ext uri="{BB962C8B-B14F-4D97-AF65-F5344CB8AC3E}">
        <p14:creationId xmlns:p14="http://schemas.microsoft.com/office/powerpoint/2010/main" val="15269920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880" y="341787"/>
            <a:ext cx="8598534" cy="118493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Half Moon Bay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82" y="1764894"/>
            <a:ext cx="3925428" cy="4813191"/>
          </a:xfrm>
        </p:spPr>
        <p:txBody>
          <a:bodyPr anchor="t" anchorCtr="0">
            <a:normAutofit/>
          </a:bodyPr>
          <a:lstStyle/>
          <a:p>
            <a:pPr lvl="0"/>
            <a:r>
              <a:rPr lang="en-US" sz="2600" dirty="0"/>
              <a:t>Integrate findings with city's other planning processes</a:t>
            </a:r>
          </a:p>
          <a:p>
            <a:pPr lvl="1"/>
            <a:r>
              <a:rPr lang="en-US" sz="2600" dirty="0"/>
              <a:t>Local Coastal Program and General </a:t>
            </a:r>
            <a:r>
              <a:rPr lang="en-US" sz="2600" dirty="0" smtClean="0"/>
              <a:t>Plan</a:t>
            </a:r>
          </a:p>
          <a:p>
            <a:pPr marL="457200" lvl="1" indent="0">
              <a:buNone/>
            </a:pPr>
            <a:endParaRPr lang="en-US" sz="1600" dirty="0"/>
          </a:p>
          <a:p>
            <a:pPr lvl="1"/>
            <a:r>
              <a:rPr lang="en-US" sz="2600" dirty="0"/>
              <a:t>Parks Master Plan and Bicycle and Pedestrian Master Plan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F326B6E-EB3F-4B0E-8E70-06DF57C671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5" b="8891"/>
          <a:stretch/>
        </p:blipFill>
        <p:spPr>
          <a:xfrm>
            <a:off x="4747492" y="1792602"/>
            <a:ext cx="4100450" cy="41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986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880" y="341787"/>
            <a:ext cx="8598534" cy="118493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Portola Valley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82" y="2294132"/>
            <a:ext cx="4239463" cy="2952123"/>
          </a:xfrm>
        </p:spPr>
        <p:txBody>
          <a:bodyPr anchor="t" anchorCtr="0">
            <a:noAutofit/>
          </a:bodyPr>
          <a:lstStyle/>
          <a:p>
            <a:pPr lvl="0"/>
            <a:r>
              <a:rPr lang="en-US" sz="2600" dirty="0"/>
              <a:t>Increase the capacity of Town and residents to discuss housing issues and consider a "rich mix" of housing options</a:t>
            </a:r>
          </a:p>
          <a:p>
            <a:pPr lvl="0"/>
            <a:r>
              <a:rPr lang="en-US" sz="2600" dirty="0"/>
              <a:t>Lead series of phased conversations exploring needs and considering design options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1A30585-52A8-4175-8F72-ED4CD8262DFD}"/>
              </a:ext>
            </a:extLst>
          </p:cNvPr>
          <p:cNvSpPr/>
          <p:nvPr/>
        </p:nvSpPr>
        <p:spPr>
          <a:xfrm>
            <a:off x="267880" y="1709478"/>
            <a:ext cx="85985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mianSlabSerifTypeface" panose="02000000000000000000" pitchFamily="50" charset="0"/>
                <a:ea typeface="+mn-ea"/>
                <a:cs typeface="+mn-cs"/>
              </a:rPr>
              <a:t>Updating the housing strategic plan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F843768-7949-4C17-AAEE-5B8EA50BA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511" y="2321840"/>
            <a:ext cx="4111903" cy="336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38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880" y="341787"/>
            <a:ext cx="8598534" cy="118493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Portola Valley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81" y="1749188"/>
            <a:ext cx="4784905" cy="3158455"/>
          </a:xfrm>
        </p:spPr>
        <p:txBody>
          <a:bodyPr anchor="t" anchorCtr="0">
            <a:noAutofit/>
          </a:bodyPr>
          <a:lstStyle/>
          <a:p>
            <a:pPr marL="0" lvl="0" indent="0">
              <a:buNone/>
            </a:pPr>
            <a:r>
              <a:rPr lang="en-US" sz="1900" b="1" dirty="0"/>
              <a:t>Conversation #1:</a:t>
            </a:r>
          </a:p>
          <a:p>
            <a:pPr lvl="0">
              <a:spcBef>
                <a:spcPts val="0"/>
              </a:spcBef>
            </a:pPr>
            <a:r>
              <a:rPr lang="en-US" sz="2400" dirty="0"/>
              <a:t>Help residents to explore </a:t>
            </a:r>
            <a:br>
              <a:rPr lang="en-US" sz="2400" dirty="0"/>
            </a:br>
            <a:r>
              <a:rPr lang="en-US" sz="2400" dirty="0"/>
              <a:t>how the jobs-housing gap </a:t>
            </a:r>
            <a:br>
              <a:rPr lang="en-US" sz="2400" dirty="0"/>
            </a:br>
            <a:r>
              <a:rPr lang="en-US" sz="2400" dirty="0"/>
              <a:t>is impacting Portola Valley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1900" b="1" dirty="0"/>
              <a:t>Conversation #2:</a:t>
            </a:r>
            <a:endParaRPr lang="en-US" sz="1900" dirty="0"/>
          </a:p>
          <a:p>
            <a:pPr>
              <a:spcBef>
                <a:spcPts val="0"/>
              </a:spcBef>
            </a:pPr>
            <a:r>
              <a:rPr lang="en-US" sz="2400" dirty="0"/>
              <a:t>Determine what type of </a:t>
            </a:r>
            <a:br>
              <a:rPr lang="en-US" sz="2400" dirty="0"/>
            </a:br>
            <a:r>
              <a:rPr lang="en-US" sz="2400" dirty="0"/>
              <a:t>housing designs would add </a:t>
            </a:r>
            <a:br>
              <a:rPr lang="en-US" sz="2400" dirty="0"/>
            </a:br>
            <a:r>
              <a:rPr lang="en-US" sz="2400" dirty="0"/>
              <a:t>to the community's character</a:t>
            </a:r>
          </a:p>
          <a:p>
            <a:pPr>
              <a:spcBef>
                <a:spcPts val="0"/>
              </a:spcBef>
              <a:buNone/>
            </a:pPr>
            <a:endParaRPr lang="en-US" sz="2400" dirty="0"/>
          </a:p>
          <a:p>
            <a:r>
              <a:rPr lang="en-US" sz="2400" dirty="0"/>
              <a:t>Coordinate outreach and recruitment with local businesses, schools and community partners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C8AFC5A-43D9-41AD-A147-C418FCC758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" r="18379"/>
          <a:stretch/>
        </p:blipFill>
        <p:spPr>
          <a:xfrm>
            <a:off x="5246255" y="1836767"/>
            <a:ext cx="3620159" cy="312816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5380D641-C375-41F5-8478-25FE6E18EE30}"/>
              </a:ext>
            </a:extLst>
          </p:cNvPr>
          <p:cNvSpPr txBox="1">
            <a:spLocks/>
          </p:cNvSpPr>
          <p:nvPr/>
        </p:nvSpPr>
        <p:spPr>
          <a:xfrm>
            <a:off x="5587867" y="4984930"/>
            <a:ext cx="3288252" cy="4323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PermianSlabSerifTypeface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PermianSlabSerifTypeface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PermianSlabSerifTypeface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PermianSlabSerifTypeface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PermianSlabSerifTypeface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mianSlabSerifTypeface" panose="02000000000000000000" pitchFamily="50" charset="0"/>
                <a:ea typeface="+mn-ea"/>
                <a:cs typeface="+mn-cs"/>
              </a:rPr>
              <a:t>The Sequoias</a:t>
            </a:r>
          </a:p>
        </p:txBody>
      </p:sp>
    </p:spTree>
    <p:extLst>
      <p:ext uri="{BB962C8B-B14F-4D97-AF65-F5344CB8AC3E}">
        <p14:creationId xmlns:p14="http://schemas.microsoft.com/office/powerpoint/2010/main" val="450948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614" y="341785"/>
            <a:ext cx="7543800" cy="118493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Home for All Learning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044" y="2190245"/>
            <a:ext cx="8229600" cy="363640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Introductions and City Sharing of </a:t>
            </a:r>
          </a:p>
          <a:p>
            <a:pPr marL="0" indent="0">
              <a:buNone/>
            </a:pPr>
            <a:r>
              <a:rPr lang="en-US" b="1" dirty="0"/>
              <a:t>Housing Highlights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8987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880" y="341787"/>
            <a:ext cx="8598534" cy="118493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Redwood 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79" y="2706214"/>
            <a:ext cx="4913721" cy="3782291"/>
          </a:xfrm>
        </p:spPr>
        <p:txBody>
          <a:bodyPr anchor="t" anchorCtr="0">
            <a:noAutofit/>
          </a:bodyPr>
          <a:lstStyle/>
          <a:p>
            <a:pPr lvl="0"/>
            <a:r>
              <a:rPr lang="en-US" sz="2600" dirty="0"/>
              <a:t>Proactive awareness and education to build understanding of affordable </a:t>
            </a:r>
            <a:r>
              <a:rPr lang="en-US" sz="2600" dirty="0" smtClean="0"/>
              <a:t>housing</a:t>
            </a:r>
          </a:p>
          <a:p>
            <a:pPr marL="0" lvl="0" indent="0">
              <a:buNone/>
            </a:pPr>
            <a:endParaRPr lang="en-US" sz="1600" dirty="0"/>
          </a:p>
          <a:p>
            <a:pPr lvl="0"/>
            <a:r>
              <a:rPr lang="en-US" sz="2600" dirty="0"/>
              <a:t>Work with community partners to reach new residents; draw on city's work developing neighborhood leaders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1A30585-52A8-4175-8F72-ED4CD8262DFD}"/>
              </a:ext>
            </a:extLst>
          </p:cNvPr>
          <p:cNvSpPr/>
          <p:nvPr/>
        </p:nvSpPr>
        <p:spPr>
          <a:xfrm>
            <a:off x="267879" y="1700242"/>
            <a:ext cx="59020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mianSlabSerifTypeface" panose="02000000000000000000" pitchFamily="50" charset="0"/>
                <a:ea typeface="+mn-ea"/>
                <a:cs typeface="+mn-cs"/>
              </a:rPr>
              <a:t>Develop allocation guidelines for city's affordable housing fund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FAD0908-CCD2-4ED8-A8C8-D0EE27845F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9" t="11605"/>
          <a:stretch/>
        </p:blipFill>
        <p:spPr>
          <a:xfrm>
            <a:off x="5254150" y="2802467"/>
            <a:ext cx="3612264" cy="32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433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880" y="341787"/>
            <a:ext cx="8598534" cy="118493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Redwood 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82" y="1776899"/>
            <a:ext cx="3953136" cy="3859084"/>
          </a:xfrm>
        </p:spPr>
        <p:txBody>
          <a:bodyPr anchor="t" anchorCtr="0">
            <a:noAutofit/>
          </a:bodyPr>
          <a:lstStyle/>
          <a:p>
            <a:pPr lvl="0"/>
            <a:r>
              <a:rPr lang="en-US" sz="2600" dirty="0"/>
              <a:t>Housing and Human Concerns Committee will host community workshop to be followed by </a:t>
            </a:r>
            <a:r>
              <a:rPr lang="en-US" sz="2600" dirty="0" smtClean="0"/>
              <a:t>survey</a:t>
            </a:r>
          </a:p>
          <a:p>
            <a:pPr marL="0" lvl="0" indent="0">
              <a:buNone/>
            </a:pPr>
            <a:r>
              <a:rPr lang="en-US" sz="2600" dirty="0" smtClean="0"/>
              <a:t>  </a:t>
            </a:r>
            <a:endParaRPr lang="en-US" sz="2600" dirty="0"/>
          </a:p>
          <a:p>
            <a:pPr lvl="0"/>
            <a:r>
              <a:rPr lang="en-US" sz="2600" dirty="0"/>
              <a:t>Better understanding of community preferences will shape guidelines presented to Council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8A331857-08F2-49D3-BC77-DAB1E3CA9DFB}"/>
              </a:ext>
            </a:extLst>
          </p:cNvPr>
          <p:cNvSpPr txBox="1">
            <a:spLocks/>
          </p:cNvSpPr>
          <p:nvPr/>
        </p:nvSpPr>
        <p:spPr>
          <a:xfrm>
            <a:off x="4407753" y="4594931"/>
            <a:ext cx="4392431" cy="4323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PermianSlabSerifTypeface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PermianSlabSerifTypeface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PermianSlabSerifTypeface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PermianSlabSerifTypeface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PermianSlabSerifTypeface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mianSlabSerifTypeface" panose="02000000000000000000" pitchFamily="50" charset="0"/>
                <a:ea typeface="+mn-ea"/>
                <a:cs typeface="+mn-cs"/>
              </a:rPr>
              <a:t>Greystar IV Apartments</a:t>
            </a:r>
          </a:p>
        </p:txBody>
      </p:sp>
      <p:pic>
        <p:nvPicPr>
          <p:cNvPr id="1026" name="Picture 2" descr="Main Graphic: Greystar I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569" y="1927654"/>
            <a:ext cx="4463994" cy="240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5514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Home for All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Learning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045" y="1742536"/>
            <a:ext cx="8566030" cy="4347713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/>
              <a:t>Next Session: February 22</a:t>
            </a:r>
            <a:r>
              <a:rPr lang="en-US" b="1" baseline="30000" dirty="0"/>
              <a:t>nd</a:t>
            </a:r>
            <a:r>
              <a:rPr lang="en-US" b="1" dirty="0"/>
              <a:t> 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Information sharing by cities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Funding for Housing Development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Community Engagement Pilot Updates</a:t>
            </a:r>
          </a:p>
          <a:p>
            <a:pPr>
              <a:spcAft>
                <a:spcPts val="600"/>
              </a:spcAft>
            </a:pPr>
            <a:endParaRPr lang="en-US" sz="28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2800" b="1" dirty="0"/>
              <a:t>Upcoming Events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Convening on Second Units: January 25</a:t>
            </a:r>
            <a:r>
              <a:rPr lang="en-US" sz="2800" baseline="30000" dirty="0"/>
              <a:t>th</a:t>
            </a:r>
            <a:r>
              <a:rPr lang="en-US" sz="2800" dirty="0"/>
              <a:t>, 2018</a:t>
            </a:r>
          </a:p>
        </p:txBody>
      </p:sp>
    </p:spTree>
    <p:extLst>
      <p:ext uri="{BB962C8B-B14F-4D97-AF65-F5344CB8AC3E}">
        <p14:creationId xmlns:p14="http://schemas.microsoft.com/office/powerpoint/2010/main" val="29093290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932988647_aa22cafc56_o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4021" y="498475"/>
            <a:ext cx="8750985" cy="5233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6931" y="8929"/>
            <a:ext cx="2008986" cy="26707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3804" y="5160094"/>
            <a:ext cx="7131406" cy="1077218"/>
          </a:xfrm>
          <a:prstGeom prst="rect">
            <a:avLst/>
          </a:prstGeom>
          <a:solidFill>
            <a:srgbClr val="D55F24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>
                <a:solidFill>
                  <a:prstClr val="white"/>
                </a:solidFill>
                <a:latin typeface="Gotham Book"/>
                <a:cs typeface="Gotham Book"/>
              </a:rPr>
              <a:t>Next Meeting:  </a:t>
            </a:r>
          </a:p>
          <a:p>
            <a:pPr algn="ctr" defTabSz="457200"/>
            <a:r>
              <a:rPr lang="en-US" sz="3200" dirty="0">
                <a:solidFill>
                  <a:prstClr val="white"/>
                </a:solidFill>
                <a:latin typeface="Gotham Book"/>
                <a:cs typeface="Gotham Book"/>
              </a:rPr>
              <a:t>February 22</a:t>
            </a:r>
            <a:r>
              <a:rPr lang="en-US" sz="3200" baseline="30000" dirty="0">
                <a:solidFill>
                  <a:prstClr val="white"/>
                </a:solidFill>
                <a:latin typeface="Gotham Book"/>
                <a:cs typeface="Gotham Book"/>
              </a:rPr>
              <a:t>nd</a:t>
            </a:r>
            <a:r>
              <a:rPr lang="en-US" sz="3200" dirty="0">
                <a:solidFill>
                  <a:prstClr val="white"/>
                </a:solidFill>
                <a:latin typeface="Gotham Book"/>
                <a:cs typeface="Gotham Book"/>
              </a:rPr>
              <a:t> from 7:30 – 9:30 AM</a:t>
            </a:r>
          </a:p>
        </p:txBody>
      </p:sp>
    </p:spTree>
    <p:extLst>
      <p:ext uri="{BB962C8B-B14F-4D97-AF65-F5344CB8AC3E}">
        <p14:creationId xmlns:p14="http://schemas.microsoft.com/office/powerpoint/2010/main" val="2033842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07" y="341784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Home for All Messaging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199" y="1917700"/>
            <a:ext cx="8682007" cy="4571524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b="1" dirty="0"/>
              <a:t>	Recommendations from the</a:t>
            </a:r>
          </a:p>
          <a:p>
            <a:pPr marL="0" indent="0">
              <a:buNone/>
            </a:pPr>
            <a:r>
              <a:rPr lang="en-US" b="1" dirty="0"/>
              <a:t>	Frameworks Institute  </a:t>
            </a:r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endParaRPr lang="en-US" sz="2400" i="1" dirty="0"/>
          </a:p>
          <a:p>
            <a:pPr marL="0" indent="0" algn="r">
              <a:buNone/>
            </a:pPr>
            <a:r>
              <a:rPr lang="en-US" sz="2800" i="1" dirty="0"/>
              <a:t>Peggy Jensen</a:t>
            </a:r>
          </a:p>
        </p:txBody>
      </p:sp>
    </p:spTree>
    <p:extLst>
      <p:ext uri="{BB962C8B-B14F-4D97-AF65-F5344CB8AC3E}">
        <p14:creationId xmlns:p14="http://schemas.microsoft.com/office/powerpoint/2010/main" val="1697311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07" y="341784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Frameworks Institute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709" y="1600200"/>
            <a:ext cx="8692498" cy="5118100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US" sz="35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sz="3100" dirty="0"/>
              <a:t>Nonprofit organization researching the most effective messages to build community  support for social and public benefit programs </a:t>
            </a:r>
          </a:p>
          <a:p>
            <a:pPr marL="0" indent="0">
              <a:spcAft>
                <a:spcPts val="600"/>
              </a:spcAft>
              <a:buNone/>
            </a:pPr>
            <a:endParaRPr lang="en-US" sz="31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3100" dirty="0"/>
              <a:t>Ongoing work on housing messaging </a:t>
            </a:r>
          </a:p>
        </p:txBody>
      </p:sp>
    </p:spTree>
    <p:extLst>
      <p:ext uri="{BB962C8B-B14F-4D97-AF65-F5344CB8AC3E}">
        <p14:creationId xmlns:p14="http://schemas.microsoft.com/office/powerpoint/2010/main" val="2491828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07" y="341784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Home for All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709" y="1600200"/>
            <a:ext cx="8692498" cy="5118100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3500" dirty="0"/>
              <a:t>Task Force Marketing Work Group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Developed Home for All brand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Reviewed and approved web page and brochure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3500" dirty="0"/>
              <a:t>Frameworks Institute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Reviewed and provided feedback on Home for All web and print materials</a:t>
            </a:r>
          </a:p>
        </p:txBody>
      </p:sp>
    </p:spTree>
    <p:extLst>
      <p:ext uri="{BB962C8B-B14F-4D97-AF65-F5344CB8AC3E}">
        <p14:creationId xmlns:p14="http://schemas.microsoft.com/office/powerpoint/2010/main" val="100719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06" y="341784"/>
            <a:ext cx="8653493" cy="11430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109" y="1580551"/>
            <a:ext cx="8667098" cy="5175849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600" dirty="0"/>
              <a:t>Relate the need for housing to shared values 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600" dirty="0"/>
              <a:t>Be aware of “backfires”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600" dirty="0"/>
              <a:t>Data is not the story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600" dirty="0"/>
              <a:t>Offer next steps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0329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799" y="341784"/>
            <a:ext cx="7493001" cy="11430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1. Shared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790700"/>
            <a:ext cx="8547100" cy="4445000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Messaging, not Marketing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Remind people of what they believe and already </a:t>
            </a:r>
            <a:r>
              <a:rPr lang="en-US" dirty="0" smtClean="0"/>
              <a:t>know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Focus on the Value of Interdependence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We are all connected, we rely on each other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We all have a stake in ensuring the well-being of others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Moving people from “me” to “we” 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55522160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dvantage">
  <a:themeElements>
    <a:clrScheme name="Custom 2">
      <a:dk1>
        <a:srgbClr val="000000"/>
      </a:dk1>
      <a:lt1>
        <a:srgbClr val="FFFFFF"/>
      </a:lt1>
      <a:dk2>
        <a:srgbClr val="005591"/>
      </a:dk2>
      <a:lt2>
        <a:srgbClr val="EEECE1"/>
      </a:lt2>
      <a:accent1>
        <a:srgbClr val="005591"/>
      </a:accent1>
      <a:accent2>
        <a:srgbClr val="E5A823"/>
      </a:accent2>
      <a:accent3>
        <a:srgbClr val="005591"/>
      </a:accent3>
      <a:accent4>
        <a:srgbClr val="E5A823"/>
      </a:accent4>
      <a:accent5>
        <a:srgbClr val="005591"/>
      </a:accent5>
      <a:accent6>
        <a:srgbClr val="939597"/>
      </a:accent6>
      <a:hlink>
        <a:srgbClr val="FEFFFF"/>
      </a:hlink>
      <a:folHlink>
        <a:srgbClr val="939597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2231</TotalTime>
  <Words>2029</Words>
  <Application>Microsoft Office PowerPoint</Application>
  <PresentationFormat>On-screen Show (4:3)</PresentationFormat>
  <Paragraphs>341</Paragraphs>
  <Slides>43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Calibri</vt:lpstr>
      <vt:lpstr>Franklin Gothic Book</vt:lpstr>
      <vt:lpstr>Franklin Gothic Medium</vt:lpstr>
      <vt:lpstr>Gotham Book</vt:lpstr>
      <vt:lpstr>PermianSlabSerifTypeface</vt:lpstr>
      <vt:lpstr>Wingdings</vt:lpstr>
      <vt:lpstr>1_Office Theme</vt:lpstr>
      <vt:lpstr>Advantage</vt:lpstr>
      <vt:lpstr>PowerPoint Presentation</vt:lpstr>
      <vt:lpstr>PowerPoint Presentation</vt:lpstr>
      <vt:lpstr>Learning Network Topics</vt:lpstr>
      <vt:lpstr>Home for All Learning Network</vt:lpstr>
      <vt:lpstr>Home for All Messaging</vt:lpstr>
      <vt:lpstr>Frameworks Institute</vt:lpstr>
      <vt:lpstr>Home for All Messages</vt:lpstr>
      <vt:lpstr>Recommendations</vt:lpstr>
      <vt:lpstr>1. Shared Values</vt:lpstr>
      <vt:lpstr> Framing Interdependence </vt:lpstr>
      <vt:lpstr>2. Backfires</vt:lpstr>
      <vt:lpstr>3. Data is Not the Story</vt:lpstr>
      <vt:lpstr>4. Offer Solutions</vt:lpstr>
      <vt:lpstr>Telling the Story </vt:lpstr>
      <vt:lpstr>Families Moving - Story Chain</vt:lpstr>
      <vt:lpstr>Community - Story Chain</vt:lpstr>
      <vt:lpstr>Traffic - Story Chain</vt:lpstr>
      <vt:lpstr>Messaging and Community Engagement</vt:lpstr>
      <vt:lpstr>Table Discussion</vt:lpstr>
      <vt:lpstr>Home for All Discussion</vt:lpstr>
      <vt:lpstr>Mobility Toolkit</vt:lpstr>
      <vt:lpstr>Housing and Mobility Best Practice Toolkit</vt:lpstr>
      <vt:lpstr>Overview</vt:lpstr>
      <vt:lpstr>About MTI</vt:lpstr>
      <vt:lpstr>Introducing the Research Team</vt:lpstr>
      <vt:lpstr>Introducing the Research Team</vt:lpstr>
      <vt:lpstr>Introducing the Research Team</vt:lpstr>
      <vt:lpstr>Introducing the Research Team</vt:lpstr>
      <vt:lpstr>Introducing the Research Team</vt:lpstr>
      <vt:lpstr>Introducing the Research Team</vt:lpstr>
      <vt:lpstr>Research Approach</vt:lpstr>
      <vt:lpstr>Questions?</vt:lpstr>
      <vt:lpstr>Home For All Community Engagement Pilot Project</vt:lpstr>
      <vt:lpstr>Burlingame</vt:lpstr>
      <vt:lpstr>Burlingame</vt:lpstr>
      <vt:lpstr>Half Moon Bay</vt:lpstr>
      <vt:lpstr>Half Moon Bay</vt:lpstr>
      <vt:lpstr>Portola Valley</vt:lpstr>
      <vt:lpstr>Portola Valley</vt:lpstr>
      <vt:lpstr>Redwood City</vt:lpstr>
      <vt:lpstr>Redwood City</vt:lpstr>
      <vt:lpstr>Home for All  Learning Network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Mullin</dc:creator>
  <cp:lastModifiedBy>Jessica Mullin</cp:lastModifiedBy>
  <cp:revision>59</cp:revision>
  <cp:lastPrinted>2017-11-30T00:45:18Z</cp:lastPrinted>
  <dcterms:created xsi:type="dcterms:W3CDTF">2017-08-15T22:45:22Z</dcterms:created>
  <dcterms:modified xsi:type="dcterms:W3CDTF">2017-11-30T01:05:45Z</dcterms:modified>
</cp:coreProperties>
</file>