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04" r:id="rId2"/>
    <p:sldId id="348" r:id="rId3"/>
    <p:sldId id="349" r:id="rId4"/>
    <p:sldId id="350" r:id="rId5"/>
    <p:sldId id="351" r:id="rId6"/>
    <p:sldId id="352" r:id="rId7"/>
    <p:sldId id="353" r:id="rId8"/>
    <p:sldId id="345" r:id="rId9"/>
    <p:sldId id="354" r:id="rId10"/>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960"/>
    <a:srgbClr val="404040"/>
    <a:srgbClr val="174C8D"/>
    <a:srgbClr val="0076C0"/>
    <a:srgbClr val="056CB6"/>
    <a:srgbClr val="7E8083"/>
    <a:srgbClr val="32787A"/>
    <a:srgbClr val="EDEDED"/>
    <a:srgbClr val="4C9AF8"/>
    <a:srgbClr val="6E5E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812" autoAdjust="0"/>
  </p:normalViewPr>
  <p:slideViewPr>
    <p:cSldViewPr snapToGrid="0" showGuides="1">
      <p:cViewPr varScale="1">
        <p:scale>
          <a:sx n="93" d="100"/>
          <a:sy n="93" d="100"/>
        </p:scale>
        <p:origin x="-90" y="-120"/>
      </p:cViewPr>
      <p:guideLst>
        <p:guide orient="horz" pos="2302"/>
        <p:guide pos="292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71" d="100"/>
          <a:sy n="71" d="100"/>
        </p:scale>
        <p:origin x="-1770"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BA98B960-786A-A943-ACAA-8EB3CE70CA05}" type="datetime1">
              <a:rPr lang="en-US"/>
              <a:pPr>
                <a:defRPr/>
              </a:pPr>
              <a:t>7/11/2016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368BC8C-3714-D84A-9C2D-A980FB6AF555}" type="slidenum">
              <a:rPr lang="en-US"/>
              <a:pPr>
                <a:defRPr/>
              </a:pPr>
              <a:t>‹#›</a:t>
            </a:fld>
            <a:endParaRPr lang="en-US"/>
          </a:p>
        </p:txBody>
      </p:sp>
    </p:spTree>
    <p:extLst>
      <p:ext uri="{BB962C8B-B14F-4D97-AF65-F5344CB8AC3E}">
        <p14:creationId xmlns:p14="http://schemas.microsoft.com/office/powerpoint/2010/main" val="32108679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628279"/>
          </a:xfrm>
        </p:spPr>
        <p:txBody>
          <a:bodyPr/>
          <a:lstStyle/>
          <a:p>
            <a:r>
              <a:rPr lang="en-US" sz="1600" dirty="0" smtClean="0"/>
              <a:t>Good Morning, President SLOCUM, Members of the Board, Mr. </a:t>
            </a:r>
            <a:r>
              <a:rPr lang="en-US" sz="1600" dirty="0" err="1" smtClean="0"/>
              <a:t>Maltbie</a:t>
            </a:r>
            <a:r>
              <a:rPr lang="en-US" sz="1600" dirty="0" smtClean="0"/>
              <a:t>, Mr. Byers</a:t>
            </a:r>
          </a:p>
          <a:p>
            <a:r>
              <a:rPr lang="en-US" sz="1600" dirty="0" smtClean="0"/>
              <a:t>HF, Director of E H S</a:t>
            </a:r>
          </a:p>
          <a:p>
            <a:r>
              <a:rPr lang="en-US" sz="1600" dirty="0" smtClean="0"/>
              <a:t>This agenda item is a Report Back on THE AUGMENTED HOUSING INSPECTION PROGRAM PILOT, with a request to accept the report, and </a:t>
            </a:r>
          </a:p>
          <a:p>
            <a:endParaRPr lang="en-US" sz="1600" dirty="0" smtClean="0"/>
          </a:p>
          <a:p>
            <a:r>
              <a:rPr lang="en-US" sz="1600" dirty="0" smtClean="0"/>
              <a:t>Approve a request to reallocate $81,660 in existing funds to expand the Healthy Homes outreach efforts in FY 16-17.  This funding would increase our current staff of ½ time unclassified position to a fulltime position for this FY to perform additional outreach in this program.</a:t>
            </a:r>
          </a:p>
        </p:txBody>
      </p:sp>
      <p:sp>
        <p:nvSpPr>
          <p:cNvPr id="4" name="Slide Number Placeholder 3"/>
          <p:cNvSpPr>
            <a:spLocks noGrp="1"/>
          </p:cNvSpPr>
          <p:nvPr>
            <p:ph type="sldNum" sz="quarter" idx="10"/>
          </p:nvPr>
        </p:nvSpPr>
        <p:spPr/>
        <p:txBody>
          <a:bodyPr/>
          <a:lstStyle/>
          <a:p>
            <a:pPr>
              <a:defRPr/>
            </a:pPr>
            <a:fld id="{A368BC8C-3714-D84A-9C2D-A980FB6AF555}" type="slidenum">
              <a:rPr lang="en-US" smtClean="0"/>
              <a:pPr>
                <a:defRPr/>
              </a:pPr>
              <a:t>1</a:t>
            </a:fld>
            <a:endParaRPr lang="en-US"/>
          </a:p>
        </p:txBody>
      </p:sp>
    </p:spTree>
    <p:extLst>
      <p:ext uri="{BB962C8B-B14F-4D97-AF65-F5344CB8AC3E}">
        <p14:creationId xmlns:p14="http://schemas.microsoft.com/office/powerpoint/2010/main" val="40773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402509"/>
          </a:xfrm>
        </p:spPr>
        <p:txBody>
          <a:bodyPr/>
          <a:lstStyle/>
          <a:p>
            <a:r>
              <a:rPr lang="en-US" sz="2000" dirty="0" smtClean="0"/>
              <a:t>As you recall, County EH performs routine inspections on all apartment complexes w/ 4 or more units in unincorporated and most cities in SMC.</a:t>
            </a:r>
          </a:p>
          <a:p>
            <a:endParaRPr lang="en-US" sz="2000" dirty="0"/>
          </a:p>
          <a:p>
            <a:r>
              <a:rPr lang="en-US" sz="2000" dirty="0" smtClean="0"/>
              <a:t>Using State H &amp; S Code, apartment buildings are inspected </a:t>
            </a:r>
            <a:r>
              <a:rPr lang="en-US" sz="2000" b="1" dirty="0" smtClean="0"/>
              <a:t>EVERY 4 YEARS</a:t>
            </a:r>
          </a:p>
          <a:p>
            <a:endParaRPr lang="en-US" sz="2000" dirty="0"/>
          </a:p>
          <a:p>
            <a:r>
              <a:rPr lang="en-US" sz="2000" dirty="0"/>
              <a:t>Historically, approximately </a:t>
            </a:r>
            <a:r>
              <a:rPr lang="en-US" sz="2000" b="1" dirty="0"/>
              <a:t>50% of </a:t>
            </a:r>
            <a:r>
              <a:rPr lang="en-US" sz="2000" b="1" dirty="0" smtClean="0"/>
              <a:t>buildings received </a:t>
            </a:r>
            <a:r>
              <a:rPr lang="en-US" sz="2000" b="1" dirty="0"/>
              <a:t>additional inspections</a:t>
            </a:r>
            <a:r>
              <a:rPr lang="en-US" sz="2000" dirty="0"/>
              <a:t> during the four year cycle.  These non-routine inspections were triggered by staff follow-up on identified issues and tenant complaints.</a:t>
            </a:r>
          </a:p>
          <a:p>
            <a:endParaRPr lang="en-US" dirty="0"/>
          </a:p>
        </p:txBody>
      </p:sp>
      <p:sp>
        <p:nvSpPr>
          <p:cNvPr id="4" name="Slide Number Placeholder 3"/>
          <p:cNvSpPr>
            <a:spLocks noGrp="1"/>
          </p:cNvSpPr>
          <p:nvPr>
            <p:ph type="sldNum" sz="quarter" idx="10"/>
          </p:nvPr>
        </p:nvSpPr>
        <p:spPr/>
        <p:txBody>
          <a:bodyPr/>
          <a:lstStyle/>
          <a:p>
            <a:pPr>
              <a:defRPr/>
            </a:pPr>
            <a:fld id="{A368BC8C-3714-D84A-9C2D-A980FB6AF555}" type="slidenum">
              <a:rPr lang="en-US" smtClean="0"/>
              <a:pPr>
                <a:defRPr/>
              </a:pPr>
              <a:t>2</a:t>
            </a:fld>
            <a:endParaRPr lang="en-US" dirty="0"/>
          </a:p>
        </p:txBody>
      </p:sp>
    </p:spTree>
    <p:extLst>
      <p:ext uri="{BB962C8B-B14F-4D97-AF65-F5344CB8AC3E}">
        <p14:creationId xmlns:p14="http://schemas.microsoft.com/office/powerpoint/2010/main" val="65795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89"/>
            <a:ext cx="5486400" cy="4468912"/>
          </a:xfrm>
        </p:spPr>
        <p:txBody>
          <a:bodyPr/>
          <a:lstStyle/>
          <a:p>
            <a:endParaRPr lang="en-US" sz="1800" dirty="0" smtClean="0"/>
          </a:p>
          <a:p>
            <a:r>
              <a:rPr lang="en-US" sz="1800" dirty="0" smtClean="0"/>
              <a:t>During </a:t>
            </a:r>
            <a:r>
              <a:rPr lang="en-US" sz="1800" dirty="0"/>
              <a:t>the last 4 year </a:t>
            </a:r>
            <a:r>
              <a:rPr lang="en-US" sz="1800" dirty="0" smtClean="0"/>
              <a:t>inspection cycle:</a:t>
            </a:r>
            <a:endParaRPr lang="en-US" sz="1800" dirty="0"/>
          </a:p>
          <a:p>
            <a:r>
              <a:rPr lang="en-US" sz="1800" b="1" dirty="0" smtClean="0"/>
              <a:t>10%</a:t>
            </a:r>
            <a:r>
              <a:rPr lang="en-US" sz="1800" dirty="0" smtClean="0"/>
              <a:t> of apartment buildings received </a:t>
            </a:r>
            <a:r>
              <a:rPr lang="en-US" sz="1800" b="1" dirty="0" smtClean="0"/>
              <a:t>at least 4 inspections </a:t>
            </a:r>
            <a:r>
              <a:rPr lang="en-US" sz="1800" dirty="0" smtClean="0"/>
              <a:t>(including routines, reinspections, and complaint investigations).</a:t>
            </a:r>
          </a:p>
          <a:p>
            <a:endParaRPr lang="en-US" sz="1800" dirty="0" smtClean="0"/>
          </a:p>
          <a:p>
            <a:r>
              <a:rPr lang="en-US" sz="1800" dirty="0" smtClean="0"/>
              <a:t>In an effort to reduce the ongoing and recurring issues at these properties, </a:t>
            </a:r>
          </a:p>
          <a:p>
            <a:endParaRPr lang="en-US" sz="1800" dirty="0"/>
          </a:p>
          <a:p>
            <a:r>
              <a:rPr lang="en-US" sz="1800" dirty="0" smtClean="0"/>
              <a:t>These apartment buildings were selected for this pilot.</a:t>
            </a:r>
          </a:p>
          <a:p>
            <a:endParaRPr lang="en-US" sz="1800" dirty="0"/>
          </a:p>
          <a:p>
            <a:r>
              <a:rPr lang="en-US" sz="1800" dirty="0" smtClean="0"/>
              <a:t>They are distributed throughout the County, as you can see in this map.</a:t>
            </a:r>
          </a:p>
          <a:p>
            <a:endParaRPr lang="en-US" dirty="0" smtClean="0"/>
          </a:p>
        </p:txBody>
      </p:sp>
      <p:sp>
        <p:nvSpPr>
          <p:cNvPr id="4" name="Slide Number Placeholder 3"/>
          <p:cNvSpPr>
            <a:spLocks noGrp="1"/>
          </p:cNvSpPr>
          <p:nvPr>
            <p:ph type="sldNum" sz="quarter" idx="10"/>
          </p:nvPr>
        </p:nvSpPr>
        <p:spPr/>
        <p:txBody>
          <a:bodyPr/>
          <a:lstStyle/>
          <a:p>
            <a:pPr>
              <a:defRPr/>
            </a:pPr>
            <a:fld id="{A368BC8C-3714-D84A-9C2D-A980FB6AF555}" type="slidenum">
              <a:rPr lang="en-US" smtClean="0"/>
              <a:pPr>
                <a:defRPr/>
              </a:pPr>
              <a:t>3</a:t>
            </a:fld>
            <a:endParaRPr lang="en-US" dirty="0"/>
          </a:p>
        </p:txBody>
      </p:sp>
    </p:spTree>
    <p:extLst>
      <p:ext uri="{BB962C8B-B14F-4D97-AF65-F5344CB8AC3E}">
        <p14:creationId xmlns:p14="http://schemas.microsoft.com/office/powerpoint/2010/main" val="31839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89"/>
            <a:ext cx="5486400" cy="4561876"/>
          </a:xfrm>
        </p:spPr>
        <p:txBody>
          <a:bodyPr/>
          <a:lstStyle/>
          <a:p>
            <a:r>
              <a:rPr lang="en-US" sz="1600" dirty="0" smtClean="0"/>
              <a:t>Housing Pilot has been providing…</a:t>
            </a:r>
          </a:p>
          <a:p>
            <a:r>
              <a:rPr lang="en-US" sz="1600" dirty="0"/>
              <a:t>enhanced and more frequent inspections for the 10% (348 total) of apartment </a:t>
            </a:r>
            <a:r>
              <a:rPr lang="en-US" sz="1600" dirty="0" smtClean="0"/>
              <a:t>buildings </a:t>
            </a:r>
            <a:r>
              <a:rPr lang="en-US" sz="1600" dirty="0"/>
              <a:t>that have historically required significantly more inspection oversight.  </a:t>
            </a:r>
            <a:endParaRPr lang="en-US" sz="1600" dirty="0" smtClean="0"/>
          </a:p>
          <a:p>
            <a:endParaRPr lang="en-US" sz="1600" dirty="0"/>
          </a:p>
          <a:p>
            <a:r>
              <a:rPr lang="en-US" sz="1600" dirty="0" smtClean="0"/>
              <a:t>The </a:t>
            </a:r>
            <a:r>
              <a:rPr lang="en-US" sz="1600" dirty="0"/>
              <a:t>funds also enhance compliance through education and </a:t>
            </a:r>
            <a:r>
              <a:rPr lang="en-US" sz="1600" dirty="0" smtClean="0"/>
              <a:t>outreach, WITH </a:t>
            </a:r>
          </a:p>
          <a:p>
            <a:endParaRPr lang="en-US" sz="1600" dirty="0"/>
          </a:p>
          <a:p>
            <a:r>
              <a:rPr lang="en-US" sz="1600" dirty="0" smtClean="0"/>
              <a:t>emphasis </a:t>
            </a:r>
            <a:r>
              <a:rPr lang="en-US" sz="1600" dirty="0"/>
              <a:t>on integrated pest management, </a:t>
            </a:r>
            <a:endParaRPr lang="en-US" sz="1600" dirty="0" smtClean="0"/>
          </a:p>
          <a:p>
            <a:endParaRPr lang="en-US" sz="1600" dirty="0" smtClean="0"/>
          </a:p>
          <a:p>
            <a:r>
              <a:rPr lang="en-US" sz="1600" dirty="0" smtClean="0"/>
              <a:t>a </a:t>
            </a:r>
            <a:r>
              <a:rPr lang="en-US" sz="1600" dirty="0"/>
              <a:t>combination of enhanced education and outreach to tenants and landlords, </a:t>
            </a:r>
            <a:r>
              <a:rPr lang="en-US" sz="1600" dirty="0" smtClean="0"/>
              <a:t>AND</a:t>
            </a:r>
          </a:p>
          <a:p>
            <a:endParaRPr lang="en-US" sz="1600" dirty="0" smtClean="0"/>
          </a:p>
          <a:p>
            <a:r>
              <a:rPr lang="en-US" sz="1600" dirty="0" smtClean="0"/>
              <a:t>more </a:t>
            </a:r>
            <a:r>
              <a:rPr lang="en-US" sz="1600" dirty="0"/>
              <a:t>direct involvement in violation resolution to ensure compliance is reached in a timely manner</a:t>
            </a:r>
          </a:p>
          <a:p>
            <a:endParaRPr lang="en-US" dirty="0"/>
          </a:p>
        </p:txBody>
      </p:sp>
      <p:sp>
        <p:nvSpPr>
          <p:cNvPr id="4" name="Slide Number Placeholder 3"/>
          <p:cNvSpPr>
            <a:spLocks noGrp="1"/>
          </p:cNvSpPr>
          <p:nvPr>
            <p:ph type="sldNum" sz="quarter" idx="10"/>
          </p:nvPr>
        </p:nvSpPr>
        <p:spPr/>
        <p:txBody>
          <a:bodyPr/>
          <a:lstStyle/>
          <a:p>
            <a:pPr>
              <a:defRPr/>
            </a:pPr>
            <a:fld id="{A368BC8C-3714-D84A-9C2D-A980FB6AF555}" type="slidenum">
              <a:rPr lang="en-US" smtClean="0"/>
              <a:pPr>
                <a:defRPr/>
              </a:pPr>
              <a:t>4</a:t>
            </a:fld>
            <a:endParaRPr lang="en-US" dirty="0"/>
          </a:p>
        </p:txBody>
      </p:sp>
    </p:spTree>
    <p:extLst>
      <p:ext uri="{BB962C8B-B14F-4D97-AF65-F5344CB8AC3E}">
        <p14:creationId xmlns:p14="http://schemas.microsoft.com/office/powerpoint/2010/main" val="65795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000" dirty="0" smtClean="0"/>
              <a:t>I’d like to  thank  our EH Housing Pilot Team for their hard work and enthusiasm towards this pilot.  As you’ll see shortly, in the first 6 months,  quite a bit has been accomplished.</a:t>
            </a:r>
          </a:p>
          <a:p>
            <a:pPr>
              <a:spcBef>
                <a:spcPct val="0"/>
              </a:spcBef>
            </a:pPr>
            <a:endParaRPr lang="en-US" sz="2000" dirty="0"/>
          </a:p>
          <a:p>
            <a:pPr>
              <a:spcBef>
                <a:spcPct val="0"/>
              </a:spcBef>
            </a:pPr>
            <a:r>
              <a:rPr lang="en-US" sz="2000" i="1" dirty="0" smtClean="0"/>
              <a:t>[REVIEW SLIDE]</a:t>
            </a:r>
            <a:endParaRPr lang="en-US" sz="2000" i="1" dirty="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7652E7-D20A-BD48-AFE8-C04AB8AEAD1F}" type="slidenum">
              <a:rPr lang="en-US">
                <a:ea typeface="ＭＳ Ｐゴシック" charset="-128"/>
                <a:cs typeface="ＭＳ Ｐゴシック" charset="-128"/>
              </a:rPr>
              <a:pPr fontAlgn="base">
                <a:spcBef>
                  <a:spcPct val="0"/>
                </a:spcBef>
                <a:spcAft>
                  <a:spcPct val="0"/>
                </a:spcAft>
              </a:pPr>
              <a:t>5</a:t>
            </a:fld>
            <a:endParaRPr lang="en-US" dirty="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880610"/>
          </a:xfrm>
        </p:spPr>
        <p:txBody>
          <a:bodyPr/>
          <a:lstStyle/>
          <a:p>
            <a:r>
              <a:rPr lang="en-US" dirty="0" smtClean="0"/>
              <a:t>1 . holes in walls, overgrown vegetation</a:t>
            </a:r>
          </a:p>
          <a:p>
            <a:r>
              <a:rPr lang="en-US" dirty="0" smtClean="0"/>
              <a:t>2. Discarded items and overflowing dumpsters</a:t>
            </a:r>
          </a:p>
          <a:p>
            <a:r>
              <a:rPr lang="en-US" dirty="0" smtClean="0"/>
              <a:t>3. Broken windows</a:t>
            </a:r>
          </a:p>
          <a:p>
            <a:r>
              <a:rPr lang="en-US" dirty="0" smtClean="0"/>
              <a:t>4. Structural integrity, peeling paint, broken gutters</a:t>
            </a:r>
          </a:p>
          <a:p>
            <a:r>
              <a:rPr lang="en-US" dirty="0" smtClean="0"/>
              <a:t>5. Blocked exit routes and  nonworking fire extinguishers</a:t>
            </a:r>
          </a:p>
          <a:p>
            <a:endParaRPr lang="en-US" dirty="0"/>
          </a:p>
          <a:p>
            <a:r>
              <a:rPr lang="en-US" dirty="0" smtClean="0"/>
              <a:t>Regarding the number of  documented violations : While there were 1194 violations observed during these inspections for the pilot group, the number of violations were not significantly higher than those documented in the previous “4 year inspection cycle”.  </a:t>
            </a:r>
          </a:p>
          <a:p>
            <a:endParaRPr lang="en-US" dirty="0" smtClean="0"/>
          </a:p>
          <a:p>
            <a:r>
              <a:rPr lang="en-US" dirty="0" smtClean="0"/>
              <a:t>Historically, our staff identified the violations in inspection reports and allowed the MINOR issues to be incorporated into the building’s routine maintenance schedule.  The complexes in the pilot have deadlines for completing all repairs, and reinspections are being performed even for “minor” violations.</a:t>
            </a:r>
          </a:p>
          <a:p>
            <a:endParaRPr lang="en-US" dirty="0"/>
          </a:p>
          <a:p>
            <a:r>
              <a:rPr lang="en-US" b="1" dirty="0" smtClean="0"/>
              <a:t>What we will be looking for in this pilot is a significant and sustained DECREASE in the violations during subsequent ROUTINE inspections, as well as a DECREASE in the number of complaints and reinspections between routine inspection cycles.</a:t>
            </a:r>
          </a:p>
          <a:p>
            <a:r>
              <a:rPr lang="en-US" dirty="0" smtClean="0"/>
              <a:t> Also tracking time that it takes to complete the inspections  and follow up work w/ these  buildings.</a:t>
            </a:r>
            <a:endParaRPr lang="en-US" dirty="0"/>
          </a:p>
        </p:txBody>
      </p:sp>
      <p:sp>
        <p:nvSpPr>
          <p:cNvPr id="4" name="Slide Number Placeholder 3"/>
          <p:cNvSpPr>
            <a:spLocks noGrp="1"/>
          </p:cNvSpPr>
          <p:nvPr>
            <p:ph type="sldNum" sz="quarter" idx="10"/>
          </p:nvPr>
        </p:nvSpPr>
        <p:spPr/>
        <p:txBody>
          <a:bodyPr/>
          <a:lstStyle/>
          <a:p>
            <a:pPr>
              <a:defRPr/>
            </a:pPr>
            <a:fld id="{A368BC8C-3714-D84A-9C2D-A980FB6AF555}" type="slidenum">
              <a:rPr lang="en-US" smtClean="0"/>
              <a:pPr>
                <a:defRPr/>
              </a:pPr>
              <a:t>6</a:t>
            </a:fld>
            <a:endParaRPr lang="en-US" dirty="0"/>
          </a:p>
        </p:txBody>
      </p:sp>
    </p:spTree>
    <p:extLst>
      <p:ext uri="{BB962C8B-B14F-4D97-AF65-F5344CB8AC3E}">
        <p14:creationId xmlns:p14="http://schemas.microsoft.com/office/powerpoint/2010/main" val="65795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last Thursday, July 7, there are 227 outstanding violations of the original 1194.</a:t>
            </a:r>
          </a:p>
          <a:p>
            <a:endParaRPr lang="en-US" dirty="0"/>
          </a:p>
          <a:p>
            <a:r>
              <a:rPr lang="en-US" dirty="0" smtClean="0"/>
              <a:t>Some of them require building permits and/or contractors or multiple visits by pest control companies, which take additional time to complete.  </a:t>
            </a:r>
          </a:p>
          <a:p>
            <a:endParaRPr lang="en-US" dirty="0" smtClean="0"/>
          </a:p>
          <a:p>
            <a:r>
              <a:rPr lang="en-US" dirty="0" smtClean="0"/>
              <a:t>Some of the violations are minor, but are at buildings with more complicated violations, and our staff are waiting to </a:t>
            </a:r>
            <a:r>
              <a:rPr lang="en-US" dirty="0" err="1" smtClean="0"/>
              <a:t>reinspect</a:t>
            </a:r>
            <a:r>
              <a:rPr lang="en-US" dirty="0" smtClean="0"/>
              <a:t> until after the larger issues have been corrected.</a:t>
            </a:r>
          </a:p>
          <a:p>
            <a:endParaRPr lang="en-US" dirty="0" smtClean="0"/>
          </a:p>
          <a:p>
            <a:r>
              <a:rPr lang="en-US" dirty="0" smtClean="0"/>
              <a:t>While our staff have had to charge reinspection fees for several  buildings that required multiple site visits to check for compliance,</a:t>
            </a:r>
          </a:p>
          <a:p>
            <a:endParaRPr lang="en-US" dirty="0" smtClean="0"/>
          </a:p>
          <a:p>
            <a:r>
              <a:rPr lang="en-US" dirty="0" smtClean="0"/>
              <a:t>At this time, ALL apartment buildings  with outstanding violations are currently working on the issues.  </a:t>
            </a:r>
          </a:p>
          <a:p>
            <a:endParaRPr lang="en-US" dirty="0"/>
          </a:p>
          <a:p>
            <a:r>
              <a:rPr lang="en-US" dirty="0" smtClean="0"/>
              <a:t>Deadlines are in place, staff have been working with property management and other agencies on each of the violations.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368BC8C-3714-D84A-9C2D-A980FB6AF555}" type="slidenum">
              <a:rPr lang="en-US" smtClean="0"/>
              <a:pPr>
                <a:defRPr/>
              </a:pPr>
              <a:t>7</a:t>
            </a:fld>
            <a:endParaRPr lang="en-US" dirty="0"/>
          </a:p>
        </p:txBody>
      </p:sp>
    </p:spTree>
    <p:extLst>
      <p:ext uri="{BB962C8B-B14F-4D97-AF65-F5344CB8AC3E}">
        <p14:creationId xmlns:p14="http://schemas.microsoft.com/office/powerpoint/2010/main" val="65795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02906"/>
            <a:ext cx="5486400" cy="4993494"/>
          </a:xfrm>
        </p:spPr>
        <p:txBody>
          <a:bodyPr/>
          <a:lstStyle/>
          <a:p>
            <a:r>
              <a:rPr lang="en-US" dirty="0" smtClean="0"/>
              <a:t>Our half –time Community Outreach Coordinator has  also been very busy:</a:t>
            </a:r>
          </a:p>
          <a:p>
            <a:pPr marL="228600" indent="-228600">
              <a:buAutoNum type="arabicPeriod"/>
            </a:pPr>
            <a:r>
              <a:rPr lang="en-US" sz="1400" dirty="0" smtClean="0"/>
              <a:t>has been visiting apartment buildings w/ observed pest issues or as a result of tenant complaints</a:t>
            </a:r>
          </a:p>
          <a:p>
            <a:pPr marL="228600" indent="-228600">
              <a:buAutoNum type="arabicPeriod"/>
            </a:pPr>
            <a:r>
              <a:rPr lang="en-US" sz="1400" dirty="0" smtClean="0"/>
              <a:t>And is helping tenants prepare for pest control treatment, as well as providing education regarding the contributing factors that attract pests and excessive moisture, and offering solutions.</a:t>
            </a:r>
          </a:p>
          <a:p>
            <a:pPr marL="228600" indent="-228600">
              <a:buAutoNum type="arabicPeriod"/>
            </a:pPr>
            <a:r>
              <a:rPr lang="en-US" sz="1400" dirty="0" smtClean="0"/>
              <a:t>She’s  developed and has been distributing 2 different/similar outreach messages: tenants and landlords</a:t>
            </a:r>
          </a:p>
          <a:p>
            <a:pPr marL="228600" indent="-228600">
              <a:buAutoNum type="arabicPeriod"/>
            </a:pPr>
            <a:r>
              <a:rPr lang="en-US" sz="1400" dirty="0" smtClean="0"/>
              <a:t>She’s setting up  targeted  ONLINE  “healthy homes” advertising when  members in the community search for key words in the Search Engines: “vector control” , “healthy homes”, “</a:t>
            </a:r>
            <a:r>
              <a:rPr lang="en-US" sz="1400" dirty="0" err="1" smtClean="0"/>
              <a:t>telemundo</a:t>
            </a:r>
            <a:r>
              <a:rPr lang="en-US" sz="1400" dirty="0" smtClean="0"/>
              <a:t>”, and “</a:t>
            </a:r>
            <a:r>
              <a:rPr lang="en-US" sz="1400" dirty="0" err="1" smtClean="0"/>
              <a:t>univision</a:t>
            </a:r>
            <a:r>
              <a:rPr lang="en-US" sz="1400" dirty="0" smtClean="0"/>
              <a:t>”</a:t>
            </a:r>
          </a:p>
          <a:p>
            <a:pPr marL="228600" indent="-228600">
              <a:buAutoNum type="arabicPeriod"/>
            </a:pPr>
            <a:r>
              <a:rPr lang="en-US" sz="1400" dirty="0" smtClean="0"/>
              <a:t>She’s distributing our healthy homes materials through the Health System’s Facebook page,  NFO </a:t>
            </a:r>
            <a:r>
              <a:rPr lang="en-US" sz="1400" dirty="0" err="1" smtClean="0"/>
              <a:t>Fwd’s</a:t>
            </a:r>
            <a:r>
              <a:rPr lang="en-US" sz="1400" dirty="0" smtClean="0"/>
              <a:t> Facebook page, and is reaching out to cities to encourage them to include links to our healthy homes  flyers</a:t>
            </a:r>
          </a:p>
          <a:p>
            <a:pPr marL="228600" indent="-228600">
              <a:buAutoNum type="arabicPeriod"/>
            </a:pPr>
            <a:r>
              <a:rPr lang="en-US" sz="1400" dirty="0" smtClean="0"/>
              <a:t>With respect to community events, the NFO Resource fair is being planned for August, </a:t>
            </a:r>
          </a:p>
          <a:p>
            <a:pPr marL="228600" indent="-228600">
              <a:buAutoNum type="arabicPeriod"/>
            </a:pPr>
            <a:r>
              <a:rPr lang="en-US" sz="1400" dirty="0" smtClean="0"/>
              <a:t>Reaching out to and sharing resources with  other  gov’t agencies, and non profits, such as the Daly City Partnership,  Tri County Apt Assn, and clergy communities, such as those in the City of San Mateo</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A368BC8C-3714-D84A-9C2D-A980FB6AF555}" type="slidenum">
              <a:rPr lang="en-US" smtClean="0"/>
              <a:pPr>
                <a:defRPr/>
              </a:pPr>
              <a:t>8</a:t>
            </a:fld>
            <a:endParaRPr lang="en-US"/>
          </a:p>
        </p:txBody>
      </p:sp>
    </p:spTree>
    <p:extLst>
      <p:ext uri="{BB962C8B-B14F-4D97-AF65-F5344CB8AC3E}">
        <p14:creationId xmlns:p14="http://schemas.microsoft.com/office/powerpoint/2010/main" val="218854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While our  inspection staff work with the remaining apartment buildings on outstanding issues, </a:t>
            </a:r>
          </a:p>
          <a:p>
            <a:endParaRPr lang="en-US" sz="1800" dirty="0" smtClean="0"/>
          </a:p>
          <a:p>
            <a:r>
              <a:rPr lang="en-US" sz="1800" dirty="0" smtClean="0"/>
              <a:t>More opportunities  have presented themselves for our outreach coordinator to spend  more time directly with tenants and community stakeholders , and  we believe there is much more work to be done this year in this area. </a:t>
            </a:r>
          </a:p>
          <a:p>
            <a:r>
              <a:rPr lang="en-US" sz="1800" dirty="0" smtClean="0"/>
              <a:t> We are requesting permission to reallocate existing funds for an additional  ½ FTE  Outreach Coordinator</a:t>
            </a:r>
          </a:p>
          <a:p>
            <a:endParaRPr lang="en-US" sz="1800" dirty="0"/>
          </a:p>
          <a:p>
            <a:r>
              <a:rPr lang="en-US" sz="1800" dirty="0" smtClean="0"/>
              <a:t>With that, I’m happy to answer any questions you may have.</a:t>
            </a:r>
            <a:endParaRPr lang="en-US" sz="1800" dirty="0"/>
          </a:p>
        </p:txBody>
      </p:sp>
      <p:sp>
        <p:nvSpPr>
          <p:cNvPr id="4" name="Slide Number Placeholder 3"/>
          <p:cNvSpPr>
            <a:spLocks noGrp="1"/>
          </p:cNvSpPr>
          <p:nvPr>
            <p:ph type="sldNum" sz="quarter" idx="10"/>
          </p:nvPr>
        </p:nvSpPr>
        <p:spPr/>
        <p:txBody>
          <a:bodyPr/>
          <a:lstStyle/>
          <a:p>
            <a:pPr>
              <a:defRPr/>
            </a:pPr>
            <a:fld id="{A368BC8C-3714-D84A-9C2D-A980FB6AF555}" type="slidenum">
              <a:rPr lang="en-US" smtClean="0"/>
              <a:pPr>
                <a:defRPr/>
              </a:pPr>
              <a:t>9</a:t>
            </a:fld>
            <a:endParaRPr lang="en-US"/>
          </a:p>
        </p:txBody>
      </p:sp>
    </p:spTree>
    <p:extLst>
      <p:ext uri="{BB962C8B-B14F-4D97-AF65-F5344CB8AC3E}">
        <p14:creationId xmlns:p14="http://schemas.microsoft.com/office/powerpoint/2010/main" val="4155821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800" b="0">
                <a:latin typeface="+mj-lt"/>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A8102B9F-1215-48D5-A8CF-21F3336ED248}" type="slidenum">
              <a:rPr lang="en-US" smtClean="0"/>
              <a:pPr/>
              <a:t>‹#›</a:t>
            </a:fld>
            <a:endParaRPr lang="en-US" dirty="0"/>
          </a:p>
        </p:txBody>
      </p:sp>
    </p:spTree>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smmc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A8102B9F-1215-48D5-A8CF-21F3336ED248}" type="slidenum">
              <a:rPr lang="en-US" smtClean="0"/>
              <a:pPr/>
              <a:t>‹#›</a:t>
            </a:fld>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0368" y="6277051"/>
            <a:ext cx="1034924" cy="531448"/>
          </a:xfrm>
          <a:prstGeom prst="rect">
            <a:avLst/>
          </a:prstGeom>
        </p:spPr>
      </p:pic>
      <p:sp>
        <p:nvSpPr>
          <p:cNvPr id="5" name="Content Placeholder 2"/>
          <p:cNvSpPr>
            <a:spLocks noGrp="1"/>
          </p:cNvSpPr>
          <p:nvPr>
            <p:ph idx="1"/>
          </p:nvPr>
        </p:nvSpPr>
        <p:spPr>
          <a:xfrm>
            <a:off x="457200" y="1600200"/>
            <a:ext cx="8229600" cy="467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300210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 with bar at top">
    <p:spTree>
      <p:nvGrpSpPr>
        <p:cNvPr id="1" name=""/>
        <p:cNvGrpSpPr/>
        <p:nvPr/>
      </p:nvGrpSpPr>
      <p:grpSpPr>
        <a:xfrm>
          <a:off x="0" y="0"/>
          <a:ext cx="0" cy="0"/>
          <a:chOff x="0" y="0"/>
          <a:chExt cx="0" cy="0"/>
        </a:xfrm>
      </p:grpSpPr>
      <p:sp>
        <p:nvSpPr>
          <p:cNvPr id="4" name="Rectangle 3"/>
          <p:cNvSpPr/>
          <p:nvPr userDrawn="1"/>
        </p:nvSpPr>
        <p:spPr>
          <a:xfrm>
            <a:off x="0" y="0"/>
            <a:ext cx="9144000" cy="1438835"/>
          </a:xfrm>
          <a:prstGeom prst="rect">
            <a:avLst/>
          </a:prstGeom>
          <a:solidFill>
            <a:srgbClr val="174C8D">
              <a:alpha val="7490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A8102B9F-1215-48D5-A8CF-21F3336ED248}" type="slidenum">
              <a:rPr lang="en-US" smtClean="0"/>
              <a:pPr/>
              <a:t>‹#›</a:t>
            </a:fld>
            <a:endParaRPr lang="en-US" dirty="0"/>
          </a:p>
        </p:txBody>
      </p:sp>
      <p:sp>
        <p:nvSpPr>
          <p:cNvPr id="5" name="Content Placeholder 2"/>
          <p:cNvSpPr>
            <a:spLocks noGrp="1"/>
          </p:cNvSpPr>
          <p:nvPr>
            <p:ph idx="1"/>
          </p:nvPr>
        </p:nvSpPr>
        <p:spPr>
          <a:xfrm>
            <a:off x="457200" y="1600200"/>
            <a:ext cx="8229600" cy="467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2" cstate="email">
            <a:duotone>
              <a:prstClr val="black"/>
              <a:schemeClr val="tx1">
                <a:tint val="45000"/>
                <a:satMod val="400000"/>
              </a:schemeClr>
            </a:duotone>
            <a:extLst>
              <a:ext uri="{BEBA8EAE-BF5A-486C-A8C5-ECC9F3942E4B}">
                <a14:imgProps xmlns:a14="http://schemas.microsoft.com/office/drawing/2010/main">
                  <a14:imgLayer r:embed="rId3">
                    <a14:imgEffect>
                      <a14:colorTemperature colorTemp="8075"/>
                    </a14:imgEffect>
                    <a14:imgEffect>
                      <a14:saturation sat="270000"/>
                    </a14:imgEffect>
                    <a14:imgEffect>
                      <a14:brightnessContrast bright="-28000" contrast="-29000"/>
                    </a14:imgEffect>
                  </a14:imgLayer>
                </a14:imgProps>
              </a:ext>
              <a:ext uri="{28A0092B-C50C-407E-A947-70E740481C1C}">
                <a14:useLocalDpi xmlns:a14="http://schemas.microsoft.com/office/drawing/2010/main"/>
              </a:ext>
            </a:extLst>
          </a:blip>
          <a:stretch>
            <a:fillRect/>
          </a:stretch>
        </p:blipFill>
        <p:spPr bwMode="auto">
          <a:xfrm>
            <a:off x="7013897" y="6395244"/>
            <a:ext cx="1661951" cy="322488"/>
          </a:xfrm>
          <a:prstGeom prst="rect">
            <a:avLst/>
          </a:prstGeom>
          <a:noFill/>
          <a:ln w="9525">
            <a:noFill/>
            <a:miter lim="800000"/>
            <a:headEnd/>
            <a:tailEnd/>
          </a:ln>
        </p:spPr>
      </p:pic>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6611247" y="6393218"/>
            <a:ext cx="348099" cy="348099"/>
          </a:xfrm>
          <a:prstGeom prst="rect">
            <a:avLst/>
          </a:prstGeom>
          <a:noFill/>
          <a:ln w="9525">
            <a:noFill/>
            <a:miter lim="800000"/>
            <a:headEnd/>
            <a:tailEnd/>
          </a:ln>
        </p:spPr>
      </p:pic>
    </p:spTree>
    <p:extLst>
      <p:ext uri="{BB962C8B-B14F-4D97-AF65-F5344CB8AC3E}">
        <p14:creationId xmlns:p14="http://schemas.microsoft.com/office/powerpoint/2010/main" val="122935629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nd big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800" b="0">
                <a:latin typeface="+mj-lt"/>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A8102B9F-1215-48D5-A8CF-21F3336ED248}" type="slidenum">
              <a:rPr lang="en-US" smtClean="0"/>
              <a:pPr/>
              <a:t>‹#›</a:t>
            </a:fld>
            <a:endParaRPr lang="en-US" dirty="0"/>
          </a:p>
        </p:txBody>
      </p:sp>
      <p:sp>
        <p:nvSpPr>
          <p:cNvPr id="6" name="Picture Placeholder 5"/>
          <p:cNvSpPr>
            <a:spLocks noGrp="1"/>
          </p:cNvSpPr>
          <p:nvPr>
            <p:ph type="pic" sz="quarter" idx="11"/>
          </p:nvPr>
        </p:nvSpPr>
        <p:spPr>
          <a:xfrm>
            <a:off x="0" y="0"/>
            <a:ext cx="9144000" cy="6858000"/>
          </a:xfrm>
        </p:spPr>
        <p:txBody>
          <a:bodyPr/>
          <a:lstStyle/>
          <a:p>
            <a:r>
              <a:rPr lang="en-US" smtClean="0"/>
              <a:t>Click icon to add picture</a:t>
            </a:r>
            <a:endParaRPr lang="en-US"/>
          </a:p>
        </p:txBody>
      </p:sp>
    </p:spTree>
    <p:extLst>
      <p:ext uri="{BB962C8B-B14F-4D97-AF65-F5344CB8AC3E}">
        <p14:creationId xmlns:p14="http://schemas.microsoft.com/office/powerpoint/2010/main" val="2842149783"/>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800" b="0">
                <a:solidFill>
                  <a:srgbClr val="404040"/>
                </a:solidFill>
                <a:latin typeface="+mj-lt"/>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404040"/>
                </a:solidFill>
              </a:defRPr>
            </a:lvl1pPr>
            <a:lvl2pPr>
              <a:defRPr sz="2400">
                <a:solidFill>
                  <a:srgbClr val="404040"/>
                </a:solidFill>
              </a:defRPr>
            </a:lvl2pPr>
            <a:lvl3pPr>
              <a:defRPr sz="20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404040"/>
                </a:solidFill>
              </a:defRPr>
            </a:lvl1pPr>
            <a:lvl2pPr>
              <a:defRPr sz="2400">
                <a:solidFill>
                  <a:srgbClr val="404040"/>
                </a:solidFill>
              </a:defRPr>
            </a:lvl2pPr>
            <a:lvl3pPr>
              <a:defRPr sz="20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10"/>
          </p:nvPr>
        </p:nvSpPr>
        <p:spPr>
          <a:xfrm>
            <a:off x="457200" y="6384704"/>
            <a:ext cx="2133600" cy="365125"/>
          </a:xfrm>
        </p:spPr>
        <p:txBody>
          <a:bodyPr/>
          <a:lstStyle/>
          <a:p>
            <a:fld id="{A8102B9F-1215-48D5-A8CF-21F3336ED248}" type="slidenum">
              <a:rPr lang="en-US" smtClean="0"/>
              <a:pPr/>
              <a:t>‹#›</a:t>
            </a:fld>
            <a:endParaRPr lang="en-US" dirty="0"/>
          </a:p>
        </p:txBody>
      </p:sp>
    </p:spTree>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600201"/>
            <a:ext cx="8229600" cy="2247900"/>
          </a:xfrm>
        </p:spPr>
        <p:txBody>
          <a:bodyPr/>
          <a:lstStyle>
            <a:lvl1pPr>
              <a:defRPr sz="2800">
                <a:solidFill>
                  <a:srgbClr val="404040"/>
                </a:solidFill>
              </a:defRPr>
            </a:lvl1pPr>
            <a:lvl2pPr>
              <a:defRPr sz="2400">
                <a:solidFill>
                  <a:srgbClr val="404040"/>
                </a:solidFill>
              </a:defRPr>
            </a:lvl2pPr>
            <a:lvl3pPr>
              <a:defRPr sz="20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57200" y="4025901"/>
            <a:ext cx="8229600" cy="2247900"/>
          </a:xfrm>
        </p:spPr>
        <p:txBody>
          <a:bodyPr/>
          <a:lstStyle>
            <a:lvl1pPr>
              <a:defRPr sz="2800">
                <a:solidFill>
                  <a:srgbClr val="404040"/>
                </a:solidFill>
              </a:defRPr>
            </a:lvl1pPr>
            <a:lvl2pPr>
              <a:defRPr sz="2400">
                <a:solidFill>
                  <a:srgbClr val="404040"/>
                </a:solidFill>
              </a:defRPr>
            </a:lvl2pPr>
            <a:lvl3pPr>
              <a:defRPr sz="20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274638"/>
            <a:ext cx="8229600" cy="1143000"/>
          </a:xfrm>
        </p:spPr>
        <p:txBody>
          <a:bodyPr>
            <a:normAutofit/>
          </a:bodyPr>
          <a:lstStyle>
            <a:lvl1pPr algn="l">
              <a:defRPr sz="3800" b="0">
                <a:latin typeface="+mj-lt"/>
                <a:cs typeface="Arial"/>
              </a:defRPr>
            </a:lvl1pPr>
          </a:lstStyle>
          <a:p>
            <a:r>
              <a:rPr lang="en-US" smtClean="0"/>
              <a:t>Click to edit Master title style</a:t>
            </a:r>
            <a:endParaRPr lang="en-US" dirty="0"/>
          </a:p>
        </p:txBody>
      </p:sp>
      <p:sp>
        <p:nvSpPr>
          <p:cNvPr id="6" name="Slide Number Placeholder 3"/>
          <p:cNvSpPr>
            <a:spLocks noGrp="1"/>
          </p:cNvSpPr>
          <p:nvPr>
            <p:ph type="sldNum" sz="quarter" idx="10"/>
          </p:nvPr>
        </p:nvSpPr>
        <p:spPr>
          <a:xfrm>
            <a:off x="457200" y="6384704"/>
            <a:ext cx="2133600" cy="365125"/>
          </a:xfrm>
        </p:spPr>
        <p:txBody>
          <a:bodyPr/>
          <a:lstStyle/>
          <a:p>
            <a:fld id="{A8102B9F-1215-48D5-A8CF-21F3336ED248}" type="slidenum">
              <a:rPr lang="en-US" smtClean="0"/>
              <a:pPr/>
              <a:t>‹#›</a:t>
            </a:fld>
            <a:endParaRPr lang="en-US" dirty="0"/>
          </a:p>
        </p:txBody>
      </p:sp>
    </p:spTree>
  </p:cSld>
  <p:clrMapOvr>
    <a:masterClrMapping/>
  </p:clrMapOvr>
  <p:transition spd="slow"/>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9144000" cy="6858000"/>
          </a:xfrm>
        </p:spPr>
        <p:txBody>
          <a:bodyPr/>
          <a:lstStyle/>
          <a:p>
            <a:r>
              <a:rPr lang="en-US" smtClean="0"/>
              <a:t>Click icon to add picture</a:t>
            </a:r>
            <a:endParaRPr lang="en-US"/>
          </a:p>
        </p:txBody>
      </p:sp>
      <p:sp>
        <p:nvSpPr>
          <p:cNvPr id="6" name="Rectangle 5"/>
          <p:cNvSpPr/>
          <p:nvPr userDrawn="1"/>
        </p:nvSpPr>
        <p:spPr>
          <a:xfrm>
            <a:off x="0" y="5056632"/>
            <a:ext cx="9144000" cy="1801368"/>
          </a:xfrm>
          <a:prstGeom prst="rect">
            <a:avLst/>
          </a:prstGeom>
          <a:solidFill>
            <a:srgbClr val="174C8D">
              <a:alpha val="7490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6464300" y="6205685"/>
            <a:ext cx="2555503" cy="495875"/>
          </a:xfrm>
          <a:prstGeom prst="rect">
            <a:avLst/>
          </a:prstGeom>
          <a:noFill/>
          <a:ln w="9525">
            <a:noFill/>
            <a:miter lim="800000"/>
            <a:headEnd/>
            <a:tailEnd/>
          </a:ln>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695337" y="6155172"/>
            <a:ext cx="596900" cy="596900"/>
          </a:xfrm>
          <a:prstGeom prst="rect">
            <a:avLst/>
          </a:prstGeom>
          <a:noFill/>
          <a:ln w="9525">
            <a:noFill/>
            <a:miter lim="800000"/>
            <a:headEnd/>
            <a:tailEnd/>
          </a:ln>
        </p:spPr>
      </p:pic>
      <p:sp>
        <p:nvSpPr>
          <p:cNvPr id="15" name="Title 14"/>
          <p:cNvSpPr>
            <a:spLocks noGrp="1"/>
          </p:cNvSpPr>
          <p:nvPr>
            <p:ph type="title"/>
          </p:nvPr>
        </p:nvSpPr>
        <p:spPr>
          <a:xfrm>
            <a:off x="317499" y="5068886"/>
            <a:ext cx="8702303" cy="588962"/>
          </a:xfrm>
        </p:spPr>
        <p:txBody>
          <a:bodyPr/>
          <a:lstStyle>
            <a:lvl1pPr>
              <a:defRPr>
                <a:solidFill>
                  <a:schemeClr val="bg1"/>
                </a:solidFill>
              </a:defRPr>
            </a:lvl1pPr>
          </a:lstStyle>
          <a:p>
            <a:r>
              <a:rPr lang="en-US" smtClean="0"/>
              <a:t>Click to edit Master title style</a:t>
            </a:r>
            <a:endParaRPr lang="en-US" dirty="0"/>
          </a:p>
        </p:txBody>
      </p:sp>
      <p:sp>
        <p:nvSpPr>
          <p:cNvPr id="17" name="Text Placeholder 16"/>
          <p:cNvSpPr>
            <a:spLocks noGrp="1"/>
          </p:cNvSpPr>
          <p:nvPr>
            <p:ph type="body" sz="quarter" idx="12" hasCustomPrompt="1"/>
          </p:nvPr>
        </p:nvSpPr>
        <p:spPr>
          <a:xfrm>
            <a:off x="317500" y="6000750"/>
            <a:ext cx="5232400" cy="713510"/>
          </a:xfrm>
        </p:spPr>
        <p:txBody>
          <a:bodyPr/>
          <a:lstStyle>
            <a:lvl1pPr marL="0" indent="0">
              <a:spcBef>
                <a:spcPts val="0"/>
              </a:spcBef>
              <a:buNone/>
              <a:defRPr sz="2200" baseline="0">
                <a:solidFill>
                  <a:schemeClr val="bg1"/>
                </a:solidFill>
              </a:defRPr>
            </a:lvl1pPr>
            <a:lvl2pPr marL="457200" indent="0">
              <a:buNone/>
              <a:defRPr sz="2200">
                <a:solidFill>
                  <a:schemeClr val="bg1"/>
                </a:solidFill>
              </a:defRPr>
            </a:lvl2pPr>
            <a:lvl3pPr marL="914400" indent="0">
              <a:buNone/>
              <a:defRPr sz="2200">
                <a:solidFill>
                  <a:schemeClr val="bg1"/>
                </a:solidFill>
              </a:defRPr>
            </a:lvl3pPr>
            <a:lvl4pPr marL="1371600" indent="0">
              <a:buNone/>
              <a:defRPr sz="2200">
                <a:solidFill>
                  <a:schemeClr val="bg1"/>
                </a:solidFill>
              </a:defRPr>
            </a:lvl4pPr>
            <a:lvl5pPr marL="1828800" indent="0">
              <a:buNone/>
              <a:defRPr sz="2200">
                <a:solidFill>
                  <a:schemeClr val="bg1"/>
                </a:solidFill>
              </a:defRPr>
            </a:lvl5pPr>
          </a:lstStyle>
          <a:p>
            <a:pPr lvl="0"/>
            <a:r>
              <a:rPr lang="en-US" dirty="0" smtClean="0"/>
              <a:t>Subhead</a:t>
            </a:r>
          </a:p>
          <a:p>
            <a:pPr lvl="0"/>
            <a:r>
              <a:rPr lang="en-US" dirty="0" smtClean="0"/>
              <a:t>First last | Date</a:t>
            </a:r>
            <a:endParaRPr lang="en-US" dirty="0"/>
          </a:p>
        </p:txBody>
      </p:sp>
    </p:spTree>
    <p:extLst>
      <p:ext uri="{BB962C8B-B14F-4D97-AF65-F5344CB8AC3E}">
        <p14:creationId xmlns:p14="http://schemas.microsoft.com/office/powerpoint/2010/main" val="192471182"/>
      </p:ext>
    </p:extLst>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9144000" cy="6858000"/>
          </a:xfrm>
        </p:spPr>
        <p:txBody>
          <a:bodyPr/>
          <a:lstStyle/>
          <a:p>
            <a:r>
              <a:rPr lang="en-US" smtClean="0"/>
              <a:t>Click icon to add picture</a:t>
            </a:r>
            <a:endParaRPr lang="en-US"/>
          </a:p>
        </p:txBody>
      </p:sp>
      <p:sp>
        <p:nvSpPr>
          <p:cNvPr id="2" name="Title 1"/>
          <p:cNvSpPr>
            <a:spLocks noGrp="1"/>
          </p:cNvSpPr>
          <p:nvPr>
            <p:ph type="title"/>
          </p:nvPr>
        </p:nvSpPr>
        <p:spPr>
          <a:xfrm>
            <a:off x="0" y="2647188"/>
            <a:ext cx="9144000" cy="1563624"/>
          </a:xfrm>
          <a:solidFill>
            <a:srgbClr val="174C8D">
              <a:alpha val="74902"/>
            </a:srgbClr>
          </a:solidFill>
        </p:spPr>
        <p:txBody>
          <a:bodyPr/>
          <a:lstStyle>
            <a:lvl1pPr algn="ct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6562689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5257800"/>
            <a:ext cx="9144000" cy="1600200"/>
          </a:xfrm>
          <a:solidFill>
            <a:srgbClr val="174C8D">
              <a:alpha val="74902"/>
            </a:srgbClr>
          </a:solidFill>
        </p:spPr>
        <p:txBody>
          <a:bodyPr anchor="t"/>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0" hasCustomPrompt="1"/>
          </p:nvPr>
        </p:nvSpPr>
        <p:spPr>
          <a:xfrm>
            <a:off x="122011" y="6049736"/>
            <a:ext cx="6075363" cy="735013"/>
          </a:xfrm>
        </p:spPr>
        <p:txBody>
          <a:bodyPr/>
          <a:lstStyle>
            <a:lvl1pPr marL="0" indent="0">
              <a:buNone/>
              <a:defRPr sz="2000" baseline="0">
                <a:solidFill>
                  <a:schemeClr val="bg1"/>
                </a:solidFill>
              </a:defRPr>
            </a:lvl1pPr>
          </a:lstStyle>
          <a:p>
            <a:pPr lvl="0"/>
            <a:r>
              <a:rPr lang="en-US" dirty="0" smtClean="0"/>
              <a:t>Subhead</a:t>
            </a:r>
            <a:br>
              <a:rPr lang="en-US" dirty="0" smtClean="0"/>
            </a:br>
            <a:r>
              <a:rPr lang="en-US" dirty="0" smtClean="0"/>
              <a:t>Joe Smith | Date</a:t>
            </a:r>
            <a:endParaRPr lang="en-US" dirty="0"/>
          </a:p>
        </p:txBody>
      </p:sp>
      <p:pic>
        <p:nvPicPr>
          <p:cNvPr id="8"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6464300" y="6205685"/>
            <a:ext cx="2555503" cy="495875"/>
          </a:xfrm>
          <a:prstGeom prst="rect">
            <a:avLst/>
          </a:prstGeom>
          <a:noFill/>
          <a:ln w="9525">
            <a:noFill/>
            <a:miter lim="800000"/>
            <a:headEnd/>
            <a:tailEnd/>
          </a:ln>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695337" y="6155172"/>
            <a:ext cx="596900" cy="596900"/>
          </a:xfrm>
          <a:prstGeom prst="rect">
            <a:avLst/>
          </a:prstGeom>
          <a:noFill/>
          <a:ln w="9525">
            <a:noFill/>
            <a:miter lim="800000"/>
            <a:headEnd/>
            <a:tailEnd/>
          </a:ln>
        </p:spPr>
      </p:pic>
    </p:spTree>
    <p:extLst>
      <p:ext uri="{BB962C8B-B14F-4D97-AF65-F5344CB8AC3E}">
        <p14:creationId xmlns:p14="http://schemas.microsoft.com/office/powerpoint/2010/main" val="2464924693"/>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67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3" name="Straight Connector 2"/>
          <p:cNvCxnSpPr/>
          <p:nvPr/>
        </p:nvCxnSpPr>
        <p:spPr>
          <a:xfrm>
            <a:off x="495300" y="1435100"/>
            <a:ext cx="8180548"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9" name="Picture 5"/>
          <p:cNvPicPr>
            <a:picLocks noChangeAspect="1"/>
          </p:cNvPicPr>
          <p:nvPr/>
        </p:nvPicPr>
        <p:blipFill>
          <a:blip r:embed="rId11" cstate="email">
            <a:duotone>
              <a:prstClr val="black"/>
              <a:schemeClr val="tx1">
                <a:tint val="45000"/>
                <a:satMod val="400000"/>
              </a:schemeClr>
            </a:duotone>
            <a:extLst>
              <a:ext uri="{BEBA8EAE-BF5A-486C-A8C5-ECC9F3942E4B}">
                <a14:imgProps xmlns:a14="http://schemas.microsoft.com/office/drawing/2010/main">
                  <a14:imgLayer r:embed="rId12">
                    <a14:imgEffect>
                      <a14:colorTemperature colorTemp="8075"/>
                    </a14:imgEffect>
                    <a14:imgEffect>
                      <a14:saturation sat="270000"/>
                    </a14:imgEffect>
                    <a14:imgEffect>
                      <a14:brightnessContrast bright="-28000" contrast="-29000"/>
                    </a14:imgEffect>
                  </a14:imgLayer>
                </a14:imgProps>
              </a:ext>
              <a:ext uri="{28A0092B-C50C-407E-A947-70E740481C1C}">
                <a14:useLocalDpi xmlns:a14="http://schemas.microsoft.com/office/drawing/2010/main"/>
              </a:ext>
            </a:extLst>
          </a:blip>
          <a:stretch>
            <a:fillRect/>
          </a:stretch>
        </p:blipFill>
        <p:spPr bwMode="auto">
          <a:xfrm>
            <a:off x="7013897" y="6395244"/>
            <a:ext cx="1661951" cy="322488"/>
          </a:xfrm>
          <a:prstGeom prst="rect">
            <a:avLst/>
          </a:prstGeom>
          <a:noFill/>
          <a:ln w="9525">
            <a:noFill/>
            <a:miter lim="800000"/>
            <a:headEnd/>
            <a:tailEnd/>
          </a:ln>
        </p:spPr>
      </p:pic>
      <p:pic>
        <p:nvPicPr>
          <p:cNvPr id="10" name="Picture 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bwMode="auto">
          <a:xfrm>
            <a:off x="6611247" y="6393218"/>
            <a:ext cx="348099" cy="348099"/>
          </a:xfrm>
          <a:prstGeom prst="rect">
            <a:avLst/>
          </a:prstGeom>
          <a:noFill/>
          <a:ln w="9525">
            <a:noFill/>
            <a:miter lim="800000"/>
            <a:headEnd/>
            <a:tailEnd/>
          </a:ln>
        </p:spPr>
      </p:pic>
      <p:sp>
        <p:nvSpPr>
          <p:cNvPr id="2" name="Slide Number Placeholder 1"/>
          <p:cNvSpPr>
            <a:spLocks noGrp="1"/>
          </p:cNvSpPr>
          <p:nvPr>
            <p:ph type="sldNum" sz="quarter" idx="4"/>
          </p:nvPr>
        </p:nvSpPr>
        <p:spPr>
          <a:xfrm>
            <a:off x="457200" y="6384704"/>
            <a:ext cx="2133600" cy="365125"/>
          </a:xfrm>
          <a:prstGeom prst="rect">
            <a:avLst/>
          </a:prstGeom>
        </p:spPr>
        <p:txBody>
          <a:bodyPr vert="horz" lIns="91440" tIns="45720" rIns="91440" bIns="45720" rtlCol="0" anchor="ctr"/>
          <a:lstStyle>
            <a:lvl1pPr algn="l">
              <a:defRPr sz="1200">
                <a:solidFill>
                  <a:schemeClr val="tx2"/>
                </a:solidFill>
              </a:defRPr>
            </a:lvl1pPr>
          </a:lstStyle>
          <a:p>
            <a:fld id="{A8102B9F-1215-48D5-A8CF-21F3336ED24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6" r:id="rId2"/>
    <p:sldLayoutId id="2147483685" r:id="rId3"/>
    <p:sldLayoutId id="2147483683" r:id="rId4"/>
    <p:sldLayoutId id="2147483680" r:id="rId5"/>
    <p:sldLayoutId id="2147483678" r:id="rId6"/>
    <p:sldLayoutId id="2147483681" r:id="rId7"/>
    <p:sldLayoutId id="2147483682" r:id="rId8"/>
    <p:sldLayoutId id="2147483684" r:id="rId9"/>
  </p:sldLayoutIdLst>
  <p:transition spd="slow"/>
  <p:timing>
    <p:tnLst>
      <p:par>
        <p:cTn id="1" dur="indefinite" restart="never" nodeType="tmRoot"/>
      </p:par>
    </p:tnLst>
  </p:timing>
  <p:hf hdr="0" ftr="0" dt="0"/>
  <p:txStyles>
    <p:titleStyle>
      <a:lvl1pPr algn="l" defTabSz="457200" rtl="0" eaLnBrk="1" fontAlgn="base" hangingPunct="1">
        <a:spcBef>
          <a:spcPct val="0"/>
        </a:spcBef>
        <a:spcAft>
          <a:spcPct val="0"/>
        </a:spcAft>
        <a:defRPr sz="3800" kern="1200">
          <a:solidFill>
            <a:srgbClr val="415960"/>
          </a:solidFill>
          <a:latin typeface="Georgia" pitchFamily="18" charset="0"/>
          <a:ea typeface="ＭＳ Ｐゴシック" charset="-128"/>
          <a:cs typeface="Georgia" pitchFamily="18" charset="0"/>
        </a:defRPr>
      </a:lvl1pPr>
      <a:lvl2pPr algn="l" defTabSz="457200" rtl="0" eaLnBrk="1" fontAlgn="base" hangingPunct="1">
        <a:spcBef>
          <a:spcPct val="0"/>
        </a:spcBef>
        <a:spcAft>
          <a:spcPct val="0"/>
        </a:spcAft>
        <a:defRPr sz="3200">
          <a:solidFill>
            <a:srgbClr val="404040"/>
          </a:solidFill>
          <a:latin typeface="Arial" charset="0"/>
          <a:ea typeface="ＭＳ Ｐゴシック" charset="-128"/>
        </a:defRPr>
      </a:lvl2pPr>
      <a:lvl3pPr algn="l" defTabSz="457200" rtl="0" eaLnBrk="1" fontAlgn="base" hangingPunct="1">
        <a:spcBef>
          <a:spcPct val="0"/>
        </a:spcBef>
        <a:spcAft>
          <a:spcPct val="0"/>
        </a:spcAft>
        <a:defRPr sz="3200">
          <a:solidFill>
            <a:srgbClr val="404040"/>
          </a:solidFill>
          <a:latin typeface="Arial" charset="0"/>
          <a:ea typeface="ＭＳ Ｐゴシック" charset="-128"/>
        </a:defRPr>
      </a:lvl3pPr>
      <a:lvl4pPr algn="l" defTabSz="457200" rtl="0" eaLnBrk="1" fontAlgn="base" hangingPunct="1">
        <a:spcBef>
          <a:spcPct val="0"/>
        </a:spcBef>
        <a:spcAft>
          <a:spcPct val="0"/>
        </a:spcAft>
        <a:defRPr sz="3200">
          <a:solidFill>
            <a:srgbClr val="404040"/>
          </a:solidFill>
          <a:latin typeface="Arial" charset="0"/>
          <a:ea typeface="ＭＳ Ｐゴシック" charset="-128"/>
        </a:defRPr>
      </a:lvl4pPr>
      <a:lvl5pPr algn="l" defTabSz="457200" rtl="0" eaLnBrk="1" fontAlgn="base" hangingPunct="1">
        <a:spcBef>
          <a:spcPct val="0"/>
        </a:spcBef>
        <a:spcAft>
          <a:spcPct val="0"/>
        </a:spcAft>
        <a:defRPr sz="3200">
          <a:solidFill>
            <a:srgbClr val="404040"/>
          </a:solidFill>
          <a:latin typeface="Arial" charset="0"/>
          <a:ea typeface="ＭＳ Ｐゴシック" charset="-128"/>
        </a:defRPr>
      </a:lvl5pPr>
      <a:lvl6pPr marL="457200" algn="l" defTabSz="457200" rtl="0" eaLnBrk="1" fontAlgn="base" hangingPunct="1">
        <a:spcBef>
          <a:spcPct val="0"/>
        </a:spcBef>
        <a:spcAft>
          <a:spcPct val="0"/>
        </a:spcAft>
        <a:defRPr sz="3200">
          <a:solidFill>
            <a:srgbClr val="404040"/>
          </a:solidFill>
          <a:latin typeface="Arial" charset="0"/>
          <a:ea typeface="ＭＳ Ｐゴシック" charset="-128"/>
        </a:defRPr>
      </a:lvl6pPr>
      <a:lvl7pPr marL="914400" algn="l" defTabSz="457200" rtl="0" eaLnBrk="1" fontAlgn="base" hangingPunct="1">
        <a:spcBef>
          <a:spcPct val="0"/>
        </a:spcBef>
        <a:spcAft>
          <a:spcPct val="0"/>
        </a:spcAft>
        <a:defRPr sz="3200">
          <a:solidFill>
            <a:srgbClr val="404040"/>
          </a:solidFill>
          <a:latin typeface="Arial" charset="0"/>
          <a:ea typeface="ＭＳ Ｐゴシック" charset="-128"/>
        </a:defRPr>
      </a:lvl7pPr>
      <a:lvl8pPr marL="1371600" algn="l" defTabSz="457200" rtl="0" eaLnBrk="1" fontAlgn="base" hangingPunct="1">
        <a:spcBef>
          <a:spcPct val="0"/>
        </a:spcBef>
        <a:spcAft>
          <a:spcPct val="0"/>
        </a:spcAft>
        <a:defRPr sz="3200">
          <a:solidFill>
            <a:srgbClr val="404040"/>
          </a:solidFill>
          <a:latin typeface="Arial" charset="0"/>
          <a:ea typeface="ＭＳ Ｐゴシック" charset="-128"/>
        </a:defRPr>
      </a:lvl8pPr>
      <a:lvl9pPr marL="1828800" algn="l" defTabSz="457200" rtl="0" eaLnBrk="1" fontAlgn="base" hangingPunct="1">
        <a:spcBef>
          <a:spcPct val="0"/>
        </a:spcBef>
        <a:spcAft>
          <a:spcPct val="0"/>
        </a:spcAft>
        <a:defRPr sz="3200">
          <a:solidFill>
            <a:srgbClr val="404040"/>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Clr>
          <a:srgbClr val="056CB6"/>
        </a:buClr>
        <a:buFont typeface="Arial" charset="0"/>
        <a:buChar char="•"/>
        <a:defRPr sz="3200" kern="1200">
          <a:solidFill>
            <a:srgbClr val="415960"/>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Clr>
          <a:srgbClr val="38939B"/>
        </a:buClr>
        <a:buFont typeface="Arial" charset="0"/>
        <a:buChar char="–"/>
        <a:defRPr sz="2800" kern="1200">
          <a:solidFill>
            <a:srgbClr val="415960"/>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415960"/>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415960"/>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415960"/>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6" name="Rectangle 5"/>
          <p:cNvSpPr/>
          <p:nvPr/>
        </p:nvSpPr>
        <p:spPr>
          <a:xfrm>
            <a:off x="0" y="0"/>
            <a:ext cx="9144000" cy="1981200"/>
          </a:xfrm>
          <a:prstGeom prst="rect">
            <a:avLst/>
          </a:prstGeom>
          <a:solidFill>
            <a:srgbClr val="174C8D">
              <a:alpha val="75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464300" y="1252687"/>
            <a:ext cx="2555503" cy="495875"/>
          </a:xfrm>
          <a:prstGeom prst="rect">
            <a:avLst/>
          </a:prstGeom>
          <a:noFill/>
          <a:ln w="9525">
            <a:noFill/>
            <a:miter lim="800000"/>
            <a:headEnd/>
            <a:tailEnd/>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5695337" y="1202174"/>
            <a:ext cx="596900" cy="596900"/>
          </a:xfrm>
          <a:prstGeom prst="rect">
            <a:avLst/>
          </a:prstGeom>
          <a:noFill/>
          <a:ln w="9525">
            <a:noFill/>
            <a:miter lim="800000"/>
            <a:headEnd/>
            <a:tailEnd/>
          </a:ln>
        </p:spPr>
      </p:pic>
      <p:sp>
        <p:nvSpPr>
          <p:cNvPr id="2" name="TextBox 1"/>
          <p:cNvSpPr txBox="1"/>
          <p:nvPr/>
        </p:nvSpPr>
        <p:spPr>
          <a:xfrm>
            <a:off x="266700" y="177800"/>
            <a:ext cx="8753103" cy="677108"/>
          </a:xfrm>
          <a:prstGeom prst="rect">
            <a:avLst/>
          </a:prstGeom>
          <a:noFill/>
        </p:spPr>
        <p:txBody>
          <a:bodyPr wrap="square" rtlCol="0">
            <a:spAutoFit/>
          </a:bodyPr>
          <a:lstStyle/>
          <a:p>
            <a:r>
              <a:rPr lang="en-US" sz="3800" dirty="0">
                <a:solidFill>
                  <a:schemeClr val="bg1"/>
                </a:solidFill>
                <a:latin typeface="Georgia" pitchFamily="18" charset="0"/>
              </a:rPr>
              <a:t>Measure </a:t>
            </a:r>
            <a:r>
              <a:rPr lang="en-US" sz="3800" dirty="0" smtClean="0">
                <a:solidFill>
                  <a:schemeClr val="bg1"/>
                </a:solidFill>
                <a:latin typeface="Georgia" pitchFamily="18" charset="0"/>
              </a:rPr>
              <a:t>A-Report Back</a:t>
            </a:r>
            <a:endParaRPr lang="en-US" sz="3800" dirty="0">
              <a:solidFill>
                <a:schemeClr val="bg1"/>
              </a:solidFill>
              <a:latin typeface="Georgia" pitchFamily="18" charset="0"/>
            </a:endParaRPr>
          </a:p>
        </p:txBody>
      </p:sp>
      <p:sp>
        <p:nvSpPr>
          <p:cNvPr id="3" name="TextBox 2"/>
          <p:cNvSpPr txBox="1"/>
          <p:nvPr/>
        </p:nvSpPr>
        <p:spPr>
          <a:xfrm>
            <a:off x="266700" y="854908"/>
            <a:ext cx="5194300" cy="1107996"/>
          </a:xfrm>
          <a:prstGeom prst="rect">
            <a:avLst/>
          </a:prstGeom>
          <a:noFill/>
        </p:spPr>
        <p:txBody>
          <a:bodyPr wrap="square" rtlCol="0">
            <a:spAutoFit/>
          </a:bodyPr>
          <a:lstStyle/>
          <a:p>
            <a:r>
              <a:rPr lang="en-US" sz="2200" dirty="0" smtClean="0">
                <a:solidFill>
                  <a:schemeClr val="bg1"/>
                </a:solidFill>
              </a:rPr>
              <a:t>Heather Forshey, Director</a:t>
            </a:r>
          </a:p>
          <a:p>
            <a:r>
              <a:rPr lang="en-US" sz="2200" dirty="0" smtClean="0">
                <a:solidFill>
                  <a:schemeClr val="bg1"/>
                </a:solidFill>
              </a:rPr>
              <a:t>Environmental Health Services Division July 12, 2016</a:t>
            </a:r>
          </a:p>
        </p:txBody>
      </p:sp>
      <p:sp>
        <p:nvSpPr>
          <p:cNvPr id="4" name="TextBox 3"/>
          <p:cNvSpPr txBox="1"/>
          <p:nvPr/>
        </p:nvSpPr>
        <p:spPr>
          <a:xfrm>
            <a:off x="902043" y="5523470"/>
            <a:ext cx="7846541" cy="1446550"/>
          </a:xfrm>
          <a:prstGeom prst="rect">
            <a:avLst/>
          </a:prstGeom>
          <a:noFill/>
        </p:spPr>
        <p:txBody>
          <a:bodyPr wrap="square" rtlCol="0">
            <a:spAutoFit/>
          </a:bodyPr>
          <a:lstStyle/>
          <a:p>
            <a:pPr lvl="0" algn="ctr"/>
            <a:r>
              <a:rPr lang="en-US" sz="4400" b="1" dirty="0">
                <a:latin typeface="Georgia" pitchFamily="18" charset="0"/>
              </a:rPr>
              <a:t>Augmented Housing Inspection Program Pilot</a:t>
            </a:r>
          </a:p>
        </p:txBody>
      </p:sp>
    </p:spTree>
    <p:extLst>
      <p:ext uri="{BB962C8B-B14F-4D97-AF65-F5344CB8AC3E}">
        <p14:creationId xmlns:p14="http://schemas.microsoft.com/office/powerpoint/2010/main" val="289841724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County Housing Inspection Program</a:t>
            </a:r>
            <a:endParaRPr lang="en-US" b="1" dirty="0"/>
          </a:p>
        </p:txBody>
      </p:sp>
      <p:sp>
        <p:nvSpPr>
          <p:cNvPr id="3" name="Content Placeholder 2"/>
          <p:cNvSpPr>
            <a:spLocks noGrp="1"/>
          </p:cNvSpPr>
          <p:nvPr>
            <p:ph idx="1"/>
          </p:nvPr>
        </p:nvSpPr>
        <p:spPr/>
        <p:txBody>
          <a:bodyPr/>
          <a:lstStyle/>
          <a:p>
            <a:pPr lvl="0"/>
            <a:r>
              <a:rPr lang="en-US" dirty="0" smtClean="0"/>
              <a:t>3,700 buildings</a:t>
            </a:r>
            <a:endParaRPr lang="en-US" dirty="0"/>
          </a:p>
          <a:p>
            <a:pPr lvl="0"/>
            <a:r>
              <a:rPr lang="en-US" dirty="0"/>
              <a:t>Routine Inspection cycle every 4 years</a:t>
            </a:r>
          </a:p>
          <a:p>
            <a:pPr lvl="0"/>
            <a:r>
              <a:rPr lang="en-US" dirty="0"/>
              <a:t>Inspection Staff – 2</a:t>
            </a:r>
          </a:p>
          <a:p>
            <a:pPr lvl="0"/>
            <a:r>
              <a:rPr lang="en-US" dirty="0" smtClean="0"/>
              <a:t>Inspection focuses on Health and Safety of building/living units</a:t>
            </a:r>
            <a:endParaRPr lang="en-US" dirty="0"/>
          </a:p>
        </p:txBody>
      </p:sp>
    </p:spTree>
    <p:extLst>
      <p:ext uri="{BB962C8B-B14F-4D97-AF65-F5344CB8AC3E}">
        <p14:creationId xmlns:p14="http://schemas.microsoft.com/office/powerpoint/2010/main" val="78487412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
            </a:r>
            <a:br>
              <a:rPr lang="en-US" b="1" dirty="0" smtClean="0"/>
            </a:br>
            <a:endParaRPr lang="en-US" b="1" dirty="0"/>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51" y="206734"/>
            <a:ext cx="75438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33414" y="1455726"/>
            <a:ext cx="2348179" cy="1477328"/>
          </a:xfrm>
          <a:prstGeom prst="rect">
            <a:avLst/>
          </a:prstGeom>
          <a:noFill/>
        </p:spPr>
        <p:txBody>
          <a:bodyPr wrap="square" rtlCol="0">
            <a:spAutoFit/>
          </a:bodyPr>
          <a:lstStyle/>
          <a:p>
            <a:r>
              <a:rPr lang="en-US" b="1" dirty="0" smtClean="0"/>
              <a:t>District 1: 59</a:t>
            </a:r>
          </a:p>
          <a:p>
            <a:r>
              <a:rPr lang="en-US" b="1" dirty="0" smtClean="0"/>
              <a:t>District 2: 28</a:t>
            </a:r>
          </a:p>
          <a:p>
            <a:r>
              <a:rPr lang="en-US" b="1" dirty="0" smtClean="0"/>
              <a:t>District 3: 26</a:t>
            </a:r>
          </a:p>
          <a:p>
            <a:r>
              <a:rPr lang="en-US" b="1" dirty="0" smtClean="0"/>
              <a:t>District 4: 167</a:t>
            </a:r>
          </a:p>
          <a:p>
            <a:r>
              <a:rPr lang="en-US" b="1" dirty="0" smtClean="0"/>
              <a:t>District 5: 53</a:t>
            </a:r>
            <a:endParaRPr lang="en-US" b="1" dirty="0"/>
          </a:p>
        </p:txBody>
      </p:sp>
    </p:spTree>
    <p:extLst>
      <p:ext uri="{BB962C8B-B14F-4D97-AF65-F5344CB8AC3E}">
        <p14:creationId xmlns:p14="http://schemas.microsoft.com/office/powerpoint/2010/main" val="25010935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Measure A Housing Program Pilot</a:t>
            </a:r>
            <a:endParaRPr lang="en-US" b="1" dirty="0"/>
          </a:p>
        </p:txBody>
      </p:sp>
      <p:sp>
        <p:nvSpPr>
          <p:cNvPr id="3" name="Content Placeholder 2"/>
          <p:cNvSpPr>
            <a:spLocks noGrp="1"/>
          </p:cNvSpPr>
          <p:nvPr>
            <p:ph idx="1"/>
          </p:nvPr>
        </p:nvSpPr>
        <p:spPr/>
        <p:txBody>
          <a:bodyPr/>
          <a:lstStyle/>
          <a:p>
            <a:r>
              <a:rPr lang="en-US" dirty="0" smtClean="0"/>
              <a:t>Added 1 Housing Inspector and ½ Outreach Coordinator who are focusing on 348 units </a:t>
            </a:r>
          </a:p>
          <a:p>
            <a:pPr lvl="1"/>
            <a:r>
              <a:rPr lang="en-US" dirty="0" smtClean="0"/>
              <a:t>A </a:t>
            </a:r>
            <a:r>
              <a:rPr lang="en-US" dirty="0"/>
              <a:t>more in-depth routine inspection with a second routine inspection one year later;</a:t>
            </a:r>
          </a:p>
          <a:p>
            <a:pPr lvl="1"/>
            <a:r>
              <a:rPr lang="en-US" dirty="0"/>
              <a:t>Monitoring of violation correction progress;</a:t>
            </a:r>
          </a:p>
          <a:p>
            <a:pPr lvl="1"/>
            <a:r>
              <a:rPr lang="en-US" dirty="0"/>
              <a:t>Outreach to tenants to </a:t>
            </a:r>
            <a:r>
              <a:rPr lang="en-US" dirty="0" smtClean="0"/>
              <a:t>provide resources and educate </a:t>
            </a:r>
            <a:r>
              <a:rPr lang="en-US" dirty="0"/>
              <a:t>them on their role in maintaining healthy and safe apartment units.</a:t>
            </a:r>
          </a:p>
          <a:p>
            <a:pPr lvl="1"/>
            <a:endParaRPr lang="en-US" dirty="0" smtClean="0"/>
          </a:p>
        </p:txBody>
      </p:sp>
    </p:spTree>
    <p:extLst>
      <p:ext uri="{BB962C8B-B14F-4D97-AF65-F5344CB8AC3E}">
        <p14:creationId xmlns:p14="http://schemas.microsoft.com/office/powerpoint/2010/main" val="405019984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9"/>
          <p:cNvSpPr>
            <a:spLocks noGrp="1"/>
          </p:cNvSpPr>
          <p:nvPr>
            <p:ph type="title"/>
          </p:nvPr>
        </p:nvSpPr>
        <p:spPr/>
        <p:txBody>
          <a:bodyPr/>
          <a:lstStyle/>
          <a:p>
            <a:r>
              <a:rPr lang="en-US" b="1" dirty="0" smtClean="0">
                <a:ea typeface="Arial" charset="0"/>
                <a:cs typeface="Arial" charset="0"/>
              </a:rPr>
              <a:t>Status</a:t>
            </a:r>
            <a:endParaRPr lang="en-US" b="1" dirty="0">
              <a:ea typeface="Arial" charset="0"/>
              <a:cs typeface="Arial" charset="0"/>
            </a:endParaRPr>
          </a:p>
        </p:txBody>
      </p:sp>
      <p:sp>
        <p:nvSpPr>
          <p:cNvPr id="12292" name="Content Placeholder 30"/>
          <p:cNvSpPr>
            <a:spLocks noGrp="1"/>
          </p:cNvSpPr>
          <p:nvPr>
            <p:ph idx="1"/>
          </p:nvPr>
        </p:nvSpPr>
        <p:spPr>
          <a:xfrm>
            <a:off x="457200" y="1598212"/>
            <a:ext cx="8229600" cy="4129488"/>
          </a:xfrm>
        </p:spPr>
        <p:txBody>
          <a:bodyPr/>
          <a:lstStyle/>
          <a:p>
            <a:r>
              <a:rPr lang="en-US" dirty="0" smtClean="0"/>
              <a:t>January-April 2016: routine inspections of all 348 Measure A properties</a:t>
            </a:r>
          </a:p>
          <a:p>
            <a:r>
              <a:rPr lang="en-US" dirty="0" smtClean="0"/>
              <a:t>244 Complexes (70%) required reinspections</a:t>
            </a:r>
          </a:p>
          <a:p>
            <a:pPr lvl="1"/>
            <a:r>
              <a:rPr lang="en-US" dirty="0" smtClean="0"/>
              <a:t>As of June 30, at least one reinspection has been performed at all of these properties</a:t>
            </a:r>
          </a:p>
          <a:p>
            <a:pPr lvl="2"/>
            <a:r>
              <a:rPr lang="en-US" dirty="0" smtClean="0"/>
              <a:t>All but 24 complexes have returned to compliance</a:t>
            </a:r>
          </a:p>
          <a:p>
            <a:pPr lvl="1"/>
            <a:endParaRPr lang="en-US" dirty="0" smtClean="0"/>
          </a:p>
          <a:p>
            <a:pPr marL="0" indent="0">
              <a:buNone/>
            </a:pPr>
            <a:endParaRPr lang="en-US" dirty="0"/>
          </a:p>
          <a:p>
            <a:pPr marL="0" indent="0">
              <a:buNone/>
            </a:pPr>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268562256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Top 5 Cited Violation Categories</a:t>
            </a:r>
            <a:endParaRPr lang="en-US" b="1" dirty="0"/>
          </a:p>
        </p:txBody>
      </p:sp>
      <p:sp>
        <p:nvSpPr>
          <p:cNvPr id="3" name="Content Placeholder 2"/>
          <p:cNvSpPr>
            <a:spLocks noGrp="1"/>
          </p:cNvSpPr>
          <p:nvPr>
            <p:ph idx="1"/>
          </p:nvPr>
        </p:nvSpPr>
        <p:spPr/>
        <p:txBody>
          <a:bodyPr/>
          <a:lstStyle/>
          <a:p>
            <a:pPr marL="514350" indent="-514350">
              <a:lnSpc>
                <a:spcPct val="150000"/>
              </a:lnSpc>
              <a:buAutoNum type="arabicPeriod"/>
            </a:pPr>
            <a:r>
              <a:rPr lang="en-US" dirty="0" smtClean="0"/>
              <a:t>Vermin/Pest Exclusion</a:t>
            </a:r>
          </a:p>
          <a:p>
            <a:pPr marL="514350" indent="-514350">
              <a:lnSpc>
                <a:spcPct val="150000"/>
              </a:lnSpc>
              <a:buAutoNum type="arabicPeriod"/>
            </a:pPr>
            <a:r>
              <a:rPr lang="en-US" dirty="0" smtClean="0"/>
              <a:t>Overall Exterior Maintenance</a:t>
            </a:r>
          </a:p>
          <a:p>
            <a:pPr marL="514350" indent="-514350">
              <a:lnSpc>
                <a:spcPct val="150000"/>
              </a:lnSpc>
              <a:buAutoNum type="arabicPeriod"/>
            </a:pPr>
            <a:r>
              <a:rPr lang="en-US" dirty="0" smtClean="0"/>
              <a:t>Weather Protection</a:t>
            </a:r>
          </a:p>
          <a:p>
            <a:pPr marL="514350" indent="-514350">
              <a:lnSpc>
                <a:spcPct val="150000"/>
              </a:lnSpc>
              <a:buAutoNum type="arabicPeriod"/>
            </a:pPr>
            <a:r>
              <a:rPr lang="en-US" dirty="0" smtClean="0"/>
              <a:t>General Exterior</a:t>
            </a:r>
          </a:p>
          <a:p>
            <a:pPr marL="514350" indent="-514350">
              <a:lnSpc>
                <a:spcPct val="150000"/>
              </a:lnSpc>
              <a:buAutoNum type="arabicPeriod"/>
            </a:pPr>
            <a:r>
              <a:rPr lang="en-US" dirty="0" smtClean="0"/>
              <a:t>Fire Safety</a:t>
            </a:r>
          </a:p>
        </p:txBody>
      </p:sp>
    </p:spTree>
    <p:extLst>
      <p:ext uri="{BB962C8B-B14F-4D97-AF65-F5344CB8AC3E}">
        <p14:creationId xmlns:p14="http://schemas.microsoft.com/office/powerpoint/2010/main" val="253099374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Outstanding Violations</a:t>
            </a:r>
            <a:endParaRPr lang="en-US" b="1" dirty="0"/>
          </a:p>
        </p:txBody>
      </p:sp>
      <p:sp>
        <p:nvSpPr>
          <p:cNvPr id="3" name="Content Placeholder 2"/>
          <p:cNvSpPr>
            <a:spLocks noGrp="1"/>
          </p:cNvSpPr>
          <p:nvPr>
            <p:ph idx="1"/>
          </p:nvPr>
        </p:nvSpPr>
        <p:spPr/>
        <p:txBody>
          <a:bodyPr/>
          <a:lstStyle/>
          <a:p>
            <a:r>
              <a:rPr lang="en-US" dirty="0" smtClean="0"/>
              <a:t>Most require a contractor, a building permit or time to complete</a:t>
            </a:r>
          </a:p>
          <a:p>
            <a:r>
              <a:rPr lang="en-US" dirty="0" smtClean="0"/>
              <a:t>To date, all complexes with outstanding violations are demonstrating an effort to comply. </a:t>
            </a:r>
          </a:p>
        </p:txBody>
      </p:sp>
    </p:spTree>
    <p:extLst>
      <p:ext uri="{BB962C8B-B14F-4D97-AF65-F5344CB8AC3E}">
        <p14:creationId xmlns:p14="http://schemas.microsoft.com/office/powerpoint/2010/main" val="81757374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Outreach</a:t>
            </a:r>
            <a:endParaRPr lang="en-US" b="1" dirty="0"/>
          </a:p>
        </p:txBody>
      </p:sp>
      <p:sp>
        <p:nvSpPr>
          <p:cNvPr id="3" name="Content Placeholder 2"/>
          <p:cNvSpPr>
            <a:spLocks noGrp="1"/>
          </p:cNvSpPr>
          <p:nvPr>
            <p:ph idx="1"/>
          </p:nvPr>
        </p:nvSpPr>
        <p:spPr>
          <a:xfrm>
            <a:off x="457200" y="1600199"/>
            <a:ext cx="4192411" cy="5049983"/>
          </a:xfrm>
        </p:spPr>
        <p:txBody>
          <a:bodyPr/>
          <a:lstStyle/>
          <a:p>
            <a:r>
              <a:rPr lang="en-US" sz="3000" dirty="0" smtClean="0"/>
              <a:t>Measure A buildings with pest problems </a:t>
            </a:r>
          </a:p>
          <a:p>
            <a:r>
              <a:rPr lang="en-US" sz="3000" dirty="0" smtClean="0"/>
              <a:t>Informational flyers for tenants, landlords</a:t>
            </a:r>
          </a:p>
          <a:p>
            <a:r>
              <a:rPr lang="en-US" sz="3000" dirty="0" smtClean="0"/>
              <a:t>Targeted online advertising</a:t>
            </a:r>
          </a:p>
          <a:p>
            <a:r>
              <a:rPr lang="en-US" sz="3000" dirty="0" smtClean="0"/>
              <a:t>Web, social media</a:t>
            </a:r>
          </a:p>
          <a:p>
            <a:r>
              <a:rPr lang="en-US" sz="3000" dirty="0" smtClean="0"/>
              <a:t>Community events</a:t>
            </a:r>
          </a:p>
          <a:p>
            <a:r>
              <a:rPr lang="en-US" sz="3000" dirty="0" smtClean="0"/>
              <a:t>Press</a:t>
            </a:r>
            <a:endParaRPr lang="en-US" sz="3000" dirty="0"/>
          </a:p>
        </p:txBody>
      </p:sp>
      <p:sp>
        <p:nvSpPr>
          <p:cNvPr id="4" name="Slide Number Placeholder 3"/>
          <p:cNvSpPr>
            <a:spLocks noGrp="1"/>
          </p:cNvSpPr>
          <p:nvPr>
            <p:ph type="sldNum" sz="quarter" idx="10"/>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066" y="1744132"/>
            <a:ext cx="4483009" cy="336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93861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Pilot Timeline</a:t>
            </a:r>
            <a:endParaRPr lang="en-US" b="1" dirty="0"/>
          </a:p>
        </p:txBody>
      </p:sp>
      <p:sp>
        <p:nvSpPr>
          <p:cNvPr id="3" name="Content Placeholder 2"/>
          <p:cNvSpPr>
            <a:spLocks noGrp="1"/>
          </p:cNvSpPr>
          <p:nvPr>
            <p:ph idx="1"/>
          </p:nvPr>
        </p:nvSpPr>
        <p:spPr>
          <a:xfrm>
            <a:off x="457199" y="1600200"/>
            <a:ext cx="8377881" cy="4673600"/>
          </a:xfrm>
        </p:spPr>
        <p:txBody>
          <a:bodyPr/>
          <a:lstStyle/>
          <a:p>
            <a:pPr>
              <a:lnSpc>
                <a:spcPct val="150000"/>
              </a:lnSpc>
            </a:pPr>
            <a:r>
              <a:rPr lang="en-US" dirty="0" smtClean="0"/>
              <a:t>January-June 2016: Inspections-1</a:t>
            </a:r>
            <a:r>
              <a:rPr lang="en-US" baseline="30000" dirty="0" smtClean="0"/>
              <a:t>st</a:t>
            </a:r>
            <a:r>
              <a:rPr lang="en-US" dirty="0" smtClean="0"/>
              <a:t> Annual</a:t>
            </a:r>
          </a:p>
          <a:p>
            <a:pPr>
              <a:lnSpc>
                <a:spcPct val="150000"/>
              </a:lnSpc>
            </a:pPr>
            <a:r>
              <a:rPr lang="en-US" dirty="0" smtClean="0"/>
              <a:t>January 2016-June 2017: Outreach</a:t>
            </a:r>
          </a:p>
          <a:p>
            <a:pPr>
              <a:lnSpc>
                <a:spcPct val="150000"/>
              </a:lnSpc>
            </a:pPr>
            <a:r>
              <a:rPr lang="en-US" dirty="0" smtClean="0"/>
              <a:t>January-June 2017: Inspections-2</a:t>
            </a:r>
            <a:r>
              <a:rPr lang="en-US" baseline="30000" dirty="0" smtClean="0"/>
              <a:t>nd </a:t>
            </a:r>
            <a:r>
              <a:rPr lang="en-US" dirty="0" smtClean="0"/>
              <a:t>Annual</a:t>
            </a:r>
          </a:p>
          <a:p>
            <a:endParaRPr lang="en-US" dirty="0" smtClean="0"/>
          </a:p>
        </p:txBody>
      </p:sp>
    </p:spTree>
    <p:extLst>
      <p:ext uri="{BB962C8B-B14F-4D97-AF65-F5344CB8AC3E}">
        <p14:creationId xmlns:p14="http://schemas.microsoft.com/office/powerpoint/2010/main" val="3123532558"/>
      </p:ext>
    </p:extLst>
  </p:cSld>
  <p:clrMapOvr>
    <a:masterClrMapping/>
  </p:clrMapOvr>
  <p:transition spd="slow"/>
</p:sld>
</file>

<file path=ppt/theme/theme1.xml><?xml version="1.0" encoding="utf-8"?>
<a:theme xmlns:a="http://schemas.openxmlformats.org/drawingml/2006/main" name="HS PPT template v2">
  <a:themeElements>
    <a:clrScheme name="Custom 1">
      <a:dk1>
        <a:srgbClr val="0076C0"/>
      </a:dk1>
      <a:lt1>
        <a:sysClr val="window" lastClr="FFFFFF"/>
      </a:lt1>
      <a:dk2>
        <a:srgbClr val="415960"/>
      </a:dk2>
      <a:lt2>
        <a:srgbClr val="BBB0A6"/>
      </a:lt2>
      <a:accent1>
        <a:srgbClr val="0076C0"/>
      </a:accent1>
      <a:accent2>
        <a:srgbClr val="77C046"/>
      </a:accent2>
      <a:accent3>
        <a:srgbClr val="FB9733"/>
      </a:accent3>
      <a:accent4>
        <a:srgbClr val="B5121B"/>
      </a:accent4>
      <a:accent5>
        <a:srgbClr val="763898"/>
      </a:accent5>
      <a:accent6>
        <a:srgbClr val="0076C0"/>
      </a:accent6>
      <a:hlink>
        <a:srgbClr val="0076C0"/>
      </a:hlink>
      <a:folHlink>
        <a:srgbClr val="38939B"/>
      </a:folHlink>
    </a:clrScheme>
    <a:fontScheme name="CMo Branding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 PPT template v2</Template>
  <TotalTime>501</TotalTime>
  <Words>1221</Words>
  <Application>Microsoft Office PowerPoint</Application>
  <PresentationFormat>On-screen Show (4:3)</PresentationFormat>
  <Paragraphs>126</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HS PPT template v2</vt:lpstr>
      <vt:lpstr>PowerPoint Presentation</vt:lpstr>
      <vt:lpstr>County Housing Inspection Program</vt:lpstr>
      <vt:lpstr> </vt:lpstr>
      <vt:lpstr>Measure A Housing Program Pilot</vt:lpstr>
      <vt:lpstr>Status</vt:lpstr>
      <vt:lpstr>Top 5 Cited Violation Categories</vt:lpstr>
      <vt:lpstr>Outstanding Violations</vt:lpstr>
      <vt:lpstr>Community Outreach</vt:lpstr>
      <vt:lpstr>Pilot Timeline</vt:lpstr>
    </vt:vector>
  </TitlesOfParts>
  <Company>County of San Mateo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Brooks</dc:creator>
  <cp:lastModifiedBy>Heather Forshey</cp:lastModifiedBy>
  <cp:revision>28</cp:revision>
  <cp:lastPrinted>2016-07-11T23:04:37Z</cp:lastPrinted>
  <dcterms:created xsi:type="dcterms:W3CDTF">2014-10-14T19:10:20Z</dcterms:created>
  <dcterms:modified xsi:type="dcterms:W3CDTF">2016-07-11T23:08:46Z</dcterms:modified>
</cp:coreProperties>
</file>