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</p:sldMasterIdLst>
  <p:notesMasterIdLst>
    <p:notesMasterId r:id="rId31"/>
  </p:notesMasterIdLst>
  <p:handoutMasterIdLst>
    <p:handoutMasterId r:id="rId32"/>
  </p:handoutMasterIdLst>
  <p:sldIdLst>
    <p:sldId id="354" r:id="rId3"/>
    <p:sldId id="351" r:id="rId4"/>
    <p:sldId id="355" r:id="rId5"/>
    <p:sldId id="406" r:id="rId6"/>
    <p:sldId id="358" r:id="rId7"/>
    <p:sldId id="359" r:id="rId8"/>
    <p:sldId id="360" r:id="rId9"/>
    <p:sldId id="432" r:id="rId10"/>
    <p:sldId id="356" r:id="rId11"/>
    <p:sldId id="415" r:id="rId12"/>
    <p:sldId id="416" r:id="rId13"/>
    <p:sldId id="417" r:id="rId14"/>
    <p:sldId id="418" r:id="rId15"/>
    <p:sldId id="419" r:id="rId16"/>
    <p:sldId id="421" r:id="rId17"/>
    <p:sldId id="420" r:id="rId18"/>
    <p:sldId id="344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348" r:id="rId29"/>
    <p:sldId id="431" r:id="rId30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302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CB6"/>
    <a:srgbClr val="38939B"/>
    <a:srgbClr val="27666B"/>
    <a:srgbClr val="04518A"/>
    <a:srgbClr val="046AB3"/>
    <a:srgbClr val="369199"/>
    <a:srgbClr val="068FF5"/>
    <a:srgbClr val="60BDC3"/>
    <a:srgbClr val="62BFC6"/>
    <a:srgbClr val="50B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24" autoAdjust="0"/>
    <p:restoredTop sz="73876" autoAdjust="0"/>
  </p:normalViewPr>
  <p:slideViewPr>
    <p:cSldViewPr snapToGrid="0" showGuides="1">
      <p:cViewPr>
        <p:scale>
          <a:sx n="70" d="100"/>
          <a:sy n="70" d="100"/>
        </p:scale>
        <p:origin x="1770" y="318"/>
      </p:cViewPr>
      <p:guideLst>
        <p:guide orient="horz" pos="2302"/>
        <p:guide pos="2928"/>
      </p:guideLst>
    </p:cSldViewPr>
  </p:slideViewPr>
  <p:outlineViewPr>
    <p:cViewPr>
      <p:scale>
        <a:sx n="33" d="100"/>
        <a:sy n="33" d="100"/>
      </p:scale>
      <p:origin x="0" y="-83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-324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ocus\Dropbox\San%20Mateo%20System%20Redesign\Data%20Received\SM%20Redesign%20Graphs%20and%20Figures%20100715_010416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ocus\Dropbox\San%20Mateo%20System%20Redesign\Data%20Received\SM%20Redesign%20Graphs%20and%20Figures%20100715_010416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ocus\Dropbox\San%20Mateo%20System%20Redesign\Data%20Received\SM%20Redesign%20Graphs%20and%20Figures%20100715_010416.xlsm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11018042585199"/>
          <c:y val="0.103933671426665"/>
          <c:w val="0.80920248565032105"/>
          <c:h val="0.739937497219626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Sheltered</c:v>
                </c:pt>
              </c:strCache>
            </c:strRef>
          </c:tx>
          <c:spPr>
            <a:solidFill>
              <a:srgbClr val="38939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2011</c:v>
                </c:pt>
                <c:pt idx="2">
                  <c:v>2013</c:v>
                </c:pt>
                <c:pt idx="3">
                  <c:v>2015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993</c:v>
                </c:pt>
                <c:pt idx="1">
                  <c:v>987</c:v>
                </c:pt>
                <c:pt idx="2">
                  <c:v>982</c:v>
                </c:pt>
                <c:pt idx="3">
                  <c:v>997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Unsheltered</c:v>
                </c:pt>
              </c:strCache>
            </c:strRef>
          </c:tx>
          <c:spPr>
            <a:solidFill>
              <a:srgbClr val="056CB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2011</c:v>
                </c:pt>
                <c:pt idx="2">
                  <c:v>2013</c:v>
                </c:pt>
                <c:pt idx="3">
                  <c:v>2015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803</c:v>
                </c:pt>
                <c:pt idx="1">
                  <c:v>1162</c:v>
                </c:pt>
                <c:pt idx="2">
                  <c:v>1299</c:v>
                </c:pt>
                <c:pt idx="3">
                  <c:v>775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2207984"/>
        <c:axId val="142209160"/>
      </c:barChart>
      <c:catAx>
        <c:axId val="14220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09160"/>
        <c:crosses val="autoZero"/>
        <c:auto val="1"/>
        <c:lblAlgn val="ctr"/>
        <c:lblOffset val="100"/>
        <c:noMultiLvlLbl val="0"/>
      </c:catAx>
      <c:valAx>
        <c:axId val="142209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0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solidFill>
        <a:srgbClr val="04518A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5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588118612833001"/>
          <c:y val="2.9119240344236099E-2"/>
          <c:w val="0.81667200536103202"/>
          <c:h val="0.912873219583507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Unsheltered</c:v>
                </c:pt>
              </c:strCache>
            </c:strRef>
          </c:tx>
          <c:spPr>
            <a:solidFill>
              <a:srgbClr val="056CB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4698653322540298E-3"/>
                  <c:y val="-8.183574006082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7193318124948E-3"/>
                  <c:y val="-1.085265615706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3250177839918398E-3"/>
                  <c:y val="-8.139439576813869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4698653322539197E-3"/>
                  <c:y val="-5.602760713632710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2011</c:v>
                </c:pt>
                <c:pt idx="2">
                  <c:v>2013</c:v>
                </c:pt>
                <c:pt idx="3">
                  <c:v>2015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803</c:v>
                </c:pt>
                <c:pt idx="1">
                  <c:v>1162</c:v>
                </c:pt>
                <c:pt idx="2">
                  <c:v>1299</c:v>
                </c:pt>
                <c:pt idx="3">
                  <c:v>775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gapDepth val="72"/>
        <c:shape val="box"/>
        <c:axId val="142209552"/>
        <c:axId val="142209944"/>
        <c:axId val="298261384"/>
      </c:bar3DChart>
      <c:catAx>
        <c:axId val="14220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09944"/>
        <c:crosses val="autoZero"/>
        <c:auto val="1"/>
        <c:lblAlgn val="ctr"/>
        <c:lblOffset val="100"/>
        <c:noMultiLvlLbl val="0"/>
      </c:catAx>
      <c:valAx>
        <c:axId val="142209944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09552"/>
        <c:crosses val="autoZero"/>
        <c:crossBetween val="between"/>
        <c:majorUnit val="300"/>
        <c:minorUnit val="50"/>
      </c:valAx>
      <c:serAx>
        <c:axId val="298261384"/>
        <c:scaling>
          <c:orientation val="minMax"/>
        </c:scaling>
        <c:delete val="1"/>
        <c:axPos val="b"/>
        <c:majorTickMark val="out"/>
        <c:minorTickMark val="none"/>
        <c:tickLblPos val="nextTo"/>
        <c:crossAx val="142209944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5010529888086"/>
          <c:y val="9.8732285997823896E-2"/>
          <c:w val="0.45622968851342099"/>
          <c:h val="0.8136838321366359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unsheltered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56CB6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38939B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rgbClr val="0891F8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</c:dPt>
          <c:dPt>
            <c:idx val="3"/>
            <c:bubble3D val="0"/>
            <c:spPr>
              <a:solidFill>
                <a:srgbClr val="62BFC6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</c:dPt>
          <c:cat>
            <c:strRef>
              <c:f>Sheet1!$A$2:$A$5</c:f>
              <c:strCache>
                <c:ptCount val="4"/>
                <c:pt idx="0">
                  <c:v>street</c:v>
                </c:pt>
                <c:pt idx="1">
                  <c:v>cars</c:v>
                </c:pt>
                <c:pt idx="2">
                  <c:v>RV's</c:v>
                </c:pt>
                <c:pt idx="3">
                  <c:v>encampments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331</c:v>
                </c:pt>
                <c:pt idx="1">
                  <c:v>157</c:v>
                </c:pt>
                <c:pt idx="2">
                  <c:v>151</c:v>
                </c:pt>
                <c:pt idx="3">
                  <c:v>136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81547790102876"/>
          <c:y val="0.13983813793545552"/>
          <c:w val="0.47789513765158925"/>
          <c:h val="0.81068968215259052"/>
        </c:manualLayout>
      </c:layout>
      <c:pieChart>
        <c:varyColors val="1"/>
        <c:ser>
          <c:idx val="0"/>
          <c:order val="0"/>
          <c:spPr>
            <a:ln w="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4F81BD"/>
              </a:solidFill>
              <a:ln w="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772C2A"/>
              </a:solidFill>
              <a:ln w="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56CB6"/>
              </a:solidFill>
              <a:ln w="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4BACC6"/>
              </a:solidFill>
              <a:ln w="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9BBB59"/>
              </a:solidFill>
              <a:ln w="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2C4D75"/>
              </a:solidFill>
              <a:ln w="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rgbClr val="0891F8"/>
              </a:solidFill>
              <a:ln w="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rgbClr val="62BFC6"/>
              </a:solidFill>
              <a:ln w="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1.8319420910993721E-2"/>
                  <c:y val="4.3334474884205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1" u="none" strike="noStrike" kern="1200" baseline="0">
                        <a:solidFill>
                          <a:srgbClr val="056CB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/>
                      <a:t>14%</a:t>
                    </a:r>
                  </a:p>
                  <a:p>
                    <a:pPr>
                      <a:defRPr sz="1100" b="1" i="1">
                        <a:solidFill>
                          <a:srgbClr val="056CB6"/>
                        </a:solidFill>
                      </a:defRPr>
                    </a:pPr>
                    <a:fld id="{756AC919-03C3-4356-AB11-0262F9DCBEAD}" type="CATEGORYNAME">
                      <a:rPr lang="en-US" sz="1100" smtClean="0"/>
                      <a:pPr>
                        <a:defRPr sz="1100" b="1" i="1">
                          <a:solidFill>
                            <a:srgbClr val="056CB6"/>
                          </a:solidFill>
                        </a:defRPr>
                      </a:pPr>
                      <a:t>[CATEGORY NAME]</a:t>
                    </a:fld>
                    <a:r>
                      <a:rPr lang="en-US" sz="1100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1" u="none" strike="noStrike" kern="1200" baseline="0">
                      <a:solidFill>
                        <a:srgbClr val="056CB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9.9768220483200873E-3"/>
                  <c:y val="-7.63840577706030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1" u="none" strike="noStrike" kern="1200" baseline="0">
                        <a:solidFill>
                          <a:srgbClr val="38939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/>
                      <a:t>44%</a:t>
                    </a:r>
                  </a:p>
                  <a:p>
                    <a:pPr>
                      <a:defRPr sz="1100" b="1" i="1">
                        <a:solidFill>
                          <a:srgbClr val="38939B"/>
                        </a:solidFill>
                      </a:defRPr>
                    </a:pPr>
                    <a:fld id="{C82F4E89-F594-4659-9DED-E309E7602DB4}" type="CATEGORYNAME">
                      <a:rPr lang="en-US" sz="1100" smtClean="0"/>
                      <a:pPr>
                        <a:defRPr sz="1100" b="1" i="1">
                          <a:solidFill>
                            <a:srgbClr val="38939B"/>
                          </a:solidFill>
                        </a:defRPr>
                      </a:pPr>
                      <a:t>[CATEGORY NAME]</a:t>
                    </a:fld>
                    <a:r>
                      <a:rPr lang="en-US" sz="1100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1" u="none" strike="noStrike" kern="1200" baseline="0">
                      <a:solidFill>
                        <a:srgbClr val="3893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63464678775948"/>
                      <c:h val="0.1336844799002101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8.1427766530959192E-2"/>
                  <c:y val="1.95782893728428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1" u="none" strike="noStrike" kern="1200" baseline="0">
                        <a:solidFill>
                          <a:srgbClr val="056CB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4F584E1-DBAB-4886-AA40-D219289208FD}" type="PERCENTAGE">
                      <a:rPr lang="en-US" sz="1400" b="1" i="1" u="none" strike="noStrike" kern="1200" baseline="0" smtClean="0">
                        <a:solidFill>
                          <a:srgbClr val="056CB6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 i="1">
                          <a:solidFill>
                            <a:srgbClr val="056CB6"/>
                          </a:solidFill>
                        </a:defRPr>
                      </a:pPr>
                      <a:t>[PERCENTAGE]</a:t>
                    </a:fld>
                    <a:endParaRPr lang="en-US" sz="1400" dirty="0" smtClean="0">
                      <a:solidFill>
                        <a:srgbClr val="056CB6"/>
                      </a:solidFill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1">
                        <a:solidFill>
                          <a:srgbClr val="056CB6"/>
                        </a:solidFill>
                      </a:defRPr>
                    </a:pPr>
                    <a:fld id="{5ECEFF2C-7B78-4187-8958-FA215B0B7D46}" type="CATEGORYNAME">
                      <a:rPr lang="en-US" sz="1100" smtClean="0">
                        <a:solidFill>
                          <a:srgbClr val="056CB6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 i="1">
                          <a:solidFill>
                            <a:srgbClr val="056CB6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 b="1" i="1" u="none" strike="noStrike" kern="1200" baseline="0">
                      <a:solidFill>
                        <a:srgbClr val="056CB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19083303507514"/>
                      <c:h val="9.298718447901929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1.2878251946134574E-2"/>
                  <c:y val="-5.1499049494972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1" u="none" strike="noStrike" kern="1200" baseline="0">
                        <a:solidFill>
                          <a:srgbClr val="0891F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CF396F-492A-4774-BB05-0E7CA15AB352}" type="PERCENTAGE">
                      <a:rPr lang="en-US" sz="1400" b="1" i="1" u="none" strike="noStrike" kern="1200" baseline="0" smtClean="0">
                        <a:solidFill>
                          <a:srgbClr val="0891F8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 i="1">
                          <a:solidFill>
                            <a:srgbClr val="0891F8"/>
                          </a:solidFill>
                        </a:defRPr>
                      </a:pPr>
                      <a:t>[PERCENTAGE]</a:t>
                    </a:fld>
                    <a:endParaRPr lang="en-US" sz="1400" dirty="0" smtClean="0">
                      <a:solidFill>
                        <a:srgbClr val="0891F8"/>
                      </a:solidFill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1">
                        <a:solidFill>
                          <a:srgbClr val="0891F8"/>
                        </a:solidFill>
                      </a:defRPr>
                    </a:pPr>
                    <a:fld id="{21E85739-ACD5-43E0-B43C-B56791FAD966}" type="CATEGORYNAME">
                      <a:rPr lang="en-US" sz="1100" smtClean="0">
                        <a:solidFill>
                          <a:srgbClr val="0891F8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 i="1">
                          <a:solidFill>
                            <a:srgbClr val="0891F8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 b="1" i="1" u="none" strike="noStrike" kern="1200" baseline="0">
                      <a:solidFill>
                        <a:srgbClr val="0891F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44910969935574"/>
                      <c:h val="0.1170273279694733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1.5092259641195418E-2"/>
                  <c:y val="1.40698499294457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1" u="none" strike="noStrike" kern="1200" baseline="0">
                        <a:solidFill>
                          <a:srgbClr val="38939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A7C86F-43F4-45F5-AFDB-0CC78C4DE368}" type="PERCENTAGE">
                      <a:rPr lang="en-US" sz="1400" b="1" i="1" u="none" strike="noStrike" kern="1200" baseline="0" smtClean="0">
                        <a:solidFill>
                          <a:srgbClr val="38939B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 i="1">
                          <a:solidFill>
                            <a:srgbClr val="38939B"/>
                          </a:solidFill>
                        </a:defRPr>
                      </a:pPr>
                      <a:t>[PERCENTAGE]</a:t>
                    </a:fld>
                    <a:endParaRPr lang="en-US" sz="1400" dirty="0" smtClean="0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1">
                        <a:solidFill>
                          <a:srgbClr val="38939B"/>
                        </a:solidFill>
                      </a:defRPr>
                    </a:pPr>
                    <a:fld id="{4D94C39A-3DE0-4342-A795-BD77902E02AF}" type="CATEGORYNAME">
                      <a:rPr lang="en-US" sz="1100" smtClean="0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 i="1">
                          <a:solidFill>
                            <a:srgbClr val="38939B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 b="1" i="1" u="none" strike="noStrike" kern="1200" baseline="0">
                      <a:solidFill>
                        <a:srgbClr val="3893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94888600572654"/>
                      <c:h val="0.1802841120309799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1.2149430140479582E-2"/>
                  <c:y val="3.34392337467163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1" u="none" strike="noStrike" kern="1200" baseline="0">
                        <a:solidFill>
                          <a:srgbClr val="056CB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0CC3F4F-9425-4C90-9922-96AC4410B365}" type="PERCENTAGE">
                      <a:rPr lang="en-US" sz="1400" b="1" i="1" u="none" strike="noStrike" kern="1200" baseline="0" smtClean="0">
                        <a:solidFill>
                          <a:srgbClr val="056CB6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 i="1">
                          <a:solidFill>
                            <a:srgbClr val="056CB6"/>
                          </a:solidFill>
                        </a:defRPr>
                      </a:pPr>
                      <a:t>[PERCENTAGE]</a:t>
                    </a:fld>
                    <a:endParaRPr lang="en-US" sz="1400" dirty="0" smtClean="0">
                      <a:solidFill>
                        <a:srgbClr val="056CB6"/>
                      </a:solidFill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1">
                        <a:solidFill>
                          <a:srgbClr val="056CB6"/>
                        </a:solidFill>
                      </a:defRPr>
                    </a:pPr>
                    <a:fld id="{CC7A5CCA-2B85-4F79-8FFF-4FCBCCA8A797}" type="CATEGORYNAME">
                      <a:rPr lang="en-US" sz="1100" smtClean="0">
                        <a:solidFill>
                          <a:srgbClr val="056CB6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100" b="1" i="1">
                          <a:solidFill>
                            <a:srgbClr val="056CB6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 b="1" i="1" u="none" strike="noStrike" kern="1200" baseline="0">
                      <a:solidFill>
                        <a:srgbClr val="056CB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41671886184678"/>
                      <c:h val="0.1155072825070076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6.2260018678418037E-2"/>
                  <c:y val="-9.594462933827584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1" u="none" strike="noStrike" kern="1200" baseline="0">
                        <a:solidFill>
                          <a:srgbClr val="0891F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i="1" u="none" strike="noStrike" kern="1200" baseline="0" dirty="0" smtClean="0">
                        <a:solidFill>
                          <a:srgbClr val="0891F8"/>
                        </a:solidFill>
                      </a:rPr>
                      <a:t>7%</a:t>
                    </a:r>
                    <a:endParaRPr lang="en-US" sz="1400" dirty="0" smtClean="0">
                      <a:solidFill>
                        <a:srgbClr val="0891F8"/>
                      </a:solidFill>
                    </a:endParaRPr>
                  </a:p>
                  <a:p>
                    <a:pPr>
                      <a:defRPr sz="1100" b="1" i="1">
                        <a:solidFill>
                          <a:srgbClr val="0891F8"/>
                        </a:solidFill>
                      </a:defRPr>
                    </a:pPr>
                    <a:r>
                      <a:rPr lang="en-US" sz="1100" dirty="0" smtClean="0">
                        <a:solidFill>
                          <a:srgbClr val="0891F8"/>
                        </a:solidFill>
                      </a:rPr>
                      <a:t>Other non Homeless</a:t>
                    </a:r>
                    <a:endParaRPr lang="en-US" sz="1100" dirty="0">
                      <a:solidFill>
                        <a:srgbClr val="0891F8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1" u="none" strike="noStrike" kern="1200" baseline="0">
                      <a:solidFill>
                        <a:srgbClr val="0891F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23292658375087"/>
                      <c:h val="0.16363970309711359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2.308923698103078E-2"/>
                  <c:y val="-4.56295267912042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1" u="none" strike="noStrike" kern="1200" baseline="0">
                        <a:solidFill>
                          <a:srgbClr val="62BFC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/>
                      <a:t>2%</a:t>
                    </a:r>
                  </a:p>
                  <a:p>
                    <a:pPr>
                      <a:defRPr sz="1100" b="1" i="1">
                        <a:solidFill>
                          <a:srgbClr val="62BFC6"/>
                        </a:solidFill>
                      </a:defRPr>
                    </a:pPr>
                    <a:fld id="{151B3921-EB48-4CBC-BC05-23FC57C4128C}" type="CATEGORYNAME">
                      <a:rPr lang="en-US" smtClean="0"/>
                      <a:pPr>
                        <a:defRPr sz="1100" b="1" i="1">
                          <a:solidFill>
                            <a:srgbClr val="62BFC6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1" u="none" strike="noStrike" kern="1200" baseline="0">
                      <a:solidFill>
                        <a:srgbClr val="62BFC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'Entry Analysis ES and TH'!$D$207:$D$214</c:f>
              <c:strCache>
                <c:ptCount val="8"/>
                <c:pt idx="0">
                  <c:v>Unsheltered</c:v>
                </c:pt>
                <c:pt idx="1">
                  <c:v>Emergency Shelter</c:v>
                </c:pt>
                <c:pt idx="2">
                  <c:v>Transitional Housing</c:v>
                </c:pt>
                <c:pt idx="3">
                  <c:v>Family/Friends</c:v>
                </c:pt>
                <c:pt idx="4">
                  <c:v>Unsubsidized Housing</c:v>
                </c:pt>
                <c:pt idx="5">
                  <c:v>Institutional*</c:v>
                </c:pt>
                <c:pt idx="6">
                  <c:v>Other non Homeless</c:v>
                </c:pt>
                <c:pt idx="7">
                  <c:v>Unknown</c:v>
                </c:pt>
              </c:strCache>
            </c:strRef>
          </c:cat>
          <c:val>
            <c:numRef>
              <c:f>'Entry Analysis ES and TH'!$E$207:$E$214</c:f>
              <c:numCache>
                <c:formatCode>0%</c:formatCode>
                <c:ptCount val="8"/>
                <c:pt idx="0">
                  <c:v>0.14000000000000001</c:v>
                </c:pt>
                <c:pt idx="1">
                  <c:v>0.44</c:v>
                </c:pt>
                <c:pt idx="2">
                  <c:v>0.05</c:v>
                </c:pt>
                <c:pt idx="3">
                  <c:v>0.12</c:v>
                </c:pt>
                <c:pt idx="4">
                  <c:v>0.1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graphs_Jan2016!$C$24</c:f>
              <c:strCache>
                <c:ptCount val="1"/>
                <c:pt idx="0">
                  <c:v>Adult HHs</c:v>
                </c:pt>
              </c:strCache>
            </c:strRef>
          </c:tx>
          <c:spPr>
            <a:solidFill>
              <a:srgbClr val="38939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graphs_Jan2016!$B$25:$B$27</c:f>
              <c:strCache>
                <c:ptCount val="3"/>
                <c:pt idx="0">
                  <c:v>ES</c:v>
                </c:pt>
                <c:pt idx="1">
                  <c:v>TH</c:v>
                </c:pt>
                <c:pt idx="2">
                  <c:v>RRH</c:v>
                </c:pt>
              </c:strCache>
            </c:strRef>
          </c:cat>
          <c:val>
            <c:numRef>
              <c:f>graphs_Jan2016!$C$25:$C$27</c:f>
              <c:numCache>
                <c:formatCode>0</c:formatCode>
                <c:ptCount val="3"/>
                <c:pt idx="0">
                  <c:v>49.238891714717973</c:v>
                </c:pt>
                <c:pt idx="1">
                  <c:v>162.11980246913569</c:v>
                </c:pt>
                <c:pt idx="2">
                  <c:v>159.86725663716811</c:v>
                </c:pt>
              </c:numCache>
            </c:numRef>
          </c:val>
        </c:ser>
        <c:ser>
          <c:idx val="1"/>
          <c:order val="1"/>
          <c:tx>
            <c:strRef>
              <c:f>graphs_Jan2016!$D$24</c:f>
              <c:strCache>
                <c:ptCount val="1"/>
                <c:pt idx="0">
                  <c:v>Family HHs</c:v>
                </c:pt>
              </c:strCache>
            </c:strRef>
          </c:tx>
          <c:spPr>
            <a:solidFill>
              <a:srgbClr val="056CB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graphs_Jan2016!$B$25:$B$27</c:f>
              <c:strCache>
                <c:ptCount val="3"/>
                <c:pt idx="0">
                  <c:v>ES</c:v>
                </c:pt>
                <c:pt idx="1">
                  <c:v>TH</c:v>
                </c:pt>
                <c:pt idx="2">
                  <c:v>RRH</c:v>
                </c:pt>
              </c:strCache>
            </c:strRef>
          </c:cat>
          <c:val>
            <c:numRef>
              <c:f>graphs_Jan2016!$D$25:$D$27</c:f>
              <c:numCache>
                <c:formatCode>0</c:formatCode>
                <c:ptCount val="3"/>
                <c:pt idx="0">
                  <c:v>57.438336140602111</c:v>
                </c:pt>
                <c:pt idx="1">
                  <c:v>101.84355507804339</c:v>
                </c:pt>
                <c:pt idx="2">
                  <c:v>112.3392886959426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7"/>
        <c:overlap val="-24"/>
        <c:axId val="298801688"/>
        <c:axId val="298800512"/>
      </c:barChart>
      <c:catAx>
        <c:axId val="298801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8800512"/>
        <c:crosses val="autoZero"/>
        <c:auto val="1"/>
        <c:lblAlgn val="ctr"/>
        <c:lblOffset val="100"/>
        <c:noMultiLvlLbl val="0"/>
      </c:catAx>
      <c:valAx>
        <c:axId val="29880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Number of Days</a:t>
                </a:r>
              </a:p>
            </c:rich>
          </c:tx>
          <c:layout>
            <c:manualLayout>
              <c:xMode val="edge"/>
              <c:yMode val="edge"/>
              <c:x val="3.2206123246240285E-3"/>
              <c:y val="0.353925632446049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80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graphs_Jan2016!$C$42</c:f>
              <c:strCache>
                <c:ptCount val="1"/>
                <c:pt idx="0">
                  <c:v>Adult HHs</c:v>
                </c:pt>
              </c:strCache>
            </c:strRef>
          </c:tx>
          <c:spPr>
            <a:solidFill>
              <a:srgbClr val="38939B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50800" h="38100"/>
            </a:sp3d>
          </c:spPr>
          <c:invertIfNegative val="0"/>
          <c:dLbls>
            <c:dLbl>
              <c:idx val="0"/>
              <c:layout>
                <c:manualLayout>
                  <c:x val="-3.0816644724972974E-3"/>
                  <c:y val="5.449052899034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408322362485355E-3"/>
                  <c:y val="4.3636159688637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816644724972974E-3"/>
                  <c:y val="4.9062057971954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graphs_Jan2016!$B$43:$B$45</c:f>
              <c:strCache>
                <c:ptCount val="3"/>
                <c:pt idx="0">
                  <c:v>ES</c:v>
                </c:pt>
                <c:pt idx="1">
                  <c:v>TH</c:v>
                </c:pt>
                <c:pt idx="2">
                  <c:v>RRH</c:v>
                </c:pt>
              </c:strCache>
            </c:strRef>
          </c:cat>
          <c:val>
            <c:numRef>
              <c:f>graphs_Jan2016!$C$43:$C$45</c:f>
              <c:numCache>
                <c:formatCode>0%</c:formatCode>
                <c:ptCount val="3"/>
                <c:pt idx="0">
                  <c:v>0.16795080409795299</c:v>
                </c:pt>
                <c:pt idx="1">
                  <c:v>0.47790123456790101</c:v>
                </c:pt>
                <c:pt idx="2">
                  <c:v>0.58407079646017701</c:v>
                </c:pt>
              </c:numCache>
            </c:numRef>
          </c:val>
        </c:ser>
        <c:ser>
          <c:idx val="1"/>
          <c:order val="1"/>
          <c:tx>
            <c:strRef>
              <c:f>graphs_Jan2016!$D$42</c:f>
              <c:strCache>
                <c:ptCount val="1"/>
                <c:pt idx="0">
                  <c:v>Family HHs</c:v>
                </c:pt>
              </c:strCache>
            </c:strRef>
          </c:tx>
          <c:spPr>
            <a:solidFill>
              <a:srgbClr val="056CB6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50800" h="38100"/>
            </a:sp3d>
          </c:spPr>
          <c:invertIfNegative val="0"/>
          <c:dLbls>
            <c:dLbl>
              <c:idx val="0"/>
              <c:layout>
                <c:manualLayout>
                  <c:x val="6.1633289449945948E-3"/>
                  <c:y val="-5.4284710183965992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8.173579348552605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816644724972974E-3"/>
                  <c:y val="8.17357934855257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graphs_Jan2016!$B$43:$B$45</c:f>
              <c:strCache>
                <c:ptCount val="3"/>
                <c:pt idx="0">
                  <c:v>ES</c:v>
                </c:pt>
                <c:pt idx="1">
                  <c:v>TH</c:v>
                </c:pt>
                <c:pt idx="2">
                  <c:v>RRH</c:v>
                </c:pt>
              </c:strCache>
            </c:strRef>
          </c:cat>
          <c:val>
            <c:numRef>
              <c:f>graphs_Jan2016!$D$43:$D$45</c:f>
              <c:numCache>
                <c:formatCode>0%</c:formatCode>
                <c:ptCount val="3"/>
                <c:pt idx="0">
                  <c:v>0.25206378271152802</c:v>
                </c:pt>
                <c:pt idx="1">
                  <c:v>0.71583848151132601</c:v>
                </c:pt>
                <c:pt idx="2">
                  <c:v>0.79203539823008895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7"/>
        <c:axId val="298802080"/>
        <c:axId val="298802472"/>
      </c:barChart>
      <c:catAx>
        <c:axId val="298802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8802472"/>
        <c:crosses val="autoZero"/>
        <c:auto val="1"/>
        <c:lblAlgn val="ctr"/>
        <c:lblOffset val="100"/>
        <c:noMultiLvlLbl val="0"/>
      </c:catAx>
      <c:valAx>
        <c:axId val="298802472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% of all exits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80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Adult HHs</c:v>
                </c:pt>
              </c:strCache>
            </c:strRef>
          </c:tx>
          <c:spPr>
            <a:solidFill>
              <a:srgbClr val="38939B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-4.6296296296296016E-3"/>
                  <c:y val="-2.76923076923076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$3,649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2592592592592587E-3"/>
                  <c:y val="-4.00000000000001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$12,476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7160493827159362E-3"/>
                  <c:y val="-4.307692307692307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$4,609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Emergency Shelter</c:v>
                </c:pt>
                <c:pt idx="1">
                  <c:v>Transitional Housing</c:v>
                </c:pt>
                <c:pt idx="2">
                  <c:v>Rapid Re-Housing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3741</c:v>
                </c:pt>
                <c:pt idx="1">
                  <c:v>10764</c:v>
                </c:pt>
                <c:pt idx="2">
                  <c:v>9219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Family HHs</c:v>
                </c:pt>
              </c:strCache>
            </c:strRef>
          </c:tx>
          <c:spPr>
            <a:solidFill>
              <a:srgbClr val="056CB6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1.6975308641975252E-2"/>
                  <c:y val="-3.692307692307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$18,486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888888888888888E-2"/>
                  <c:y val="-3.69230769230769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$33,377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691358024691471E-2"/>
                  <c:y val="-2.76923076923076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$13,266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Emergency Shelter</c:v>
                </c:pt>
                <c:pt idx="1">
                  <c:v>Transitional Housing</c:v>
                </c:pt>
                <c:pt idx="2">
                  <c:v>Rapid Re-Housing</c:v>
                </c:pt>
              </c:strCache>
            </c:strRef>
          </c:cat>
          <c:val>
            <c:numRef>
              <c:f>Sheet1!$C$2:$C$4</c:f>
              <c:numCache>
                <c:formatCode>"$"#,##0_);[Red]\("$"#,##0\)</c:formatCode>
                <c:ptCount val="3"/>
                <c:pt idx="0">
                  <c:v>20570</c:v>
                </c:pt>
                <c:pt idx="1">
                  <c:v>35274</c:v>
                </c:pt>
                <c:pt idx="2">
                  <c:v>13266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7"/>
        <c:shape val="box"/>
        <c:axId val="327940560"/>
        <c:axId val="327940952"/>
        <c:axId val="0"/>
      </c:bar3DChart>
      <c:catAx>
        <c:axId val="32794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40952"/>
        <c:crosses val="autoZero"/>
        <c:auto val="1"/>
        <c:lblAlgn val="ctr"/>
        <c:lblOffset val="100"/>
        <c:noMultiLvlLbl val="0"/>
      </c:catAx>
      <c:valAx>
        <c:axId val="327940952"/>
        <c:scaling>
          <c:orientation val="minMax"/>
        </c:scaling>
        <c:delete val="0"/>
        <c:axPos val="l"/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4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21808281427519E-2"/>
          <c:y val="0.11510343563969951"/>
          <c:w val="0.87388582024261896"/>
          <c:h val="0.74180759978460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graphs_Jan2016!$C$71</c:f>
              <c:strCache>
                <c:ptCount val="1"/>
                <c:pt idx="0">
                  <c:v>Adult HHs</c:v>
                </c:pt>
              </c:strCache>
            </c:strRef>
          </c:tx>
          <c:spPr>
            <a:solidFill>
              <a:srgbClr val="38939B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graphs_Jan2016!$B$72:$B$74</c:f>
              <c:strCache>
                <c:ptCount val="3"/>
                <c:pt idx="0">
                  <c:v>ES</c:v>
                </c:pt>
                <c:pt idx="1">
                  <c:v>TH</c:v>
                </c:pt>
                <c:pt idx="2">
                  <c:v>RRH</c:v>
                </c:pt>
              </c:strCache>
            </c:strRef>
          </c:cat>
          <c:val>
            <c:numRef>
              <c:f>graphs_Jan2016!$C$72:$C$74</c:f>
              <c:numCache>
                <c:formatCode>0%</c:formatCode>
                <c:ptCount val="3"/>
                <c:pt idx="0">
                  <c:v>0.198925969065742</c:v>
                </c:pt>
                <c:pt idx="1">
                  <c:v>0.109727205337287</c:v>
                </c:pt>
                <c:pt idx="2">
                  <c:v>5.4347826086956503E-3</c:v>
                </c:pt>
              </c:numCache>
            </c:numRef>
          </c:val>
        </c:ser>
        <c:ser>
          <c:idx val="1"/>
          <c:order val="1"/>
          <c:tx>
            <c:strRef>
              <c:f>graphs_Jan2016!$D$71</c:f>
              <c:strCache>
                <c:ptCount val="1"/>
                <c:pt idx="0">
                  <c:v>Family HHs</c:v>
                </c:pt>
              </c:strCache>
            </c:strRef>
          </c:tx>
          <c:spPr>
            <a:solidFill>
              <a:srgbClr val="056CB6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graphs_Jan2016!$B$72:$B$74</c:f>
              <c:strCache>
                <c:ptCount val="3"/>
                <c:pt idx="0">
                  <c:v>ES</c:v>
                </c:pt>
                <c:pt idx="1">
                  <c:v>TH</c:v>
                </c:pt>
                <c:pt idx="2">
                  <c:v>RRH</c:v>
                </c:pt>
              </c:strCache>
            </c:strRef>
          </c:cat>
          <c:val>
            <c:numRef>
              <c:f>graphs_Jan2016!$D$72:$D$74</c:f>
              <c:numCache>
                <c:formatCode>0%</c:formatCode>
                <c:ptCount val="3"/>
                <c:pt idx="0">
                  <c:v>1.55793357113489E-2</c:v>
                </c:pt>
                <c:pt idx="1">
                  <c:v>8.3372050257110204E-3</c:v>
                </c:pt>
                <c:pt idx="2">
                  <c:v>7.6925156824572804E-3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7"/>
        <c:overlap val="-24"/>
        <c:axId val="327941736"/>
        <c:axId val="327942128"/>
      </c:barChart>
      <c:catAx>
        <c:axId val="327941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7942128"/>
        <c:crosses val="autoZero"/>
        <c:auto val="1"/>
        <c:lblAlgn val="ctr"/>
        <c:lblOffset val="100"/>
        <c:noMultiLvlLbl val="0"/>
      </c:catAx>
      <c:valAx>
        <c:axId val="3279421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% of PH exits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41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0.32046</cdr:x>
      <cdr:y>0</cdr:y>
    </cdr:from>
    <cdr:to>
      <cdr:x>0.72897</cdr:x>
      <cdr:y>0.0678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5514" y="0"/>
          <a:ext cx="15240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D88153A-4429-49AE-8097-983889E184E0}" type="datetimeFigureOut">
              <a:rPr lang="en-US" smtClean="0"/>
              <a:t>3/28/2016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1A66DE-225A-4976-B652-CE4716C66B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26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98B960-786A-A943-ACAA-8EB3CE70CA05}" type="datetime1">
              <a:rPr lang="en-US"/>
              <a:pPr>
                <a:defRPr/>
              </a:pPr>
              <a:t>3/28/2016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68BC8C-3714-D84A-9C2D-A980FB6AF5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67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16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78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14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48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1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1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77272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6319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60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68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5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67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23" indent="-176123" defTabSz="93932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22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21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23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80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32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69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61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2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045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Bef>
                <a:spcPct val="0"/>
              </a:spcBef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3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buClr>
                <a:srgbClr val="DD8047"/>
              </a:buClr>
            </a:pPr>
            <a:endParaRPr lang="en-US" b="1" dirty="0" smtClean="0">
              <a:solidFill>
                <a:schemeClr val="accent4"/>
              </a:solidFill>
              <a:latin typeface="Tw Cen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3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9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buClr>
                <a:srgbClr val="DD8047"/>
              </a:buClr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97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9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4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A0846A-A1EF-AB4F-8B79-FABE4EE78CF4}" type="datetime1">
              <a:rPr lang="en-US"/>
              <a:pPr>
                <a:defRPr/>
              </a:pPr>
              <a:t>3/28/2016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9A683E-DF49-4245-9A06-E5712A5A50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09BC198-3907-9E44-A479-3AF58E7F14A7}" type="datetime1">
              <a:rPr lang="en-US"/>
              <a:pPr>
                <a:defRPr/>
              </a:pPr>
              <a:t>3/28/2016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ED2DF37-D69D-1C46-A6EE-CED868BE5E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8C48DA-4AE6-BC47-9BBD-176BEEF46A8C}" type="datetime1">
              <a:rPr lang="en-US"/>
              <a:pPr>
                <a:defRPr/>
              </a:pPr>
              <a:t>3/28/2016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23C3A6-0275-674A-B8BE-0FAAA379D8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842001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E821F82-96BA-D944-9BE7-EFCF8A47DC74}" type="datetime1">
              <a:rPr lang="en-US"/>
              <a:pPr>
                <a:defRPr/>
              </a:pPr>
              <a:t>3/28/2016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9FCADF-2B4C-0B4E-B64C-1B3813AF91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FAD361-7390-064D-8927-D120E3BF7782}" type="datetime1">
              <a:rPr lang="en-US"/>
              <a:pPr>
                <a:defRPr/>
              </a:pPr>
              <a:t>3/28/2016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B0989A-4BA5-E345-ACDD-6392F6F39E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994400"/>
            <a:ext cx="9144000" cy="8636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9" name="Picture 9" descr="SMC_Horiz_Lockup_Reverse.png"/>
          <p:cNvPicPr>
            <a:picLocks noChangeAspect="1"/>
          </p:cNvPicPr>
          <p:nvPr userDrawn="1"/>
        </p:nvPicPr>
        <p:blipFill>
          <a:blip r:embed="rId7">
            <a:alphaModFix amt="78000"/>
          </a:blip>
          <a:srcRect/>
          <a:stretch>
            <a:fillRect/>
          </a:stretch>
        </p:blipFill>
        <p:spPr bwMode="auto">
          <a:xfrm>
            <a:off x="4046538" y="6113463"/>
            <a:ext cx="49879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>
          <a:xfrm>
            <a:off x="0" y="53008"/>
            <a:ext cx="220426" cy="673100"/>
          </a:xfrm>
          <a:prstGeom prst="rect">
            <a:avLst/>
          </a:prstGeom>
          <a:solidFill>
            <a:srgbClr val="056C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42664" y="53008"/>
            <a:ext cx="63488" cy="673100"/>
          </a:xfrm>
          <a:prstGeom prst="rect">
            <a:avLst/>
          </a:prstGeom>
          <a:solidFill>
            <a:srgbClr val="389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37321" y="715617"/>
            <a:ext cx="8375374" cy="0"/>
          </a:xfrm>
          <a:prstGeom prst="line">
            <a:avLst/>
          </a:prstGeom>
          <a:ln>
            <a:solidFill>
              <a:srgbClr val="056CB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rgbClr val="404040"/>
          </a:solidFill>
          <a:latin typeface="+mj-lt"/>
          <a:ea typeface="ＭＳ Ｐゴシック" charset="-128"/>
          <a:cs typeface="Calibri (Headings)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0404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0404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0404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8495A8-7036-3B4B-9629-AE66E9D94112}" type="datetime1">
              <a:rPr lang="en-US"/>
              <a:pPr>
                <a:defRPr/>
              </a:pPr>
              <a:t>3/28/2016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6EF460-D88C-A64E-A7EE-539678EE0C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kids%20world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kids%20world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kids%20world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kids%20world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2914650"/>
            <a:ext cx="9144000" cy="1028700"/>
            <a:chOff x="0" y="2557463"/>
            <a:chExt cx="9144000" cy="1028700"/>
          </a:xfrm>
        </p:grpSpPr>
        <p:sp>
          <p:nvSpPr>
            <p:cNvPr id="7" name="Rectangle 6"/>
            <p:cNvSpPr/>
            <p:nvPr/>
          </p:nvSpPr>
          <p:spPr>
            <a:xfrm>
              <a:off x="0" y="2557463"/>
              <a:ext cx="9144000" cy="1028700"/>
            </a:xfrm>
            <a:prstGeom prst="rect">
              <a:avLst/>
            </a:prstGeom>
            <a:solidFill>
              <a:srgbClr val="174C8D">
                <a:alpha val="7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8" name="Picture 5" descr="SMC_Horiz_Lockup_Reverse_ColorSea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1563" y="2616200"/>
              <a:ext cx="7024687" cy="90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345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3507137"/>
            <a:ext cx="9144000" cy="2382963"/>
          </a:xfrm>
          <a:prstGeom prst="rect">
            <a:avLst/>
          </a:prstGeom>
          <a:solidFill>
            <a:srgbClr val="05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The Road to The New Strategic Plan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939" y="3633925"/>
            <a:ext cx="9246361" cy="23083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82880" indent="-182880">
              <a:buFont typeface="Calibri" panose="020F0502020204030204" pitchFamily="34" charset="0"/>
              <a:buChar char="›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Data Integrity</a:t>
            </a:r>
          </a:p>
          <a:p>
            <a:pPr marL="182880" indent="-182880">
              <a:buFont typeface="Calibri" panose="020F0502020204030204" pitchFamily="34" charset="0"/>
              <a:buChar char="›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HMIS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Clarity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</a:p>
          <a:p>
            <a:pPr marL="182880" indent="-182880">
              <a:buFont typeface="Calibri" panose="020F0502020204030204" pitchFamily="34" charset="0"/>
              <a:buChar char="›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Analyzed HMIS data</a:t>
            </a:r>
          </a:p>
          <a:p>
            <a:pPr marL="182880" indent="-182880">
              <a:buFont typeface="Calibri" panose="020F0502020204030204" pitchFamily="34" charset="0"/>
              <a:buChar char="›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Promoted County Collaboration at Department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</a:t>
            </a:r>
          </a:p>
          <a:p>
            <a:pPr marL="182880" indent="-182880">
              <a:buFont typeface="Calibri" panose="020F0502020204030204" pitchFamily="34" charset="0"/>
              <a:buChar char="›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Assessed Programs, Filled Immediate Needs</a:t>
            </a:r>
          </a:p>
          <a:p>
            <a:pPr marL="182880" indent="-182880">
              <a:buFont typeface="Calibri" panose="020F0502020204030204" pitchFamily="34" charset="0"/>
              <a:buChar char="›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Homeless Systems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Redesign</a:t>
            </a:r>
          </a:p>
          <a:p>
            <a:pPr marL="182880" indent="-182880">
              <a:buFont typeface="Calibri" panose="020F0502020204030204" pitchFamily="34" charset="0"/>
              <a:buChar char="›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a Roadmap to End Homelessness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5826600"/>
            <a:ext cx="9144000" cy="35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031679" y="1041188"/>
            <a:ext cx="2674244" cy="2427110"/>
            <a:chOff x="2789238" y="2433638"/>
            <a:chExt cx="1957388" cy="1776504"/>
          </a:xfrm>
          <a:solidFill>
            <a:srgbClr val="4D4B4E"/>
          </a:solidFill>
        </p:grpSpPr>
        <p:sp>
          <p:nvSpPr>
            <p:cNvPr id="40" name="Freeform 21"/>
            <p:cNvSpPr>
              <a:spLocks/>
            </p:cNvSpPr>
            <p:nvPr/>
          </p:nvSpPr>
          <p:spPr bwMode="auto">
            <a:xfrm>
              <a:off x="3016251" y="2776536"/>
              <a:ext cx="1503363" cy="1433606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solidFill>
              <a:srgbClr val="38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2"/>
            <p:cNvSpPr>
              <a:spLocks/>
            </p:cNvSpPr>
            <p:nvPr/>
          </p:nvSpPr>
          <p:spPr bwMode="auto">
            <a:xfrm>
              <a:off x="2789238" y="2433638"/>
              <a:ext cx="1957388" cy="8953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solidFill>
              <a:srgbClr val="38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0" y="3439020"/>
            <a:ext cx="9144000" cy="35695"/>
          </a:xfrm>
          <a:prstGeom prst="rect">
            <a:avLst/>
          </a:prstGeom>
          <a:solidFill>
            <a:srgbClr val="38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 flipH="1">
            <a:off x="5505813" y="2544046"/>
            <a:ext cx="982264" cy="891492"/>
            <a:chOff x="1711325" y="2544433"/>
            <a:chExt cx="1168400" cy="1060426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1846833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1711325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 flipH="1">
            <a:off x="6703179" y="2692400"/>
            <a:ext cx="818806" cy="743138"/>
            <a:chOff x="317953" y="2544433"/>
            <a:chExt cx="1168400" cy="106042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50" name="Freeform 21"/>
            <p:cNvSpPr>
              <a:spLocks/>
            </p:cNvSpPr>
            <p:nvPr/>
          </p:nvSpPr>
          <p:spPr bwMode="auto">
            <a:xfrm>
              <a:off x="453461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auto">
            <a:xfrm>
              <a:off x="317953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 flipH="1">
            <a:off x="7737087" y="2835838"/>
            <a:ext cx="660762" cy="599699"/>
            <a:chOff x="317953" y="2544433"/>
            <a:chExt cx="1168400" cy="1060426"/>
          </a:xfrm>
          <a:solidFill>
            <a:schemeClr val="bg1">
              <a:lumMod val="85000"/>
            </a:schemeClr>
          </a:solidFill>
          <a:effectLst/>
        </p:grpSpPr>
        <p:sp>
          <p:nvSpPr>
            <p:cNvPr id="53" name="Freeform 21"/>
            <p:cNvSpPr>
              <a:spLocks/>
            </p:cNvSpPr>
            <p:nvPr/>
          </p:nvSpPr>
          <p:spPr bwMode="auto">
            <a:xfrm>
              <a:off x="453461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22"/>
            <p:cNvSpPr>
              <a:spLocks/>
            </p:cNvSpPr>
            <p:nvPr/>
          </p:nvSpPr>
          <p:spPr bwMode="auto">
            <a:xfrm>
              <a:off x="317953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8612952" y="3045775"/>
            <a:ext cx="429449" cy="389762"/>
            <a:chOff x="317953" y="2544433"/>
            <a:chExt cx="1168400" cy="1060426"/>
          </a:xfrm>
          <a:solidFill>
            <a:schemeClr val="bg1">
              <a:lumMod val="95000"/>
            </a:schemeClr>
          </a:solidFill>
          <a:effectLst/>
        </p:grpSpPr>
        <p:sp>
          <p:nvSpPr>
            <p:cNvPr id="62" name="Freeform 21"/>
            <p:cNvSpPr>
              <a:spLocks/>
            </p:cNvSpPr>
            <p:nvPr/>
          </p:nvSpPr>
          <p:spPr bwMode="auto">
            <a:xfrm>
              <a:off x="453461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22"/>
            <p:cNvSpPr>
              <a:spLocks/>
            </p:cNvSpPr>
            <p:nvPr/>
          </p:nvSpPr>
          <p:spPr bwMode="auto">
            <a:xfrm>
              <a:off x="317953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49524" y="2544046"/>
            <a:ext cx="982264" cy="891492"/>
            <a:chOff x="1711325" y="2544433"/>
            <a:chExt cx="1168400" cy="1060426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60" name="Freeform 21"/>
            <p:cNvSpPr>
              <a:spLocks/>
            </p:cNvSpPr>
            <p:nvPr/>
          </p:nvSpPr>
          <p:spPr bwMode="auto">
            <a:xfrm>
              <a:off x="1846833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22"/>
            <p:cNvSpPr>
              <a:spLocks/>
            </p:cNvSpPr>
            <p:nvPr/>
          </p:nvSpPr>
          <p:spPr bwMode="auto">
            <a:xfrm>
              <a:off x="1711325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51674" y="2692400"/>
            <a:ext cx="818806" cy="743138"/>
            <a:chOff x="317953" y="2544433"/>
            <a:chExt cx="1168400" cy="106042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453461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22"/>
            <p:cNvSpPr>
              <a:spLocks/>
            </p:cNvSpPr>
            <p:nvPr/>
          </p:nvSpPr>
          <p:spPr bwMode="auto">
            <a:xfrm>
              <a:off x="317953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1868" y="2835838"/>
            <a:ext cx="660762" cy="599699"/>
            <a:chOff x="317953" y="2544433"/>
            <a:chExt cx="1168400" cy="1060426"/>
          </a:xfrm>
          <a:solidFill>
            <a:schemeClr val="bg1">
              <a:lumMod val="85000"/>
            </a:schemeClr>
          </a:solidFill>
          <a:effectLst/>
        </p:grpSpPr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453461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317953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103375" y="3045775"/>
            <a:ext cx="429449" cy="389762"/>
            <a:chOff x="317953" y="2544433"/>
            <a:chExt cx="1168400" cy="1060426"/>
          </a:xfrm>
          <a:solidFill>
            <a:schemeClr val="bg1">
              <a:lumMod val="95000"/>
            </a:schemeClr>
          </a:solidFill>
          <a:effectLst/>
        </p:grpSpPr>
        <p:sp>
          <p:nvSpPr>
            <p:cNvPr id="67" name="Freeform 21"/>
            <p:cNvSpPr>
              <a:spLocks/>
            </p:cNvSpPr>
            <p:nvPr/>
          </p:nvSpPr>
          <p:spPr bwMode="auto">
            <a:xfrm>
              <a:off x="453461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22"/>
            <p:cNvSpPr>
              <a:spLocks/>
            </p:cNvSpPr>
            <p:nvPr/>
          </p:nvSpPr>
          <p:spPr bwMode="auto">
            <a:xfrm>
              <a:off x="317953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063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entagon 65"/>
          <p:cNvSpPr/>
          <p:nvPr/>
        </p:nvSpPr>
        <p:spPr>
          <a:xfrm>
            <a:off x="0" y="4451373"/>
            <a:ext cx="9144000" cy="281377"/>
          </a:xfrm>
          <a:prstGeom prst="homePlate">
            <a:avLst/>
          </a:prstGeom>
          <a:gradFill flip="none" rotWithShape="1">
            <a:gsLst>
              <a:gs pos="0">
                <a:srgbClr val="E4E4E4"/>
              </a:gs>
              <a:gs pos="100000">
                <a:srgbClr val="7F7F7F"/>
              </a:gs>
            </a:gsLst>
            <a:lin ang="10800000" scaled="1"/>
            <a:tileRect/>
          </a:gradFill>
          <a:ln w="0">
            <a:solidFill>
              <a:schemeClr val="bg1">
                <a:lumMod val="65000"/>
              </a:schemeClr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25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43" b="1" dirty="0">
              <a:solidFill>
                <a:schemeClr val="bg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72" y="4543346"/>
            <a:ext cx="777222" cy="74452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15" y="4524215"/>
            <a:ext cx="777222" cy="74452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3" y="4497683"/>
            <a:ext cx="777222" cy="74452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26" y="4496290"/>
            <a:ext cx="777222" cy="74452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37" y="4517865"/>
            <a:ext cx="777222" cy="74452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0" y="4523686"/>
            <a:ext cx="777222" cy="744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Homeless Systems Redesign </a:t>
            </a:r>
            <a:r>
              <a:rPr lang="en-US" b="1" dirty="0" smtClean="0">
                <a:solidFill>
                  <a:schemeClr val="tx1"/>
                </a:solidFill>
              </a:rPr>
              <a:t>Process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2584" y="2396506"/>
            <a:ext cx="219456" cy="2311560"/>
            <a:chOff x="2350575" y="2396506"/>
            <a:chExt cx="219456" cy="2311560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2444237" y="2396506"/>
              <a:ext cx="946" cy="2194560"/>
            </a:xfrm>
            <a:prstGeom prst="line">
              <a:avLst/>
            </a:prstGeom>
            <a:ln w="9525">
              <a:solidFill>
                <a:srgbClr val="38939B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2350575" y="4490216"/>
              <a:ext cx="219456" cy="217850"/>
            </a:xfrm>
            <a:prstGeom prst="ellipse">
              <a:avLst/>
            </a:prstGeom>
            <a:solidFill>
              <a:srgbClr val="38939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01474" y="3959661"/>
            <a:ext cx="219456" cy="748405"/>
            <a:chOff x="3832291" y="3959661"/>
            <a:chExt cx="219456" cy="748405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3947431" y="3959661"/>
              <a:ext cx="0" cy="640080"/>
            </a:xfrm>
            <a:prstGeom prst="line">
              <a:avLst/>
            </a:prstGeom>
            <a:ln w="9525">
              <a:solidFill>
                <a:srgbClr val="056CB6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3832291" y="4490216"/>
              <a:ext cx="219456" cy="217850"/>
            </a:xfrm>
            <a:prstGeom prst="ellipse">
              <a:avLst/>
            </a:prstGeom>
            <a:solidFill>
              <a:srgbClr val="056CB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00364" y="2401004"/>
            <a:ext cx="219456" cy="2307062"/>
            <a:chOff x="5200106" y="2401004"/>
            <a:chExt cx="219456" cy="2307062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5303416" y="2401004"/>
              <a:ext cx="0" cy="2194560"/>
            </a:xfrm>
            <a:prstGeom prst="line">
              <a:avLst/>
            </a:prstGeom>
            <a:ln w="9525">
              <a:solidFill>
                <a:srgbClr val="38939B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5200106" y="4490216"/>
              <a:ext cx="219456" cy="217850"/>
            </a:xfrm>
            <a:prstGeom prst="ellipse">
              <a:avLst/>
            </a:prstGeom>
            <a:solidFill>
              <a:srgbClr val="38939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98144" y="2401004"/>
            <a:ext cx="219456" cy="2307062"/>
            <a:chOff x="8117428" y="2401004"/>
            <a:chExt cx="219456" cy="2307062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8219302" y="2401004"/>
              <a:ext cx="0" cy="2194560"/>
            </a:xfrm>
            <a:prstGeom prst="line">
              <a:avLst/>
            </a:prstGeom>
            <a:ln w="9525">
              <a:solidFill>
                <a:srgbClr val="38939B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8117428" y="4490216"/>
              <a:ext cx="219456" cy="217850"/>
            </a:xfrm>
            <a:prstGeom prst="ellipse">
              <a:avLst/>
            </a:prstGeom>
            <a:solidFill>
              <a:srgbClr val="38939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7727850" y="4976505"/>
            <a:ext cx="960044" cy="604318"/>
            <a:chOff x="233400" y="4394882"/>
            <a:chExt cx="960044" cy="418830"/>
          </a:xfr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6" name="Isosceles Triangle 145"/>
            <p:cNvSpPr/>
            <p:nvPr/>
          </p:nvSpPr>
          <p:spPr>
            <a:xfrm>
              <a:off x="634229" y="4394882"/>
              <a:ext cx="158386" cy="144482"/>
            </a:xfrm>
            <a:prstGeom prst="triangle">
              <a:avLst/>
            </a:prstGeom>
            <a:solidFill>
              <a:srgbClr val="38939B"/>
            </a:solidFill>
            <a:ln>
              <a:solidFill>
                <a:srgbClr val="3893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33400" y="4506911"/>
              <a:ext cx="960044" cy="306801"/>
            </a:xfrm>
            <a:prstGeom prst="roundRect">
              <a:avLst/>
            </a:prstGeom>
            <a:solidFill>
              <a:srgbClr val="38939B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 </a:t>
              </a:r>
            </a:p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2016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3694" y="3292007"/>
            <a:ext cx="219456" cy="1416059"/>
            <a:chOff x="592738" y="3292007"/>
            <a:chExt cx="219456" cy="1416059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702581" y="3292007"/>
              <a:ext cx="0" cy="1371600"/>
            </a:xfrm>
            <a:prstGeom prst="line">
              <a:avLst/>
            </a:prstGeom>
            <a:ln w="9525">
              <a:solidFill>
                <a:srgbClr val="056CB6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592738" y="4490216"/>
              <a:ext cx="219456" cy="217850"/>
            </a:xfrm>
            <a:prstGeom prst="ellipse">
              <a:avLst/>
            </a:prstGeom>
            <a:solidFill>
              <a:srgbClr val="056CB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0" y="2496170"/>
            <a:ext cx="146924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+mn-lt"/>
              </a:rPr>
              <a:t>Kick Off with Leadership Team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214003" y="940097"/>
            <a:ext cx="2600048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91440" indent="-91440" algn="ctr"/>
            <a:r>
              <a:rPr lang="en-US" sz="1400" b="1" dirty="0"/>
              <a:t>Community Learning Circles </a:t>
            </a:r>
            <a:endParaRPr lang="en-US" sz="1400" b="1" dirty="0" smtClean="0"/>
          </a:p>
          <a:p>
            <a:pPr marL="91440" indent="-91440" algn="ctr"/>
            <a:r>
              <a:rPr lang="en-US" sz="1200" b="1" i="1" dirty="0" smtClean="0"/>
              <a:t>(</a:t>
            </a:r>
            <a:r>
              <a:rPr lang="en-US" sz="1200" b="1" i="1" dirty="0"/>
              <a:t>Over 70 participants)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Standards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Shelter Diversion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Coordinated Entry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Interim Housing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Permanent </a:t>
            </a: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Housing</a:t>
            </a:r>
            <a:endParaRPr kumimoji="0" lang="en-US" sz="1100" b="0" i="1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cs typeface="Browallia New" panose="020B0604020202020204" pitchFamily="34" charset="-34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803504" y="2473498"/>
            <a:ext cx="1895293" cy="13696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91440" indent="-91440" algn="ctr">
              <a:buFont typeface="Arial" panose="020B0604020202020204" pitchFamily="34" charset="0"/>
              <a:buNone/>
            </a:pPr>
            <a:r>
              <a:rPr lang="en-US" sz="1400" b="1" dirty="0"/>
              <a:t>Key Informant Interviews </a:t>
            </a:r>
            <a:r>
              <a:rPr lang="en-US" sz="1200" b="1" dirty="0"/>
              <a:t>(20)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County leadership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Safety net service providers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Homeless services providers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4108963" y="1001603"/>
            <a:ext cx="2233799" cy="10310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91440" indent="-91440" algn="ctr"/>
            <a:r>
              <a:rPr lang="en-US" sz="1400" b="1" dirty="0"/>
              <a:t>Community Stakeholder Feedback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HOPE Interagency Council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Continuum of Care Steering Committee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692234" y="2458775"/>
            <a:ext cx="2260640" cy="13696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91440" indent="-91440" algn="ctr"/>
            <a:r>
              <a:rPr lang="en-US" sz="1400" b="1" dirty="0"/>
              <a:t>Homeless Systems </a:t>
            </a:r>
            <a:endParaRPr lang="en-US" sz="1400" b="1" dirty="0" smtClean="0"/>
          </a:p>
          <a:p>
            <a:pPr marL="91440" indent="-91440" algn="ctr"/>
            <a:r>
              <a:rPr lang="en-US" sz="1400" b="1" dirty="0" smtClean="0"/>
              <a:t>Data </a:t>
            </a:r>
            <a:r>
              <a:rPr lang="en-US" sz="1400" b="1" dirty="0"/>
              <a:t>Analysis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Reviewed client and financial data for 2 fiscal years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Assistance to providers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Modeling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325242" y="1018657"/>
            <a:ext cx="174955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8939B"/>
                </a:solidFill>
              </a:rPr>
              <a:t>Present </a:t>
            </a:r>
            <a:r>
              <a:rPr lang="en-US" sz="1600" b="1" dirty="0">
                <a:solidFill>
                  <a:srgbClr val="38939B"/>
                </a:solidFill>
              </a:rPr>
              <a:t>New Strategic Plan to the Board </a:t>
            </a:r>
            <a:r>
              <a:rPr lang="en-US" sz="1600" b="1" dirty="0" smtClean="0">
                <a:solidFill>
                  <a:srgbClr val="38939B"/>
                </a:solidFill>
              </a:rPr>
              <a:t>of Supervisors</a:t>
            </a:r>
            <a:endParaRPr lang="en-US" sz="1600" b="1" dirty="0">
              <a:solidFill>
                <a:srgbClr val="38939B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99254" y="3959661"/>
            <a:ext cx="219456" cy="748405"/>
            <a:chOff x="6635194" y="3959661"/>
            <a:chExt cx="219456" cy="748405"/>
          </a:xfrm>
        </p:grpSpPr>
        <p:sp>
          <p:nvSpPr>
            <p:cNvPr id="116" name="Oval 115"/>
            <p:cNvSpPr/>
            <p:nvPr/>
          </p:nvSpPr>
          <p:spPr>
            <a:xfrm>
              <a:off x="6635194" y="4490216"/>
              <a:ext cx="219456" cy="217850"/>
            </a:xfrm>
            <a:prstGeom prst="ellipse">
              <a:avLst/>
            </a:prstGeom>
            <a:solidFill>
              <a:srgbClr val="056CB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6740990" y="3959661"/>
              <a:ext cx="0" cy="640080"/>
            </a:xfrm>
            <a:prstGeom prst="line">
              <a:avLst/>
            </a:prstGeom>
            <a:ln w="9525">
              <a:solidFill>
                <a:srgbClr val="056CB6"/>
              </a:solidFill>
              <a:head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1763831" y="5019033"/>
            <a:ext cx="960044" cy="554703"/>
            <a:chOff x="233400" y="4394882"/>
            <a:chExt cx="960044" cy="554703"/>
          </a:xfr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Isosceles Triangle 62"/>
            <p:cNvSpPr/>
            <p:nvPr/>
          </p:nvSpPr>
          <p:spPr>
            <a:xfrm>
              <a:off x="634229" y="4394882"/>
              <a:ext cx="158386" cy="144482"/>
            </a:xfrm>
            <a:prstGeom prst="triangle">
              <a:avLst/>
            </a:prstGeom>
            <a:solidFill>
              <a:srgbClr val="38939B"/>
            </a:solidFill>
            <a:ln>
              <a:solidFill>
                <a:srgbClr val="056CB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33400" y="4506911"/>
              <a:ext cx="960044" cy="442674"/>
            </a:xfrm>
            <a:prstGeom prst="roundRect">
              <a:avLst/>
            </a:prstGeom>
            <a:solidFill>
              <a:srgbClr val="38939B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JULY 2015 - JAN 2016</a:t>
              </a:r>
              <a:endPara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45841" y="5019033"/>
            <a:ext cx="960044" cy="554703"/>
            <a:chOff x="233400" y="4394882"/>
            <a:chExt cx="960044" cy="554703"/>
          </a:xfr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Isosceles Triangle 71"/>
            <p:cNvSpPr/>
            <p:nvPr/>
          </p:nvSpPr>
          <p:spPr>
            <a:xfrm>
              <a:off x="634229" y="4394882"/>
              <a:ext cx="158386" cy="144482"/>
            </a:xfrm>
            <a:prstGeom prst="triangle">
              <a:avLst/>
            </a:prstGeom>
            <a:solidFill>
              <a:srgbClr val="38939B"/>
            </a:solidFill>
            <a:ln>
              <a:solidFill>
                <a:srgbClr val="3893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33400" y="4506911"/>
              <a:ext cx="960044" cy="442674"/>
            </a:xfrm>
            <a:prstGeom prst="roundRect">
              <a:avLst/>
            </a:prstGeom>
            <a:solidFill>
              <a:srgbClr val="38939B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AUG 2015  - JAN-2016</a:t>
              </a:r>
              <a:endPara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254836" y="5019033"/>
            <a:ext cx="960044" cy="554703"/>
            <a:chOff x="233400" y="4394882"/>
            <a:chExt cx="960044" cy="554703"/>
          </a:xfr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Isosceles Triangle 76"/>
            <p:cNvSpPr/>
            <p:nvPr/>
          </p:nvSpPr>
          <p:spPr>
            <a:xfrm>
              <a:off x="634229" y="4394882"/>
              <a:ext cx="158386" cy="144482"/>
            </a:xfrm>
            <a:prstGeom prst="triangle">
              <a:avLst/>
            </a:prstGeom>
            <a:solidFill>
              <a:srgbClr val="056CB6"/>
            </a:solidFill>
            <a:ln>
              <a:solidFill>
                <a:srgbClr val="3893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33400" y="4506911"/>
              <a:ext cx="960044" cy="442674"/>
            </a:xfrm>
            <a:prstGeom prst="roundRect">
              <a:avLst/>
            </a:prstGeom>
            <a:solidFill>
              <a:srgbClr val="056CB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JULY 2015 - MAR 2016</a:t>
              </a:r>
              <a:endPara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72826" y="5019033"/>
            <a:ext cx="960044" cy="554703"/>
            <a:chOff x="233400" y="5111162"/>
            <a:chExt cx="960044" cy="554703"/>
          </a:xfr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0" name="Isosceles Triangle 79"/>
            <p:cNvSpPr/>
            <p:nvPr/>
          </p:nvSpPr>
          <p:spPr>
            <a:xfrm>
              <a:off x="634229" y="5111162"/>
              <a:ext cx="158386" cy="144482"/>
            </a:xfrm>
            <a:prstGeom prst="triangle">
              <a:avLst/>
            </a:prstGeom>
            <a:solidFill>
              <a:srgbClr val="056CB6"/>
            </a:solidFill>
            <a:ln>
              <a:solidFill>
                <a:srgbClr val="056CB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33400" y="5223191"/>
              <a:ext cx="960044" cy="442674"/>
            </a:xfrm>
            <a:prstGeom prst="roundRect">
              <a:avLst/>
            </a:prstGeom>
            <a:solidFill>
              <a:srgbClr val="056CB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JUNE</a:t>
              </a:r>
            </a:p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2015</a:t>
              </a:r>
              <a:endPara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236846" y="5019033"/>
            <a:ext cx="960044" cy="554703"/>
            <a:chOff x="233400" y="4394882"/>
            <a:chExt cx="960044" cy="554703"/>
          </a:xfr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3" name="Isosceles Triangle 82"/>
            <p:cNvSpPr/>
            <p:nvPr/>
          </p:nvSpPr>
          <p:spPr>
            <a:xfrm>
              <a:off x="634229" y="4394882"/>
              <a:ext cx="158386" cy="144482"/>
            </a:xfrm>
            <a:prstGeom prst="triangle">
              <a:avLst/>
            </a:prstGeom>
            <a:solidFill>
              <a:srgbClr val="056CB6"/>
            </a:solidFill>
            <a:ln>
              <a:solidFill>
                <a:srgbClr val="056CB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33400" y="4506911"/>
              <a:ext cx="960044" cy="442674"/>
            </a:xfrm>
            <a:prstGeom prst="roundRect">
              <a:avLst/>
            </a:prstGeom>
            <a:solidFill>
              <a:srgbClr val="056CB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AUG 2015 -MAR 2016</a:t>
              </a:r>
              <a:endPara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6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Entries from Homelessness</a:t>
            </a:r>
          </a:p>
        </p:txBody>
      </p:sp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88068259"/>
              </p:ext>
            </p:extLst>
          </p:nvPr>
        </p:nvGraphicFramePr>
        <p:xfrm>
          <a:off x="995680" y="1339914"/>
          <a:ext cx="7152640" cy="4540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437321" y="715617"/>
            <a:ext cx="8375374" cy="0"/>
          </a:xfrm>
          <a:prstGeom prst="line">
            <a:avLst/>
          </a:prstGeom>
          <a:ln>
            <a:solidFill>
              <a:srgbClr val="056CB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26" y="5987932"/>
            <a:ext cx="8375374" cy="0"/>
          </a:xfrm>
          <a:prstGeom prst="line">
            <a:avLst/>
          </a:prstGeom>
          <a:ln>
            <a:solidFill>
              <a:srgbClr val="38939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118353" y="872602"/>
            <a:ext cx="4880916" cy="786056"/>
            <a:chOff x="982002" y="872602"/>
            <a:chExt cx="4880916" cy="786056"/>
          </a:xfrm>
        </p:grpSpPr>
        <p:grpSp>
          <p:nvGrpSpPr>
            <p:cNvPr id="6" name="Group 5"/>
            <p:cNvGrpSpPr/>
            <p:nvPr/>
          </p:nvGrpSpPr>
          <p:grpSpPr>
            <a:xfrm>
              <a:off x="982002" y="872602"/>
              <a:ext cx="786056" cy="786056"/>
              <a:chOff x="982002" y="1007073"/>
              <a:chExt cx="786056" cy="78605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982002" y="1007073"/>
                <a:ext cx="786056" cy="786056"/>
                <a:chOff x="2486024" y="3381716"/>
                <a:chExt cx="2838451" cy="2838450"/>
              </a:xfrm>
            </p:grpSpPr>
            <p:sp>
              <p:nvSpPr>
                <p:cNvPr id="14" name="Donut 13"/>
                <p:cNvSpPr/>
                <p:nvPr/>
              </p:nvSpPr>
              <p:spPr>
                <a:xfrm>
                  <a:off x="2687411" y="3500212"/>
                  <a:ext cx="2637064" cy="2637064"/>
                </a:xfrm>
                <a:prstGeom prst="donut">
                  <a:avLst>
                    <a:gd name="adj" fmla="val 8951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Block Arc 14"/>
                <p:cNvSpPr/>
                <p:nvPr/>
              </p:nvSpPr>
              <p:spPr>
                <a:xfrm rot="19775412">
                  <a:off x="2486024" y="3381716"/>
                  <a:ext cx="2838451" cy="2838450"/>
                </a:xfrm>
                <a:prstGeom prst="blockArc">
                  <a:avLst>
                    <a:gd name="adj1" fmla="val 10800000"/>
                    <a:gd name="adj2" fmla="val 18803104"/>
                    <a:gd name="adj3" fmla="val 18448"/>
                  </a:avLst>
                </a:prstGeom>
                <a:solidFill>
                  <a:srgbClr val="056CB6"/>
                </a:solidFill>
                <a:ln w="0">
                  <a:solidFill>
                    <a:schemeClr val="bg1"/>
                  </a:solidFill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1096693" y="1230824"/>
                <a:ext cx="62647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35%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823828" y="1086145"/>
              <a:ext cx="4039090" cy="319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</a:t>
              </a:r>
              <a:r>
                <a:rPr lang="en-US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entries are </a:t>
              </a:r>
              <a:r>
                <a:rPr lang="en-US" sz="14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from non-homeless </a:t>
              </a:r>
              <a:r>
                <a:rPr lang="en-US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situations</a:t>
              </a:r>
            </a:p>
          </p:txBody>
        </p:sp>
      </p:grpSp>
      <p:sp>
        <p:nvSpPr>
          <p:cNvPr id="21" name="Freeform 20"/>
          <p:cNvSpPr/>
          <p:nvPr/>
        </p:nvSpPr>
        <p:spPr>
          <a:xfrm rot="1038049">
            <a:off x="2566473" y="1822284"/>
            <a:ext cx="1947019" cy="3389249"/>
          </a:xfrm>
          <a:custGeom>
            <a:avLst/>
            <a:gdLst>
              <a:gd name="connsiteX0" fmla="*/ 1901056 w 1901056"/>
              <a:gd name="connsiteY0" fmla="*/ 0 h 3889188"/>
              <a:gd name="connsiteX1" fmla="*/ 1901056 w 1901056"/>
              <a:gd name="connsiteY1" fmla="*/ 2096883 h 3889188"/>
              <a:gd name="connsiteX2" fmla="*/ 1420810 w 1901056"/>
              <a:gd name="connsiteY2" fmla="*/ 3889188 h 3889188"/>
              <a:gd name="connsiteX3" fmla="*/ 1397151 w 1901056"/>
              <a:gd name="connsiteY3" fmla="*/ 3883104 h 3889188"/>
              <a:gd name="connsiteX4" fmla="*/ 0 w 1901056"/>
              <a:gd name="connsiteY4" fmla="*/ 1984044 h 3889188"/>
              <a:gd name="connsiteX5" fmla="*/ 1785149 w 1901056"/>
              <a:gd name="connsiteY5" fmla="*/ 5853 h 3889188"/>
              <a:gd name="connsiteX6" fmla="*/ 1901056 w 1901056"/>
              <a:gd name="connsiteY6" fmla="*/ 0 h 3889188"/>
              <a:gd name="connsiteX0" fmla="*/ 1901056 w 2509965"/>
              <a:gd name="connsiteY0" fmla="*/ 0 h 3889188"/>
              <a:gd name="connsiteX1" fmla="*/ 2509965 w 2509965"/>
              <a:gd name="connsiteY1" fmla="*/ 1913541 h 3889188"/>
              <a:gd name="connsiteX2" fmla="*/ 1420810 w 2509965"/>
              <a:gd name="connsiteY2" fmla="*/ 3889188 h 3889188"/>
              <a:gd name="connsiteX3" fmla="*/ 1397151 w 2509965"/>
              <a:gd name="connsiteY3" fmla="*/ 3883104 h 3889188"/>
              <a:gd name="connsiteX4" fmla="*/ 0 w 2509965"/>
              <a:gd name="connsiteY4" fmla="*/ 1984044 h 3889188"/>
              <a:gd name="connsiteX5" fmla="*/ 1785149 w 2509965"/>
              <a:gd name="connsiteY5" fmla="*/ 5853 h 3889188"/>
              <a:gd name="connsiteX6" fmla="*/ 1901056 w 2509965"/>
              <a:gd name="connsiteY6" fmla="*/ 0 h 3889188"/>
              <a:gd name="connsiteX0" fmla="*/ 1591088 w 2509965"/>
              <a:gd name="connsiteY0" fmla="*/ 188174 h 3883335"/>
              <a:gd name="connsiteX1" fmla="*/ 2509965 w 2509965"/>
              <a:gd name="connsiteY1" fmla="*/ 1907688 h 3883335"/>
              <a:gd name="connsiteX2" fmla="*/ 1420810 w 2509965"/>
              <a:gd name="connsiteY2" fmla="*/ 3883335 h 3883335"/>
              <a:gd name="connsiteX3" fmla="*/ 1397151 w 2509965"/>
              <a:gd name="connsiteY3" fmla="*/ 3877251 h 3883335"/>
              <a:gd name="connsiteX4" fmla="*/ 0 w 2509965"/>
              <a:gd name="connsiteY4" fmla="*/ 1978191 h 3883335"/>
              <a:gd name="connsiteX5" fmla="*/ 1785149 w 2509965"/>
              <a:gd name="connsiteY5" fmla="*/ 0 h 3883335"/>
              <a:gd name="connsiteX6" fmla="*/ 1591088 w 2509965"/>
              <a:gd name="connsiteY6" fmla="*/ 188174 h 3883335"/>
              <a:gd name="connsiteX0" fmla="*/ 1591088 w 2509965"/>
              <a:gd name="connsiteY0" fmla="*/ 65127 h 3760288"/>
              <a:gd name="connsiteX1" fmla="*/ 2509965 w 2509965"/>
              <a:gd name="connsiteY1" fmla="*/ 1784641 h 3760288"/>
              <a:gd name="connsiteX2" fmla="*/ 1420810 w 2509965"/>
              <a:gd name="connsiteY2" fmla="*/ 3760288 h 3760288"/>
              <a:gd name="connsiteX3" fmla="*/ 1397151 w 2509965"/>
              <a:gd name="connsiteY3" fmla="*/ 3754204 h 3760288"/>
              <a:gd name="connsiteX4" fmla="*/ 0 w 2509965"/>
              <a:gd name="connsiteY4" fmla="*/ 1855144 h 3760288"/>
              <a:gd name="connsiteX5" fmla="*/ 1534089 w 2509965"/>
              <a:gd name="connsiteY5" fmla="*/ 0 h 3760288"/>
              <a:gd name="connsiteX6" fmla="*/ 1591088 w 2509965"/>
              <a:gd name="connsiteY6" fmla="*/ 65127 h 3760288"/>
              <a:gd name="connsiteX0" fmla="*/ 1732528 w 2509965"/>
              <a:gd name="connsiteY0" fmla="*/ 283543 h 3760288"/>
              <a:gd name="connsiteX1" fmla="*/ 2509965 w 2509965"/>
              <a:gd name="connsiteY1" fmla="*/ 1784641 h 3760288"/>
              <a:gd name="connsiteX2" fmla="*/ 1420810 w 2509965"/>
              <a:gd name="connsiteY2" fmla="*/ 3760288 h 3760288"/>
              <a:gd name="connsiteX3" fmla="*/ 1397151 w 2509965"/>
              <a:gd name="connsiteY3" fmla="*/ 3754204 h 3760288"/>
              <a:gd name="connsiteX4" fmla="*/ 0 w 2509965"/>
              <a:gd name="connsiteY4" fmla="*/ 1855144 h 3760288"/>
              <a:gd name="connsiteX5" fmla="*/ 1534089 w 2509965"/>
              <a:gd name="connsiteY5" fmla="*/ 0 h 3760288"/>
              <a:gd name="connsiteX6" fmla="*/ 1732528 w 2509965"/>
              <a:gd name="connsiteY6" fmla="*/ 283543 h 3760288"/>
              <a:gd name="connsiteX0" fmla="*/ 1732528 w 2509965"/>
              <a:gd name="connsiteY0" fmla="*/ 381468 h 3858213"/>
              <a:gd name="connsiteX1" fmla="*/ 2509965 w 2509965"/>
              <a:gd name="connsiteY1" fmla="*/ 1882566 h 3858213"/>
              <a:gd name="connsiteX2" fmla="*/ 1420810 w 2509965"/>
              <a:gd name="connsiteY2" fmla="*/ 3858213 h 3858213"/>
              <a:gd name="connsiteX3" fmla="*/ 1397151 w 2509965"/>
              <a:gd name="connsiteY3" fmla="*/ 3852129 h 3858213"/>
              <a:gd name="connsiteX4" fmla="*/ 0 w 2509965"/>
              <a:gd name="connsiteY4" fmla="*/ 1953069 h 3858213"/>
              <a:gd name="connsiteX5" fmla="*/ 1509057 w 2509965"/>
              <a:gd name="connsiteY5" fmla="*/ -1 h 3858213"/>
              <a:gd name="connsiteX6" fmla="*/ 1732528 w 2509965"/>
              <a:gd name="connsiteY6" fmla="*/ 381468 h 3858213"/>
              <a:gd name="connsiteX0" fmla="*/ 1732528 w 2509965"/>
              <a:gd name="connsiteY0" fmla="*/ 381469 h 3858214"/>
              <a:gd name="connsiteX1" fmla="*/ 2509965 w 2509965"/>
              <a:gd name="connsiteY1" fmla="*/ 1882567 h 3858214"/>
              <a:gd name="connsiteX2" fmla="*/ 1420810 w 2509965"/>
              <a:gd name="connsiteY2" fmla="*/ 3858214 h 3858214"/>
              <a:gd name="connsiteX3" fmla="*/ 1115670 w 2509965"/>
              <a:gd name="connsiteY3" fmla="*/ 3710262 h 3858214"/>
              <a:gd name="connsiteX4" fmla="*/ 0 w 2509965"/>
              <a:gd name="connsiteY4" fmla="*/ 1953070 h 3858214"/>
              <a:gd name="connsiteX5" fmla="*/ 1509057 w 2509965"/>
              <a:gd name="connsiteY5" fmla="*/ 0 h 3858214"/>
              <a:gd name="connsiteX6" fmla="*/ 1732528 w 2509965"/>
              <a:gd name="connsiteY6" fmla="*/ 381469 h 3858214"/>
              <a:gd name="connsiteX0" fmla="*/ 1732528 w 2509965"/>
              <a:gd name="connsiteY0" fmla="*/ 381469 h 3802928"/>
              <a:gd name="connsiteX1" fmla="*/ 2509965 w 2509965"/>
              <a:gd name="connsiteY1" fmla="*/ 1882567 h 3802928"/>
              <a:gd name="connsiteX2" fmla="*/ 1270626 w 2509965"/>
              <a:gd name="connsiteY2" fmla="*/ 3802928 h 3802928"/>
              <a:gd name="connsiteX3" fmla="*/ 1115670 w 2509965"/>
              <a:gd name="connsiteY3" fmla="*/ 3710262 h 3802928"/>
              <a:gd name="connsiteX4" fmla="*/ 0 w 2509965"/>
              <a:gd name="connsiteY4" fmla="*/ 1953070 h 3802928"/>
              <a:gd name="connsiteX5" fmla="*/ 1509057 w 2509965"/>
              <a:gd name="connsiteY5" fmla="*/ 0 h 3802928"/>
              <a:gd name="connsiteX6" fmla="*/ 1732528 w 2509965"/>
              <a:gd name="connsiteY6" fmla="*/ 381469 h 3802928"/>
              <a:gd name="connsiteX0" fmla="*/ 1838795 w 2616232"/>
              <a:gd name="connsiteY0" fmla="*/ 381469 h 3802928"/>
              <a:gd name="connsiteX1" fmla="*/ 2616232 w 2616232"/>
              <a:gd name="connsiteY1" fmla="*/ 1882567 h 3802928"/>
              <a:gd name="connsiteX2" fmla="*/ 1376893 w 2616232"/>
              <a:gd name="connsiteY2" fmla="*/ 3802928 h 3802928"/>
              <a:gd name="connsiteX3" fmla="*/ 1221937 w 2616232"/>
              <a:gd name="connsiteY3" fmla="*/ 3710262 h 3802928"/>
              <a:gd name="connsiteX4" fmla="*/ 0 w 2616232"/>
              <a:gd name="connsiteY4" fmla="*/ 1964415 h 3802928"/>
              <a:gd name="connsiteX5" fmla="*/ 1615324 w 2616232"/>
              <a:gd name="connsiteY5" fmla="*/ 0 h 3802928"/>
              <a:gd name="connsiteX6" fmla="*/ 1838795 w 2616232"/>
              <a:gd name="connsiteY6" fmla="*/ 381469 h 3802928"/>
              <a:gd name="connsiteX0" fmla="*/ 1838795 w 2616232"/>
              <a:gd name="connsiteY0" fmla="*/ 381469 h 3802928"/>
              <a:gd name="connsiteX1" fmla="*/ 2616232 w 2616232"/>
              <a:gd name="connsiteY1" fmla="*/ 1882567 h 3802928"/>
              <a:gd name="connsiteX2" fmla="*/ 1376893 w 2616232"/>
              <a:gd name="connsiteY2" fmla="*/ 3802928 h 3802928"/>
              <a:gd name="connsiteX3" fmla="*/ 1365225 w 2616232"/>
              <a:gd name="connsiteY3" fmla="*/ 3802320 h 3802928"/>
              <a:gd name="connsiteX4" fmla="*/ 0 w 2616232"/>
              <a:gd name="connsiteY4" fmla="*/ 1964415 h 3802928"/>
              <a:gd name="connsiteX5" fmla="*/ 1615324 w 2616232"/>
              <a:gd name="connsiteY5" fmla="*/ 0 h 3802928"/>
              <a:gd name="connsiteX6" fmla="*/ 1838795 w 2616232"/>
              <a:gd name="connsiteY6" fmla="*/ 381469 h 3802928"/>
              <a:gd name="connsiteX0" fmla="*/ 1838795 w 2616232"/>
              <a:gd name="connsiteY0" fmla="*/ 452096 h 3873555"/>
              <a:gd name="connsiteX1" fmla="*/ 2616232 w 2616232"/>
              <a:gd name="connsiteY1" fmla="*/ 1953194 h 3873555"/>
              <a:gd name="connsiteX2" fmla="*/ 1376893 w 2616232"/>
              <a:gd name="connsiteY2" fmla="*/ 3873555 h 3873555"/>
              <a:gd name="connsiteX3" fmla="*/ 1365225 w 2616232"/>
              <a:gd name="connsiteY3" fmla="*/ 3872947 h 3873555"/>
              <a:gd name="connsiteX4" fmla="*/ 0 w 2616232"/>
              <a:gd name="connsiteY4" fmla="*/ 2035042 h 3873555"/>
              <a:gd name="connsiteX5" fmla="*/ 1598675 w 2616232"/>
              <a:gd name="connsiteY5" fmla="*/ 0 h 3873555"/>
              <a:gd name="connsiteX6" fmla="*/ 1838795 w 2616232"/>
              <a:gd name="connsiteY6" fmla="*/ 452096 h 3873555"/>
              <a:gd name="connsiteX0" fmla="*/ 1838795 w 2558669"/>
              <a:gd name="connsiteY0" fmla="*/ 452096 h 3873555"/>
              <a:gd name="connsiteX1" fmla="*/ 2558669 w 2558669"/>
              <a:gd name="connsiteY1" fmla="*/ 1961280 h 3873555"/>
              <a:gd name="connsiteX2" fmla="*/ 1376893 w 2558669"/>
              <a:gd name="connsiteY2" fmla="*/ 3873555 h 3873555"/>
              <a:gd name="connsiteX3" fmla="*/ 1365225 w 2558669"/>
              <a:gd name="connsiteY3" fmla="*/ 3872947 h 3873555"/>
              <a:gd name="connsiteX4" fmla="*/ 0 w 2558669"/>
              <a:gd name="connsiteY4" fmla="*/ 2035042 h 3873555"/>
              <a:gd name="connsiteX5" fmla="*/ 1598675 w 2558669"/>
              <a:gd name="connsiteY5" fmla="*/ 0 h 3873555"/>
              <a:gd name="connsiteX6" fmla="*/ 1838795 w 2558669"/>
              <a:gd name="connsiteY6" fmla="*/ 452096 h 3873555"/>
              <a:gd name="connsiteX0" fmla="*/ 1838795 w 2558669"/>
              <a:gd name="connsiteY0" fmla="*/ 451647 h 3873106"/>
              <a:gd name="connsiteX1" fmla="*/ 2558669 w 2558669"/>
              <a:gd name="connsiteY1" fmla="*/ 1960831 h 3873106"/>
              <a:gd name="connsiteX2" fmla="*/ 1376893 w 2558669"/>
              <a:gd name="connsiteY2" fmla="*/ 3873106 h 3873106"/>
              <a:gd name="connsiteX3" fmla="*/ 1365225 w 2558669"/>
              <a:gd name="connsiteY3" fmla="*/ 3872498 h 3873106"/>
              <a:gd name="connsiteX4" fmla="*/ 0 w 2558669"/>
              <a:gd name="connsiteY4" fmla="*/ 2034593 h 3873106"/>
              <a:gd name="connsiteX5" fmla="*/ 1624745 w 2558669"/>
              <a:gd name="connsiteY5" fmla="*/ 0 h 3873106"/>
              <a:gd name="connsiteX6" fmla="*/ 1838795 w 2558669"/>
              <a:gd name="connsiteY6" fmla="*/ 451647 h 3873106"/>
              <a:gd name="connsiteX0" fmla="*/ 1791557 w 2558669"/>
              <a:gd name="connsiteY0" fmla="*/ 464449 h 3873106"/>
              <a:gd name="connsiteX1" fmla="*/ 2558669 w 2558669"/>
              <a:gd name="connsiteY1" fmla="*/ 1960831 h 3873106"/>
              <a:gd name="connsiteX2" fmla="*/ 1376893 w 2558669"/>
              <a:gd name="connsiteY2" fmla="*/ 3873106 h 3873106"/>
              <a:gd name="connsiteX3" fmla="*/ 1365225 w 2558669"/>
              <a:gd name="connsiteY3" fmla="*/ 3872498 h 3873106"/>
              <a:gd name="connsiteX4" fmla="*/ 0 w 2558669"/>
              <a:gd name="connsiteY4" fmla="*/ 2034593 h 3873106"/>
              <a:gd name="connsiteX5" fmla="*/ 1624745 w 2558669"/>
              <a:gd name="connsiteY5" fmla="*/ 0 h 3873106"/>
              <a:gd name="connsiteX6" fmla="*/ 1791557 w 2558669"/>
              <a:gd name="connsiteY6" fmla="*/ 464449 h 3873106"/>
              <a:gd name="connsiteX0" fmla="*/ 1791557 w 2558669"/>
              <a:gd name="connsiteY0" fmla="*/ 460632 h 3869289"/>
              <a:gd name="connsiteX1" fmla="*/ 2558669 w 2558669"/>
              <a:gd name="connsiteY1" fmla="*/ 1957014 h 3869289"/>
              <a:gd name="connsiteX2" fmla="*/ 1376893 w 2558669"/>
              <a:gd name="connsiteY2" fmla="*/ 3869289 h 3869289"/>
              <a:gd name="connsiteX3" fmla="*/ 1365225 w 2558669"/>
              <a:gd name="connsiteY3" fmla="*/ 3868681 h 3869289"/>
              <a:gd name="connsiteX4" fmla="*/ 0 w 2558669"/>
              <a:gd name="connsiteY4" fmla="*/ 2030776 h 3869289"/>
              <a:gd name="connsiteX5" fmla="*/ 1582928 w 2558669"/>
              <a:gd name="connsiteY5" fmla="*/ 0 h 3869289"/>
              <a:gd name="connsiteX6" fmla="*/ 1791557 w 2558669"/>
              <a:gd name="connsiteY6" fmla="*/ 460632 h 3869289"/>
              <a:gd name="connsiteX0" fmla="*/ 1791557 w 2558669"/>
              <a:gd name="connsiteY0" fmla="*/ 420341 h 3828998"/>
              <a:gd name="connsiteX1" fmla="*/ 2558669 w 2558669"/>
              <a:gd name="connsiteY1" fmla="*/ 1916723 h 3828998"/>
              <a:gd name="connsiteX2" fmla="*/ 1376893 w 2558669"/>
              <a:gd name="connsiteY2" fmla="*/ 3828998 h 3828998"/>
              <a:gd name="connsiteX3" fmla="*/ 1365225 w 2558669"/>
              <a:gd name="connsiteY3" fmla="*/ 3828390 h 3828998"/>
              <a:gd name="connsiteX4" fmla="*/ 0 w 2558669"/>
              <a:gd name="connsiteY4" fmla="*/ 1990485 h 3828998"/>
              <a:gd name="connsiteX5" fmla="*/ 1627443 w 2558669"/>
              <a:gd name="connsiteY5" fmla="*/ 0 h 3828998"/>
              <a:gd name="connsiteX6" fmla="*/ 1791557 w 2558669"/>
              <a:gd name="connsiteY6" fmla="*/ 420341 h 3828998"/>
              <a:gd name="connsiteX0" fmla="*/ 1719014 w 2486126"/>
              <a:gd name="connsiteY0" fmla="*/ 420341 h 3828998"/>
              <a:gd name="connsiteX1" fmla="*/ 2486126 w 2486126"/>
              <a:gd name="connsiteY1" fmla="*/ 1916723 h 3828998"/>
              <a:gd name="connsiteX2" fmla="*/ 1304350 w 2486126"/>
              <a:gd name="connsiteY2" fmla="*/ 3828998 h 3828998"/>
              <a:gd name="connsiteX3" fmla="*/ 1292682 w 2486126"/>
              <a:gd name="connsiteY3" fmla="*/ 3828390 h 3828998"/>
              <a:gd name="connsiteX4" fmla="*/ 1 w 2486126"/>
              <a:gd name="connsiteY4" fmla="*/ 1997005 h 3828998"/>
              <a:gd name="connsiteX5" fmla="*/ 1554900 w 2486126"/>
              <a:gd name="connsiteY5" fmla="*/ 0 h 3828998"/>
              <a:gd name="connsiteX6" fmla="*/ 1719014 w 2486126"/>
              <a:gd name="connsiteY6" fmla="*/ 420341 h 3828998"/>
              <a:gd name="connsiteX0" fmla="*/ 1719013 w 2486125"/>
              <a:gd name="connsiteY0" fmla="*/ 420341 h 3828998"/>
              <a:gd name="connsiteX1" fmla="*/ 2486125 w 2486125"/>
              <a:gd name="connsiteY1" fmla="*/ 1916723 h 3828998"/>
              <a:gd name="connsiteX2" fmla="*/ 1304349 w 2486125"/>
              <a:gd name="connsiteY2" fmla="*/ 3828998 h 3828998"/>
              <a:gd name="connsiteX3" fmla="*/ 1292681 w 2486125"/>
              <a:gd name="connsiteY3" fmla="*/ 3828390 h 3828998"/>
              <a:gd name="connsiteX4" fmla="*/ 0 w 2486125"/>
              <a:gd name="connsiteY4" fmla="*/ 1997005 h 3828998"/>
              <a:gd name="connsiteX5" fmla="*/ 1554899 w 2486125"/>
              <a:gd name="connsiteY5" fmla="*/ 0 h 3828998"/>
              <a:gd name="connsiteX6" fmla="*/ 1719013 w 2486125"/>
              <a:gd name="connsiteY6" fmla="*/ 420341 h 3828998"/>
              <a:gd name="connsiteX0" fmla="*/ 1761278 w 2528390"/>
              <a:gd name="connsiteY0" fmla="*/ 420341 h 3828998"/>
              <a:gd name="connsiteX1" fmla="*/ 2528390 w 2528390"/>
              <a:gd name="connsiteY1" fmla="*/ 1916723 h 3828998"/>
              <a:gd name="connsiteX2" fmla="*/ 1346614 w 2528390"/>
              <a:gd name="connsiteY2" fmla="*/ 3828998 h 3828998"/>
              <a:gd name="connsiteX3" fmla="*/ 1334946 w 2528390"/>
              <a:gd name="connsiteY3" fmla="*/ 3828390 h 3828998"/>
              <a:gd name="connsiteX4" fmla="*/ -1 w 2528390"/>
              <a:gd name="connsiteY4" fmla="*/ 1991007 h 3828998"/>
              <a:gd name="connsiteX5" fmla="*/ 1597164 w 2528390"/>
              <a:gd name="connsiteY5" fmla="*/ 0 h 3828998"/>
              <a:gd name="connsiteX6" fmla="*/ 1761278 w 2528390"/>
              <a:gd name="connsiteY6" fmla="*/ 420341 h 382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390" h="3828998">
                <a:moveTo>
                  <a:pt x="1761278" y="420341"/>
                </a:moveTo>
                <a:lnTo>
                  <a:pt x="2528390" y="1916723"/>
                </a:lnTo>
                <a:lnTo>
                  <a:pt x="1346614" y="3828998"/>
                </a:lnTo>
                <a:lnTo>
                  <a:pt x="1334946" y="3828390"/>
                </a:lnTo>
                <a:cubicBezTo>
                  <a:pt x="525508" y="3576629"/>
                  <a:pt x="-1" y="2883290"/>
                  <a:pt x="-1" y="1991007"/>
                </a:cubicBezTo>
                <a:cubicBezTo>
                  <a:pt x="-1" y="961450"/>
                  <a:pt x="594473" y="101829"/>
                  <a:pt x="1597164" y="0"/>
                </a:cubicBezTo>
                <a:lnTo>
                  <a:pt x="1761278" y="420341"/>
                </a:lnTo>
                <a:close/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45143" y="879311"/>
            <a:ext cx="8853714" cy="5029719"/>
            <a:chOff x="188686" y="879311"/>
            <a:chExt cx="8853714" cy="5029719"/>
          </a:xfrm>
        </p:grpSpPr>
        <p:grpSp>
          <p:nvGrpSpPr>
            <p:cNvPr id="11" name="Group 10"/>
            <p:cNvGrpSpPr/>
            <p:nvPr/>
          </p:nvGrpSpPr>
          <p:grpSpPr>
            <a:xfrm>
              <a:off x="188686" y="879311"/>
              <a:ext cx="8853714" cy="5029719"/>
              <a:chOff x="116380" y="3585237"/>
              <a:chExt cx="1346662" cy="1271886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16380" y="3585237"/>
                <a:ext cx="1346662" cy="1260637"/>
              </a:xfrm>
              <a:prstGeom prst="roundRect">
                <a:avLst>
                  <a:gd name="adj" fmla="val 1042"/>
                </a:avLst>
              </a:prstGeom>
              <a:solidFill>
                <a:srgbClr val="044C82"/>
              </a:solidFill>
              <a:ln w="3175">
                <a:solidFill>
                  <a:srgbClr val="044C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116380" y="3773702"/>
                <a:ext cx="1346662" cy="1083421"/>
              </a:xfrm>
              <a:prstGeom prst="roundRect">
                <a:avLst>
                  <a:gd name="adj" fmla="val 1071"/>
                </a:avLst>
              </a:prstGeom>
              <a:solidFill>
                <a:schemeClr val="bg1"/>
              </a:solidFill>
              <a:ln w="3175" cmpd="sng">
                <a:solidFill>
                  <a:srgbClr val="044C82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746038" y="941174"/>
              <a:ext cx="3739010" cy="575111"/>
              <a:chOff x="2746038" y="941174"/>
              <a:chExt cx="3739010" cy="575111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746038" y="941174"/>
                <a:ext cx="532874" cy="575111"/>
                <a:chOff x="2746038" y="941174"/>
                <a:chExt cx="532874" cy="575111"/>
              </a:xfrm>
            </p:grpSpPr>
            <p:sp>
              <p:nvSpPr>
                <p:cNvPr id="44" name="Freeform 43">
                  <a:hlinkClick r:id="rId3" action="ppaction://hlinkpres?slideindex=1&amp;slidetitle="/>
                </p:cNvPr>
                <p:cNvSpPr/>
                <p:nvPr/>
              </p:nvSpPr>
              <p:spPr>
                <a:xfrm>
                  <a:off x="2746038" y="993554"/>
                  <a:ext cx="532874" cy="522731"/>
                </a:xfrm>
                <a:custGeom>
                  <a:avLst/>
                  <a:gdLst>
                    <a:gd name="connsiteX0" fmla="*/ 14344 w 532874"/>
                    <a:gd name="connsiteY0" fmla="*/ 188078 h 522731"/>
                    <a:gd name="connsiteX1" fmla="*/ 14344 w 532874"/>
                    <a:gd name="connsiteY1" fmla="*/ 504869 h 522731"/>
                    <a:gd name="connsiteX2" fmla="*/ 520187 w 532874"/>
                    <a:gd name="connsiteY2" fmla="*/ 504869 h 522731"/>
                    <a:gd name="connsiteX3" fmla="*/ 520187 w 532874"/>
                    <a:gd name="connsiteY3" fmla="*/ 188078 h 522731"/>
                    <a:gd name="connsiteX4" fmla="*/ 430541 w 532874"/>
                    <a:gd name="connsiteY4" fmla="*/ 25258 h 522731"/>
                    <a:gd name="connsiteX5" fmla="*/ 411858 w 532874"/>
                    <a:gd name="connsiteY5" fmla="*/ 43442 h 522731"/>
                    <a:gd name="connsiteX6" fmla="*/ 430541 w 532874"/>
                    <a:gd name="connsiteY6" fmla="*/ 61627 h 522731"/>
                    <a:gd name="connsiteX7" fmla="*/ 449223 w 532874"/>
                    <a:gd name="connsiteY7" fmla="*/ 43442 h 522731"/>
                    <a:gd name="connsiteX8" fmla="*/ 430541 w 532874"/>
                    <a:gd name="connsiteY8" fmla="*/ 25258 h 522731"/>
                    <a:gd name="connsiteX9" fmla="*/ 106375 w 532874"/>
                    <a:gd name="connsiteY9" fmla="*/ 24727 h 522731"/>
                    <a:gd name="connsiteX10" fmla="*/ 87692 w 532874"/>
                    <a:gd name="connsiteY10" fmla="*/ 42911 h 522731"/>
                    <a:gd name="connsiteX11" fmla="*/ 106375 w 532874"/>
                    <a:gd name="connsiteY11" fmla="*/ 61096 h 522731"/>
                    <a:gd name="connsiteX12" fmla="*/ 125057 w 532874"/>
                    <a:gd name="connsiteY12" fmla="*/ 42911 h 522731"/>
                    <a:gd name="connsiteX13" fmla="*/ 106375 w 532874"/>
                    <a:gd name="connsiteY13" fmla="*/ 24727 h 522731"/>
                    <a:gd name="connsiteX14" fmla="*/ 0 w 532874"/>
                    <a:gd name="connsiteY14" fmla="*/ 0 h 522731"/>
                    <a:gd name="connsiteX15" fmla="*/ 532874 w 532874"/>
                    <a:gd name="connsiteY15" fmla="*/ 0 h 522731"/>
                    <a:gd name="connsiteX16" fmla="*/ 532874 w 532874"/>
                    <a:gd name="connsiteY16" fmla="*/ 522731 h 522731"/>
                    <a:gd name="connsiteX17" fmla="*/ 0 w 532874"/>
                    <a:gd name="connsiteY17" fmla="*/ 522731 h 522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32874" h="522731">
                      <a:moveTo>
                        <a:pt x="14344" y="188078"/>
                      </a:moveTo>
                      <a:lnTo>
                        <a:pt x="14344" y="504869"/>
                      </a:lnTo>
                      <a:lnTo>
                        <a:pt x="520187" y="504869"/>
                      </a:lnTo>
                      <a:lnTo>
                        <a:pt x="520187" y="188078"/>
                      </a:lnTo>
                      <a:close/>
                      <a:moveTo>
                        <a:pt x="430541" y="25258"/>
                      </a:moveTo>
                      <a:cubicBezTo>
                        <a:pt x="420222" y="25258"/>
                        <a:pt x="411858" y="33399"/>
                        <a:pt x="411858" y="43442"/>
                      </a:cubicBezTo>
                      <a:cubicBezTo>
                        <a:pt x="411858" y="53486"/>
                        <a:pt x="420222" y="61627"/>
                        <a:pt x="430541" y="61627"/>
                      </a:cubicBezTo>
                      <a:cubicBezTo>
                        <a:pt x="440859" y="61627"/>
                        <a:pt x="449223" y="53486"/>
                        <a:pt x="449223" y="43442"/>
                      </a:cubicBezTo>
                      <a:cubicBezTo>
                        <a:pt x="449223" y="33399"/>
                        <a:pt x="440859" y="25258"/>
                        <a:pt x="430541" y="25258"/>
                      </a:cubicBezTo>
                      <a:close/>
                      <a:moveTo>
                        <a:pt x="106375" y="24727"/>
                      </a:moveTo>
                      <a:cubicBezTo>
                        <a:pt x="96056" y="24727"/>
                        <a:pt x="87692" y="32868"/>
                        <a:pt x="87692" y="42911"/>
                      </a:cubicBezTo>
                      <a:cubicBezTo>
                        <a:pt x="87692" y="52954"/>
                        <a:pt x="96056" y="61096"/>
                        <a:pt x="106375" y="61096"/>
                      </a:cubicBezTo>
                      <a:cubicBezTo>
                        <a:pt x="116693" y="61096"/>
                        <a:pt x="125057" y="52954"/>
                        <a:pt x="125057" y="42911"/>
                      </a:cubicBezTo>
                      <a:cubicBezTo>
                        <a:pt x="125057" y="32868"/>
                        <a:pt x="116693" y="24727"/>
                        <a:pt x="106375" y="24727"/>
                      </a:cubicBezTo>
                      <a:close/>
                      <a:moveTo>
                        <a:pt x="0" y="0"/>
                      </a:moveTo>
                      <a:lnTo>
                        <a:pt x="532874" y="0"/>
                      </a:lnTo>
                      <a:lnTo>
                        <a:pt x="532874" y="522731"/>
                      </a:lnTo>
                      <a:lnTo>
                        <a:pt x="0" y="52273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8" name="Rounded Rectangle 47"/>
                <p:cNvSpPr/>
                <p:nvPr/>
              </p:nvSpPr>
              <p:spPr>
                <a:xfrm>
                  <a:off x="2842238" y="941174"/>
                  <a:ext cx="17424" cy="100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3169860" y="941174"/>
                  <a:ext cx="17424" cy="100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3357601" y="1030842"/>
                <a:ext cx="31274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July 2014 - June 2015</a:t>
                </a:r>
                <a:endPara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Length of Stay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494494"/>
              </p:ext>
            </p:extLst>
          </p:nvPr>
        </p:nvGraphicFramePr>
        <p:xfrm>
          <a:off x="622622" y="1667816"/>
          <a:ext cx="7886699" cy="357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2874528" y="5583513"/>
            <a:ext cx="3394944" cy="310498"/>
            <a:chOff x="2407697" y="6166318"/>
            <a:chExt cx="4104347" cy="375380"/>
          </a:xfrm>
        </p:grpSpPr>
        <p:grpSp>
          <p:nvGrpSpPr>
            <p:cNvPr id="50" name="Group 49"/>
            <p:cNvGrpSpPr/>
            <p:nvPr/>
          </p:nvGrpSpPr>
          <p:grpSpPr>
            <a:xfrm>
              <a:off x="2407697" y="6166323"/>
              <a:ext cx="1859911" cy="375374"/>
              <a:chOff x="2407697" y="6190075"/>
              <a:chExt cx="1859911" cy="375374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407697" y="6190075"/>
                <a:ext cx="325428" cy="325428"/>
              </a:xfrm>
              <a:prstGeom prst="rect">
                <a:avLst/>
              </a:prstGeom>
              <a:solidFill>
                <a:srgbClr val="3F9E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753134" y="6193359"/>
                <a:ext cx="1514474" cy="3720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/>
                  <a:t>Adult HHs</a:t>
                </a:r>
                <a:endParaRPr lang="en-US" sz="1400" b="1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738775" y="6166318"/>
              <a:ext cx="1773269" cy="375380"/>
              <a:chOff x="4738775" y="6166318"/>
              <a:chExt cx="1773269" cy="37538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738775" y="6166318"/>
                <a:ext cx="325427" cy="325428"/>
              </a:xfrm>
              <a:prstGeom prst="rect">
                <a:avLst/>
              </a:prstGeom>
              <a:solidFill>
                <a:srgbClr val="0975C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088153" y="6169607"/>
                <a:ext cx="1423891" cy="3720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/>
                  <a:t>Family HHs</a:t>
                </a:r>
                <a:endParaRPr lang="en-US" sz="1400" b="1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563408" y="5110205"/>
            <a:ext cx="6622455" cy="307777"/>
            <a:chOff x="1563408" y="5110205"/>
            <a:chExt cx="6622455" cy="307777"/>
          </a:xfrm>
        </p:grpSpPr>
        <p:sp>
          <p:nvSpPr>
            <p:cNvPr id="21" name="TextBox 20"/>
            <p:cNvSpPr txBox="1"/>
            <p:nvPr/>
          </p:nvSpPr>
          <p:spPr>
            <a:xfrm>
              <a:off x="1563408" y="5110205"/>
              <a:ext cx="191639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/>
                <a:t>Emergency Shelter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79092" y="5110205"/>
              <a:ext cx="191639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/>
                <a:t>Transitional Housing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69472" y="5110205"/>
              <a:ext cx="191639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/>
                <a:t>Rapid Re-Housing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01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143" y="879311"/>
            <a:ext cx="8853714" cy="5029719"/>
            <a:chOff x="188686" y="879311"/>
            <a:chExt cx="8853714" cy="5029719"/>
          </a:xfrm>
        </p:grpSpPr>
        <p:grpSp>
          <p:nvGrpSpPr>
            <p:cNvPr id="29" name="Group 28"/>
            <p:cNvGrpSpPr/>
            <p:nvPr/>
          </p:nvGrpSpPr>
          <p:grpSpPr>
            <a:xfrm>
              <a:off x="188686" y="879311"/>
              <a:ext cx="8853714" cy="5029719"/>
              <a:chOff x="116380" y="3585237"/>
              <a:chExt cx="1346662" cy="127188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116380" y="3585237"/>
                <a:ext cx="1346662" cy="1260637"/>
              </a:xfrm>
              <a:prstGeom prst="roundRect">
                <a:avLst>
                  <a:gd name="adj" fmla="val 1042"/>
                </a:avLst>
              </a:prstGeom>
              <a:solidFill>
                <a:srgbClr val="38939B"/>
              </a:solidFill>
              <a:ln w="3175">
                <a:solidFill>
                  <a:srgbClr val="38939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116380" y="3773702"/>
                <a:ext cx="1346662" cy="1083421"/>
              </a:xfrm>
              <a:prstGeom prst="roundRect">
                <a:avLst>
                  <a:gd name="adj" fmla="val 1071"/>
                </a:avLst>
              </a:prstGeom>
              <a:solidFill>
                <a:schemeClr val="bg1"/>
              </a:solidFill>
              <a:ln w="3175" cmpd="sng">
                <a:solidFill>
                  <a:srgbClr val="38939B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746038" y="941174"/>
              <a:ext cx="3739010" cy="575111"/>
              <a:chOff x="2746038" y="941174"/>
              <a:chExt cx="3739010" cy="575111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2746038" y="941174"/>
                <a:ext cx="532874" cy="575111"/>
                <a:chOff x="2746038" y="941174"/>
                <a:chExt cx="532874" cy="575111"/>
              </a:xfrm>
            </p:grpSpPr>
            <p:sp>
              <p:nvSpPr>
                <p:cNvPr id="43" name="Freeform 42">
                  <a:hlinkClick r:id="rId3" action="ppaction://hlinkpres?slideindex=1&amp;slidetitle="/>
                </p:cNvPr>
                <p:cNvSpPr/>
                <p:nvPr/>
              </p:nvSpPr>
              <p:spPr>
                <a:xfrm>
                  <a:off x="2746038" y="993554"/>
                  <a:ext cx="532874" cy="522731"/>
                </a:xfrm>
                <a:custGeom>
                  <a:avLst/>
                  <a:gdLst>
                    <a:gd name="connsiteX0" fmla="*/ 14344 w 532874"/>
                    <a:gd name="connsiteY0" fmla="*/ 188078 h 522731"/>
                    <a:gd name="connsiteX1" fmla="*/ 14344 w 532874"/>
                    <a:gd name="connsiteY1" fmla="*/ 504869 h 522731"/>
                    <a:gd name="connsiteX2" fmla="*/ 520187 w 532874"/>
                    <a:gd name="connsiteY2" fmla="*/ 504869 h 522731"/>
                    <a:gd name="connsiteX3" fmla="*/ 520187 w 532874"/>
                    <a:gd name="connsiteY3" fmla="*/ 188078 h 522731"/>
                    <a:gd name="connsiteX4" fmla="*/ 430541 w 532874"/>
                    <a:gd name="connsiteY4" fmla="*/ 25258 h 522731"/>
                    <a:gd name="connsiteX5" fmla="*/ 411858 w 532874"/>
                    <a:gd name="connsiteY5" fmla="*/ 43442 h 522731"/>
                    <a:gd name="connsiteX6" fmla="*/ 430541 w 532874"/>
                    <a:gd name="connsiteY6" fmla="*/ 61627 h 522731"/>
                    <a:gd name="connsiteX7" fmla="*/ 449223 w 532874"/>
                    <a:gd name="connsiteY7" fmla="*/ 43442 h 522731"/>
                    <a:gd name="connsiteX8" fmla="*/ 430541 w 532874"/>
                    <a:gd name="connsiteY8" fmla="*/ 25258 h 522731"/>
                    <a:gd name="connsiteX9" fmla="*/ 106375 w 532874"/>
                    <a:gd name="connsiteY9" fmla="*/ 24727 h 522731"/>
                    <a:gd name="connsiteX10" fmla="*/ 87692 w 532874"/>
                    <a:gd name="connsiteY10" fmla="*/ 42911 h 522731"/>
                    <a:gd name="connsiteX11" fmla="*/ 106375 w 532874"/>
                    <a:gd name="connsiteY11" fmla="*/ 61096 h 522731"/>
                    <a:gd name="connsiteX12" fmla="*/ 125057 w 532874"/>
                    <a:gd name="connsiteY12" fmla="*/ 42911 h 522731"/>
                    <a:gd name="connsiteX13" fmla="*/ 106375 w 532874"/>
                    <a:gd name="connsiteY13" fmla="*/ 24727 h 522731"/>
                    <a:gd name="connsiteX14" fmla="*/ 0 w 532874"/>
                    <a:gd name="connsiteY14" fmla="*/ 0 h 522731"/>
                    <a:gd name="connsiteX15" fmla="*/ 532874 w 532874"/>
                    <a:gd name="connsiteY15" fmla="*/ 0 h 522731"/>
                    <a:gd name="connsiteX16" fmla="*/ 532874 w 532874"/>
                    <a:gd name="connsiteY16" fmla="*/ 522731 h 522731"/>
                    <a:gd name="connsiteX17" fmla="*/ 0 w 532874"/>
                    <a:gd name="connsiteY17" fmla="*/ 522731 h 522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32874" h="522731">
                      <a:moveTo>
                        <a:pt x="14344" y="188078"/>
                      </a:moveTo>
                      <a:lnTo>
                        <a:pt x="14344" y="504869"/>
                      </a:lnTo>
                      <a:lnTo>
                        <a:pt x="520187" y="504869"/>
                      </a:lnTo>
                      <a:lnTo>
                        <a:pt x="520187" y="188078"/>
                      </a:lnTo>
                      <a:close/>
                      <a:moveTo>
                        <a:pt x="430541" y="25258"/>
                      </a:moveTo>
                      <a:cubicBezTo>
                        <a:pt x="420222" y="25258"/>
                        <a:pt x="411858" y="33399"/>
                        <a:pt x="411858" y="43442"/>
                      </a:cubicBezTo>
                      <a:cubicBezTo>
                        <a:pt x="411858" y="53486"/>
                        <a:pt x="420222" y="61627"/>
                        <a:pt x="430541" y="61627"/>
                      </a:cubicBezTo>
                      <a:cubicBezTo>
                        <a:pt x="440859" y="61627"/>
                        <a:pt x="449223" y="53486"/>
                        <a:pt x="449223" y="43442"/>
                      </a:cubicBezTo>
                      <a:cubicBezTo>
                        <a:pt x="449223" y="33399"/>
                        <a:pt x="440859" y="25258"/>
                        <a:pt x="430541" y="25258"/>
                      </a:cubicBezTo>
                      <a:close/>
                      <a:moveTo>
                        <a:pt x="106375" y="24727"/>
                      </a:moveTo>
                      <a:cubicBezTo>
                        <a:pt x="96056" y="24727"/>
                        <a:pt x="87692" y="32868"/>
                        <a:pt x="87692" y="42911"/>
                      </a:cubicBezTo>
                      <a:cubicBezTo>
                        <a:pt x="87692" y="52954"/>
                        <a:pt x="96056" y="61096"/>
                        <a:pt x="106375" y="61096"/>
                      </a:cubicBezTo>
                      <a:cubicBezTo>
                        <a:pt x="116693" y="61096"/>
                        <a:pt x="125057" y="52954"/>
                        <a:pt x="125057" y="42911"/>
                      </a:cubicBezTo>
                      <a:cubicBezTo>
                        <a:pt x="125057" y="32868"/>
                        <a:pt x="116693" y="24727"/>
                        <a:pt x="106375" y="24727"/>
                      </a:cubicBezTo>
                      <a:close/>
                      <a:moveTo>
                        <a:pt x="0" y="0"/>
                      </a:moveTo>
                      <a:lnTo>
                        <a:pt x="532874" y="0"/>
                      </a:lnTo>
                      <a:lnTo>
                        <a:pt x="532874" y="522731"/>
                      </a:lnTo>
                      <a:lnTo>
                        <a:pt x="0" y="52273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2842238" y="941174"/>
                  <a:ext cx="17424" cy="100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3169860" y="941174"/>
                  <a:ext cx="17424" cy="100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3357601" y="1030842"/>
                <a:ext cx="31274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July 2014 - June 2015</a:t>
                </a:r>
                <a:endPara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j-lt"/>
              </a:rPr>
              <a:t>Exit to Permanent Housing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9561577"/>
              </p:ext>
            </p:extLst>
          </p:nvPr>
        </p:nvGraphicFramePr>
        <p:xfrm>
          <a:off x="444501" y="1733372"/>
          <a:ext cx="8242299" cy="3499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2874528" y="5583513"/>
            <a:ext cx="3394944" cy="310498"/>
            <a:chOff x="2407697" y="6166318"/>
            <a:chExt cx="4104347" cy="375380"/>
          </a:xfrm>
        </p:grpSpPr>
        <p:grpSp>
          <p:nvGrpSpPr>
            <p:cNvPr id="33" name="Group 32"/>
            <p:cNvGrpSpPr/>
            <p:nvPr/>
          </p:nvGrpSpPr>
          <p:grpSpPr>
            <a:xfrm>
              <a:off x="2407697" y="6166323"/>
              <a:ext cx="1859911" cy="375374"/>
              <a:chOff x="2407697" y="6190075"/>
              <a:chExt cx="1859911" cy="375374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407697" y="6190075"/>
                <a:ext cx="325428" cy="325428"/>
              </a:xfrm>
              <a:prstGeom prst="rect">
                <a:avLst/>
              </a:prstGeom>
              <a:solidFill>
                <a:srgbClr val="3F9EA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753134" y="6193359"/>
                <a:ext cx="1514474" cy="3720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/>
                  <a:t>Adult HHs</a:t>
                </a:r>
                <a:endParaRPr lang="en-US" sz="1400" b="1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738775" y="6166318"/>
              <a:ext cx="1773269" cy="375380"/>
              <a:chOff x="4738775" y="6166318"/>
              <a:chExt cx="1773269" cy="37538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738775" y="6166318"/>
                <a:ext cx="325427" cy="325428"/>
              </a:xfrm>
              <a:prstGeom prst="rect">
                <a:avLst/>
              </a:prstGeom>
              <a:solidFill>
                <a:srgbClr val="0975C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088153" y="6169607"/>
                <a:ext cx="1423891" cy="3720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/>
                  <a:t>Family HHs</a:t>
                </a:r>
                <a:endParaRPr lang="en-US" sz="1400" b="1"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527850" y="5165944"/>
            <a:ext cx="5955067" cy="309255"/>
            <a:chOff x="1527850" y="5165944"/>
            <a:chExt cx="5955067" cy="309255"/>
          </a:xfrm>
        </p:grpSpPr>
        <p:sp>
          <p:nvSpPr>
            <p:cNvPr id="5" name="Rectangle 4"/>
            <p:cNvSpPr/>
            <p:nvPr/>
          </p:nvSpPr>
          <p:spPr>
            <a:xfrm>
              <a:off x="1527850" y="5167422"/>
              <a:ext cx="17075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Emergency Shelter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12702" y="5167422"/>
              <a:ext cx="1800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Transitional </a:t>
              </a:r>
              <a:r>
                <a:rPr lang="en-US" sz="1400" dirty="0" smtClean="0"/>
                <a:t>Housing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75140" y="5165944"/>
              <a:ext cx="18077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Rapid </a:t>
              </a:r>
              <a:r>
                <a:rPr lang="en-US" sz="1400" dirty="0" smtClean="0"/>
                <a:t>Re-Housing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7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143" y="879311"/>
            <a:ext cx="8853714" cy="5029719"/>
            <a:chOff x="188686" y="879311"/>
            <a:chExt cx="8853714" cy="5029719"/>
          </a:xfrm>
        </p:grpSpPr>
        <p:grpSp>
          <p:nvGrpSpPr>
            <p:cNvPr id="28" name="Group 27"/>
            <p:cNvGrpSpPr/>
            <p:nvPr/>
          </p:nvGrpSpPr>
          <p:grpSpPr>
            <a:xfrm>
              <a:off x="188686" y="879311"/>
              <a:ext cx="8853714" cy="5029719"/>
              <a:chOff x="116380" y="3585237"/>
              <a:chExt cx="1346662" cy="1271886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116380" y="3585237"/>
                <a:ext cx="1346662" cy="1260637"/>
              </a:xfrm>
              <a:prstGeom prst="roundRect">
                <a:avLst>
                  <a:gd name="adj" fmla="val 1042"/>
                </a:avLst>
              </a:prstGeom>
              <a:solidFill>
                <a:srgbClr val="056CB6"/>
              </a:solidFill>
              <a:ln w="3175">
                <a:solidFill>
                  <a:srgbClr val="056CB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16380" y="3773702"/>
                <a:ext cx="1346662" cy="1083421"/>
              </a:xfrm>
              <a:prstGeom prst="roundRect">
                <a:avLst>
                  <a:gd name="adj" fmla="val 1071"/>
                </a:avLst>
              </a:prstGeom>
              <a:solidFill>
                <a:schemeClr val="bg1"/>
              </a:solidFill>
              <a:ln w="3175" cmpd="sng">
                <a:solidFill>
                  <a:srgbClr val="056CB6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746038" y="941174"/>
              <a:ext cx="3739010" cy="575111"/>
              <a:chOff x="2746038" y="941174"/>
              <a:chExt cx="3739010" cy="575111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2746038" y="941174"/>
                <a:ext cx="532874" cy="575111"/>
                <a:chOff x="2746038" y="941174"/>
                <a:chExt cx="532874" cy="575111"/>
              </a:xfrm>
            </p:grpSpPr>
            <p:sp>
              <p:nvSpPr>
                <p:cNvPr id="34" name="Freeform 33">
                  <a:hlinkClick r:id="rId3" action="ppaction://hlinkpres?slideindex=1&amp;slidetitle="/>
                </p:cNvPr>
                <p:cNvSpPr/>
                <p:nvPr/>
              </p:nvSpPr>
              <p:spPr>
                <a:xfrm>
                  <a:off x="2746038" y="993554"/>
                  <a:ext cx="532874" cy="522731"/>
                </a:xfrm>
                <a:custGeom>
                  <a:avLst/>
                  <a:gdLst>
                    <a:gd name="connsiteX0" fmla="*/ 14344 w 532874"/>
                    <a:gd name="connsiteY0" fmla="*/ 188078 h 522731"/>
                    <a:gd name="connsiteX1" fmla="*/ 14344 w 532874"/>
                    <a:gd name="connsiteY1" fmla="*/ 504869 h 522731"/>
                    <a:gd name="connsiteX2" fmla="*/ 520187 w 532874"/>
                    <a:gd name="connsiteY2" fmla="*/ 504869 h 522731"/>
                    <a:gd name="connsiteX3" fmla="*/ 520187 w 532874"/>
                    <a:gd name="connsiteY3" fmla="*/ 188078 h 522731"/>
                    <a:gd name="connsiteX4" fmla="*/ 430541 w 532874"/>
                    <a:gd name="connsiteY4" fmla="*/ 25258 h 522731"/>
                    <a:gd name="connsiteX5" fmla="*/ 411858 w 532874"/>
                    <a:gd name="connsiteY5" fmla="*/ 43442 h 522731"/>
                    <a:gd name="connsiteX6" fmla="*/ 430541 w 532874"/>
                    <a:gd name="connsiteY6" fmla="*/ 61627 h 522731"/>
                    <a:gd name="connsiteX7" fmla="*/ 449223 w 532874"/>
                    <a:gd name="connsiteY7" fmla="*/ 43442 h 522731"/>
                    <a:gd name="connsiteX8" fmla="*/ 430541 w 532874"/>
                    <a:gd name="connsiteY8" fmla="*/ 25258 h 522731"/>
                    <a:gd name="connsiteX9" fmla="*/ 106375 w 532874"/>
                    <a:gd name="connsiteY9" fmla="*/ 24727 h 522731"/>
                    <a:gd name="connsiteX10" fmla="*/ 87692 w 532874"/>
                    <a:gd name="connsiteY10" fmla="*/ 42911 h 522731"/>
                    <a:gd name="connsiteX11" fmla="*/ 106375 w 532874"/>
                    <a:gd name="connsiteY11" fmla="*/ 61096 h 522731"/>
                    <a:gd name="connsiteX12" fmla="*/ 125057 w 532874"/>
                    <a:gd name="connsiteY12" fmla="*/ 42911 h 522731"/>
                    <a:gd name="connsiteX13" fmla="*/ 106375 w 532874"/>
                    <a:gd name="connsiteY13" fmla="*/ 24727 h 522731"/>
                    <a:gd name="connsiteX14" fmla="*/ 0 w 532874"/>
                    <a:gd name="connsiteY14" fmla="*/ 0 h 522731"/>
                    <a:gd name="connsiteX15" fmla="*/ 532874 w 532874"/>
                    <a:gd name="connsiteY15" fmla="*/ 0 h 522731"/>
                    <a:gd name="connsiteX16" fmla="*/ 532874 w 532874"/>
                    <a:gd name="connsiteY16" fmla="*/ 522731 h 522731"/>
                    <a:gd name="connsiteX17" fmla="*/ 0 w 532874"/>
                    <a:gd name="connsiteY17" fmla="*/ 522731 h 522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32874" h="522731">
                      <a:moveTo>
                        <a:pt x="14344" y="188078"/>
                      </a:moveTo>
                      <a:lnTo>
                        <a:pt x="14344" y="504869"/>
                      </a:lnTo>
                      <a:lnTo>
                        <a:pt x="520187" y="504869"/>
                      </a:lnTo>
                      <a:lnTo>
                        <a:pt x="520187" y="188078"/>
                      </a:lnTo>
                      <a:close/>
                      <a:moveTo>
                        <a:pt x="430541" y="25258"/>
                      </a:moveTo>
                      <a:cubicBezTo>
                        <a:pt x="420222" y="25258"/>
                        <a:pt x="411858" y="33399"/>
                        <a:pt x="411858" y="43442"/>
                      </a:cubicBezTo>
                      <a:cubicBezTo>
                        <a:pt x="411858" y="53486"/>
                        <a:pt x="420222" y="61627"/>
                        <a:pt x="430541" y="61627"/>
                      </a:cubicBezTo>
                      <a:cubicBezTo>
                        <a:pt x="440859" y="61627"/>
                        <a:pt x="449223" y="53486"/>
                        <a:pt x="449223" y="43442"/>
                      </a:cubicBezTo>
                      <a:cubicBezTo>
                        <a:pt x="449223" y="33399"/>
                        <a:pt x="440859" y="25258"/>
                        <a:pt x="430541" y="25258"/>
                      </a:cubicBezTo>
                      <a:close/>
                      <a:moveTo>
                        <a:pt x="106375" y="24727"/>
                      </a:moveTo>
                      <a:cubicBezTo>
                        <a:pt x="96056" y="24727"/>
                        <a:pt x="87692" y="32868"/>
                        <a:pt x="87692" y="42911"/>
                      </a:cubicBezTo>
                      <a:cubicBezTo>
                        <a:pt x="87692" y="52954"/>
                        <a:pt x="96056" y="61096"/>
                        <a:pt x="106375" y="61096"/>
                      </a:cubicBezTo>
                      <a:cubicBezTo>
                        <a:pt x="116693" y="61096"/>
                        <a:pt x="125057" y="52954"/>
                        <a:pt x="125057" y="42911"/>
                      </a:cubicBezTo>
                      <a:cubicBezTo>
                        <a:pt x="125057" y="32868"/>
                        <a:pt x="116693" y="24727"/>
                        <a:pt x="106375" y="24727"/>
                      </a:cubicBezTo>
                      <a:close/>
                      <a:moveTo>
                        <a:pt x="0" y="0"/>
                      </a:moveTo>
                      <a:lnTo>
                        <a:pt x="532874" y="0"/>
                      </a:lnTo>
                      <a:lnTo>
                        <a:pt x="532874" y="522731"/>
                      </a:lnTo>
                      <a:lnTo>
                        <a:pt x="0" y="52273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2842238" y="941174"/>
                  <a:ext cx="17424" cy="100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3169860" y="941174"/>
                  <a:ext cx="17424" cy="100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3357601" y="1030842"/>
                <a:ext cx="31274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July 2014 - June 2015</a:t>
                </a:r>
                <a:endPara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j-lt"/>
              </a:rPr>
              <a:t>Cost per Permanent Housing Exit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892709"/>
              </p:ext>
            </p:extLst>
          </p:nvPr>
        </p:nvGraphicFramePr>
        <p:xfrm>
          <a:off x="478972" y="1430952"/>
          <a:ext cx="8229600" cy="412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Rectangle 41"/>
          <p:cNvSpPr/>
          <p:nvPr/>
        </p:nvSpPr>
        <p:spPr>
          <a:xfrm>
            <a:off x="2874528" y="5558118"/>
            <a:ext cx="269181" cy="269180"/>
          </a:xfrm>
          <a:prstGeom prst="rect">
            <a:avLst/>
          </a:prstGeom>
          <a:solidFill>
            <a:srgbClr val="38939B"/>
          </a:solidFill>
          <a:ln>
            <a:solidFill>
              <a:srgbClr val="056CB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3160259" y="5560834"/>
            <a:ext cx="125271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/>
              <a:t>Adult HHs</a:t>
            </a:r>
            <a:endParaRPr lang="en-US" sz="1400" b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4802698" y="5558114"/>
            <a:ext cx="1466774" cy="310498"/>
            <a:chOff x="4738775" y="6166318"/>
            <a:chExt cx="1773269" cy="375380"/>
          </a:xfrm>
        </p:grpSpPr>
        <p:sp>
          <p:nvSpPr>
            <p:cNvPr id="40" name="Rectangle 39"/>
            <p:cNvSpPr/>
            <p:nvPr/>
          </p:nvSpPr>
          <p:spPr>
            <a:xfrm>
              <a:off x="4738775" y="6166318"/>
              <a:ext cx="325427" cy="325428"/>
            </a:xfrm>
            <a:prstGeom prst="rect">
              <a:avLst/>
            </a:prstGeom>
            <a:solidFill>
              <a:srgbClr val="056CB6"/>
            </a:solidFill>
            <a:ln>
              <a:solidFill>
                <a:srgbClr val="38939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88153" y="6169607"/>
              <a:ext cx="1423891" cy="3720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 smtClean="0"/>
                <a:t>Family HHs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17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45143" y="879311"/>
            <a:ext cx="8853714" cy="5029719"/>
            <a:chOff x="188686" y="879311"/>
            <a:chExt cx="8853714" cy="5029719"/>
          </a:xfrm>
        </p:grpSpPr>
        <p:grpSp>
          <p:nvGrpSpPr>
            <p:cNvPr id="29" name="Group 28"/>
            <p:cNvGrpSpPr/>
            <p:nvPr/>
          </p:nvGrpSpPr>
          <p:grpSpPr>
            <a:xfrm>
              <a:off x="188686" y="879311"/>
              <a:ext cx="8853714" cy="5029719"/>
              <a:chOff x="116380" y="3585237"/>
              <a:chExt cx="1346662" cy="1271886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16380" y="3585237"/>
                <a:ext cx="1346662" cy="1260637"/>
              </a:xfrm>
              <a:prstGeom prst="roundRect">
                <a:avLst>
                  <a:gd name="adj" fmla="val 1042"/>
                </a:avLst>
              </a:prstGeom>
              <a:solidFill>
                <a:srgbClr val="056CB6"/>
              </a:solidFill>
              <a:ln w="3175">
                <a:solidFill>
                  <a:srgbClr val="056CB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116380" y="3773702"/>
                <a:ext cx="1346662" cy="1083421"/>
              </a:xfrm>
              <a:prstGeom prst="roundRect">
                <a:avLst>
                  <a:gd name="adj" fmla="val 1071"/>
                </a:avLst>
              </a:prstGeom>
              <a:solidFill>
                <a:schemeClr val="bg1"/>
              </a:solidFill>
              <a:ln w="3175" cmpd="sng">
                <a:solidFill>
                  <a:srgbClr val="056CB6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746038" y="941174"/>
              <a:ext cx="3739010" cy="575111"/>
              <a:chOff x="2746038" y="941174"/>
              <a:chExt cx="3739010" cy="57511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746038" y="941174"/>
                <a:ext cx="532874" cy="575111"/>
                <a:chOff x="2746038" y="941174"/>
                <a:chExt cx="532874" cy="575111"/>
              </a:xfrm>
            </p:grpSpPr>
            <p:sp>
              <p:nvSpPr>
                <p:cNvPr id="33" name="Freeform 32">
                  <a:hlinkClick r:id="rId3" action="ppaction://hlinkpres?slideindex=1&amp;slidetitle="/>
                </p:cNvPr>
                <p:cNvSpPr/>
                <p:nvPr/>
              </p:nvSpPr>
              <p:spPr>
                <a:xfrm>
                  <a:off x="2746038" y="993554"/>
                  <a:ext cx="532874" cy="522731"/>
                </a:xfrm>
                <a:custGeom>
                  <a:avLst/>
                  <a:gdLst>
                    <a:gd name="connsiteX0" fmla="*/ 14344 w 532874"/>
                    <a:gd name="connsiteY0" fmla="*/ 188078 h 522731"/>
                    <a:gd name="connsiteX1" fmla="*/ 14344 w 532874"/>
                    <a:gd name="connsiteY1" fmla="*/ 504869 h 522731"/>
                    <a:gd name="connsiteX2" fmla="*/ 520187 w 532874"/>
                    <a:gd name="connsiteY2" fmla="*/ 504869 h 522731"/>
                    <a:gd name="connsiteX3" fmla="*/ 520187 w 532874"/>
                    <a:gd name="connsiteY3" fmla="*/ 188078 h 522731"/>
                    <a:gd name="connsiteX4" fmla="*/ 430541 w 532874"/>
                    <a:gd name="connsiteY4" fmla="*/ 25258 h 522731"/>
                    <a:gd name="connsiteX5" fmla="*/ 411858 w 532874"/>
                    <a:gd name="connsiteY5" fmla="*/ 43442 h 522731"/>
                    <a:gd name="connsiteX6" fmla="*/ 430541 w 532874"/>
                    <a:gd name="connsiteY6" fmla="*/ 61627 h 522731"/>
                    <a:gd name="connsiteX7" fmla="*/ 449223 w 532874"/>
                    <a:gd name="connsiteY7" fmla="*/ 43442 h 522731"/>
                    <a:gd name="connsiteX8" fmla="*/ 430541 w 532874"/>
                    <a:gd name="connsiteY8" fmla="*/ 25258 h 522731"/>
                    <a:gd name="connsiteX9" fmla="*/ 106375 w 532874"/>
                    <a:gd name="connsiteY9" fmla="*/ 24727 h 522731"/>
                    <a:gd name="connsiteX10" fmla="*/ 87692 w 532874"/>
                    <a:gd name="connsiteY10" fmla="*/ 42911 h 522731"/>
                    <a:gd name="connsiteX11" fmla="*/ 106375 w 532874"/>
                    <a:gd name="connsiteY11" fmla="*/ 61096 h 522731"/>
                    <a:gd name="connsiteX12" fmla="*/ 125057 w 532874"/>
                    <a:gd name="connsiteY12" fmla="*/ 42911 h 522731"/>
                    <a:gd name="connsiteX13" fmla="*/ 106375 w 532874"/>
                    <a:gd name="connsiteY13" fmla="*/ 24727 h 522731"/>
                    <a:gd name="connsiteX14" fmla="*/ 0 w 532874"/>
                    <a:gd name="connsiteY14" fmla="*/ 0 h 522731"/>
                    <a:gd name="connsiteX15" fmla="*/ 532874 w 532874"/>
                    <a:gd name="connsiteY15" fmla="*/ 0 h 522731"/>
                    <a:gd name="connsiteX16" fmla="*/ 532874 w 532874"/>
                    <a:gd name="connsiteY16" fmla="*/ 522731 h 522731"/>
                    <a:gd name="connsiteX17" fmla="*/ 0 w 532874"/>
                    <a:gd name="connsiteY17" fmla="*/ 522731 h 522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32874" h="522731">
                      <a:moveTo>
                        <a:pt x="14344" y="188078"/>
                      </a:moveTo>
                      <a:lnTo>
                        <a:pt x="14344" y="504869"/>
                      </a:lnTo>
                      <a:lnTo>
                        <a:pt x="520187" y="504869"/>
                      </a:lnTo>
                      <a:lnTo>
                        <a:pt x="520187" y="188078"/>
                      </a:lnTo>
                      <a:close/>
                      <a:moveTo>
                        <a:pt x="430541" y="25258"/>
                      </a:moveTo>
                      <a:cubicBezTo>
                        <a:pt x="420222" y="25258"/>
                        <a:pt x="411858" y="33399"/>
                        <a:pt x="411858" y="43442"/>
                      </a:cubicBezTo>
                      <a:cubicBezTo>
                        <a:pt x="411858" y="53486"/>
                        <a:pt x="420222" y="61627"/>
                        <a:pt x="430541" y="61627"/>
                      </a:cubicBezTo>
                      <a:cubicBezTo>
                        <a:pt x="440859" y="61627"/>
                        <a:pt x="449223" y="53486"/>
                        <a:pt x="449223" y="43442"/>
                      </a:cubicBezTo>
                      <a:cubicBezTo>
                        <a:pt x="449223" y="33399"/>
                        <a:pt x="440859" y="25258"/>
                        <a:pt x="430541" y="25258"/>
                      </a:cubicBezTo>
                      <a:close/>
                      <a:moveTo>
                        <a:pt x="106375" y="24727"/>
                      </a:moveTo>
                      <a:cubicBezTo>
                        <a:pt x="96056" y="24727"/>
                        <a:pt x="87692" y="32868"/>
                        <a:pt x="87692" y="42911"/>
                      </a:cubicBezTo>
                      <a:cubicBezTo>
                        <a:pt x="87692" y="52954"/>
                        <a:pt x="96056" y="61096"/>
                        <a:pt x="106375" y="61096"/>
                      </a:cubicBezTo>
                      <a:cubicBezTo>
                        <a:pt x="116693" y="61096"/>
                        <a:pt x="125057" y="52954"/>
                        <a:pt x="125057" y="42911"/>
                      </a:cubicBezTo>
                      <a:cubicBezTo>
                        <a:pt x="125057" y="32868"/>
                        <a:pt x="116693" y="24727"/>
                        <a:pt x="106375" y="24727"/>
                      </a:cubicBezTo>
                      <a:close/>
                      <a:moveTo>
                        <a:pt x="0" y="0"/>
                      </a:moveTo>
                      <a:lnTo>
                        <a:pt x="532874" y="0"/>
                      </a:lnTo>
                      <a:lnTo>
                        <a:pt x="532874" y="522731"/>
                      </a:lnTo>
                      <a:lnTo>
                        <a:pt x="0" y="52273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>
                <a:xfrm>
                  <a:off x="2842238" y="941174"/>
                  <a:ext cx="17424" cy="100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3169860" y="941174"/>
                  <a:ext cx="17424" cy="100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3357601" y="1030842"/>
                <a:ext cx="31274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July 2013 - June 2015</a:t>
                </a:r>
                <a:endPara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j-lt"/>
              </a:rPr>
              <a:t>Returns to Homelessness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435202"/>
              </p:ext>
            </p:extLst>
          </p:nvPr>
        </p:nvGraphicFramePr>
        <p:xfrm>
          <a:off x="740815" y="1816100"/>
          <a:ext cx="7658100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2874528" y="5558113"/>
            <a:ext cx="3394944" cy="310498"/>
            <a:chOff x="2407697" y="6166318"/>
            <a:chExt cx="4104347" cy="375380"/>
          </a:xfrm>
        </p:grpSpPr>
        <p:grpSp>
          <p:nvGrpSpPr>
            <p:cNvPr id="39" name="Group 38"/>
            <p:cNvGrpSpPr/>
            <p:nvPr/>
          </p:nvGrpSpPr>
          <p:grpSpPr>
            <a:xfrm>
              <a:off x="2407697" y="6166323"/>
              <a:ext cx="1859911" cy="375374"/>
              <a:chOff x="2407697" y="6190075"/>
              <a:chExt cx="1859911" cy="37537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407697" y="6190075"/>
                <a:ext cx="325428" cy="325428"/>
              </a:xfrm>
              <a:prstGeom prst="rect">
                <a:avLst/>
              </a:prstGeom>
              <a:solidFill>
                <a:srgbClr val="38939B"/>
              </a:solidFill>
              <a:ln>
                <a:solidFill>
                  <a:srgbClr val="056CB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753134" y="6193359"/>
                <a:ext cx="1514474" cy="3720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/>
                  <a:t>Adult HHs</a:t>
                </a:r>
                <a:endParaRPr lang="en-US" sz="1400" b="1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738775" y="6166318"/>
              <a:ext cx="1773269" cy="375380"/>
              <a:chOff x="4738775" y="6166318"/>
              <a:chExt cx="1773269" cy="37538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738775" y="6166318"/>
                <a:ext cx="325427" cy="325428"/>
              </a:xfrm>
              <a:prstGeom prst="rect">
                <a:avLst/>
              </a:prstGeom>
              <a:solidFill>
                <a:srgbClr val="056CB6"/>
              </a:solidFill>
              <a:ln>
                <a:solidFill>
                  <a:srgbClr val="38939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088153" y="6169607"/>
                <a:ext cx="1423891" cy="3720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/>
                  <a:t>Family HHs</a:t>
                </a:r>
                <a:endParaRPr lang="en-US" sz="1400" b="1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743750" y="4949885"/>
            <a:ext cx="6295350" cy="307777"/>
            <a:chOff x="1743750" y="4949885"/>
            <a:chExt cx="6295350" cy="307777"/>
          </a:xfrm>
        </p:grpSpPr>
        <p:sp>
          <p:nvSpPr>
            <p:cNvPr id="22" name="Rectangle 21"/>
            <p:cNvSpPr/>
            <p:nvPr/>
          </p:nvSpPr>
          <p:spPr>
            <a:xfrm>
              <a:off x="1743750" y="4949885"/>
              <a:ext cx="17075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Emergency Shelter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60104" y="4949885"/>
              <a:ext cx="1800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Transitional </a:t>
              </a:r>
              <a:r>
                <a:rPr lang="en-US" sz="1400" dirty="0" smtClean="0"/>
                <a:t>Housing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69472" y="4949885"/>
              <a:ext cx="17696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Rapid </a:t>
              </a:r>
              <a:r>
                <a:rPr lang="en-US" sz="1400" dirty="0" smtClean="0"/>
                <a:t>Re-Housing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4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252496"/>
              </p:ext>
            </p:extLst>
          </p:nvPr>
        </p:nvGraphicFramePr>
        <p:xfrm>
          <a:off x="595524" y="2034483"/>
          <a:ext cx="7948189" cy="167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700"/>
                <a:gridCol w="3680489"/>
              </a:tblGrid>
              <a:tr h="5519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Emergency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Shelter Beds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2EB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7EFF1"/>
                    </a:solidFill>
                  </a:tcPr>
                </a:tc>
              </a:tr>
              <a:tr h="55957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Transitional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Housing Beds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DF8F9"/>
                    </a:solidFill>
                  </a:tcPr>
                </a:tc>
              </a:tr>
              <a:tr h="55957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l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 Re-Housing Beds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2EB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7EFF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>
              <a:defRPr/>
            </a:pPr>
            <a:r>
              <a:rPr lang="en-US" b="1" dirty="0" smtClean="0">
                <a:solidFill>
                  <a:prstClr val="black"/>
                </a:solidFill>
              </a:rPr>
              <a:t>Current System Inventory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7404" y="834974"/>
            <a:ext cx="3994387" cy="551481"/>
            <a:chOff x="548898" y="858494"/>
            <a:chExt cx="3592458" cy="551481"/>
          </a:xfrm>
        </p:grpSpPr>
        <p:sp>
          <p:nvSpPr>
            <p:cNvPr id="4" name="Rectangle 3"/>
            <p:cNvSpPr/>
            <p:nvPr/>
          </p:nvSpPr>
          <p:spPr>
            <a:xfrm>
              <a:off x="1565105" y="1016832"/>
              <a:ext cx="1883849" cy="3385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Shelter Providers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01522" y="858495"/>
              <a:ext cx="3239834" cy="551480"/>
            </a:xfrm>
            <a:prstGeom prst="rect">
              <a:avLst/>
            </a:prstGeom>
            <a:solidFill>
              <a:srgbClr val="056C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2839"/>
              <a:endParaRPr lang="en-US" sz="1904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89843" y="936423"/>
              <a:ext cx="18632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Housing Type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7776" y="858494"/>
              <a:ext cx="609220" cy="551480"/>
              <a:chOff x="-390568" y="1348873"/>
              <a:chExt cx="1206883" cy="1092497"/>
            </a:xfrm>
            <a:solidFill>
              <a:srgbClr val="044A7E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Isosceles Triangle 11"/>
              <p:cNvSpPr/>
              <p:nvPr/>
            </p:nvSpPr>
            <p:spPr>
              <a:xfrm rot="5400000">
                <a:off x="631492" y="1817373"/>
                <a:ext cx="236533" cy="1331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-390568" y="1348873"/>
                <a:ext cx="1092497" cy="109249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48898" y="858494"/>
              <a:ext cx="609220" cy="551480"/>
              <a:chOff x="-390568" y="1348873"/>
              <a:chExt cx="1206883" cy="1092497"/>
            </a:xfr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Isosceles Triangle 14"/>
              <p:cNvSpPr/>
              <p:nvPr/>
            </p:nvSpPr>
            <p:spPr>
              <a:xfrm rot="5400000">
                <a:off x="631493" y="1817372"/>
                <a:ext cx="236533" cy="13311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-390568" y="1348873"/>
                <a:ext cx="1092496" cy="109249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49686" y="888096"/>
              <a:ext cx="347264" cy="493674"/>
              <a:chOff x="-1552356" y="3066026"/>
              <a:chExt cx="2953856" cy="4199228"/>
            </a:xfrm>
            <a:solidFill>
              <a:srgbClr val="056CB6"/>
            </a:solidFill>
          </p:grpSpPr>
          <p:grpSp>
            <p:nvGrpSpPr>
              <p:cNvPr id="24" name="Group 23"/>
              <p:cNvGrpSpPr/>
              <p:nvPr/>
            </p:nvGrpSpPr>
            <p:grpSpPr>
              <a:xfrm>
                <a:off x="-749558" y="3858092"/>
                <a:ext cx="1348260" cy="3407162"/>
                <a:chOff x="1367644" y="1021811"/>
                <a:chExt cx="2016223" cy="5095119"/>
              </a:xfrm>
              <a:grpFill/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1367644" y="1971888"/>
                  <a:ext cx="2016223" cy="4145042"/>
                </a:xfrm>
                <a:custGeom>
                  <a:avLst/>
                  <a:gdLst>
                    <a:gd name="connsiteX0" fmla="*/ 535126 w 2016223"/>
                    <a:gd name="connsiteY0" fmla="*/ 0 h 4145042"/>
                    <a:gd name="connsiteX1" fmla="*/ 1481097 w 2016223"/>
                    <a:gd name="connsiteY1" fmla="*/ 0 h 4145042"/>
                    <a:gd name="connsiteX2" fmla="*/ 2016223 w 2016223"/>
                    <a:gd name="connsiteY2" fmla="*/ 535126 h 4145042"/>
                    <a:gd name="connsiteX3" fmla="*/ 2016223 w 2016223"/>
                    <a:gd name="connsiteY3" fmla="*/ 593016 h 4145042"/>
                    <a:gd name="connsiteX4" fmla="*/ 2016223 w 2016223"/>
                    <a:gd name="connsiteY4" fmla="*/ 1358625 h 4145042"/>
                    <a:gd name="connsiteX5" fmla="*/ 2016223 w 2016223"/>
                    <a:gd name="connsiteY5" fmla="*/ 1833344 h 4145042"/>
                    <a:gd name="connsiteX6" fmla="*/ 1833343 w 2016223"/>
                    <a:gd name="connsiteY6" fmla="*/ 2016224 h 4145042"/>
                    <a:gd name="connsiteX7" fmla="*/ 1650463 w 2016223"/>
                    <a:gd name="connsiteY7" fmla="*/ 1833344 h 4145042"/>
                    <a:gd name="connsiteX8" fmla="*/ 1650463 w 2016223"/>
                    <a:gd name="connsiteY8" fmla="*/ 1358625 h 4145042"/>
                    <a:gd name="connsiteX9" fmla="*/ 1640936 w 2016223"/>
                    <a:gd name="connsiteY9" fmla="*/ 1358625 h 4145042"/>
                    <a:gd name="connsiteX10" fmla="*/ 1640936 w 2016223"/>
                    <a:gd name="connsiteY10" fmla="*/ 665024 h 4145042"/>
                    <a:gd name="connsiteX11" fmla="*/ 1553726 w 2016223"/>
                    <a:gd name="connsiteY11" fmla="*/ 665024 h 4145042"/>
                    <a:gd name="connsiteX12" fmla="*/ 1553726 w 2016223"/>
                    <a:gd name="connsiteY12" fmla="*/ 2016224 h 4145042"/>
                    <a:gd name="connsiteX13" fmla="*/ 1552370 w 2016223"/>
                    <a:gd name="connsiteY13" fmla="*/ 2016224 h 4145042"/>
                    <a:gd name="connsiteX14" fmla="*/ 1552370 w 2016223"/>
                    <a:gd name="connsiteY14" fmla="*/ 3906253 h 4145042"/>
                    <a:gd name="connsiteX15" fmla="*/ 1313581 w 2016223"/>
                    <a:gd name="connsiteY15" fmla="*/ 4145042 h 4145042"/>
                    <a:gd name="connsiteX16" fmla="*/ 1074792 w 2016223"/>
                    <a:gd name="connsiteY16" fmla="*/ 3906253 h 4145042"/>
                    <a:gd name="connsiteX17" fmla="*/ 1074792 w 2016223"/>
                    <a:gd name="connsiteY17" fmla="*/ 2016224 h 4145042"/>
                    <a:gd name="connsiteX18" fmla="*/ 939279 w 2016223"/>
                    <a:gd name="connsiteY18" fmla="*/ 2016224 h 4145042"/>
                    <a:gd name="connsiteX19" fmla="*/ 939279 w 2016223"/>
                    <a:gd name="connsiteY19" fmla="*/ 3906253 h 4145042"/>
                    <a:gd name="connsiteX20" fmla="*/ 700490 w 2016223"/>
                    <a:gd name="connsiteY20" fmla="*/ 4145042 h 4145042"/>
                    <a:gd name="connsiteX21" fmla="*/ 461701 w 2016223"/>
                    <a:gd name="connsiteY21" fmla="*/ 3906253 h 4145042"/>
                    <a:gd name="connsiteX22" fmla="*/ 461701 w 2016223"/>
                    <a:gd name="connsiteY22" fmla="*/ 2016224 h 4145042"/>
                    <a:gd name="connsiteX23" fmla="*/ 457772 w 2016223"/>
                    <a:gd name="connsiteY23" fmla="*/ 2016224 h 4145042"/>
                    <a:gd name="connsiteX24" fmla="*/ 457772 w 2016223"/>
                    <a:gd name="connsiteY24" fmla="*/ 665024 h 4145042"/>
                    <a:gd name="connsiteX25" fmla="*/ 370562 w 2016223"/>
                    <a:gd name="connsiteY25" fmla="*/ 665024 h 4145042"/>
                    <a:gd name="connsiteX26" fmla="*/ 370562 w 2016223"/>
                    <a:gd name="connsiteY26" fmla="*/ 1349100 h 4145042"/>
                    <a:gd name="connsiteX27" fmla="*/ 365760 w 2016223"/>
                    <a:gd name="connsiteY27" fmla="*/ 1349100 h 4145042"/>
                    <a:gd name="connsiteX28" fmla="*/ 365760 w 2016223"/>
                    <a:gd name="connsiteY28" fmla="*/ 1833344 h 4145042"/>
                    <a:gd name="connsiteX29" fmla="*/ 182880 w 2016223"/>
                    <a:gd name="connsiteY29" fmla="*/ 2016224 h 4145042"/>
                    <a:gd name="connsiteX30" fmla="*/ 0 w 2016223"/>
                    <a:gd name="connsiteY30" fmla="*/ 1833344 h 4145042"/>
                    <a:gd name="connsiteX31" fmla="*/ 0 w 2016223"/>
                    <a:gd name="connsiteY31" fmla="*/ 1349100 h 4145042"/>
                    <a:gd name="connsiteX32" fmla="*/ 0 w 2016223"/>
                    <a:gd name="connsiteY32" fmla="*/ 593016 h 4145042"/>
                    <a:gd name="connsiteX33" fmla="*/ 0 w 2016223"/>
                    <a:gd name="connsiteY33" fmla="*/ 535126 h 4145042"/>
                    <a:gd name="connsiteX34" fmla="*/ 535126 w 2016223"/>
                    <a:gd name="connsiteY34" fmla="*/ 0 h 4145042"/>
                    <a:gd name="connsiteX0" fmla="*/ 535126 w 2016223"/>
                    <a:gd name="connsiteY0" fmla="*/ 0 h 4145042"/>
                    <a:gd name="connsiteX1" fmla="*/ 1481097 w 2016223"/>
                    <a:gd name="connsiteY1" fmla="*/ 0 h 4145042"/>
                    <a:gd name="connsiteX2" fmla="*/ 2016223 w 2016223"/>
                    <a:gd name="connsiteY2" fmla="*/ 535126 h 4145042"/>
                    <a:gd name="connsiteX3" fmla="*/ 2016223 w 2016223"/>
                    <a:gd name="connsiteY3" fmla="*/ 593016 h 4145042"/>
                    <a:gd name="connsiteX4" fmla="*/ 2016223 w 2016223"/>
                    <a:gd name="connsiteY4" fmla="*/ 1358625 h 4145042"/>
                    <a:gd name="connsiteX5" fmla="*/ 2016223 w 2016223"/>
                    <a:gd name="connsiteY5" fmla="*/ 1833344 h 4145042"/>
                    <a:gd name="connsiteX6" fmla="*/ 1833343 w 2016223"/>
                    <a:gd name="connsiteY6" fmla="*/ 2016224 h 4145042"/>
                    <a:gd name="connsiteX7" fmla="*/ 1650463 w 2016223"/>
                    <a:gd name="connsiteY7" fmla="*/ 1833344 h 4145042"/>
                    <a:gd name="connsiteX8" fmla="*/ 1650463 w 2016223"/>
                    <a:gd name="connsiteY8" fmla="*/ 1358625 h 4145042"/>
                    <a:gd name="connsiteX9" fmla="*/ 1640936 w 2016223"/>
                    <a:gd name="connsiteY9" fmla="*/ 1358625 h 4145042"/>
                    <a:gd name="connsiteX10" fmla="*/ 1640936 w 2016223"/>
                    <a:gd name="connsiteY10" fmla="*/ 665024 h 4145042"/>
                    <a:gd name="connsiteX11" fmla="*/ 1553726 w 2016223"/>
                    <a:gd name="connsiteY11" fmla="*/ 665024 h 4145042"/>
                    <a:gd name="connsiteX12" fmla="*/ 1553726 w 2016223"/>
                    <a:gd name="connsiteY12" fmla="*/ 2016224 h 4145042"/>
                    <a:gd name="connsiteX13" fmla="*/ 1552370 w 2016223"/>
                    <a:gd name="connsiteY13" fmla="*/ 2016224 h 4145042"/>
                    <a:gd name="connsiteX14" fmla="*/ 1552370 w 2016223"/>
                    <a:gd name="connsiteY14" fmla="*/ 3906253 h 4145042"/>
                    <a:gd name="connsiteX15" fmla="*/ 1313581 w 2016223"/>
                    <a:gd name="connsiteY15" fmla="*/ 4145042 h 4145042"/>
                    <a:gd name="connsiteX16" fmla="*/ 1074792 w 2016223"/>
                    <a:gd name="connsiteY16" fmla="*/ 3906253 h 4145042"/>
                    <a:gd name="connsiteX17" fmla="*/ 1074792 w 2016223"/>
                    <a:gd name="connsiteY17" fmla="*/ 2016224 h 4145042"/>
                    <a:gd name="connsiteX18" fmla="*/ 939279 w 2016223"/>
                    <a:gd name="connsiteY18" fmla="*/ 2016224 h 4145042"/>
                    <a:gd name="connsiteX19" fmla="*/ 939279 w 2016223"/>
                    <a:gd name="connsiteY19" fmla="*/ 3906253 h 4145042"/>
                    <a:gd name="connsiteX20" fmla="*/ 700490 w 2016223"/>
                    <a:gd name="connsiteY20" fmla="*/ 4145042 h 4145042"/>
                    <a:gd name="connsiteX21" fmla="*/ 461701 w 2016223"/>
                    <a:gd name="connsiteY21" fmla="*/ 3906253 h 4145042"/>
                    <a:gd name="connsiteX22" fmla="*/ 461701 w 2016223"/>
                    <a:gd name="connsiteY22" fmla="*/ 2016224 h 4145042"/>
                    <a:gd name="connsiteX23" fmla="*/ 457772 w 2016223"/>
                    <a:gd name="connsiteY23" fmla="*/ 2016224 h 4145042"/>
                    <a:gd name="connsiteX24" fmla="*/ 457772 w 2016223"/>
                    <a:gd name="connsiteY24" fmla="*/ 665024 h 4145042"/>
                    <a:gd name="connsiteX25" fmla="*/ 370562 w 2016223"/>
                    <a:gd name="connsiteY25" fmla="*/ 665024 h 4145042"/>
                    <a:gd name="connsiteX26" fmla="*/ 370562 w 2016223"/>
                    <a:gd name="connsiteY26" fmla="*/ 1349100 h 4145042"/>
                    <a:gd name="connsiteX27" fmla="*/ 365760 w 2016223"/>
                    <a:gd name="connsiteY27" fmla="*/ 1833344 h 4145042"/>
                    <a:gd name="connsiteX28" fmla="*/ 182880 w 2016223"/>
                    <a:gd name="connsiteY28" fmla="*/ 2016224 h 4145042"/>
                    <a:gd name="connsiteX29" fmla="*/ 0 w 2016223"/>
                    <a:gd name="connsiteY29" fmla="*/ 1833344 h 4145042"/>
                    <a:gd name="connsiteX30" fmla="*/ 0 w 2016223"/>
                    <a:gd name="connsiteY30" fmla="*/ 1349100 h 4145042"/>
                    <a:gd name="connsiteX31" fmla="*/ 0 w 2016223"/>
                    <a:gd name="connsiteY31" fmla="*/ 593016 h 4145042"/>
                    <a:gd name="connsiteX32" fmla="*/ 0 w 2016223"/>
                    <a:gd name="connsiteY32" fmla="*/ 535126 h 4145042"/>
                    <a:gd name="connsiteX33" fmla="*/ 535126 w 2016223"/>
                    <a:gd name="connsiteY33" fmla="*/ 0 h 4145042"/>
                    <a:gd name="connsiteX0" fmla="*/ 535126 w 2016223"/>
                    <a:gd name="connsiteY0" fmla="*/ 0 h 4145042"/>
                    <a:gd name="connsiteX1" fmla="*/ 1481097 w 2016223"/>
                    <a:gd name="connsiteY1" fmla="*/ 0 h 4145042"/>
                    <a:gd name="connsiteX2" fmla="*/ 2016223 w 2016223"/>
                    <a:gd name="connsiteY2" fmla="*/ 535126 h 4145042"/>
                    <a:gd name="connsiteX3" fmla="*/ 2016223 w 2016223"/>
                    <a:gd name="connsiteY3" fmla="*/ 593016 h 4145042"/>
                    <a:gd name="connsiteX4" fmla="*/ 2016223 w 2016223"/>
                    <a:gd name="connsiteY4" fmla="*/ 1358625 h 4145042"/>
                    <a:gd name="connsiteX5" fmla="*/ 2016223 w 2016223"/>
                    <a:gd name="connsiteY5" fmla="*/ 1833344 h 4145042"/>
                    <a:gd name="connsiteX6" fmla="*/ 1833343 w 2016223"/>
                    <a:gd name="connsiteY6" fmla="*/ 2016224 h 4145042"/>
                    <a:gd name="connsiteX7" fmla="*/ 1650463 w 2016223"/>
                    <a:gd name="connsiteY7" fmla="*/ 1833344 h 4145042"/>
                    <a:gd name="connsiteX8" fmla="*/ 1650463 w 2016223"/>
                    <a:gd name="connsiteY8" fmla="*/ 1358625 h 4145042"/>
                    <a:gd name="connsiteX9" fmla="*/ 1640936 w 2016223"/>
                    <a:gd name="connsiteY9" fmla="*/ 1358625 h 4145042"/>
                    <a:gd name="connsiteX10" fmla="*/ 1640936 w 2016223"/>
                    <a:gd name="connsiteY10" fmla="*/ 665024 h 4145042"/>
                    <a:gd name="connsiteX11" fmla="*/ 1553726 w 2016223"/>
                    <a:gd name="connsiteY11" fmla="*/ 665024 h 4145042"/>
                    <a:gd name="connsiteX12" fmla="*/ 1553726 w 2016223"/>
                    <a:gd name="connsiteY12" fmla="*/ 2016224 h 4145042"/>
                    <a:gd name="connsiteX13" fmla="*/ 1552370 w 2016223"/>
                    <a:gd name="connsiteY13" fmla="*/ 2016224 h 4145042"/>
                    <a:gd name="connsiteX14" fmla="*/ 1552370 w 2016223"/>
                    <a:gd name="connsiteY14" fmla="*/ 3906253 h 4145042"/>
                    <a:gd name="connsiteX15" fmla="*/ 1313581 w 2016223"/>
                    <a:gd name="connsiteY15" fmla="*/ 4145042 h 4145042"/>
                    <a:gd name="connsiteX16" fmla="*/ 1074792 w 2016223"/>
                    <a:gd name="connsiteY16" fmla="*/ 3906253 h 4145042"/>
                    <a:gd name="connsiteX17" fmla="*/ 1074792 w 2016223"/>
                    <a:gd name="connsiteY17" fmla="*/ 2016224 h 4145042"/>
                    <a:gd name="connsiteX18" fmla="*/ 939279 w 2016223"/>
                    <a:gd name="connsiteY18" fmla="*/ 2016224 h 4145042"/>
                    <a:gd name="connsiteX19" fmla="*/ 939279 w 2016223"/>
                    <a:gd name="connsiteY19" fmla="*/ 3906253 h 4145042"/>
                    <a:gd name="connsiteX20" fmla="*/ 700490 w 2016223"/>
                    <a:gd name="connsiteY20" fmla="*/ 4145042 h 4145042"/>
                    <a:gd name="connsiteX21" fmla="*/ 461701 w 2016223"/>
                    <a:gd name="connsiteY21" fmla="*/ 3906253 h 4145042"/>
                    <a:gd name="connsiteX22" fmla="*/ 461701 w 2016223"/>
                    <a:gd name="connsiteY22" fmla="*/ 2016224 h 4145042"/>
                    <a:gd name="connsiteX23" fmla="*/ 457772 w 2016223"/>
                    <a:gd name="connsiteY23" fmla="*/ 2016224 h 4145042"/>
                    <a:gd name="connsiteX24" fmla="*/ 457772 w 2016223"/>
                    <a:gd name="connsiteY24" fmla="*/ 665024 h 4145042"/>
                    <a:gd name="connsiteX25" fmla="*/ 370562 w 2016223"/>
                    <a:gd name="connsiteY25" fmla="*/ 665024 h 4145042"/>
                    <a:gd name="connsiteX26" fmla="*/ 365760 w 2016223"/>
                    <a:gd name="connsiteY26" fmla="*/ 1833344 h 4145042"/>
                    <a:gd name="connsiteX27" fmla="*/ 182880 w 2016223"/>
                    <a:gd name="connsiteY27" fmla="*/ 2016224 h 4145042"/>
                    <a:gd name="connsiteX28" fmla="*/ 0 w 2016223"/>
                    <a:gd name="connsiteY28" fmla="*/ 1833344 h 4145042"/>
                    <a:gd name="connsiteX29" fmla="*/ 0 w 2016223"/>
                    <a:gd name="connsiteY29" fmla="*/ 1349100 h 4145042"/>
                    <a:gd name="connsiteX30" fmla="*/ 0 w 2016223"/>
                    <a:gd name="connsiteY30" fmla="*/ 593016 h 4145042"/>
                    <a:gd name="connsiteX31" fmla="*/ 0 w 2016223"/>
                    <a:gd name="connsiteY31" fmla="*/ 535126 h 4145042"/>
                    <a:gd name="connsiteX32" fmla="*/ 535126 w 2016223"/>
                    <a:gd name="connsiteY32" fmla="*/ 0 h 4145042"/>
                    <a:gd name="connsiteX0" fmla="*/ 535126 w 2016223"/>
                    <a:gd name="connsiteY0" fmla="*/ 0 h 4145042"/>
                    <a:gd name="connsiteX1" fmla="*/ 1481097 w 2016223"/>
                    <a:gd name="connsiteY1" fmla="*/ 0 h 4145042"/>
                    <a:gd name="connsiteX2" fmla="*/ 2016223 w 2016223"/>
                    <a:gd name="connsiteY2" fmla="*/ 535126 h 4145042"/>
                    <a:gd name="connsiteX3" fmla="*/ 2016223 w 2016223"/>
                    <a:gd name="connsiteY3" fmla="*/ 593016 h 4145042"/>
                    <a:gd name="connsiteX4" fmla="*/ 2016223 w 2016223"/>
                    <a:gd name="connsiteY4" fmla="*/ 1358625 h 4145042"/>
                    <a:gd name="connsiteX5" fmla="*/ 2016223 w 2016223"/>
                    <a:gd name="connsiteY5" fmla="*/ 1833344 h 4145042"/>
                    <a:gd name="connsiteX6" fmla="*/ 1833343 w 2016223"/>
                    <a:gd name="connsiteY6" fmla="*/ 2016224 h 4145042"/>
                    <a:gd name="connsiteX7" fmla="*/ 1650463 w 2016223"/>
                    <a:gd name="connsiteY7" fmla="*/ 1833344 h 4145042"/>
                    <a:gd name="connsiteX8" fmla="*/ 1650463 w 2016223"/>
                    <a:gd name="connsiteY8" fmla="*/ 1358625 h 4145042"/>
                    <a:gd name="connsiteX9" fmla="*/ 1640936 w 2016223"/>
                    <a:gd name="connsiteY9" fmla="*/ 1358625 h 4145042"/>
                    <a:gd name="connsiteX10" fmla="*/ 1640936 w 2016223"/>
                    <a:gd name="connsiteY10" fmla="*/ 665024 h 4145042"/>
                    <a:gd name="connsiteX11" fmla="*/ 1553726 w 2016223"/>
                    <a:gd name="connsiteY11" fmla="*/ 665024 h 4145042"/>
                    <a:gd name="connsiteX12" fmla="*/ 1553726 w 2016223"/>
                    <a:gd name="connsiteY12" fmla="*/ 2016224 h 4145042"/>
                    <a:gd name="connsiteX13" fmla="*/ 1552370 w 2016223"/>
                    <a:gd name="connsiteY13" fmla="*/ 2016224 h 4145042"/>
                    <a:gd name="connsiteX14" fmla="*/ 1552370 w 2016223"/>
                    <a:gd name="connsiteY14" fmla="*/ 3906253 h 4145042"/>
                    <a:gd name="connsiteX15" fmla="*/ 1313581 w 2016223"/>
                    <a:gd name="connsiteY15" fmla="*/ 4145042 h 4145042"/>
                    <a:gd name="connsiteX16" fmla="*/ 1074792 w 2016223"/>
                    <a:gd name="connsiteY16" fmla="*/ 3906253 h 4145042"/>
                    <a:gd name="connsiteX17" fmla="*/ 1074792 w 2016223"/>
                    <a:gd name="connsiteY17" fmla="*/ 2016224 h 4145042"/>
                    <a:gd name="connsiteX18" fmla="*/ 939279 w 2016223"/>
                    <a:gd name="connsiteY18" fmla="*/ 2016224 h 4145042"/>
                    <a:gd name="connsiteX19" fmla="*/ 939279 w 2016223"/>
                    <a:gd name="connsiteY19" fmla="*/ 3906253 h 4145042"/>
                    <a:gd name="connsiteX20" fmla="*/ 700490 w 2016223"/>
                    <a:gd name="connsiteY20" fmla="*/ 4145042 h 4145042"/>
                    <a:gd name="connsiteX21" fmla="*/ 461701 w 2016223"/>
                    <a:gd name="connsiteY21" fmla="*/ 3906253 h 4145042"/>
                    <a:gd name="connsiteX22" fmla="*/ 461701 w 2016223"/>
                    <a:gd name="connsiteY22" fmla="*/ 2016224 h 4145042"/>
                    <a:gd name="connsiteX23" fmla="*/ 457772 w 2016223"/>
                    <a:gd name="connsiteY23" fmla="*/ 2016224 h 4145042"/>
                    <a:gd name="connsiteX24" fmla="*/ 457772 w 2016223"/>
                    <a:gd name="connsiteY24" fmla="*/ 665024 h 4145042"/>
                    <a:gd name="connsiteX25" fmla="*/ 370562 w 2016223"/>
                    <a:gd name="connsiteY25" fmla="*/ 665024 h 4145042"/>
                    <a:gd name="connsiteX26" fmla="*/ 365760 w 2016223"/>
                    <a:gd name="connsiteY26" fmla="*/ 1833344 h 4145042"/>
                    <a:gd name="connsiteX27" fmla="*/ 182880 w 2016223"/>
                    <a:gd name="connsiteY27" fmla="*/ 2016224 h 4145042"/>
                    <a:gd name="connsiteX28" fmla="*/ 0 w 2016223"/>
                    <a:gd name="connsiteY28" fmla="*/ 1833344 h 4145042"/>
                    <a:gd name="connsiteX29" fmla="*/ 0 w 2016223"/>
                    <a:gd name="connsiteY29" fmla="*/ 593016 h 4145042"/>
                    <a:gd name="connsiteX30" fmla="*/ 0 w 2016223"/>
                    <a:gd name="connsiteY30" fmla="*/ 535126 h 4145042"/>
                    <a:gd name="connsiteX31" fmla="*/ 535126 w 2016223"/>
                    <a:gd name="connsiteY31" fmla="*/ 0 h 4145042"/>
                    <a:gd name="connsiteX0" fmla="*/ 535126 w 2016223"/>
                    <a:gd name="connsiteY0" fmla="*/ 0 h 4145042"/>
                    <a:gd name="connsiteX1" fmla="*/ 1481097 w 2016223"/>
                    <a:gd name="connsiteY1" fmla="*/ 0 h 4145042"/>
                    <a:gd name="connsiteX2" fmla="*/ 2016223 w 2016223"/>
                    <a:gd name="connsiteY2" fmla="*/ 535126 h 4145042"/>
                    <a:gd name="connsiteX3" fmla="*/ 2016223 w 2016223"/>
                    <a:gd name="connsiteY3" fmla="*/ 593016 h 4145042"/>
                    <a:gd name="connsiteX4" fmla="*/ 2016223 w 2016223"/>
                    <a:gd name="connsiteY4" fmla="*/ 1358625 h 4145042"/>
                    <a:gd name="connsiteX5" fmla="*/ 2016223 w 2016223"/>
                    <a:gd name="connsiteY5" fmla="*/ 1833344 h 4145042"/>
                    <a:gd name="connsiteX6" fmla="*/ 1833343 w 2016223"/>
                    <a:gd name="connsiteY6" fmla="*/ 2016224 h 4145042"/>
                    <a:gd name="connsiteX7" fmla="*/ 1650463 w 2016223"/>
                    <a:gd name="connsiteY7" fmla="*/ 1833344 h 4145042"/>
                    <a:gd name="connsiteX8" fmla="*/ 1650463 w 2016223"/>
                    <a:gd name="connsiteY8" fmla="*/ 1358625 h 4145042"/>
                    <a:gd name="connsiteX9" fmla="*/ 1640936 w 2016223"/>
                    <a:gd name="connsiteY9" fmla="*/ 665024 h 4145042"/>
                    <a:gd name="connsiteX10" fmla="*/ 1553726 w 2016223"/>
                    <a:gd name="connsiteY10" fmla="*/ 665024 h 4145042"/>
                    <a:gd name="connsiteX11" fmla="*/ 1553726 w 2016223"/>
                    <a:gd name="connsiteY11" fmla="*/ 2016224 h 4145042"/>
                    <a:gd name="connsiteX12" fmla="*/ 1552370 w 2016223"/>
                    <a:gd name="connsiteY12" fmla="*/ 2016224 h 4145042"/>
                    <a:gd name="connsiteX13" fmla="*/ 1552370 w 2016223"/>
                    <a:gd name="connsiteY13" fmla="*/ 3906253 h 4145042"/>
                    <a:gd name="connsiteX14" fmla="*/ 1313581 w 2016223"/>
                    <a:gd name="connsiteY14" fmla="*/ 4145042 h 4145042"/>
                    <a:gd name="connsiteX15" fmla="*/ 1074792 w 2016223"/>
                    <a:gd name="connsiteY15" fmla="*/ 3906253 h 4145042"/>
                    <a:gd name="connsiteX16" fmla="*/ 1074792 w 2016223"/>
                    <a:gd name="connsiteY16" fmla="*/ 2016224 h 4145042"/>
                    <a:gd name="connsiteX17" fmla="*/ 939279 w 2016223"/>
                    <a:gd name="connsiteY17" fmla="*/ 2016224 h 4145042"/>
                    <a:gd name="connsiteX18" fmla="*/ 939279 w 2016223"/>
                    <a:gd name="connsiteY18" fmla="*/ 3906253 h 4145042"/>
                    <a:gd name="connsiteX19" fmla="*/ 700490 w 2016223"/>
                    <a:gd name="connsiteY19" fmla="*/ 4145042 h 4145042"/>
                    <a:gd name="connsiteX20" fmla="*/ 461701 w 2016223"/>
                    <a:gd name="connsiteY20" fmla="*/ 3906253 h 4145042"/>
                    <a:gd name="connsiteX21" fmla="*/ 461701 w 2016223"/>
                    <a:gd name="connsiteY21" fmla="*/ 2016224 h 4145042"/>
                    <a:gd name="connsiteX22" fmla="*/ 457772 w 2016223"/>
                    <a:gd name="connsiteY22" fmla="*/ 2016224 h 4145042"/>
                    <a:gd name="connsiteX23" fmla="*/ 457772 w 2016223"/>
                    <a:gd name="connsiteY23" fmla="*/ 665024 h 4145042"/>
                    <a:gd name="connsiteX24" fmla="*/ 370562 w 2016223"/>
                    <a:gd name="connsiteY24" fmla="*/ 665024 h 4145042"/>
                    <a:gd name="connsiteX25" fmla="*/ 365760 w 2016223"/>
                    <a:gd name="connsiteY25" fmla="*/ 1833344 h 4145042"/>
                    <a:gd name="connsiteX26" fmla="*/ 182880 w 2016223"/>
                    <a:gd name="connsiteY26" fmla="*/ 2016224 h 4145042"/>
                    <a:gd name="connsiteX27" fmla="*/ 0 w 2016223"/>
                    <a:gd name="connsiteY27" fmla="*/ 1833344 h 4145042"/>
                    <a:gd name="connsiteX28" fmla="*/ 0 w 2016223"/>
                    <a:gd name="connsiteY28" fmla="*/ 593016 h 4145042"/>
                    <a:gd name="connsiteX29" fmla="*/ 0 w 2016223"/>
                    <a:gd name="connsiteY29" fmla="*/ 535126 h 4145042"/>
                    <a:gd name="connsiteX30" fmla="*/ 535126 w 2016223"/>
                    <a:gd name="connsiteY30" fmla="*/ 0 h 4145042"/>
                    <a:gd name="connsiteX0" fmla="*/ 535126 w 2016223"/>
                    <a:gd name="connsiteY0" fmla="*/ 0 h 4145042"/>
                    <a:gd name="connsiteX1" fmla="*/ 1481097 w 2016223"/>
                    <a:gd name="connsiteY1" fmla="*/ 0 h 4145042"/>
                    <a:gd name="connsiteX2" fmla="*/ 2016223 w 2016223"/>
                    <a:gd name="connsiteY2" fmla="*/ 535126 h 4145042"/>
                    <a:gd name="connsiteX3" fmla="*/ 2016223 w 2016223"/>
                    <a:gd name="connsiteY3" fmla="*/ 593016 h 4145042"/>
                    <a:gd name="connsiteX4" fmla="*/ 2016223 w 2016223"/>
                    <a:gd name="connsiteY4" fmla="*/ 1358625 h 4145042"/>
                    <a:gd name="connsiteX5" fmla="*/ 2016223 w 2016223"/>
                    <a:gd name="connsiteY5" fmla="*/ 1833344 h 4145042"/>
                    <a:gd name="connsiteX6" fmla="*/ 1833343 w 2016223"/>
                    <a:gd name="connsiteY6" fmla="*/ 2016224 h 4145042"/>
                    <a:gd name="connsiteX7" fmla="*/ 1650463 w 2016223"/>
                    <a:gd name="connsiteY7" fmla="*/ 1833344 h 4145042"/>
                    <a:gd name="connsiteX8" fmla="*/ 1640936 w 2016223"/>
                    <a:gd name="connsiteY8" fmla="*/ 665024 h 4145042"/>
                    <a:gd name="connsiteX9" fmla="*/ 1553726 w 2016223"/>
                    <a:gd name="connsiteY9" fmla="*/ 665024 h 4145042"/>
                    <a:gd name="connsiteX10" fmla="*/ 1553726 w 2016223"/>
                    <a:gd name="connsiteY10" fmla="*/ 2016224 h 4145042"/>
                    <a:gd name="connsiteX11" fmla="*/ 1552370 w 2016223"/>
                    <a:gd name="connsiteY11" fmla="*/ 2016224 h 4145042"/>
                    <a:gd name="connsiteX12" fmla="*/ 1552370 w 2016223"/>
                    <a:gd name="connsiteY12" fmla="*/ 3906253 h 4145042"/>
                    <a:gd name="connsiteX13" fmla="*/ 1313581 w 2016223"/>
                    <a:gd name="connsiteY13" fmla="*/ 4145042 h 4145042"/>
                    <a:gd name="connsiteX14" fmla="*/ 1074792 w 2016223"/>
                    <a:gd name="connsiteY14" fmla="*/ 3906253 h 4145042"/>
                    <a:gd name="connsiteX15" fmla="*/ 1074792 w 2016223"/>
                    <a:gd name="connsiteY15" fmla="*/ 2016224 h 4145042"/>
                    <a:gd name="connsiteX16" fmla="*/ 939279 w 2016223"/>
                    <a:gd name="connsiteY16" fmla="*/ 2016224 h 4145042"/>
                    <a:gd name="connsiteX17" fmla="*/ 939279 w 2016223"/>
                    <a:gd name="connsiteY17" fmla="*/ 3906253 h 4145042"/>
                    <a:gd name="connsiteX18" fmla="*/ 700490 w 2016223"/>
                    <a:gd name="connsiteY18" fmla="*/ 4145042 h 4145042"/>
                    <a:gd name="connsiteX19" fmla="*/ 461701 w 2016223"/>
                    <a:gd name="connsiteY19" fmla="*/ 3906253 h 4145042"/>
                    <a:gd name="connsiteX20" fmla="*/ 461701 w 2016223"/>
                    <a:gd name="connsiteY20" fmla="*/ 2016224 h 4145042"/>
                    <a:gd name="connsiteX21" fmla="*/ 457772 w 2016223"/>
                    <a:gd name="connsiteY21" fmla="*/ 2016224 h 4145042"/>
                    <a:gd name="connsiteX22" fmla="*/ 457772 w 2016223"/>
                    <a:gd name="connsiteY22" fmla="*/ 665024 h 4145042"/>
                    <a:gd name="connsiteX23" fmla="*/ 370562 w 2016223"/>
                    <a:gd name="connsiteY23" fmla="*/ 665024 h 4145042"/>
                    <a:gd name="connsiteX24" fmla="*/ 365760 w 2016223"/>
                    <a:gd name="connsiteY24" fmla="*/ 1833344 h 4145042"/>
                    <a:gd name="connsiteX25" fmla="*/ 182880 w 2016223"/>
                    <a:gd name="connsiteY25" fmla="*/ 2016224 h 4145042"/>
                    <a:gd name="connsiteX26" fmla="*/ 0 w 2016223"/>
                    <a:gd name="connsiteY26" fmla="*/ 1833344 h 4145042"/>
                    <a:gd name="connsiteX27" fmla="*/ 0 w 2016223"/>
                    <a:gd name="connsiteY27" fmla="*/ 593016 h 4145042"/>
                    <a:gd name="connsiteX28" fmla="*/ 0 w 2016223"/>
                    <a:gd name="connsiteY28" fmla="*/ 535126 h 4145042"/>
                    <a:gd name="connsiteX29" fmla="*/ 535126 w 2016223"/>
                    <a:gd name="connsiteY29" fmla="*/ 0 h 4145042"/>
                    <a:gd name="connsiteX0" fmla="*/ 535126 w 2016223"/>
                    <a:gd name="connsiteY0" fmla="*/ 0 h 4145042"/>
                    <a:gd name="connsiteX1" fmla="*/ 1481097 w 2016223"/>
                    <a:gd name="connsiteY1" fmla="*/ 0 h 4145042"/>
                    <a:gd name="connsiteX2" fmla="*/ 2016223 w 2016223"/>
                    <a:gd name="connsiteY2" fmla="*/ 535126 h 4145042"/>
                    <a:gd name="connsiteX3" fmla="*/ 2016223 w 2016223"/>
                    <a:gd name="connsiteY3" fmla="*/ 593016 h 4145042"/>
                    <a:gd name="connsiteX4" fmla="*/ 2016223 w 2016223"/>
                    <a:gd name="connsiteY4" fmla="*/ 1833344 h 4145042"/>
                    <a:gd name="connsiteX5" fmla="*/ 1833343 w 2016223"/>
                    <a:gd name="connsiteY5" fmla="*/ 2016224 h 4145042"/>
                    <a:gd name="connsiteX6" fmla="*/ 1650463 w 2016223"/>
                    <a:gd name="connsiteY6" fmla="*/ 1833344 h 4145042"/>
                    <a:gd name="connsiteX7" fmla="*/ 1640936 w 2016223"/>
                    <a:gd name="connsiteY7" fmla="*/ 665024 h 4145042"/>
                    <a:gd name="connsiteX8" fmla="*/ 1553726 w 2016223"/>
                    <a:gd name="connsiteY8" fmla="*/ 665024 h 4145042"/>
                    <a:gd name="connsiteX9" fmla="*/ 1553726 w 2016223"/>
                    <a:gd name="connsiteY9" fmla="*/ 2016224 h 4145042"/>
                    <a:gd name="connsiteX10" fmla="*/ 1552370 w 2016223"/>
                    <a:gd name="connsiteY10" fmla="*/ 2016224 h 4145042"/>
                    <a:gd name="connsiteX11" fmla="*/ 1552370 w 2016223"/>
                    <a:gd name="connsiteY11" fmla="*/ 3906253 h 4145042"/>
                    <a:gd name="connsiteX12" fmla="*/ 1313581 w 2016223"/>
                    <a:gd name="connsiteY12" fmla="*/ 4145042 h 4145042"/>
                    <a:gd name="connsiteX13" fmla="*/ 1074792 w 2016223"/>
                    <a:gd name="connsiteY13" fmla="*/ 3906253 h 4145042"/>
                    <a:gd name="connsiteX14" fmla="*/ 1074792 w 2016223"/>
                    <a:gd name="connsiteY14" fmla="*/ 2016224 h 4145042"/>
                    <a:gd name="connsiteX15" fmla="*/ 939279 w 2016223"/>
                    <a:gd name="connsiteY15" fmla="*/ 2016224 h 4145042"/>
                    <a:gd name="connsiteX16" fmla="*/ 939279 w 2016223"/>
                    <a:gd name="connsiteY16" fmla="*/ 3906253 h 4145042"/>
                    <a:gd name="connsiteX17" fmla="*/ 700490 w 2016223"/>
                    <a:gd name="connsiteY17" fmla="*/ 4145042 h 4145042"/>
                    <a:gd name="connsiteX18" fmla="*/ 461701 w 2016223"/>
                    <a:gd name="connsiteY18" fmla="*/ 3906253 h 4145042"/>
                    <a:gd name="connsiteX19" fmla="*/ 461701 w 2016223"/>
                    <a:gd name="connsiteY19" fmla="*/ 2016224 h 4145042"/>
                    <a:gd name="connsiteX20" fmla="*/ 457772 w 2016223"/>
                    <a:gd name="connsiteY20" fmla="*/ 2016224 h 4145042"/>
                    <a:gd name="connsiteX21" fmla="*/ 457772 w 2016223"/>
                    <a:gd name="connsiteY21" fmla="*/ 665024 h 4145042"/>
                    <a:gd name="connsiteX22" fmla="*/ 370562 w 2016223"/>
                    <a:gd name="connsiteY22" fmla="*/ 665024 h 4145042"/>
                    <a:gd name="connsiteX23" fmla="*/ 365760 w 2016223"/>
                    <a:gd name="connsiteY23" fmla="*/ 1833344 h 4145042"/>
                    <a:gd name="connsiteX24" fmla="*/ 182880 w 2016223"/>
                    <a:gd name="connsiteY24" fmla="*/ 2016224 h 4145042"/>
                    <a:gd name="connsiteX25" fmla="*/ 0 w 2016223"/>
                    <a:gd name="connsiteY25" fmla="*/ 1833344 h 4145042"/>
                    <a:gd name="connsiteX26" fmla="*/ 0 w 2016223"/>
                    <a:gd name="connsiteY26" fmla="*/ 593016 h 4145042"/>
                    <a:gd name="connsiteX27" fmla="*/ 0 w 2016223"/>
                    <a:gd name="connsiteY27" fmla="*/ 535126 h 4145042"/>
                    <a:gd name="connsiteX28" fmla="*/ 535126 w 2016223"/>
                    <a:gd name="connsiteY28" fmla="*/ 0 h 4145042"/>
                    <a:gd name="connsiteX0" fmla="*/ 535126 w 2016223"/>
                    <a:gd name="connsiteY0" fmla="*/ 0 h 4145042"/>
                    <a:gd name="connsiteX1" fmla="*/ 1481097 w 2016223"/>
                    <a:gd name="connsiteY1" fmla="*/ 0 h 4145042"/>
                    <a:gd name="connsiteX2" fmla="*/ 2016223 w 2016223"/>
                    <a:gd name="connsiteY2" fmla="*/ 535126 h 4145042"/>
                    <a:gd name="connsiteX3" fmla="*/ 2016223 w 2016223"/>
                    <a:gd name="connsiteY3" fmla="*/ 593016 h 4145042"/>
                    <a:gd name="connsiteX4" fmla="*/ 2016223 w 2016223"/>
                    <a:gd name="connsiteY4" fmla="*/ 1833344 h 4145042"/>
                    <a:gd name="connsiteX5" fmla="*/ 1833343 w 2016223"/>
                    <a:gd name="connsiteY5" fmla="*/ 2016224 h 4145042"/>
                    <a:gd name="connsiteX6" fmla="*/ 1650463 w 2016223"/>
                    <a:gd name="connsiteY6" fmla="*/ 1833344 h 4145042"/>
                    <a:gd name="connsiteX7" fmla="*/ 1645699 w 2016223"/>
                    <a:gd name="connsiteY7" fmla="*/ 665024 h 4145042"/>
                    <a:gd name="connsiteX8" fmla="*/ 1553726 w 2016223"/>
                    <a:gd name="connsiteY8" fmla="*/ 665024 h 4145042"/>
                    <a:gd name="connsiteX9" fmla="*/ 1553726 w 2016223"/>
                    <a:gd name="connsiteY9" fmla="*/ 2016224 h 4145042"/>
                    <a:gd name="connsiteX10" fmla="*/ 1552370 w 2016223"/>
                    <a:gd name="connsiteY10" fmla="*/ 2016224 h 4145042"/>
                    <a:gd name="connsiteX11" fmla="*/ 1552370 w 2016223"/>
                    <a:gd name="connsiteY11" fmla="*/ 3906253 h 4145042"/>
                    <a:gd name="connsiteX12" fmla="*/ 1313581 w 2016223"/>
                    <a:gd name="connsiteY12" fmla="*/ 4145042 h 4145042"/>
                    <a:gd name="connsiteX13" fmla="*/ 1074792 w 2016223"/>
                    <a:gd name="connsiteY13" fmla="*/ 3906253 h 4145042"/>
                    <a:gd name="connsiteX14" fmla="*/ 1074792 w 2016223"/>
                    <a:gd name="connsiteY14" fmla="*/ 2016224 h 4145042"/>
                    <a:gd name="connsiteX15" fmla="*/ 939279 w 2016223"/>
                    <a:gd name="connsiteY15" fmla="*/ 2016224 h 4145042"/>
                    <a:gd name="connsiteX16" fmla="*/ 939279 w 2016223"/>
                    <a:gd name="connsiteY16" fmla="*/ 3906253 h 4145042"/>
                    <a:gd name="connsiteX17" fmla="*/ 700490 w 2016223"/>
                    <a:gd name="connsiteY17" fmla="*/ 4145042 h 4145042"/>
                    <a:gd name="connsiteX18" fmla="*/ 461701 w 2016223"/>
                    <a:gd name="connsiteY18" fmla="*/ 3906253 h 4145042"/>
                    <a:gd name="connsiteX19" fmla="*/ 461701 w 2016223"/>
                    <a:gd name="connsiteY19" fmla="*/ 2016224 h 4145042"/>
                    <a:gd name="connsiteX20" fmla="*/ 457772 w 2016223"/>
                    <a:gd name="connsiteY20" fmla="*/ 2016224 h 4145042"/>
                    <a:gd name="connsiteX21" fmla="*/ 457772 w 2016223"/>
                    <a:gd name="connsiteY21" fmla="*/ 665024 h 4145042"/>
                    <a:gd name="connsiteX22" fmla="*/ 370562 w 2016223"/>
                    <a:gd name="connsiteY22" fmla="*/ 665024 h 4145042"/>
                    <a:gd name="connsiteX23" fmla="*/ 365760 w 2016223"/>
                    <a:gd name="connsiteY23" fmla="*/ 1833344 h 4145042"/>
                    <a:gd name="connsiteX24" fmla="*/ 182880 w 2016223"/>
                    <a:gd name="connsiteY24" fmla="*/ 2016224 h 4145042"/>
                    <a:gd name="connsiteX25" fmla="*/ 0 w 2016223"/>
                    <a:gd name="connsiteY25" fmla="*/ 1833344 h 4145042"/>
                    <a:gd name="connsiteX26" fmla="*/ 0 w 2016223"/>
                    <a:gd name="connsiteY26" fmla="*/ 593016 h 4145042"/>
                    <a:gd name="connsiteX27" fmla="*/ 0 w 2016223"/>
                    <a:gd name="connsiteY27" fmla="*/ 535126 h 4145042"/>
                    <a:gd name="connsiteX28" fmla="*/ 535126 w 2016223"/>
                    <a:gd name="connsiteY28" fmla="*/ 0 h 414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016223" h="4145042">
                      <a:moveTo>
                        <a:pt x="535126" y="0"/>
                      </a:moveTo>
                      <a:lnTo>
                        <a:pt x="1481097" y="0"/>
                      </a:lnTo>
                      <a:cubicBezTo>
                        <a:pt x="1776639" y="0"/>
                        <a:pt x="2016223" y="239584"/>
                        <a:pt x="2016223" y="535126"/>
                      </a:cubicBezTo>
                      <a:lnTo>
                        <a:pt x="2016223" y="593016"/>
                      </a:lnTo>
                      <a:lnTo>
                        <a:pt x="2016223" y="1833344"/>
                      </a:lnTo>
                      <a:cubicBezTo>
                        <a:pt x="2016223" y="1934346"/>
                        <a:pt x="1934345" y="2016224"/>
                        <a:pt x="1833343" y="2016224"/>
                      </a:cubicBezTo>
                      <a:cubicBezTo>
                        <a:pt x="1732341" y="2016224"/>
                        <a:pt x="1650463" y="1934346"/>
                        <a:pt x="1650463" y="1833344"/>
                      </a:cubicBezTo>
                      <a:cubicBezTo>
                        <a:pt x="1647287" y="1443904"/>
                        <a:pt x="1648875" y="1054464"/>
                        <a:pt x="1645699" y="665024"/>
                      </a:cubicBezTo>
                      <a:lnTo>
                        <a:pt x="1553726" y="665024"/>
                      </a:lnTo>
                      <a:lnTo>
                        <a:pt x="1553726" y="2016224"/>
                      </a:lnTo>
                      <a:lnTo>
                        <a:pt x="1552370" y="2016224"/>
                      </a:lnTo>
                      <a:lnTo>
                        <a:pt x="1552370" y="3906253"/>
                      </a:lnTo>
                      <a:cubicBezTo>
                        <a:pt x="1552370" y="4038133"/>
                        <a:pt x="1445461" y="4145042"/>
                        <a:pt x="1313581" y="4145042"/>
                      </a:cubicBezTo>
                      <a:cubicBezTo>
                        <a:pt x="1181701" y="4145042"/>
                        <a:pt x="1074792" y="4038133"/>
                        <a:pt x="1074792" y="3906253"/>
                      </a:cubicBezTo>
                      <a:lnTo>
                        <a:pt x="1074792" y="2016224"/>
                      </a:lnTo>
                      <a:lnTo>
                        <a:pt x="939279" y="2016224"/>
                      </a:lnTo>
                      <a:lnTo>
                        <a:pt x="939279" y="3906253"/>
                      </a:lnTo>
                      <a:cubicBezTo>
                        <a:pt x="939279" y="4038133"/>
                        <a:pt x="832370" y="4145042"/>
                        <a:pt x="700490" y="4145042"/>
                      </a:cubicBezTo>
                      <a:cubicBezTo>
                        <a:pt x="568610" y="4145042"/>
                        <a:pt x="461701" y="4038133"/>
                        <a:pt x="461701" y="3906253"/>
                      </a:cubicBezTo>
                      <a:lnTo>
                        <a:pt x="461701" y="2016224"/>
                      </a:lnTo>
                      <a:lnTo>
                        <a:pt x="457772" y="2016224"/>
                      </a:lnTo>
                      <a:lnTo>
                        <a:pt x="457772" y="665024"/>
                      </a:lnTo>
                      <a:lnTo>
                        <a:pt x="370562" y="665024"/>
                      </a:lnTo>
                      <a:cubicBezTo>
                        <a:pt x="368961" y="1054464"/>
                        <a:pt x="367361" y="1443904"/>
                        <a:pt x="365760" y="1833344"/>
                      </a:cubicBezTo>
                      <a:cubicBezTo>
                        <a:pt x="365760" y="1934346"/>
                        <a:pt x="283882" y="2016224"/>
                        <a:pt x="182880" y="2016224"/>
                      </a:cubicBezTo>
                      <a:cubicBezTo>
                        <a:pt x="81878" y="2016224"/>
                        <a:pt x="0" y="1934346"/>
                        <a:pt x="0" y="1833344"/>
                      </a:cubicBezTo>
                      <a:lnTo>
                        <a:pt x="0" y="593016"/>
                      </a:lnTo>
                      <a:lnTo>
                        <a:pt x="0" y="535126"/>
                      </a:lnTo>
                      <a:cubicBezTo>
                        <a:pt x="0" y="239584"/>
                        <a:pt x="239584" y="0"/>
                        <a:pt x="53512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946397" y="1021811"/>
                  <a:ext cx="858716" cy="85871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-1552356" y="3066026"/>
                <a:ext cx="2953856" cy="1347029"/>
              </a:xfrm>
              <a:custGeom>
                <a:avLst/>
                <a:gdLst>
                  <a:gd name="T0" fmla="*/ 6308 w 6501"/>
                  <a:gd name="T1" fmla="*/ 2281 h 2972"/>
                  <a:gd name="T2" fmla="*/ 3476 w 6501"/>
                  <a:gd name="T3" fmla="*/ 102 h 2972"/>
                  <a:gd name="T4" fmla="*/ 3024 w 6501"/>
                  <a:gd name="T5" fmla="*/ 102 h 2972"/>
                  <a:gd name="T6" fmla="*/ 1507 w 6501"/>
                  <a:gd name="T7" fmla="*/ 1269 h 2972"/>
                  <a:gd name="T8" fmla="*/ 1507 w 6501"/>
                  <a:gd name="T9" fmla="*/ 680 h 2972"/>
                  <a:gd name="T10" fmla="*/ 767 w 6501"/>
                  <a:gd name="T11" fmla="*/ 680 h 2972"/>
                  <a:gd name="T12" fmla="*/ 767 w 6501"/>
                  <a:gd name="T13" fmla="*/ 1839 h 2972"/>
                  <a:gd name="T14" fmla="*/ 193 w 6501"/>
                  <a:gd name="T15" fmla="*/ 2281 h 2972"/>
                  <a:gd name="T16" fmla="*/ 125 w 6501"/>
                  <a:gd name="T17" fmla="*/ 2800 h 2972"/>
                  <a:gd name="T18" fmla="*/ 418 w 6501"/>
                  <a:gd name="T19" fmla="*/ 2944 h 2972"/>
                  <a:gd name="T20" fmla="*/ 539 w 6501"/>
                  <a:gd name="T21" fmla="*/ 2924 h 2972"/>
                  <a:gd name="T22" fmla="*/ 3136 w 6501"/>
                  <a:gd name="T23" fmla="*/ 858 h 2972"/>
                  <a:gd name="T24" fmla="*/ 3307 w 6501"/>
                  <a:gd name="T25" fmla="*/ 856 h 2972"/>
                  <a:gd name="T26" fmla="*/ 5967 w 6501"/>
                  <a:gd name="T27" fmla="*/ 2925 h 2972"/>
                  <a:gd name="T28" fmla="*/ 6376 w 6501"/>
                  <a:gd name="T29" fmla="*/ 2800 h 2972"/>
                  <a:gd name="T30" fmla="*/ 6308 w 6501"/>
                  <a:gd name="T31" fmla="*/ 2281 h 2972"/>
                  <a:gd name="connsiteX0" fmla="*/ 9629 w 9851"/>
                  <a:gd name="connsiteY0" fmla="*/ 7590 h 9821"/>
                  <a:gd name="connsiteX1" fmla="*/ 5273 w 9851"/>
                  <a:gd name="connsiteY1" fmla="*/ 258 h 9821"/>
                  <a:gd name="connsiteX2" fmla="*/ 4578 w 9851"/>
                  <a:gd name="connsiteY2" fmla="*/ 258 h 9821"/>
                  <a:gd name="connsiteX3" fmla="*/ 2244 w 9851"/>
                  <a:gd name="connsiteY3" fmla="*/ 4185 h 9821"/>
                  <a:gd name="connsiteX4" fmla="*/ 1106 w 9851"/>
                  <a:gd name="connsiteY4" fmla="*/ 2203 h 9821"/>
                  <a:gd name="connsiteX5" fmla="*/ 1106 w 9851"/>
                  <a:gd name="connsiteY5" fmla="*/ 6103 h 9821"/>
                  <a:gd name="connsiteX6" fmla="*/ 223 w 9851"/>
                  <a:gd name="connsiteY6" fmla="*/ 7590 h 9821"/>
                  <a:gd name="connsiteX7" fmla="*/ 118 w 9851"/>
                  <a:gd name="connsiteY7" fmla="*/ 9336 h 9821"/>
                  <a:gd name="connsiteX8" fmla="*/ 569 w 9851"/>
                  <a:gd name="connsiteY8" fmla="*/ 9821 h 9821"/>
                  <a:gd name="connsiteX9" fmla="*/ 755 w 9851"/>
                  <a:gd name="connsiteY9" fmla="*/ 9753 h 9821"/>
                  <a:gd name="connsiteX10" fmla="*/ 4750 w 9851"/>
                  <a:gd name="connsiteY10" fmla="*/ 2802 h 9821"/>
                  <a:gd name="connsiteX11" fmla="*/ 5013 w 9851"/>
                  <a:gd name="connsiteY11" fmla="*/ 2795 h 9821"/>
                  <a:gd name="connsiteX12" fmla="*/ 9105 w 9851"/>
                  <a:gd name="connsiteY12" fmla="*/ 9757 h 9821"/>
                  <a:gd name="connsiteX13" fmla="*/ 9734 w 9851"/>
                  <a:gd name="connsiteY13" fmla="*/ 9336 h 9821"/>
                  <a:gd name="connsiteX14" fmla="*/ 9629 w 9851"/>
                  <a:gd name="connsiteY14" fmla="*/ 7590 h 9821"/>
                  <a:gd name="connsiteX0" fmla="*/ 9775 w 10000"/>
                  <a:gd name="connsiteY0" fmla="*/ 7728 h 10000"/>
                  <a:gd name="connsiteX1" fmla="*/ 5353 w 10000"/>
                  <a:gd name="connsiteY1" fmla="*/ 263 h 10000"/>
                  <a:gd name="connsiteX2" fmla="*/ 4647 w 10000"/>
                  <a:gd name="connsiteY2" fmla="*/ 263 h 10000"/>
                  <a:gd name="connsiteX3" fmla="*/ 2278 w 10000"/>
                  <a:gd name="connsiteY3" fmla="*/ 4261 h 10000"/>
                  <a:gd name="connsiteX4" fmla="*/ 1123 w 10000"/>
                  <a:gd name="connsiteY4" fmla="*/ 6214 h 10000"/>
                  <a:gd name="connsiteX5" fmla="*/ 226 w 10000"/>
                  <a:gd name="connsiteY5" fmla="*/ 7728 h 10000"/>
                  <a:gd name="connsiteX6" fmla="*/ 120 w 10000"/>
                  <a:gd name="connsiteY6" fmla="*/ 9506 h 10000"/>
                  <a:gd name="connsiteX7" fmla="*/ 578 w 10000"/>
                  <a:gd name="connsiteY7" fmla="*/ 10000 h 10000"/>
                  <a:gd name="connsiteX8" fmla="*/ 766 w 10000"/>
                  <a:gd name="connsiteY8" fmla="*/ 9931 h 10000"/>
                  <a:gd name="connsiteX9" fmla="*/ 4822 w 10000"/>
                  <a:gd name="connsiteY9" fmla="*/ 2853 h 10000"/>
                  <a:gd name="connsiteX10" fmla="*/ 5089 w 10000"/>
                  <a:gd name="connsiteY10" fmla="*/ 2846 h 10000"/>
                  <a:gd name="connsiteX11" fmla="*/ 9243 w 10000"/>
                  <a:gd name="connsiteY11" fmla="*/ 9935 h 10000"/>
                  <a:gd name="connsiteX12" fmla="*/ 9881 w 10000"/>
                  <a:gd name="connsiteY12" fmla="*/ 9506 h 10000"/>
                  <a:gd name="connsiteX13" fmla="*/ 9775 w 10000"/>
                  <a:gd name="connsiteY13" fmla="*/ 7728 h 10000"/>
                  <a:gd name="connsiteX0" fmla="*/ 9775 w 10000"/>
                  <a:gd name="connsiteY0" fmla="*/ 7728 h 10000"/>
                  <a:gd name="connsiteX1" fmla="*/ 5353 w 10000"/>
                  <a:gd name="connsiteY1" fmla="*/ 263 h 10000"/>
                  <a:gd name="connsiteX2" fmla="*/ 4647 w 10000"/>
                  <a:gd name="connsiteY2" fmla="*/ 263 h 10000"/>
                  <a:gd name="connsiteX3" fmla="*/ 1123 w 10000"/>
                  <a:gd name="connsiteY3" fmla="*/ 6214 h 10000"/>
                  <a:gd name="connsiteX4" fmla="*/ 226 w 10000"/>
                  <a:gd name="connsiteY4" fmla="*/ 7728 h 10000"/>
                  <a:gd name="connsiteX5" fmla="*/ 120 w 10000"/>
                  <a:gd name="connsiteY5" fmla="*/ 9506 h 10000"/>
                  <a:gd name="connsiteX6" fmla="*/ 578 w 10000"/>
                  <a:gd name="connsiteY6" fmla="*/ 10000 h 10000"/>
                  <a:gd name="connsiteX7" fmla="*/ 766 w 10000"/>
                  <a:gd name="connsiteY7" fmla="*/ 9931 h 10000"/>
                  <a:gd name="connsiteX8" fmla="*/ 4822 w 10000"/>
                  <a:gd name="connsiteY8" fmla="*/ 2853 h 10000"/>
                  <a:gd name="connsiteX9" fmla="*/ 5089 w 10000"/>
                  <a:gd name="connsiteY9" fmla="*/ 2846 h 10000"/>
                  <a:gd name="connsiteX10" fmla="*/ 9243 w 10000"/>
                  <a:gd name="connsiteY10" fmla="*/ 9935 h 10000"/>
                  <a:gd name="connsiteX11" fmla="*/ 9881 w 10000"/>
                  <a:gd name="connsiteY11" fmla="*/ 9506 h 10000"/>
                  <a:gd name="connsiteX12" fmla="*/ 9775 w 10000"/>
                  <a:gd name="connsiteY12" fmla="*/ 7728 h 10000"/>
                  <a:gd name="connsiteX0" fmla="*/ 9775 w 10000"/>
                  <a:gd name="connsiteY0" fmla="*/ 7728 h 10000"/>
                  <a:gd name="connsiteX1" fmla="*/ 5353 w 10000"/>
                  <a:gd name="connsiteY1" fmla="*/ 263 h 10000"/>
                  <a:gd name="connsiteX2" fmla="*/ 4647 w 10000"/>
                  <a:gd name="connsiteY2" fmla="*/ 263 h 10000"/>
                  <a:gd name="connsiteX3" fmla="*/ 226 w 10000"/>
                  <a:gd name="connsiteY3" fmla="*/ 7728 h 10000"/>
                  <a:gd name="connsiteX4" fmla="*/ 120 w 10000"/>
                  <a:gd name="connsiteY4" fmla="*/ 9506 h 10000"/>
                  <a:gd name="connsiteX5" fmla="*/ 578 w 10000"/>
                  <a:gd name="connsiteY5" fmla="*/ 10000 h 10000"/>
                  <a:gd name="connsiteX6" fmla="*/ 766 w 10000"/>
                  <a:gd name="connsiteY6" fmla="*/ 9931 h 10000"/>
                  <a:gd name="connsiteX7" fmla="*/ 4822 w 10000"/>
                  <a:gd name="connsiteY7" fmla="*/ 2853 h 10000"/>
                  <a:gd name="connsiteX8" fmla="*/ 5089 w 10000"/>
                  <a:gd name="connsiteY8" fmla="*/ 2846 h 10000"/>
                  <a:gd name="connsiteX9" fmla="*/ 9243 w 10000"/>
                  <a:gd name="connsiteY9" fmla="*/ 9935 h 10000"/>
                  <a:gd name="connsiteX10" fmla="*/ 9881 w 10000"/>
                  <a:gd name="connsiteY10" fmla="*/ 9506 h 10000"/>
                  <a:gd name="connsiteX11" fmla="*/ 9775 w 10000"/>
                  <a:gd name="connsiteY11" fmla="*/ 7728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0" h="10000">
                    <a:moveTo>
                      <a:pt x="9775" y="7728"/>
                    </a:moveTo>
                    <a:lnTo>
                      <a:pt x="5353" y="263"/>
                    </a:lnTo>
                    <a:cubicBezTo>
                      <a:pt x="5145" y="-87"/>
                      <a:pt x="4854" y="-87"/>
                      <a:pt x="4647" y="263"/>
                    </a:cubicBezTo>
                    <a:lnTo>
                      <a:pt x="226" y="7728"/>
                    </a:lnTo>
                    <a:cubicBezTo>
                      <a:pt x="-26" y="8153"/>
                      <a:pt x="-75" y="8951"/>
                      <a:pt x="120" y="9506"/>
                    </a:cubicBezTo>
                    <a:cubicBezTo>
                      <a:pt x="234" y="9832"/>
                      <a:pt x="406" y="10000"/>
                      <a:pt x="578" y="10000"/>
                    </a:cubicBezTo>
                    <a:cubicBezTo>
                      <a:pt x="642" y="10000"/>
                      <a:pt x="706" y="9976"/>
                      <a:pt x="766" y="9931"/>
                    </a:cubicBezTo>
                    <a:lnTo>
                      <a:pt x="4822" y="2853"/>
                    </a:lnTo>
                    <a:cubicBezTo>
                      <a:pt x="4900" y="2716"/>
                      <a:pt x="5011" y="2713"/>
                      <a:pt x="5089" y="2846"/>
                    </a:cubicBezTo>
                    <a:lnTo>
                      <a:pt x="9243" y="9935"/>
                    </a:lnTo>
                    <a:cubicBezTo>
                      <a:pt x="9470" y="10096"/>
                      <a:pt x="9726" y="9945"/>
                      <a:pt x="9881" y="9506"/>
                    </a:cubicBezTo>
                    <a:cubicBezTo>
                      <a:pt x="10076" y="8951"/>
                      <a:pt x="10027" y="8153"/>
                      <a:pt x="9775" y="77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4842233" y="858494"/>
            <a:ext cx="3586179" cy="551481"/>
            <a:chOff x="4669522" y="858494"/>
            <a:chExt cx="3586179" cy="551481"/>
          </a:xfrm>
        </p:grpSpPr>
        <p:sp>
          <p:nvSpPr>
            <p:cNvPr id="5" name="Rectangle 4"/>
            <p:cNvSpPr/>
            <p:nvPr/>
          </p:nvSpPr>
          <p:spPr>
            <a:xfrm>
              <a:off x="6074351" y="1016831"/>
              <a:ext cx="1107997" cy="33855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Inventory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06721" y="858495"/>
              <a:ext cx="3248980" cy="551480"/>
            </a:xfrm>
            <a:prstGeom prst="rect">
              <a:avLst/>
            </a:prstGeom>
            <a:solidFill>
              <a:srgbClr val="3893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2839"/>
              <a:endParaRPr lang="en-US" sz="1904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798" y="936423"/>
              <a:ext cx="13388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Inventory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708400" y="858494"/>
              <a:ext cx="609220" cy="551480"/>
              <a:chOff x="-390568" y="1348873"/>
              <a:chExt cx="1206883" cy="1092497"/>
            </a:xfrm>
            <a:solidFill>
              <a:srgbClr val="27666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Isosceles Triangle 17"/>
              <p:cNvSpPr/>
              <p:nvPr/>
            </p:nvSpPr>
            <p:spPr>
              <a:xfrm rot="5400000">
                <a:off x="631492" y="1817373"/>
                <a:ext cx="236533" cy="1331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-390568" y="1348873"/>
                <a:ext cx="1092497" cy="109249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669522" y="858494"/>
              <a:ext cx="609220" cy="551480"/>
              <a:chOff x="-390568" y="1348873"/>
              <a:chExt cx="1206883" cy="1092497"/>
            </a:xfr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Isosceles Triangle 20"/>
              <p:cNvSpPr/>
              <p:nvPr/>
            </p:nvSpPr>
            <p:spPr>
              <a:xfrm rot="5400000">
                <a:off x="631492" y="1817373"/>
                <a:ext cx="236533" cy="1331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-390568" y="1348873"/>
                <a:ext cx="1092497" cy="109249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735648" y="969169"/>
              <a:ext cx="420580" cy="335522"/>
              <a:chOff x="4758445" y="906877"/>
              <a:chExt cx="400930" cy="319846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758445" y="934118"/>
                <a:ext cx="150309" cy="274338"/>
                <a:chOff x="4758445" y="934118"/>
                <a:chExt cx="150309" cy="274338"/>
              </a:xfrm>
            </p:grpSpPr>
            <p:sp>
              <p:nvSpPr>
                <p:cNvPr id="42" name="Rectangle 5"/>
                <p:cNvSpPr>
                  <a:spLocks noChangeArrowheads="1"/>
                </p:cNvSpPr>
                <p:nvPr/>
              </p:nvSpPr>
              <p:spPr bwMode="auto">
                <a:xfrm>
                  <a:off x="4877025" y="1153652"/>
                  <a:ext cx="31728" cy="36536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Rectangle 6"/>
                <p:cNvSpPr>
                  <a:spLocks noChangeArrowheads="1"/>
                </p:cNvSpPr>
                <p:nvPr/>
              </p:nvSpPr>
              <p:spPr bwMode="auto">
                <a:xfrm>
                  <a:off x="4822222" y="1199482"/>
                  <a:ext cx="86532" cy="8974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7"/>
                <p:cNvSpPr>
                  <a:spLocks/>
                </p:cNvSpPr>
                <p:nvPr/>
              </p:nvSpPr>
              <p:spPr bwMode="auto">
                <a:xfrm>
                  <a:off x="4758445" y="934118"/>
                  <a:ext cx="150309" cy="210239"/>
                </a:xfrm>
                <a:custGeom>
                  <a:avLst/>
                  <a:gdLst>
                    <a:gd name="T0" fmla="*/ 3674 w 3674"/>
                    <a:gd name="T1" fmla="*/ 4564 h 5121"/>
                    <a:gd name="T2" fmla="*/ 698 w 3674"/>
                    <a:gd name="T3" fmla="*/ 4564 h 5121"/>
                    <a:gd name="T4" fmla="*/ 557 w 3674"/>
                    <a:gd name="T5" fmla="*/ 4426 h 5121"/>
                    <a:gd name="T6" fmla="*/ 557 w 3674"/>
                    <a:gd name="T7" fmla="*/ 659 h 5121"/>
                    <a:gd name="T8" fmla="*/ 698 w 3674"/>
                    <a:gd name="T9" fmla="*/ 556 h 5121"/>
                    <a:gd name="T10" fmla="*/ 3674 w 3674"/>
                    <a:gd name="T11" fmla="*/ 556 h 5121"/>
                    <a:gd name="T12" fmla="*/ 3674 w 3674"/>
                    <a:gd name="T13" fmla="*/ 0 h 5121"/>
                    <a:gd name="T14" fmla="*/ 298 w 3674"/>
                    <a:gd name="T15" fmla="*/ 0 h 5121"/>
                    <a:gd name="T16" fmla="*/ 0 w 3674"/>
                    <a:gd name="T17" fmla="*/ 258 h 5121"/>
                    <a:gd name="T18" fmla="*/ 0 w 3674"/>
                    <a:gd name="T19" fmla="*/ 4826 h 5121"/>
                    <a:gd name="T20" fmla="*/ 298 w 3674"/>
                    <a:gd name="T21" fmla="*/ 5121 h 5121"/>
                    <a:gd name="T22" fmla="*/ 3674 w 3674"/>
                    <a:gd name="T23" fmla="*/ 5121 h 5121"/>
                    <a:gd name="T24" fmla="*/ 3674 w 3674"/>
                    <a:gd name="T25" fmla="*/ 4564 h 5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74" h="5121">
                      <a:moveTo>
                        <a:pt x="3674" y="4564"/>
                      </a:moveTo>
                      <a:lnTo>
                        <a:pt x="698" y="4564"/>
                      </a:lnTo>
                      <a:cubicBezTo>
                        <a:pt x="587" y="4564"/>
                        <a:pt x="557" y="4537"/>
                        <a:pt x="557" y="4426"/>
                      </a:cubicBezTo>
                      <a:lnTo>
                        <a:pt x="557" y="659"/>
                      </a:lnTo>
                      <a:cubicBezTo>
                        <a:pt x="557" y="547"/>
                        <a:pt x="587" y="556"/>
                        <a:pt x="698" y="556"/>
                      </a:cubicBezTo>
                      <a:lnTo>
                        <a:pt x="3674" y="556"/>
                      </a:lnTo>
                      <a:lnTo>
                        <a:pt x="3674" y="0"/>
                      </a:lnTo>
                      <a:lnTo>
                        <a:pt x="298" y="0"/>
                      </a:lnTo>
                      <a:cubicBezTo>
                        <a:pt x="133" y="0"/>
                        <a:pt x="0" y="94"/>
                        <a:pt x="0" y="258"/>
                      </a:cubicBezTo>
                      <a:lnTo>
                        <a:pt x="0" y="4826"/>
                      </a:lnTo>
                      <a:cubicBezTo>
                        <a:pt x="0" y="4991"/>
                        <a:pt x="133" y="5121"/>
                        <a:pt x="298" y="5121"/>
                      </a:cubicBezTo>
                      <a:lnTo>
                        <a:pt x="3674" y="5121"/>
                      </a:lnTo>
                      <a:lnTo>
                        <a:pt x="3674" y="4564"/>
                      </a:lnTo>
                      <a:close/>
                    </a:path>
                  </a:pathLst>
                </a:cu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Freeform 18"/>
                <p:cNvSpPr>
                  <a:spLocks/>
                </p:cNvSpPr>
                <p:nvPr/>
              </p:nvSpPr>
              <p:spPr bwMode="auto">
                <a:xfrm>
                  <a:off x="4790494" y="989563"/>
                  <a:ext cx="118260" cy="123067"/>
                </a:xfrm>
                <a:custGeom>
                  <a:avLst/>
                  <a:gdLst>
                    <a:gd name="T0" fmla="*/ 0 w 2895"/>
                    <a:gd name="T1" fmla="*/ 0 h 2991"/>
                    <a:gd name="T2" fmla="*/ 0 w 2895"/>
                    <a:gd name="T3" fmla="*/ 2991 h 2991"/>
                    <a:gd name="T4" fmla="*/ 2895 w 2895"/>
                    <a:gd name="T5" fmla="*/ 2991 h 2991"/>
                    <a:gd name="T6" fmla="*/ 2895 w 2895"/>
                    <a:gd name="T7" fmla="*/ 1986 h 2991"/>
                    <a:gd name="T8" fmla="*/ 1321 w 2895"/>
                    <a:gd name="T9" fmla="*/ 1674 h 2991"/>
                    <a:gd name="T10" fmla="*/ 849 w 2895"/>
                    <a:gd name="T11" fmla="*/ 496 h 2991"/>
                    <a:gd name="T12" fmla="*/ 0 w 2895"/>
                    <a:gd name="T13" fmla="*/ 0 h 29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95" h="2991">
                      <a:moveTo>
                        <a:pt x="0" y="0"/>
                      </a:moveTo>
                      <a:lnTo>
                        <a:pt x="0" y="2991"/>
                      </a:lnTo>
                      <a:lnTo>
                        <a:pt x="2895" y="2991"/>
                      </a:lnTo>
                      <a:lnTo>
                        <a:pt x="2895" y="1986"/>
                      </a:lnTo>
                      <a:cubicBezTo>
                        <a:pt x="2895" y="1986"/>
                        <a:pt x="1950" y="2514"/>
                        <a:pt x="1321" y="1674"/>
                      </a:cubicBezTo>
                      <a:cubicBezTo>
                        <a:pt x="1132" y="1423"/>
                        <a:pt x="1238" y="939"/>
                        <a:pt x="849" y="496"/>
                      </a:cubicBezTo>
                      <a:cubicBezTo>
                        <a:pt x="571" y="18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927021" y="906877"/>
                <a:ext cx="232354" cy="319846"/>
                <a:chOff x="4927021" y="906877"/>
                <a:chExt cx="232354" cy="319846"/>
              </a:xfrm>
            </p:grpSpPr>
            <p:sp>
              <p:nvSpPr>
                <p:cNvPr id="31" name="Freeform 8"/>
                <p:cNvSpPr>
                  <a:spLocks noEditPoints="1"/>
                </p:cNvSpPr>
                <p:nvPr/>
              </p:nvSpPr>
              <p:spPr bwMode="auto">
                <a:xfrm>
                  <a:off x="4963557" y="970654"/>
                  <a:ext cx="49996" cy="50317"/>
                </a:xfrm>
                <a:custGeom>
                  <a:avLst/>
                  <a:gdLst>
                    <a:gd name="T0" fmla="*/ 1225 w 1225"/>
                    <a:gd name="T1" fmla="*/ 1225 h 1225"/>
                    <a:gd name="T2" fmla="*/ 0 w 1225"/>
                    <a:gd name="T3" fmla="*/ 1225 h 1225"/>
                    <a:gd name="T4" fmla="*/ 0 w 1225"/>
                    <a:gd name="T5" fmla="*/ 0 h 1225"/>
                    <a:gd name="T6" fmla="*/ 1225 w 1225"/>
                    <a:gd name="T7" fmla="*/ 0 h 1225"/>
                    <a:gd name="T8" fmla="*/ 1225 w 1225"/>
                    <a:gd name="T9" fmla="*/ 1225 h 1225"/>
                    <a:gd name="T10" fmla="*/ 223 w 1225"/>
                    <a:gd name="T11" fmla="*/ 1002 h 1225"/>
                    <a:gd name="T12" fmla="*/ 1002 w 1225"/>
                    <a:gd name="T13" fmla="*/ 1002 h 1225"/>
                    <a:gd name="T14" fmla="*/ 1002 w 1225"/>
                    <a:gd name="T15" fmla="*/ 223 h 1225"/>
                    <a:gd name="T16" fmla="*/ 223 w 1225"/>
                    <a:gd name="T17" fmla="*/ 223 h 1225"/>
                    <a:gd name="T18" fmla="*/ 223 w 1225"/>
                    <a:gd name="T19" fmla="*/ 1002 h 1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5" h="1225">
                      <a:moveTo>
                        <a:pt x="1225" y="1225"/>
                      </a:move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1225" y="0"/>
                      </a:lnTo>
                      <a:lnTo>
                        <a:pt x="1225" y="1225"/>
                      </a:lnTo>
                      <a:close/>
                      <a:moveTo>
                        <a:pt x="223" y="1002"/>
                      </a:moveTo>
                      <a:lnTo>
                        <a:pt x="1002" y="1002"/>
                      </a:lnTo>
                      <a:lnTo>
                        <a:pt x="1002" y="223"/>
                      </a:lnTo>
                      <a:lnTo>
                        <a:pt x="223" y="223"/>
                      </a:lnTo>
                      <a:lnTo>
                        <a:pt x="223" y="1002"/>
                      </a:lnTo>
                      <a:close/>
                    </a:path>
                  </a:pathLst>
                </a:cu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Rectangle 9"/>
                <p:cNvSpPr>
                  <a:spLocks noChangeArrowheads="1"/>
                </p:cNvSpPr>
                <p:nvPr/>
              </p:nvSpPr>
              <p:spPr bwMode="auto">
                <a:xfrm>
                  <a:off x="5027334" y="979948"/>
                  <a:ext cx="95505" cy="9294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Rectangle 10"/>
                <p:cNvSpPr>
                  <a:spLocks noChangeArrowheads="1"/>
                </p:cNvSpPr>
                <p:nvPr/>
              </p:nvSpPr>
              <p:spPr bwMode="auto">
                <a:xfrm>
                  <a:off x="5027334" y="998216"/>
                  <a:ext cx="82045" cy="9294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11"/>
                <p:cNvSpPr>
                  <a:spLocks noEditPoints="1"/>
                </p:cNvSpPr>
                <p:nvPr/>
              </p:nvSpPr>
              <p:spPr bwMode="auto">
                <a:xfrm>
                  <a:off x="4963557" y="1048532"/>
                  <a:ext cx="49996" cy="50317"/>
                </a:xfrm>
                <a:custGeom>
                  <a:avLst/>
                  <a:gdLst>
                    <a:gd name="T0" fmla="*/ 1225 w 1225"/>
                    <a:gd name="T1" fmla="*/ 1225 h 1225"/>
                    <a:gd name="T2" fmla="*/ 0 w 1225"/>
                    <a:gd name="T3" fmla="*/ 1225 h 1225"/>
                    <a:gd name="T4" fmla="*/ 0 w 1225"/>
                    <a:gd name="T5" fmla="*/ 0 h 1225"/>
                    <a:gd name="T6" fmla="*/ 1225 w 1225"/>
                    <a:gd name="T7" fmla="*/ 0 h 1225"/>
                    <a:gd name="T8" fmla="*/ 1225 w 1225"/>
                    <a:gd name="T9" fmla="*/ 1225 h 1225"/>
                    <a:gd name="T10" fmla="*/ 223 w 1225"/>
                    <a:gd name="T11" fmla="*/ 1002 h 1225"/>
                    <a:gd name="T12" fmla="*/ 1002 w 1225"/>
                    <a:gd name="T13" fmla="*/ 1002 h 1225"/>
                    <a:gd name="T14" fmla="*/ 1002 w 1225"/>
                    <a:gd name="T15" fmla="*/ 223 h 1225"/>
                    <a:gd name="T16" fmla="*/ 223 w 1225"/>
                    <a:gd name="T17" fmla="*/ 223 h 1225"/>
                    <a:gd name="T18" fmla="*/ 223 w 1225"/>
                    <a:gd name="T19" fmla="*/ 1002 h 1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5" h="1225">
                      <a:moveTo>
                        <a:pt x="1225" y="1225"/>
                      </a:moveTo>
                      <a:lnTo>
                        <a:pt x="0" y="1225"/>
                      </a:lnTo>
                      <a:lnTo>
                        <a:pt x="0" y="0"/>
                      </a:lnTo>
                      <a:lnTo>
                        <a:pt x="1225" y="0"/>
                      </a:lnTo>
                      <a:lnTo>
                        <a:pt x="1225" y="1225"/>
                      </a:lnTo>
                      <a:close/>
                      <a:moveTo>
                        <a:pt x="223" y="1002"/>
                      </a:moveTo>
                      <a:lnTo>
                        <a:pt x="1002" y="1002"/>
                      </a:lnTo>
                      <a:lnTo>
                        <a:pt x="1002" y="223"/>
                      </a:lnTo>
                      <a:lnTo>
                        <a:pt x="223" y="223"/>
                      </a:lnTo>
                      <a:lnTo>
                        <a:pt x="223" y="1002"/>
                      </a:lnTo>
                      <a:close/>
                    </a:path>
                  </a:pathLst>
                </a:cu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Rectangle 12"/>
                <p:cNvSpPr>
                  <a:spLocks noChangeArrowheads="1"/>
                </p:cNvSpPr>
                <p:nvPr/>
              </p:nvSpPr>
              <p:spPr bwMode="auto">
                <a:xfrm>
                  <a:off x="5027334" y="1066800"/>
                  <a:ext cx="72751" cy="8974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Rectangle 13"/>
                <p:cNvSpPr>
                  <a:spLocks noChangeArrowheads="1"/>
                </p:cNvSpPr>
                <p:nvPr/>
              </p:nvSpPr>
              <p:spPr bwMode="auto">
                <a:xfrm>
                  <a:off x="5027334" y="1085068"/>
                  <a:ext cx="86532" cy="8974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14"/>
                <p:cNvSpPr>
                  <a:spLocks noEditPoints="1"/>
                </p:cNvSpPr>
                <p:nvPr/>
              </p:nvSpPr>
              <p:spPr bwMode="auto">
                <a:xfrm>
                  <a:off x="4963557" y="1126090"/>
                  <a:ext cx="49996" cy="50317"/>
                </a:xfrm>
                <a:custGeom>
                  <a:avLst/>
                  <a:gdLst>
                    <a:gd name="T0" fmla="*/ 1225 w 1225"/>
                    <a:gd name="T1" fmla="*/ 1224 h 1224"/>
                    <a:gd name="T2" fmla="*/ 0 w 1225"/>
                    <a:gd name="T3" fmla="*/ 1224 h 1224"/>
                    <a:gd name="T4" fmla="*/ 0 w 1225"/>
                    <a:gd name="T5" fmla="*/ 0 h 1224"/>
                    <a:gd name="T6" fmla="*/ 1225 w 1225"/>
                    <a:gd name="T7" fmla="*/ 0 h 1224"/>
                    <a:gd name="T8" fmla="*/ 1225 w 1225"/>
                    <a:gd name="T9" fmla="*/ 1224 h 1224"/>
                    <a:gd name="T10" fmla="*/ 223 w 1225"/>
                    <a:gd name="T11" fmla="*/ 1002 h 1224"/>
                    <a:gd name="T12" fmla="*/ 1002 w 1225"/>
                    <a:gd name="T13" fmla="*/ 1002 h 1224"/>
                    <a:gd name="T14" fmla="*/ 1002 w 1225"/>
                    <a:gd name="T15" fmla="*/ 222 h 1224"/>
                    <a:gd name="T16" fmla="*/ 223 w 1225"/>
                    <a:gd name="T17" fmla="*/ 222 h 1224"/>
                    <a:gd name="T18" fmla="*/ 223 w 1225"/>
                    <a:gd name="T19" fmla="*/ 1002 h 1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5" h="1224">
                      <a:moveTo>
                        <a:pt x="1225" y="1224"/>
                      </a:moveTo>
                      <a:lnTo>
                        <a:pt x="0" y="1224"/>
                      </a:lnTo>
                      <a:lnTo>
                        <a:pt x="0" y="0"/>
                      </a:lnTo>
                      <a:lnTo>
                        <a:pt x="1225" y="0"/>
                      </a:lnTo>
                      <a:lnTo>
                        <a:pt x="1225" y="1224"/>
                      </a:lnTo>
                      <a:close/>
                      <a:moveTo>
                        <a:pt x="223" y="1002"/>
                      </a:moveTo>
                      <a:lnTo>
                        <a:pt x="1002" y="1002"/>
                      </a:lnTo>
                      <a:lnTo>
                        <a:pt x="1002" y="222"/>
                      </a:lnTo>
                      <a:lnTo>
                        <a:pt x="223" y="222"/>
                      </a:lnTo>
                      <a:lnTo>
                        <a:pt x="223" y="1002"/>
                      </a:lnTo>
                      <a:close/>
                    </a:path>
                  </a:pathLst>
                </a:cu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Rectangle 15"/>
                <p:cNvSpPr>
                  <a:spLocks noChangeArrowheads="1"/>
                </p:cNvSpPr>
                <p:nvPr/>
              </p:nvSpPr>
              <p:spPr bwMode="auto">
                <a:xfrm>
                  <a:off x="5027334" y="1135384"/>
                  <a:ext cx="77558" cy="8974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Rectangle 16"/>
                <p:cNvSpPr>
                  <a:spLocks noChangeArrowheads="1"/>
                </p:cNvSpPr>
                <p:nvPr/>
              </p:nvSpPr>
              <p:spPr bwMode="auto">
                <a:xfrm>
                  <a:off x="5027334" y="1048532"/>
                  <a:ext cx="91018" cy="8974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Rectangle 17"/>
                <p:cNvSpPr>
                  <a:spLocks noChangeArrowheads="1"/>
                </p:cNvSpPr>
                <p:nvPr/>
              </p:nvSpPr>
              <p:spPr bwMode="auto">
                <a:xfrm>
                  <a:off x="5027334" y="1153652"/>
                  <a:ext cx="49996" cy="8974"/>
                </a:xfrm>
                <a:prstGeom prst="rect">
                  <a:avLst/>
                </a:prstGeom>
                <a:solidFill>
                  <a:srgbClr val="38939B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" name="Freeform 19"/>
                <p:cNvSpPr>
                  <a:spLocks noEditPoints="1"/>
                </p:cNvSpPr>
                <p:nvPr/>
              </p:nvSpPr>
              <p:spPr bwMode="auto">
                <a:xfrm>
                  <a:off x="4927021" y="906877"/>
                  <a:ext cx="232354" cy="319846"/>
                </a:xfrm>
                <a:custGeom>
                  <a:avLst/>
                  <a:gdLst>
                    <a:gd name="T0" fmla="*/ 5314 w 5679"/>
                    <a:gd name="T1" fmla="*/ 222 h 7793"/>
                    <a:gd name="T2" fmla="*/ 4051 w 5679"/>
                    <a:gd name="T3" fmla="*/ 222 h 7793"/>
                    <a:gd name="T4" fmla="*/ 3840 w 5679"/>
                    <a:gd name="T5" fmla="*/ 0 h 7793"/>
                    <a:gd name="T6" fmla="*/ 2050 w 5679"/>
                    <a:gd name="T7" fmla="*/ 0 h 7793"/>
                    <a:gd name="T8" fmla="*/ 1839 w 5679"/>
                    <a:gd name="T9" fmla="*/ 222 h 7793"/>
                    <a:gd name="T10" fmla="*/ 365 w 5679"/>
                    <a:gd name="T11" fmla="*/ 222 h 7793"/>
                    <a:gd name="T12" fmla="*/ 0 w 5679"/>
                    <a:gd name="T13" fmla="*/ 509 h 7793"/>
                    <a:gd name="T14" fmla="*/ 0 w 5679"/>
                    <a:gd name="T15" fmla="*/ 7494 h 7793"/>
                    <a:gd name="T16" fmla="*/ 365 w 5679"/>
                    <a:gd name="T17" fmla="*/ 7793 h 7793"/>
                    <a:gd name="T18" fmla="*/ 5314 w 5679"/>
                    <a:gd name="T19" fmla="*/ 7793 h 7793"/>
                    <a:gd name="T20" fmla="*/ 5679 w 5679"/>
                    <a:gd name="T21" fmla="*/ 7494 h 7793"/>
                    <a:gd name="T22" fmla="*/ 5679 w 5679"/>
                    <a:gd name="T23" fmla="*/ 509 h 7793"/>
                    <a:gd name="T24" fmla="*/ 5314 w 5679"/>
                    <a:gd name="T25" fmla="*/ 222 h 7793"/>
                    <a:gd name="T26" fmla="*/ 3629 w 5679"/>
                    <a:gd name="T27" fmla="*/ 315 h 7793"/>
                    <a:gd name="T28" fmla="*/ 3735 w 5679"/>
                    <a:gd name="T29" fmla="*/ 421 h 7793"/>
                    <a:gd name="T30" fmla="*/ 3629 w 5679"/>
                    <a:gd name="T31" fmla="*/ 526 h 7793"/>
                    <a:gd name="T32" fmla="*/ 3524 w 5679"/>
                    <a:gd name="T33" fmla="*/ 421 h 7793"/>
                    <a:gd name="T34" fmla="*/ 3629 w 5679"/>
                    <a:gd name="T35" fmla="*/ 315 h 7793"/>
                    <a:gd name="T36" fmla="*/ 2260 w 5679"/>
                    <a:gd name="T37" fmla="*/ 315 h 7793"/>
                    <a:gd name="T38" fmla="*/ 2366 w 5679"/>
                    <a:gd name="T39" fmla="*/ 421 h 7793"/>
                    <a:gd name="T40" fmla="*/ 2260 w 5679"/>
                    <a:gd name="T41" fmla="*/ 526 h 7793"/>
                    <a:gd name="T42" fmla="*/ 2155 w 5679"/>
                    <a:gd name="T43" fmla="*/ 421 h 7793"/>
                    <a:gd name="T44" fmla="*/ 2260 w 5679"/>
                    <a:gd name="T45" fmla="*/ 315 h 7793"/>
                    <a:gd name="T46" fmla="*/ 5233 w 5679"/>
                    <a:gd name="T47" fmla="*/ 7266 h 7793"/>
                    <a:gd name="T48" fmla="*/ 5104 w 5679"/>
                    <a:gd name="T49" fmla="*/ 7348 h 7793"/>
                    <a:gd name="T50" fmla="*/ 575 w 5679"/>
                    <a:gd name="T51" fmla="*/ 7348 h 7793"/>
                    <a:gd name="T52" fmla="*/ 446 w 5679"/>
                    <a:gd name="T53" fmla="*/ 7266 h 7793"/>
                    <a:gd name="T54" fmla="*/ 446 w 5679"/>
                    <a:gd name="T55" fmla="*/ 737 h 7793"/>
                    <a:gd name="T56" fmla="*/ 575 w 5679"/>
                    <a:gd name="T57" fmla="*/ 668 h 7793"/>
                    <a:gd name="T58" fmla="*/ 1839 w 5679"/>
                    <a:gd name="T59" fmla="*/ 668 h 7793"/>
                    <a:gd name="T60" fmla="*/ 2050 w 5679"/>
                    <a:gd name="T61" fmla="*/ 890 h 7793"/>
                    <a:gd name="T62" fmla="*/ 3840 w 5679"/>
                    <a:gd name="T63" fmla="*/ 890 h 7793"/>
                    <a:gd name="T64" fmla="*/ 4051 w 5679"/>
                    <a:gd name="T65" fmla="*/ 668 h 7793"/>
                    <a:gd name="T66" fmla="*/ 5104 w 5679"/>
                    <a:gd name="T67" fmla="*/ 668 h 7793"/>
                    <a:gd name="T68" fmla="*/ 5233 w 5679"/>
                    <a:gd name="T69" fmla="*/ 737 h 7793"/>
                    <a:gd name="T70" fmla="*/ 5233 w 5679"/>
                    <a:gd name="T71" fmla="*/ 7266 h 7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679" h="7793">
                      <a:moveTo>
                        <a:pt x="5314" y="222"/>
                      </a:moveTo>
                      <a:lnTo>
                        <a:pt x="4051" y="222"/>
                      </a:lnTo>
                      <a:cubicBezTo>
                        <a:pt x="4051" y="111"/>
                        <a:pt x="3956" y="0"/>
                        <a:pt x="3840" y="0"/>
                      </a:cubicBezTo>
                      <a:lnTo>
                        <a:pt x="2050" y="0"/>
                      </a:lnTo>
                      <a:cubicBezTo>
                        <a:pt x="1933" y="0"/>
                        <a:pt x="1839" y="111"/>
                        <a:pt x="1839" y="222"/>
                      </a:cubicBezTo>
                      <a:lnTo>
                        <a:pt x="365" y="222"/>
                      </a:lnTo>
                      <a:cubicBezTo>
                        <a:pt x="190" y="222"/>
                        <a:pt x="0" y="344"/>
                        <a:pt x="0" y="509"/>
                      </a:cubicBezTo>
                      <a:lnTo>
                        <a:pt x="0" y="7494"/>
                      </a:lnTo>
                      <a:cubicBezTo>
                        <a:pt x="0" y="7659"/>
                        <a:pt x="190" y="7793"/>
                        <a:pt x="365" y="7793"/>
                      </a:cubicBezTo>
                      <a:lnTo>
                        <a:pt x="5314" y="7793"/>
                      </a:lnTo>
                      <a:cubicBezTo>
                        <a:pt x="5489" y="7793"/>
                        <a:pt x="5679" y="7659"/>
                        <a:pt x="5679" y="7494"/>
                      </a:cubicBezTo>
                      <a:lnTo>
                        <a:pt x="5679" y="509"/>
                      </a:lnTo>
                      <a:cubicBezTo>
                        <a:pt x="5679" y="344"/>
                        <a:pt x="5489" y="222"/>
                        <a:pt x="5314" y="222"/>
                      </a:cubicBezTo>
                      <a:close/>
                      <a:moveTo>
                        <a:pt x="3629" y="315"/>
                      </a:moveTo>
                      <a:cubicBezTo>
                        <a:pt x="3688" y="315"/>
                        <a:pt x="3735" y="363"/>
                        <a:pt x="3735" y="421"/>
                      </a:cubicBezTo>
                      <a:cubicBezTo>
                        <a:pt x="3735" y="479"/>
                        <a:pt x="3688" y="526"/>
                        <a:pt x="3629" y="526"/>
                      </a:cubicBezTo>
                      <a:cubicBezTo>
                        <a:pt x="3571" y="526"/>
                        <a:pt x="3524" y="479"/>
                        <a:pt x="3524" y="421"/>
                      </a:cubicBezTo>
                      <a:cubicBezTo>
                        <a:pt x="3524" y="363"/>
                        <a:pt x="3571" y="315"/>
                        <a:pt x="3629" y="315"/>
                      </a:cubicBezTo>
                      <a:close/>
                      <a:moveTo>
                        <a:pt x="2260" y="315"/>
                      </a:moveTo>
                      <a:cubicBezTo>
                        <a:pt x="2318" y="315"/>
                        <a:pt x="2366" y="363"/>
                        <a:pt x="2366" y="421"/>
                      </a:cubicBezTo>
                      <a:cubicBezTo>
                        <a:pt x="2366" y="479"/>
                        <a:pt x="2318" y="526"/>
                        <a:pt x="2260" y="526"/>
                      </a:cubicBezTo>
                      <a:cubicBezTo>
                        <a:pt x="2202" y="526"/>
                        <a:pt x="2155" y="479"/>
                        <a:pt x="2155" y="421"/>
                      </a:cubicBezTo>
                      <a:cubicBezTo>
                        <a:pt x="2155" y="363"/>
                        <a:pt x="2202" y="315"/>
                        <a:pt x="2260" y="315"/>
                      </a:cubicBezTo>
                      <a:close/>
                      <a:moveTo>
                        <a:pt x="5233" y="7266"/>
                      </a:moveTo>
                      <a:cubicBezTo>
                        <a:pt x="5233" y="7266"/>
                        <a:pt x="5209" y="7348"/>
                        <a:pt x="5104" y="7348"/>
                      </a:cubicBezTo>
                      <a:lnTo>
                        <a:pt x="575" y="7348"/>
                      </a:lnTo>
                      <a:cubicBezTo>
                        <a:pt x="470" y="7348"/>
                        <a:pt x="446" y="7266"/>
                        <a:pt x="446" y="7266"/>
                      </a:cubicBezTo>
                      <a:lnTo>
                        <a:pt x="446" y="737"/>
                      </a:lnTo>
                      <a:cubicBezTo>
                        <a:pt x="446" y="631"/>
                        <a:pt x="575" y="668"/>
                        <a:pt x="575" y="668"/>
                      </a:cubicBezTo>
                      <a:lnTo>
                        <a:pt x="1839" y="668"/>
                      </a:lnTo>
                      <a:cubicBezTo>
                        <a:pt x="1839" y="779"/>
                        <a:pt x="1933" y="890"/>
                        <a:pt x="2050" y="890"/>
                      </a:cubicBezTo>
                      <a:lnTo>
                        <a:pt x="3840" y="890"/>
                      </a:lnTo>
                      <a:cubicBezTo>
                        <a:pt x="3956" y="890"/>
                        <a:pt x="4051" y="779"/>
                        <a:pt x="4051" y="668"/>
                      </a:cubicBezTo>
                      <a:lnTo>
                        <a:pt x="5104" y="668"/>
                      </a:lnTo>
                      <a:cubicBezTo>
                        <a:pt x="5104" y="668"/>
                        <a:pt x="5233" y="631"/>
                        <a:pt x="5233" y="737"/>
                      </a:cubicBezTo>
                      <a:lnTo>
                        <a:pt x="5233" y="7266"/>
                      </a:lnTo>
                      <a:close/>
                    </a:path>
                  </a:pathLst>
                </a:custGeom>
                <a:solidFill>
                  <a:srgbClr val="3893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46" name="Freeform 45"/>
          <p:cNvSpPr/>
          <p:nvPr/>
        </p:nvSpPr>
        <p:spPr>
          <a:xfrm>
            <a:off x="476583" y="1402892"/>
            <a:ext cx="4093036" cy="45719"/>
          </a:xfrm>
          <a:custGeom>
            <a:avLst/>
            <a:gdLst>
              <a:gd name="connsiteX0" fmla="*/ 0 w 8205257"/>
              <a:gd name="connsiteY0" fmla="*/ 0 h 448979"/>
              <a:gd name="connsiteX1" fmla="*/ 3696173 w 8205257"/>
              <a:gd name="connsiteY1" fmla="*/ 0 h 448979"/>
              <a:gd name="connsiteX2" fmla="*/ 4089711 w 8205257"/>
              <a:gd name="connsiteY2" fmla="*/ 0 h 448979"/>
              <a:gd name="connsiteX3" fmla="*/ 8205257 w 8205257"/>
              <a:gd name="connsiteY3" fmla="*/ 0 h 448979"/>
              <a:gd name="connsiteX4" fmla="*/ 8205257 w 8205257"/>
              <a:gd name="connsiteY4" fmla="*/ 448979 h 448979"/>
              <a:gd name="connsiteX5" fmla="*/ 4089711 w 8205257"/>
              <a:gd name="connsiteY5" fmla="*/ 448979 h 448979"/>
              <a:gd name="connsiteX6" fmla="*/ 3696173 w 8205257"/>
              <a:gd name="connsiteY6" fmla="*/ 448979 h 448979"/>
              <a:gd name="connsiteX7" fmla="*/ 0 w 8205257"/>
              <a:gd name="connsiteY7" fmla="*/ 448979 h 448979"/>
              <a:gd name="connsiteX0" fmla="*/ 0 w 8205257"/>
              <a:gd name="connsiteY0" fmla="*/ 0 h 448979"/>
              <a:gd name="connsiteX1" fmla="*/ 3696173 w 8205257"/>
              <a:gd name="connsiteY1" fmla="*/ 0 h 448979"/>
              <a:gd name="connsiteX2" fmla="*/ 4089711 w 8205257"/>
              <a:gd name="connsiteY2" fmla="*/ 0 h 448979"/>
              <a:gd name="connsiteX3" fmla="*/ 8205257 w 8205257"/>
              <a:gd name="connsiteY3" fmla="*/ 0 h 448979"/>
              <a:gd name="connsiteX4" fmla="*/ 8205257 w 8205257"/>
              <a:gd name="connsiteY4" fmla="*/ 448979 h 448979"/>
              <a:gd name="connsiteX5" fmla="*/ 3696173 w 8205257"/>
              <a:gd name="connsiteY5" fmla="*/ 448979 h 448979"/>
              <a:gd name="connsiteX6" fmla="*/ 0 w 8205257"/>
              <a:gd name="connsiteY6" fmla="*/ 448979 h 448979"/>
              <a:gd name="connsiteX7" fmla="*/ 0 w 8205257"/>
              <a:gd name="connsiteY7" fmla="*/ 0 h 448979"/>
              <a:gd name="connsiteX0" fmla="*/ 0 w 8205257"/>
              <a:gd name="connsiteY0" fmla="*/ 0 h 448979"/>
              <a:gd name="connsiteX1" fmla="*/ 3696173 w 8205257"/>
              <a:gd name="connsiteY1" fmla="*/ 0 h 448979"/>
              <a:gd name="connsiteX2" fmla="*/ 4089711 w 8205257"/>
              <a:gd name="connsiteY2" fmla="*/ 0 h 448979"/>
              <a:gd name="connsiteX3" fmla="*/ 8205257 w 8205257"/>
              <a:gd name="connsiteY3" fmla="*/ 0 h 448979"/>
              <a:gd name="connsiteX4" fmla="*/ 8205257 w 8205257"/>
              <a:gd name="connsiteY4" fmla="*/ 448979 h 448979"/>
              <a:gd name="connsiteX5" fmla="*/ 0 w 8205257"/>
              <a:gd name="connsiteY5" fmla="*/ 448979 h 448979"/>
              <a:gd name="connsiteX6" fmla="*/ 0 w 8205257"/>
              <a:gd name="connsiteY6" fmla="*/ 0 h 448979"/>
              <a:gd name="connsiteX0" fmla="*/ 0 w 8205257"/>
              <a:gd name="connsiteY0" fmla="*/ 0 h 448979"/>
              <a:gd name="connsiteX1" fmla="*/ 3696173 w 8205257"/>
              <a:gd name="connsiteY1" fmla="*/ 0 h 448979"/>
              <a:gd name="connsiteX2" fmla="*/ 8205257 w 8205257"/>
              <a:gd name="connsiteY2" fmla="*/ 0 h 448979"/>
              <a:gd name="connsiteX3" fmla="*/ 8205257 w 8205257"/>
              <a:gd name="connsiteY3" fmla="*/ 448979 h 448979"/>
              <a:gd name="connsiteX4" fmla="*/ 0 w 8205257"/>
              <a:gd name="connsiteY4" fmla="*/ 448979 h 448979"/>
              <a:gd name="connsiteX5" fmla="*/ 0 w 8205257"/>
              <a:gd name="connsiteY5" fmla="*/ 0 h 448979"/>
              <a:gd name="connsiteX0" fmla="*/ 0 w 8205257"/>
              <a:gd name="connsiteY0" fmla="*/ 0 h 448979"/>
              <a:gd name="connsiteX1" fmla="*/ 8205257 w 8205257"/>
              <a:gd name="connsiteY1" fmla="*/ 0 h 448979"/>
              <a:gd name="connsiteX2" fmla="*/ 8205257 w 8205257"/>
              <a:gd name="connsiteY2" fmla="*/ 448979 h 448979"/>
              <a:gd name="connsiteX3" fmla="*/ 0 w 8205257"/>
              <a:gd name="connsiteY3" fmla="*/ 448979 h 448979"/>
              <a:gd name="connsiteX4" fmla="*/ 0 w 8205257"/>
              <a:gd name="connsiteY4" fmla="*/ 0 h 4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5257" h="448979">
                <a:moveTo>
                  <a:pt x="0" y="0"/>
                </a:moveTo>
                <a:lnTo>
                  <a:pt x="8205257" y="0"/>
                </a:lnTo>
                <a:lnTo>
                  <a:pt x="8205257" y="448979"/>
                </a:lnTo>
                <a:lnTo>
                  <a:pt x="0" y="448979"/>
                </a:lnTo>
                <a:lnTo>
                  <a:pt x="0" y="0"/>
                </a:lnTo>
                <a:close/>
              </a:path>
            </a:pathLst>
          </a:custGeom>
          <a:solidFill>
            <a:srgbClr val="0451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72839"/>
            <a:endParaRPr lang="en-US" sz="1904" dirty="0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588804" y="1402892"/>
            <a:ext cx="4093036" cy="45719"/>
          </a:xfrm>
          <a:custGeom>
            <a:avLst/>
            <a:gdLst>
              <a:gd name="connsiteX0" fmla="*/ 0 w 8205257"/>
              <a:gd name="connsiteY0" fmla="*/ 0 h 448979"/>
              <a:gd name="connsiteX1" fmla="*/ 3696173 w 8205257"/>
              <a:gd name="connsiteY1" fmla="*/ 0 h 448979"/>
              <a:gd name="connsiteX2" fmla="*/ 4089711 w 8205257"/>
              <a:gd name="connsiteY2" fmla="*/ 0 h 448979"/>
              <a:gd name="connsiteX3" fmla="*/ 8205257 w 8205257"/>
              <a:gd name="connsiteY3" fmla="*/ 0 h 448979"/>
              <a:gd name="connsiteX4" fmla="*/ 8205257 w 8205257"/>
              <a:gd name="connsiteY4" fmla="*/ 448979 h 448979"/>
              <a:gd name="connsiteX5" fmla="*/ 4089711 w 8205257"/>
              <a:gd name="connsiteY5" fmla="*/ 448979 h 448979"/>
              <a:gd name="connsiteX6" fmla="*/ 3696173 w 8205257"/>
              <a:gd name="connsiteY6" fmla="*/ 448979 h 448979"/>
              <a:gd name="connsiteX7" fmla="*/ 0 w 8205257"/>
              <a:gd name="connsiteY7" fmla="*/ 448979 h 448979"/>
              <a:gd name="connsiteX0" fmla="*/ 0 w 8205257"/>
              <a:gd name="connsiteY0" fmla="*/ 0 h 448979"/>
              <a:gd name="connsiteX1" fmla="*/ 3696173 w 8205257"/>
              <a:gd name="connsiteY1" fmla="*/ 0 h 448979"/>
              <a:gd name="connsiteX2" fmla="*/ 4089711 w 8205257"/>
              <a:gd name="connsiteY2" fmla="*/ 0 h 448979"/>
              <a:gd name="connsiteX3" fmla="*/ 8205257 w 8205257"/>
              <a:gd name="connsiteY3" fmla="*/ 0 h 448979"/>
              <a:gd name="connsiteX4" fmla="*/ 8205257 w 8205257"/>
              <a:gd name="connsiteY4" fmla="*/ 448979 h 448979"/>
              <a:gd name="connsiteX5" fmla="*/ 3696173 w 8205257"/>
              <a:gd name="connsiteY5" fmla="*/ 448979 h 448979"/>
              <a:gd name="connsiteX6" fmla="*/ 0 w 8205257"/>
              <a:gd name="connsiteY6" fmla="*/ 448979 h 448979"/>
              <a:gd name="connsiteX7" fmla="*/ 0 w 8205257"/>
              <a:gd name="connsiteY7" fmla="*/ 0 h 448979"/>
              <a:gd name="connsiteX0" fmla="*/ 0 w 8205257"/>
              <a:gd name="connsiteY0" fmla="*/ 0 h 448979"/>
              <a:gd name="connsiteX1" fmla="*/ 3696173 w 8205257"/>
              <a:gd name="connsiteY1" fmla="*/ 0 h 448979"/>
              <a:gd name="connsiteX2" fmla="*/ 4089711 w 8205257"/>
              <a:gd name="connsiteY2" fmla="*/ 0 h 448979"/>
              <a:gd name="connsiteX3" fmla="*/ 8205257 w 8205257"/>
              <a:gd name="connsiteY3" fmla="*/ 0 h 448979"/>
              <a:gd name="connsiteX4" fmla="*/ 8205257 w 8205257"/>
              <a:gd name="connsiteY4" fmla="*/ 448979 h 448979"/>
              <a:gd name="connsiteX5" fmla="*/ 0 w 8205257"/>
              <a:gd name="connsiteY5" fmla="*/ 448979 h 448979"/>
              <a:gd name="connsiteX6" fmla="*/ 0 w 8205257"/>
              <a:gd name="connsiteY6" fmla="*/ 0 h 448979"/>
              <a:gd name="connsiteX0" fmla="*/ 0 w 8205257"/>
              <a:gd name="connsiteY0" fmla="*/ 0 h 448979"/>
              <a:gd name="connsiteX1" fmla="*/ 3696173 w 8205257"/>
              <a:gd name="connsiteY1" fmla="*/ 0 h 448979"/>
              <a:gd name="connsiteX2" fmla="*/ 8205257 w 8205257"/>
              <a:gd name="connsiteY2" fmla="*/ 0 h 448979"/>
              <a:gd name="connsiteX3" fmla="*/ 8205257 w 8205257"/>
              <a:gd name="connsiteY3" fmla="*/ 448979 h 448979"/>
              <a:gd name="connsiteX4" fmla="*/ 0 w 8205257"/>
              <a:gd name="connsiteY4" fmla="*/ 448979 h 448979"/>
              <a:gd name="connsiteX5" fmla="*/ 0 w 8205257"/>
              <a:gd name="connsiteY5" fmla="*/ 0 h 448979"/>
              <a:gd name="connsiteX0" fmla="*/ 0 w 8205257"/>
              <a:gd name="connsiteY0" fmla="*/ 0 h 448979"/>
              <a:gd name="connsiteX1" fmla="*/ 8205257 w 8205257"/>
              <a:gd name="connsiteY1" fmla="*/ 0 h 448979"/>
              <a:gd name="connsiteX2" fmla="*/ 8205257 w 8205257"/>
              <a:gd name="connsiteY2" fmla="*/ 448979 h 448979"/>
              <a:gd name="connsiteX3" fmla="*/ 0 w 8205257"/>
              <a:gd name="connsiteY3" fmla="*/ 448979 h 448979"/>
              <a:gd name="connsiteX4" fmla="*/ 0 w 8205257"/>
              <a:gd name="connsiteY4" fmla="*/ 0 h 4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5257" h="448979">
                <a:moveTo>
                  <a:pt x="0" y="0"/>
                </a:moveTo>
                <a:lnTo>
                  <a:pt x="8205257" y="0"/>
                </a:lnTo>
                <a:lnTo>
                  <a:pt x="8205257" y="448979"/>
                </a:lnTo>
                <a:lnTo>
                  <a:pt x="0" y="448979"/>
                </a:lnTo>
                <a:lnTo>
                  <a:pt x="0" y="0"/>
                </a:lnTo>
                <a:close/>
              </a:path>
            </a:pathLst>
          </a:custGeom>
          <a:solidFill>
            <a:srgbClr val="276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72839"/>
            <a:endParaRPr lang="en-US" sz="1904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huffpost.com/gen/2001362/images/o-HOMELESS-MAN-faceboo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r="22929" b="11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-3651"/>
            <a:ext cx="9144000" cy="6858000"/>
          </a:xfrm>
          <a:prstGeom prst="rect">
            <a:avLst/>
          </a:prstGeom>
          <a:solidFill>
            <a:srgbClr val="0891F8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" y="1882751"/>
            <a:ext cx="692764" cy="2468880"/>
            <a:chOff x="0" y="53008"/>
            <a:chExt cx="285041" cy="67310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53008"/>
              <a:ext cx="220426" cy="673100"/>
            </a:xfrm>
            <a:prstGeom prst="rect">
              <a:avLst/>
            </a:prstGeom>
            <a:solidFill>
              <a:srgbClr val="0891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634" y="53008"/>
              <a:ext cx="64407" cy="673100"/>
            </a:xfrm>
            <a:prstGeom prst="rect">
              <a:avLst/>
            </a:prstGeom>
            <a:solidFill>
              <a:srgbClr val="62BF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744070" y="1940975"/>
            <a:ext cx="41820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Strategic Plan to End Homelessness by 2020</a:t>
            </a:r>
            <a:endParaRPr lang="en-US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sosceles Triangle 4"/>
          <p:cNvSpPr/>
          <p:nvPr/>
        </p:nvSpPr>
        <p:spPr>
          <a:xfrm rot="955659" flipH="1">
            <a:off x="5347476" y="2225446"/>
            <a:ext cx="4155405" cy="2594965"/>
          </a:xfrm>
          <a:custGeom>
            <a:avLst/>
            <a:gdLst>
              <a:gd name="connsiteX0" fmla="*/ 0 w 2829207"/>
              <a:gd name="connsiteY0" fmla="*/ 1506998 h 1506998"/>
              <a:gd name="connsiteX1" fmla="*/ 1414604 w 2829207"/>
              <a:gd name="connsiteY1" fmla="*/ 0 h 1506998"/>
              <a:gd name="connsiteX2" fmla="*/ 2829207 w 2829207"/>
              <a:gd name="connsiteY2" fmla="*/ 1506998 h 1506998"/>
              <a:gd name="connsiteX3" fmla="*/ 0 w 2829207"/>
              <a:gd name="connsiteY3" fmla="*/ 1506998 h 1506998"/>
              <a:gd name="connsiteX0" fmla="*/ 0 w 3123240"/>
              <a:gd name="connsiteY0" fmla="*/ 1506998 h 1868790"/>
              <a:gd name="connsiteX1" fmla="*/ 1414604 w 3123240"/>
              <a:gd name="connsiteY1" fmla="*/ 0 h 1868790"/>
              <a:gd name="connsiteX2" fmla="*/ 3123240 w 3123240"/>
              <a:gd name="connsiteY2" fmla="*/ 1868790 h 1868790"/>
              <a:gd name="connsiteX3" fmla="*/ 0 w 3123240"/>
              <a:gd name="connsiteY3" fmla="*/ 1506998 h 1868790"/>
              <a:gd name="connsiteX0" fmla="*/ 0 w 3238556"/>
              <a:gd name="connsiteY0" fmla="*/ 1506998 h 1905519"/>
              <a:gd name="connsiteX1" fmla="*/ 1414604 w 3238556"/>
              <a:gd name="connsiteY1" fmla="*/ 0 h 1905519"/>
              <a:gd name="connsiteX2" fmla="*/ 3238556 w 3238556"/>
              <a:gd name="connsiteY2" fmla="*/ 1905519 h 1905519"/>
              <a:gd name="connsiteX3" fmla="*/ 0 w 3238556"/>
              <a:gd name="connsiteY3" fmla="*/ 1506998 h 1905519"/>
              <a:gd name="connsiteX0" fmla="*/ 0 w 3221093"/>
              <a:gd name="connsiteY0" fmla="*/ 1540786 h 1905519"/>
              <a:gd name="connsiteX1" fmla="*/ 1397141 w 3221093"/>
              <a:gd name="connsiteY1" fmla="*/ 0 h 1905519"/>
              <a:gd name="connsiteX2" fmla="*/ 3221093 w 3221093"/>
              <a:gd name="connsiteY2" fmla="*/ 1905519 h 1905519"/>
              <a:gd name="connsiteX3" fmla="*/ 0 w 3221093"/>
              <a:gd name="connsiteY3" fmla="*/ 1540786 h 1905519"/>
              <a:gd name="connsiteX0" fmla="*/ 0 w 3512692"/>
              <a:gd name="connsiteY0" fmla="*/ 1540786 h 1540786"/>
              <a:gd name="connsiteX1" fmla="*/ 1397141 w 3512692"/>
              <a:gd name="connsiteY1" fmla="*/ 0 h 1540786"/>
              <a:gd name="connsiteX2" fmla="*/ 3512692 w 3512692"/>
              <a:gd name="connsiteY2" fmla="*/ 1513541 h 1540786"/>
              <a:gd name="connsiteX3" fmla="*/ 0 w 3512692"/>
              <a:gd name="connsiteY3" fmla="*/ 1540786 h 1540786"/>
              <a:gd name="connsiteX0" fmla="*/ 0 w 3512692"/>
              <a:gd name="connsiteY0" fmla="*/ 1552675 h 1552675"/>
              <a:gd name="connsiteX1" fmla="*/ 1525136 w 3512692"/>
              <a:gd name="connsiteY1" fmla="*/ 0 h 1552675"/>
              <a:gd name="connsiteX2" fmla="*/ 3512692 w 3512692"/>
              <a:gd name="connsiteY2" fmla="*/ 1525430 h 1552675"/>
              <a:gd name="connsiteX3" fmla="*/ 0 w 3512692"/>
              <a:gd name="connsiteY3" fmla="*/ 1552675 h 1552675"/>
              <a:gd name="connsiteX0" fmla="*/ 0 w 3512692"/>
              <a:gd name="connsiteY0" fmla="*/ 1551986 h 1551986"/>
              <a:gd name="connsiteX1" fmla="*/ 1483763 w 3512692"/>
              <a:gd name="connsiteY1" fmla="*/ 0 h 1551986"/>
              <a:gd name="connsiteX2" fmla="*/ 3512692 w 3512692"/>
              <a:gd name="connsiteY2" fmla="*/ 1524741 h 1551986"/>
              <a:gd name="connsiteX3" fmla="*/ 0 w 3512692"/>
              <a:gd name="connsiteY3" fmla="*/ 1551986 h 1551986"/>
              <a:gd name="connsiteX0" fmla="*/ 0 w 3618823"/>
              <a:gd name="connsiteY0" fmla="*/ 1300007 h 1524741"/>
              <a:gd name="connsiteX1" fmla="*/ 1589894 w 3618823"/>
              <a:gd name="connsiteY1" fmla="*/ 0 h 1524741"/>
              <a:gd name="connsiteX2" fmla="*/ 3618823 w 3618823"/>
              <a:gd name="connsiteY2" fmla="*/ 1524741 h 1524741"/>
              <a:gd name="connsiteX3" fmla="*/ 0 w 3618823"/>
              <a:gd name="connsiteY3" fmla="*/ 1300007 h 152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823" h="1524741">
                <a:moveTo>
                  <a:pt x="0" y="1300007"/>
                </a:moveTo>
                <a:lnTo>
                  <a:pt x="1589894" y="0"/>
                </a:lnTo>
                <a:lnTo>
                  <a:pt x="3618823" y="1524741"/>
                </a:lnTo>
                <a:lnTo>
                  <a:pt x="0" y="1300007"/>
                </a:lnTo>
                <a:close/>
              </a:path>
            </a:pathLst>
          </a:custGeom>
          <a:gradFill flip="none" rotWithShape="1">
            <a:gsLst>
              <a:gs pos="4000">
                <a:srgbClr val="056CB6">
                  <a:alpha val="0"/>
                  <a:lumMod val="10000"/>
                  <a:lumOff val="90000"/>
                </a:srgbClr>
              </a:gs>
              <a:gs pos="100000">
                <a:srgbClr val="056CB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Strategic Plan Goals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-443726" y="3146349"/>
            <a:ext cx="8103183" cy="1452588"/>
          </a:xfrm>
          <a:prstGeom prst="rightArrow">
            <a:avLst>
              <a:gd name="adj1" fmla="val 50000"/>
              <a:gd name="adj2" fmla="val 82743"/>
            </a:avLst>
          </a:prstGeom>
          <a:solidFill>
            <a:srgbClr val="BBBBBB"/>
          </a:solidFill>
          <a:ln w="12700" cap="flat" cmpd="sng" algn="ctr">
            <a:noFill/>
            <a:prstDash val="solid"/>
            <a:miter lim="800000"/>
          </a:ln>
          <a:effectLst>
            <a:outerShdw blurRad="139700" dist="12700" dir="5400000" sx="101000" sy="101000" algn="t" rotWithShape="0">
              <a:prstClr val="black">
                <a:alpha val="35000"/>
              </a:prstClr>
            </a:outerShdw>
          </a:effectLst>
          <a:scene3d>
            <a:camera prst="isometricOffAxis1Top">
              <a:rot lat="18972000" lon="18558000" rev="3456000"/>
            </a:camera>
            <a:lightRig rig="balanced" dir="t">
              <a:rot lat="0" lon="0" rev="18600000"/>
            </a:lightRig>
          </a:scene3d>
          <a:sp3d extrusionH="95250" prstMaterial="metal">
            <a:bevelT w="254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29457" y="1422577"/>
            <a:ext cx="1516226" cy="2700825"/>
            <a:chOff x="2434258" y="1524175"/>
            <a:chExt cx="1516226" cy="2700825"/>
          </a:xfrm>
        </p:grpSpPr>
        <p:sp>
          <p:nvSpPr>
            <p:cNvPr id="112" name="Rectangle 111"/>
            <p:cNvSpPr/>
            <p:nvPr/>
          </p:nvSpPr>
          <p:spPr>
            <a:xfrm>
              <a:off x="2434258" y="1524175"/>
              <a:ext cx="1516226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End Family 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Homelessness</a:t>
              </a:r>
              <a:endPara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3192371" y="2167633"/>
              <a:ext cx="0" cy="1432430"/>
            </a:xfrm>
            <a:prstGeom prst="line">
              <a:avLst/>
            </a:prstGeom>
            <a:ln w="12700" cap="flat">
              <a:solidFill>
                <a:srgbClr val="38939B"/>
              </a:solidFill>
              <a:prstDash val="sysDash"/>
              <a:miter lim="800000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/>
            <p:cNvGrpSpPr/>
            <p:nvPr/>
          </p:nvGrpSpPr>
          <p:grpSpPr>
            <a:xfrm>
              <a:off x="2871549" y="3517427"/>
              <a:ext cx="664931" cy="707573"/>
              <a:chOff x="2534808" y="3462702"/>
              <a:chExt cx="863520" cy="918897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2534808" y="3462702"/>
                <a:ext cx="863520" cy="918897"/>
                <a:chOff x="500667" y="4088027"/>
                <a:chExt cx="863520" cy="918897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13" t="35062" r="9482" b="32697"/>
                <a:stretch/>
              </p:blipFill>
              <p:spPr>
                <a:xfrm>
                  <a:off x="552091" y="4903194"/>
                  <a:ext cx="760673" cy="10373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89" name="Tåre 105"/>
                <p:cNvSpPr/>
                <p:nvPr/>
              </p:nvSpPr>
              <p:spPr bwMode="auto">
                <a:xfrm>
                  <a:off x="500667" y="4088027"/>
                  <a:ext cx="863520" cy="870299"/>
                </a:xfrm>
                <a:prstGeom prst="ellipse">
                  <a:avLst/>
                </a:prstGeom>
                <a:solidFill>
                  <a:srgbClr val="38939B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425450" h="349250"/>
                </a:sp3d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marR="0" lvl="0" indent="-34290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+mj-lt"/>
                    <a:buAutoNum type="arabicPeriod"/>
                    <a:tabLst/>
                    <a:defRPr/>
                  </a:pPr>
                  <a:endParaRPr kumimoji="0" lang="da-DK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7" name="Rectangle 86"/>
              <p:cNvSpPr/>
              <p:nvPr/>
            </p:nvSpPr>
            <p:spPr>
              <a:xfrm>
                <a:off x="2763388" y="3658032"/>
                <a:ext cx="406359" cy="4796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467141" y="723994"/>
            <a:ext cx="3256607" cy="2856151"/>
            <a:chOff x="3452627" y="811078"/>
            <a:chExt cx="3256607" cy="2856151"/>
          </a:xfrm>
        </p:grpSpPr>
        <p:sp>
          <p:nvSpPr>
            <p:cNvPr id="114" name="Rectangle 113"/>
            <p:cNvSpPr/>
            <p:nvPr/>
          </p:nvSpPr>
          <p:spPr>
            <a:xfrm>
              <a:off x="3452627" y="811078"/>
              <a:ext cx="3256607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Individuals Exiting Institutions will not Discharge to Homelessness</a:t>
              </a: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4962183" y="1422689"/>
              <a:ext cx="0" cy="1652804"/>
            </a:xfrm>
            <a:prstGeom prst="line">
              <a:avLst/>
            </a:prstGeom>
            <a:ln w="12700" cap="flat">
              <a:solidFill>
                <a:srgbClr val="38939B"/>
              </a:solidFill>
              <a:prstDash val="sysDash"/>
              <a:miter lim="800000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4629718" y="2959656"/>
              <a:ext cx="664931" cy="707573"/>
              <a:chOff x="4686338" y="2806486"/>
              <a:chExt cx="863520" cy="918897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686338" y="2806486"/>
                <a:ext cx="863520" cy="918897"/>
                <a:chOff x="500667" y="4088027"/>
                <a:chExt cx="863520" cy="918897"/>
              </a:xfrm>
            </p:grpSpPr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13" t="35062" r="9482" b="32697"/>
                <a:stretch/>
              </p:blipFill>
              <p:spPr>
                <a:xfrm>
                  <a:off x="552091" y="4903194"/>
                  <a:ext cx="760673" cy="10373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81" name="Tåre 105"/>
                <p:cNvSpPr/>
                <p:nvPr/>
              </p:nvSpPr>
              <p:spPr bwMode="auto">
                <a:xfrm>
                  <a:off x="500667" y="4088027"/>
                  <a:ext cx="863520" cy="870299"/>
                </a:xfrm>
                <a:prstGeom prst="ellipse">
                  <a:avLst/>
                </a:prstGeom>
                <a:solidFill>
                  <a:srgbClr val="38939B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425450" h="349250"/>
                </a:sp3d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marR="0" lvl="0" indent="-34290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+mj-lt"/>
                    <a:buAutoNum type="arabicPeriod"/>
                    <a:tabLst/>
                    <a:defRPr/>
                  </a:pPr>
                  <a:endParaRPr kumimoji="0" lang="da-DK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9" name="Rectangle 78"/>
              <p:cNvSpPr/>
              <p:nvPr/>
            </p:nvSpPr>
            <p:spPr>
              <a:xfrm>
                <a:off x="4914918" y="3001816"/>
                <a:ext cx="406359" cy="4796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9422" y="2520494"/>
            <a:ext cx="1982115" cy="2279768"/>
            <a:chOff x="464061" y="2520494"/>
            <a:chExt cx="1982115" cy="2279768"/>
          </a:xfrm>
        </p:grpSpPr>
        <p:sp>
          <p:nvSpPr>
            <p:cNvPr id="3" name="Rectangle 2"/>
            <p:cNvSpPr/>
            <p:nvPr/>
          </p:nvSpPr>
          <p:spPr>
            <a:xfrm>
              <a:off x="464061" y="2520494"/>
              <a:ext cx="198211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Create </a:t>
              </a: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System to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</a:t>
              </a: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nd Homelessness</a:t>
              </a:r>
              <a:endPara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078401" y="4092688"/>
              <a:ext cx="664931" cy="707574"/>
              <a:chOff x="383278" y="4118918"/>
              <a:chExt cx="863520" cy="918898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383278" y="4118918"/>
                <a:ext cx="863520" cy="918898"/>
                <a:chOff x="500667" y="4088026"/>
                <a:chExt cx="863520" cy="918898"/>
              </a:xfrm>
            </p:grpSpPr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13" t="35062" r="9482" b="32697"/>
                <a:stretch/>
              </p:blipFill>
              <p:spPr>
                <a:xfrm>
                  <a:off x="552091" y="4903194"/>
                  <a:ext cx="760673" cy="10373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97" name="Tåre 105"/>
                <p:cNvSpPr/>
                <p:nvPr/>
              </p:nvSpPr>
              <p:spPr bwMode="auto">
                <a:xfrm>
                  <a:off x="500667" y="4088026"/>
                  <a:ext cx="863520" cy="870300"/>
                </a:xfrm>
                <a:prstGeom prst="ellipse">
                  <a:avLst/>
                </a:prstGeom>
                <a:solidFill>
                  <a:srgbClr val="38939B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425450" h="349250"/>
                </a:sp3d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marR="0" lvl="0" indent="-34290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+mj-lt"/>
                    <a:buAutoNum type="arabicPeriod"/>
                    <a:tabLst/>
                    <a:defRPr/>
                  </a:pPr>
                  <a:endParaRPr kumimoji="0" lang="da-DK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Rectangle 94"/>
              <p:cNvSpPr/>
              <p:nvPr/>
            </p:nvSpPr>
            <p:spPr>
              <a:xfrm>
                <a:off x="621225" y="4334235"/>
                <a:ext cx="387624" cy="439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cxnSp>
          <p:nvCxnSpPr>
            <p:cNvPr id="105" name="Straight Connector 104"/>
            <p:cNvCxnSpPr/>
            <p:nvPr/>
          </p:nvCxnSpPr>
          <p:spPr>
            <a:xfrm>
              <a:off x="1410866" y="3228506"/>
              <a:ext cx="0" cy="881495"/>
            </a:xfrm>
            <a:prstGeom prst="line">
              <a:avLst/>
            </a:prstGeom>
            <a:ln w="12700" cap="flat">
              <a:solidFill>
                <a:srgbClr val="38939B"/>
              </a:solidFill>
              <a:prstDash val="sysDash"/>
              <a:miter lim="800000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192652" y="3748577"/>
            <a:ext cx="1523335" cy="2241727"/>
            <a:chOff x="1613565" y="3806633"/>
            <a:chExt cx="1523335" cy="2241727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373606" y="4292237"/>
              <a:ext cx="0" cy="1188720"/>
            </a:xfrm>
            <a:prstGeom prst="line">
              <a:avLst/>
            </a:prstGeom>
            <a:ln w="12700" cap="flat">
              <a:solidFill>
                <a:srgbClr val="103C64"/>
              </a:solidFill>
              <a:prstDash val="sysDash"/>
              <a:miter lim="800000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/>
            <p:cNvSpPr/>
            <p:nvPr/>
          </p:nvSpPr>
          <p:spPr>
            <a:xfrm>
              <a:off x="1613565" y="5463585"/>
              <a:ext cx="152333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End </a:t>
              </a: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Veteran </a:t>
              </a:r>
            </a:p>
            <a:p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Homelessness</a:t>
              </a:r>
              <a:endPara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17826" y="3806633"/>
              <a:ext cx="664931" cy="707573"/>
              <a:chOff x="1459043" y="3790810"/>
              <a:chExt cx="863520" cy="918897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459043" y="3790810"/>
                <a:ext cx="863520" cy="918897"/>
                <a:chOff x="500667" y="4088027"/>
                <a:chExt cx="863520" cy="918897"/>
              </a:xfrm>
            </p:grpSpPr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13" t="35062" r="9482" b="32697"/>
                <a:stretch/>
              </p:blipFill>
              <p:spPr>
                <a:xfrm>
                  <a:off x="552091" y="4903194"/>
                  <a:ext cx="760673" cy="10373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93" name="Tåre 105"/>
                <p:cNvSpPr/>
                <p:nvPr/>
              </p:nvSpPr>
              <p:spPr bwMode="auto">
                <a:xfrm>
                  <a:off x="500667" y="4088027"/>
                  <a:ext cx="863520" cy="870299"/>
                </a:xfrm>
                <a:prstGeom prst="ellipse">
                  <a:avLst/>
                </a:prstGeom>
                <a:solidFill>
                  <a:srgbClr val="056CB6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425450" h="349250"/>
                </a:sp3d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marR="0" lvl="0" indent="-34290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+mj-lt"/>
                    <a:buAutoNum type="arabicPeriod"/>
                    <a:tabLst/>
                    <a:defRPr/>
                  </a:pPr>
                  <a:endParaRPr kumimoji="0" lang="da-DK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1" name="Rectangle 90"/>
              <p:cNvSpPr/>
              <p:nvPr/>
            </p:nvSpPr>
            <p:spPr>
              <a:xfrm>
                <a:off x="1696990" y="4006125"/>
                <a:ext cx="387624" cy="439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310070" y="3139736"/>
            <a:ext cx="1641326" cy="2535732"/>
            <a:chOff x="3426188" y="3212306"/>
            <a:chExt cx="1641326" cy="2535732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4126420" y="3782661"/>
              <a:ext cx="0" cy="1322243"/>
            </a:xfrm>
            <a:prstGeom prst="line">
              <a:avLst/>
            </a:prstGeom>
            <a:ln w="12700" cap="flat">
              <a:solidFill>
                <a:srgbClr val="103C64"/>
              </a:solidFill>
              <a:prstDash val="sysDash"/>
              <a:miter lim="800000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>
              <a:off x="3426188" y="5163263"/>
              <a:ext cx="1641326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End </a:t>
              </a: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Youth </a:t>
              </a:r>
            </a:p>
            <a:p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Homelessness</a:t>
              </a:r>
              <a:endPara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3741889" y="3212306"/>
              <a:ext cx="664931" cy="707573"/>
              <a:chOff x="3610573" y="3134594"/>
              <a:chExt cx="863520" cy="918897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3610573" y="3134594"/>
                <a:ext cx="863520" cy="918897"/>
                <a:chOff x="500667" y="4088027"/>
                <a:chExt cx="863520" cy="918897"/>
              </a:xfrm>
            </p:grpSpPr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513" t="35062" r="9482" b="32697"/>
                <a:stretch/>
              </p:blipFill>
              <p:spPr>
                <a:xfrm>
                  <a:off x="552091" y="4903194"/>
                  <a:ext cx="760673" cy="10373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85" name="Tåre 105"/>
                <p:cNvSpPr/>
                <p:nvPr/>
              </p:nvSpPr>
              <p:spPr bwMode="auto">
                <a:xfrm>
                  <a:off x="500667" y="4088027"/>
                  <a:ext cx="863520" cy="870299"/>
                </a:xfrm>
                <a:prstGeom prst="ellipse">
                  <a:avLst/>
                </a:prstGeom>
                <a:solidFill>
                  <a:srgbClr val="056CB6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425450" h="349250"/>
                </a:sp3d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marR="0" lvl="0" indent="-34290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+mj-lt"/>
                    <a:buAutoNum type="arabicPeriod"/>
                    <a:tabLst/>
                    <a:defRPr/>
                  </a:pPr>
                  <a:endParaRPr kumimoji="0" lang="da-DK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3" name="Rectangle 82"/>
              <p:cNvSpPr/>
              <p:nvPr/>
            </p:nvSpPr>
            <p:spPr>
              <a:xfrm>
                <a:off x="3839153" y="3329924"/>
                <a:ext cx="406359" cy="4796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sp>
        <p:nvSpPr>
          <p:cNvPr id="115" name="Rectangle 114"/>
          <p:cNvSpPr/>
          <p:nvPr/>
        </p:nvSpPr>
        <p:spPr>
          <a:xfrm>
            <a:off x="6243438" y="3199762"/>
            <a:ext cx="2542741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56CB6"/>
                </a:solidFill>
              </a:rPr>
              <a:t>End All </a:t>
            </a:r>
            <a:r>
              <a:rPr lang="en-US" sz="2400" b="1" dirty="0" smtClean="0">
                <a:solidFill>
                  <a:srgbClr val="056CB6"/>
                </a:solidFill>
              </a:rPr>
              <a:t>Homelessness by </a:t>
            </a:r>
            <a:r>
              <a:rPr lang="en-US" sz="2400" b="1" dirty="0">
                <a:solidFill>
                  <a:srgbClr val="056CB6"/>
                </a:solidFill>
              </a:rPr>
              <a:t>2020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15416" y="1614540"/>
            <a:ext cx="1239462" cy="1297600"/>
            <a:chOff x="7289473" y="1074057"/>
            <a:chExt cx="1743872" cy="1825671"/>
          </a:xfrm>
        </p:grpSpPr>
        <p:grpSp>
          <p:nvGrpSpPr>
            <p:cNvPr id="61" name="Group 60"/>
            <p:cNvGrpSpPr/>
            <p:nvPr/>
          </p:nvGrpSpPr>
          <p:grpSpPr>
            <a:xfrm>
              <a:off x="7289473" y="1074057"/>
              <a:ext cx="1743872" cy="1825671"/>
              <a:chOff x="6860012" y="493530"/>
              <a:chExt cx="2283988" cy="2391122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9" t="38306" r="11156" b="36157"/>
              <a:stretch/>
            </p:blipFill>
            <p:spPr>
              <a:xfrm rot="314373">
                <a:off x="7063019" y="2658893"/>
                <a:ext cx="1979372" cy="225759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extrusionH="190500"/>
            </p:spPr>
          </p:pic>
          <p:grpSp>
            <p:nvGrpSpPr>
              <p:cNvPr id="65" name="Group 13"/>
              <p:cNvGrpSpPr/>
              <p:nvPr/>
            </p:nvGrpSpPr>
            <p:grpSpPr>
              <a:xfrm rot="21393462" flipH="1">
                <a:off x="6860012" y="493530"/>
                <a:ext cx="2283988" cy="2283985"/>
                <a:chOff x="407763" y="271848"/>
                <a:chExt cx="6286561" cy="6286559"/>
              </a:xfrm>
              <a:effectLst/>
              <a:scene3d>
                <a:camera prst="obliqueTopRight">
                  <a:rot lat="52031" lon="1495465" rev="21002235"/>
                </a:camera>
                <a:lightRig rig="balanced" dir="t">
                  <a:rot lat="0" lon="0" rev="12000000"/>
                </a:lightRig>
              </a:scene3d>
            </p:grpSpPr>
            <p:sp>
              <p:nvSpPr>
                <p:cNvPr id="67" name="Oval 66"/>
                <p:cNvSpPr/>
                <p:nvPr/>
              </p:nvSpPr>
              <p:spPr>
                <a:xfrm>
                  <a:off x="407763" y="271848"/>
                  <a:ext cx="6286561" cy="6286559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762000" y="637345"/>
                  <a:ext cx="5583311" cy="5583308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1083729" y="948368"/>
                  <a:ext cx="4979804" cy="4979805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1373662" y="1248483"/>
                  <a:ext cx="4379586" cy="437958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1653423" y="1532593"/>
                  <a:ext cx="3795367" cy="3795366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1914936" y="1807868"/>
                  <a:ext cx="3282663" cy="328266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2252146" y="2123386"/>
                  <a:ext cx="2635768" cy="2635766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2534307" y="2415868"/>
                  <a:ext cx="2043925" cy="204392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2792002" y="2662044"/>
                  <a:ext cx="1520509" cy="1520510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3006952" y="2884254"/>
                  <a:ext cx="1086745" cy="1086746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p3d extrusionH="127000"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7581050" y="1400769"/>
              <a:ext cx="1131150" cy="1026622"/>
              <a:chOff x="317953" y="2544433"/>
              <a:chExt cx="1168400" cy="1060426"/>
            </a:xfrm>
            <a:solidFill>
              <a:srgbClr val="38939B"/>
            </a:solidFill>
            <a:effectLst>
              <a:outerShdw blurRad="50800" dist="127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54000" lon="1494000" rev="21000000"/>
              </a:camera>
              <a:lightRig rig="threePt" dir="t">
                <a:rot lat="0" lon="0" rev="12000000"/>
              </a:lightRig>
            </a:scene3d>
          </p:grpSpPr>
          <p:sp>
            <p:nvSpPr>
              <p:cNvPr id="119" name="Freeform 21"/>
              <p:cNvSpPr>
                <a:spLocks/>
              </p:cNvSpPr>
              <p:nvPr/>
            </p:nvSpPr>
            <p:spPr bwMode="auto">
              <a:xfrm>
                <a:off x="453461" y="2749115"/>
                <a:ext cx="897384" cy="855744"/>
              </a:xfrm>
              <a:custGeom>
                <a:avLst/>
                <a:gdLst>
                  <a:gd name="T0" fmla="*/ 0 w 4995"/>
                  <a:gd name="T1" fmla="*/ 1967 h 4819"/>
                  <a:gd name="T2" fmla="*/ 0 w 4995"/>
                  <a:gd name="T3" fmla="*/ 4634 h 4819"/>
                  <a:gd name="T4" fmla="*/ 54 w 4995"/>
                  <a:gd name="T5" fmla="*/ 4765 h 4819"/>
                  <a:gd name="T6" fmla="*/ 185 w 4995"/>
                  <a:gd name="T7" fmla="*/ 4819 h 4819"/>
                  <a:gd name="T8" fmla="*/ 1676 w 4995"/>
                  <a:gd name="T9" fmla="*/ 4819 h 4819"/>
                  <a:gd name="T10" fmla="*/ 1676 w 4995"/>
                  <a:gd name="T11" fmla="*/ 2861 h 4819"/>
                  <a:gd name="T12" fmla="*/ 1730 w 4995"/>
                  <a:gd name="T13" fmla="*/ 2729 h 4819"/>
                  <a:gd name="T14" fmla="*/ 1861 w 4995"/>
                  <a:gd name="T15" fmla="*/ 2675 h 4819"/>
                  <a:gd name="T16" fmla="*/ 3134 w 4995"/>
                  <a:gd name="T17" fmla="*/ 2675 h 4819"/>
                  <a:gd name="T18" fmla="*/ 3265 w 4995"/>
                  <a:gd name="T19" fmla="*/ 2729 h 4819"/>
                  <a:gd name="T20" fmla="*/ 3319 w 4995"/>
                  <a:gd name="T21" fmla="*/ 2861 h 4819"/>
                  <a:gd name="T22" fmla="*/ 3319 w 4995"/>
                  <a:gd name="T23" fmla="*/ 4819 h 4819"/>
                  <a:gd name="T24" fmla="*/ 4810 w 4995"/>
                  <a:gd name="T25" fmla="*/ 4819 h 4819"/>
                  <a:gd name="T26" fmla="*/ 4941 w 4995"/>
                  <a:gd name="T27" fmla="*/ 4765 h 4819"/>
                  <a:gd name="T28" fmla="*/ 4995 w 4995"/>
                  <a:gd name="T29" fmla="*/ 4634 h 4819"/>
                  <a:gd name="T30" fmla="*/ 4995 w 4995"/>
                  <a:gd name="T31" fmla="*/ 1963 h 4819"/>
                  <a:gd name="T32" fmla="*/ 2470 w 4995"/>
                  <a:gd name="T33" fmla="*/ 0 h 4819"/>
                  <a:gd name="T34" fmla="*/ 0 w 4995"/>
                  <a:gd name="T35" fmla="*/ 1967 h 4819"/>
                  <a:gd name="connsiteX0" fmla="*/ 0 w 10000"/>
                  <a:gd name="connsiteY0" fmla="*/ 4082 h 10000"/>
                  <a:gd name="connsiteX1" fmla="*/ 0 w 10000"/>
                  <a:gd name="connsiteY1" fmla="*/ 9616 h 10000"/>
                  <a:gd name="connsiteX2" fmla="*/ 108 w 10000"/>
                  <a:gd name="connsiteY2" fmla="*/ 9888 h 10000"/>
                  <a:gd name="connsiteX3" fmla="*/ 370 w 10000"/>
                  <a:gd name="connsiteY3" fmla="*/ 10000 h 10000"/>
                  <a:gd name="connsiteX4" fmla="*/ 3355 w 10000"/>
                  <a:gd name="connsiteY4" fmla="*/ 10000 h 10000"/>
                  <a:gd name="connsiteX5" fmla="*/ 3355 w 10000"/>
                  <a:gd name="connsiteY5" fmla="*/ 5937 h 10000"/>
                  <a:gd name="connsiteX6" fmla="*/ 3463 w 10000"/>
                  <a:gd name="connsiteY6" fmla="*/ 5663 h 10000"/>
                  <a:gd name="connsiteX7" fmla="*/ 3726 w 10000"/>
                  <a:gd name="connsiteY7" fmla="*/ 5551 h 10000"/>
                  <a:gd name="connsiteX8" fmla="*/ 6274 w 10000"/>
                  <a:gd name="connsiteY8" fmla="*/ 5551 h 10000"/>
                  <a:gd name="connsiteX9" fmla="*/ 6537 w 10000"/>
                  <a:gd name="connsiteY9" fmla="*/ 5663 h 10000"/>
                  <a:gd name="connsiteX10" fmla="*/ 6645 w 10000"/>
                  <a:gd name="connsiteY10" fmla="*/ 5937 h 10000"/>
                  <a:gd name="connsiteX11" fmla="*/ 9630 w 10000"/>
                  <a:gd name="connsiteY11" fmla="*/ 10000 h 10000"/>
                  <a:gd name="connsiteX12" fmla="*/ 9892 w 10000"/>
                  <a:gd name="connsiteY12" fmla="*/ 9888 h 10000"/>
                  <a:gd name="connsiteX13" fmla="*/ 10000 w 10000"/>
                  <a:gd name="connsiteY13" fmla="*/ 9616 h 10000"/>
                  <a:gd name="connsiteX14" fmla="*/ 10000 w 10000"/>
                  <a:gd name="connsiteY14" fmla="*/ 4073 h 10000"/>
                  <a:gd name="connsiteX15" fmla="*/ 4945 w 10000"/>
                  <a:gd name="connsiteY15" fmla="*/ 0 h 10000"/>
                  <a:gd name="connsiteX16" fmla="*/ 0 w 10000"/>
                  <a:gd name="connsiteY16" fmla="*/ 4082 h 10000"/>
                  <a:gd name="connsiteX0" fmla="*/ 0 w 10000"/>
                  <a:gd name="connsiteY0" fmla="*/ 4082 h 10300"/>
                  <a:gd name="connsiteX1" fmla="*/ 0 w 10000"/>
                  <a:gd name="connsiteY1" fmla="*/ 9616 h 10300"/>
                  <a:gd name="connsiteX2" fmla="*/ 108 w 10000"/>
                  <a:gd name="connsiteY2" fmla="*/ 9888 h 10300"/>
                  <a:gd name="connsiteX3" fmla="*/ 370 w 10000"/>
                  <a:gd name="connsiteY3" fmla="*/ 10000 h 10300"/>
                  <a:gd name="connsiteX4" fmla="*/ 3355 w 10000"/>
                  <a:gd name="connsiteY4" fmla="*/ 10000 h 10300"/>
                  <a:gd name="connsiteX5" fmla="*/ 3355 w 10000"/>
                  <a:gd name="connsiteY5" fmla="*/ 5937 h 10300"/>
                  <a:gd name="connsiteX6" fmla="*/ 3463 w 10000"/>
                  <a:gd name="connsiteY6" fmla="*/ 5663 h 10300"/>
                  <a:gd name="connsiteX7" fmla="*/ 3726 w 10000"/>
                  <a:gd name="connsiteY7" fmla="*/ 5551 h 10300"/>
                  <a:gd name="connsiteX8" fmla="*/ 6274 w 10000"/>
                  <a:gd name="connsiteY8" fmla="*/ 5551 h 10300"/>
                  <a:gd name="connsiteX9" fmla="*/ 6537 w 10000"/>
                  <a:gd name="connsiteY9" fmla="*/ 5663 h 10300"/>
                  <a:gd name="connsiteX10" fmla="*/ 9630 w 10000"/>
                  <a:gd name="connsiteY10" fmla="*/ 10000 h 10300"/>
                  <a:gd name="connsiteX11" fmla="*/ 9892 w 10000"/>
                  <a:gd name="connsiteY11" fmla="*/ 9888 h 10300"/>
                  <a:gd name="connsiteX12" fmla="*/ 10000 w 10000"/>
                  <a:gd name="connsiteY12" fmla="*/ 9616 h 10300"/>
                  <a:gd name="connsiteX13" fmla="*/ 10000 w 10000"/>
                  <a:gd name="connsiteY13" fmla="*/ 4073 h 10300"/>
                  <a:gd name="connsiteX14" fmla="*/ 4945 w 10000"/>
                  <a:gd name="connsiteY14" fmla="*/ 0 h 10300"/>
                  <a:gd name="connsiteX15" fmla="*/ 0 w 10000"/>
                  <a:gd name="connsiteY15" fmla="*/ 4082 h 10300"/>
                  <a:gd name="connsiteX0" fmla="*/ 0 w 10000"/>
                  <a:gd name="connsiteY0" fmla="*/ 4082 h 10309"/>
                  <a:gd name="connsiteX1" fmla="*/ 0 w 10000"/>
                  <a:gd name="connsiteY1" fmla="*/ 9616 h 10309"/>
                  <a:gd name="connsiteX2" fmla="*/ 108 w 10000"/>
                  <a:gd name="connsiteY2" fmla="*/ 9888 h 10309"/>
                  <a:gd name="connsiteX3" fmla="*/ 370 w 10000"/>
                  <a:gd name="connsiteY3" fmla="*/ 10000 h 10309"/>
                  <a:gd name="connsiteX4" fmla="*/ 3355 w 10000"/>
                  <a:gd name="connsiteY4" fmla="*/ 10000 h 10309"/>
                  <a:gd name="connsiteX5" fmla="*/ 3355 w 10000"/>
                  <a:gd name="connsiteY5" fmla="*/ 5937 h 10309"/>
                  <a:gd name="connsiteX6" fmla="*/ 3463 w 10000"/>
                  <a:gd name="connsiteY6" fmla="*/ 5663 h 10309"/>
                  <a:gd name="connsiteX7" fmla="*/ 3726 w 10000"/>
                  <a:gd name="connsiteY7" fmla="*/ 5551 h 10309"/>
                  <a:gd name="connsiteX8" fmla="*/ 6274 w 10000"/>
                  <a:gd name="connsiteY8" fmla="*/ 5551 h 10309"/>
                  <a:gd name="connsiteX9" fmla="*/ 9630 w 10000"/>
                  <a:gd name="connsiteY9" fmla="*/ 10000 h 10309"/>
                  <a:gd name="connsiteX10" fmla="*/ 9892 w 10000"/>
                  <a:gd name="connsiteY10" fmla="*/ 9888 h 10309"/>
                  <a:gd name="connsiteX11" fmla="*/ 10000 w 10000"/>
                  <a:gd name="connsiteY11" fmla="*/ 9616 h 10309"/>
                  <a:gd name="connsiteX12" fmla="*/ 10000 w 10000"/>
                  <a:gd name="connsiteY12" fmla="*/ 4073 h 10309"/>
                  <a:gd name="connsiteX13" fmla="*/ 4945 w 10000"/>
                  <a:gd name="connsiteY13" fmla="*/ 0 h 10309"/>
                  <a:gd name="connsiteX14" fmla="*/ 0 w 10000"/>
                  <a:gd name="connsiteY14" fmla="*/ 4082 h 10309"/>
                  <a:gd name="connsiteX0" fmla="*/ 0 w 10000"/>
                  <a:gd name="connsiteY0" fmla="*/ 4082 h 10309"/>
                  <a:gd name="connsiteX1" fmla="*/ 0 w 10000"/>
                  <a:gd name="connsiteY1" fmla="*/ 9616 h 10309"/>
                  <a:gd name="connsiteX2" fmla="*/ 108 w 10000"/>
                  <a:gd name="connsiteY2" fmla="*/ 9888 h 10309"/>
                  <a:gd name="connsiteX3" fmla="*/ 370 w 10000"/>
                  <a:gd name="connsiteY3" fmla="*/ 10000 h 10309"/>
                  <a:gd name="connsiteX4" fmla="*/ 3355 w 10000"/>
                  <a:gd name="connsiteY4" fmla="*/ 10000 h 10309"/>
                  <a:gd name="connsiteX5" fmla="*/ 3355 w 10000"/>
                  <a:gd name="connsiteY5" fmla="*/ 5937 h 10309"/>
                  <a:gd name="connsiteX6" fmla="*/ 3463 w 10000"/>
                  <a:gd name="connsiteY6" fmla="*/ 5663 h 10309"/>
                  <a:gd name="connsiteX7" fmla="*/ 3726 w 10000"/>
                  <a:gd name="connsiteY7" fmla="*/ 5551 h 10309"/>
                  <a:gd name="connsiteX8" fmla="*/ 9630 w 10000"/>
                  <a:gd name="connsiteY8" fmla="*/ 10000 h 10309"/>
                  <a:gd name="connsiteX9" fmla="*/ 9892 w 10000"/>
                  <a:gd name="connsiteY9" fmla="*/ 9888 h 10309"/>
                  <a:gd name="connsiteX10" fmla="*/ 10000 w 10000"/>
                  <a:gd name="connsiteY10" fmla="*/ 9616 h 10309"/>
                  <a:gd name="connsiteX11" fmla="*/ 10000 w 10000"/>
                  <a:gd name="connsiteY11" fmla="*/ 4073 h 10309"/>
                  <a:gd name="connsiteX12" fmla="*/ 4945 w 10000"/>
                  <a:gd name="connsiteY12" fmla="*/ 0 h 10309"/>
                  <a:gd name="connsiteX13" fmla="*/ 0 w 10000"/>
                  <a:gd name="connsiteY13" fmla="*/ 4082 h 10309"/>
                  <a:gd name="connsiteX0" fmla="*/ 0 w 10165"/>
                  <a:gd name="connsiteY0" fmla="*/ 4082 h 10300"/>
                  <a:gd name="connsiteX1" fmla="*/ 0 w 10165"/>
                  <a:gd name="connsiteY1" fmla="*/ 9616 h 10300"/>
                  <a:gd name="connsiteX2" fmla="*/ 108 w 10165"/>
                  <a:gd name="connsiteY2" fmla="*/ 9888 h 10300"/>
                  <a:gd name="connsiteX3" fmla="*/ 370 w 10165"/>
                  <a:gd name="connsiteY3" fmla="*/ 10000 h 10300"/>
                  <a:gd name="connsiteX4" fmla="*/ 3355 w 10165"/>
                  <a:gd name="connsiteY4" fmla="*/ 10000 h 10300"/>
                  <a:gd name="connsiteX5" fmla="*/ 3355 w 10165"/>
                  <a:gd name="connsiteY5" fmla="*/ 5937 h 10300"/>
                  <a:gd name="connsiteX6" fmla="*/ 3463 w 10165"/>
                  <a:gd name="connsiteY6" fmla="*/ 5663 h 10300"/>
                  <a:gd name="connsiteX7" fmla="*/ 9630 w 10165"/>
                  <a:gd name="connsiteY7" fmla="*/ 10000 h 10300"/>
                  <a:gd name="connsiteX8" fmla="*/ 9892 w 10165"/>
                  <a:gd name="connsiteY8" fmla="*/ 9888 h 10300"/>
                  <a:gd name="connsiteX9" fmla="*/ 10000 w 10165"/>
                  <a:gd name="connsiteY9" fmla="*/ 9616 h 10300"/>
                  <a:gd name="connsiteX10" fmla="*/ 10000 w 10165"/>
                  <a:gd name="connsiteY10" fmla="*/ 4073 h 10300"/>
                  <a:gd name="connsiteX11" fmla="*/ 4945 w 10165"/>
                  <a:gd name="connsiteY11" fmla="*/ 0 h 10300"/>
                  <a:gd name="connsiteX12" fmla="*/ 0 w 10165"/>
                  <a:gd name="connsiteY12" fmla="*/ 4082 h 10300"/>
                  <a:gd name="connsiteX0" fmla="*/ 0 w 10173"/>
                  <a:gd name="connsiteY0" fmla="*/ 4082 h 10280"/>
                  <a:gd name="connsiteX1" fmla="*/ 0 w 10173"/>
                  <a:gd name="connsiteY1" fmla="*/ 9616 h 10280"/>
                  <a:gd name="connsiteX2" fmla="*/ 108 w 10173"/>
                  <a:gd name="connsiteY2" fmla="*/ 9888 h 10280"/>
                  <a:gd name="connsiteX3" fmla="*/ 370 w 10173"/>
                  <a:gd name="connsiteY3" fmla="*/ 10000 h 10280"/>
                  <a:gd name="connsiteX4" fmla="*/ 3355 w 10173"/>
                  <a:gd name="connsiteY4" fmla="*/ 10000 h 10280"/>
                  <a:gd name="connsiteX5" fmla="*/ 3355 w 10173"/>
                  <a:gd name="connsiteY5" fmla="*/ 5937 h 10280"/>
                  <a:gd name="connsiteX6" fmla="*/ 9630 w 10173"/>
                  <a:gd name="connsiteY6" fmla="*/ 10000 h 10280"/>
                  <a:gd name="connsiteX7" fmla="*/ 9892 w 10173"/>
                  <a:gd name="connsiteY7" fmla="*/ 9888 h 10280"/>
                  <a:gd name="connsiteX8" fmla="*/ 10000 w 10173"/>
                  <a:gd name="connsiteY8" fmla="*/ 9616 h 10280"/>
                  <a:gd name="connsiteX9" fmla="*/ 10000 w 10173"/>
                  <a:gd name="connsiteY9" fmla="*/ 4073 h 10280"/>
                  <a:gd name="connsiteX10" fmla="*/ 4945 w 10173"/>
                  <a:gd name="connsiteY10" fmla="*/ 0 h 10280"/>
                  <a:gd name="connsiteX11" fmla="*/ 0 w 10173"/>
                  <a:gd name="connsiteY11" fmla="*/ 4082 h 10280"/>
                  <a:gd name="connsiteX0" fmla="*/ 0 w 10173"/>
                  <a:gd name="connsiteY0" fmla="*/ 4082 h 10280"/>
                  <a:gd name="connsiteX1" fmla="*/ 0 w 10173"/>
                  <a:gd name="connsiteY1" fmla="*/ 9616 h 10280"/>
                  <a:gd name="connsiteX2" fmla="*/ 108 w 10173"/>
                  <a:gd name="connsiteY2" fmla="*/ 9888 h 10280"/>
                  <a:gd name="connsiteX3" fmla="*/ 370 w 10173"/>
                  <a:gd name="connsiteY3" fmla="*/ 10000 h 10280"/>
                  <a:gd name="connsiteX4" fmla="*/ 3355 w 10173"/>
                  <a:gd name="connsiteY4" fmla="*/ 10000 h 10280"/>
                  <a:gd name="connsiteX5" fmla="*/ 9630 w 10173"/>
                  <a:gd name="connsiteY5" fmla="*/ 10000 h 10280"/>
                  <a:gd name="connsiteX6" fmla="*/ 9892 w 10173"/>
                  <a:gd name="connsiteY6" fmla="*/ 9888 h 10280"/>
                  <a:gd name="connsiteX7" fmla="*/ 10000 w 10173"/>
                  <a:gd name="connsiteY7" fmla="*/ 9616 h 10280"/>
                  <a:gd name="connsiteX8" fmla="*/ 10000 w 10173"/>
                  <a:gd name="connsiteY8" fmla="*/ 4073 h 10280"/>
                  <a:gd name="connsiteX9" fmla="*/ 4945 w 10173"/>
                  <a:gd name="connsiteY9" fmla="*/ 0 h 10280"/>
                  <a:gd name="connsiteX10" fmla="*/ 0 w 10173"/>
                  <a:gd name="connsiteY10" fmla="*/ 4082 h 10280"/>
                  <a:gd name="connsiteX0" fmla="*/ 0 w 10173"/>
                  <a:gd name="connsiteY0" fmla="*/ 4082 h 10280"/>
                  <a:gd name="connsiteX1" fmla="*/ 0 w 10173"/>
                  <a:gd name="connsiteY1" fmla="*/ 9616 h 10280"/>
                  <a:gd name="connsiteX2" fmla="*/ 108 w 10173"/>
                  <a:gd name="connsiteY2" fmla="*/ 9888 h 10280"/>
                  <a:gd name="connsiteX3" fmla="*/ 370 w 10173"/>
                  <a:gd name="connsiteY3" fmla="*/ 10000 h 10280"/>
                  <a:gd name="connsiteX4" fmla="*/ 9630 w 10173"/>
                  <a:gd name="connsiteY4" fmla="*/ 10000 h 10280"/>
                  <a:gd name="connsiteX5" fmla="*/ 9892 w 10173"/>
                  <a:gd name="connsiteY5" fmla="*/ 9888 h 10280"/>
                  <a:gd name="connsiteX6" fmla="*/ 10000 w 10173"/>
                  <a:gd name="connsiteY6" fmla="*/ 9616 h 10280"/>
                  <a:gd name="connsiteX7" fmla="*/ 10000 w 10173"/>
                  <a:gd name="connsiteY7" fmla="*/ 4073 h 10280"/>
                  <a:gd name="connsiteX8" fmla="*/ 4945 w 10173"/>
                  <a:gd name="connsiteY8" fmla="*/ 0 h 10280"/>
                  <a:gd name="connsiteX9" fmla="*/ 0 w 10173"/>
                  <a:gd name="connsiteY9" fmla="*/ 4082 h 10280"/>
                  <a:gd name="connsiteX0" fmla="*/ 0 w 10000"/>
                  <a:gd name="connsiteY0" fmla="*/ 4082 h 10000"/>
                  <a:gd name="connsiteX1" fmla="*/ 0 w 10000"/>
                  <a:gd name="connsiteY1" fmla="*/ 9616 h 10000"/>
                  <a:gd name="connsiteX2" fmla="*/ 108 w 10000"/>
                  <a:gd name="connsiteY2" fmla="*/ 9888 h 10000"/>
                  <a:gd name="connsiteX3" fmla="*/ 370 w 10000"/>
                  <a:gd name="connsiteY3" fmla="*/ 10000 h 10000"/>
                  <a:gd name="connsiteX4" fmla="*/ 9892 w 10000"/>
                  <a:gd name="connsiteY4" fmla="*/ 9888 h 10000"/>
                  <a:gd name="connsiteX5" fmla="*/ 10000 w 10000"/>
                  <a:gd name="connsiteY5" fmla="*/ 9616 h 10000"/>
                  <a:gd name="connsiteX6" fmla="*/ 10000 w 10000"/>
                  <a:gd name="connsiteY6" fmla="*/ 4073 h 10000"/>
                  <a:gd name="connsiteX7" fmla="*/ 4945 w 10000"/>
                  <a:gd name="connsiteY7" fmla="*/ 0 h 10000"/>
                  <a:gd name="connsiteX8" fmla="*/ 0 w 10000"/>
                  <a:gd name="connsiteY8" fmla="*/ 4082 h 10000"/>
                  <a:gd name="connsiteX0" fmla="*/ 0 w 10000"/>
                  <a:gd name="connsiteY0" fmla="*/ 4082 h 9921"/>
                  <a:gd name="connsiteX1" fmla="*/ 0 w 10000"/>
                  <a:gd name="connsiteY1" fmla="*/ 9616 h 9921"/>
                  <a:gd name="connsiteX2" fmla="*/ 108 w 10000"/>
                  <a:gd name="connsiteY2" fmla="*/ 9888 h 9921"/>
                  <a:gd name="connsiteX3" fmla="*/ 9892 w 10000"/>
                  <a:gd name="connsiteY3" fmla="*/ 9888 h 9921"/>
                  <a:gd name="connsiteX4" fmla="*/ 10000 w 10000"/>
                  <a:gd name="connsiteY4" fmla="*/ 9616 h 9921"/>
                  <a:gd name="connsiteX5" fmla="*/ 10000 w 10000"/>
                  <a:gd name="connsiteY5" fmla="*/ 4073 h 9921"/>
                  <a:gd name="connsiteX6" fmla="*/ 4945 w 10000"/>
                  <a:gd name="connsiteY6" fmla="*/ 0 h 9921"/>
                  <a:gd name="connsiteX7" fmla="*/ 0 w 10000"/>
                  <a:gd name="connsiteY7" fmla="*/ 4082 h 9921"/>
                  <a:gd name="connsiteX0" fmla="*/ 0 w 10000"/>
                  <a:gd name="connsiteY0" fmla="*/ 4115 h 10011"/>
                  <a:gd name="connsiteX1" fmla="*/ 0 w 10000"/>
                  <a:gd name="connsiteY1" fmla="*/ 9693 h 10011"/>
                  <a:gd name="connsiteX2" fmla="*/ 108 w 10000"/>
                  <a:gd name="connsiteY2" fmla="*/ 9967 h 10011"/>
                  <a:gd name="connsiteX3" fmla="*/ 9874 w 10000"/>
                  <a:gd name="connsiteY3" fmla="*/ 9986 h 10011"/>
                  <a:gd name="connsiteX4" fmla="*/ 10000 w 10000"/>
                  <a:gd name="connsiteY4" fmla="*/ 9693 h 10011"/>
                  <a:gd name="connsiteX5" fmla="*/ 10000 w 10000"/>
                  <a:gd name="connsiteY5" fmla="*/ 4105 h 10011"/>
                  <a:gd name="connsiteX6" fmla="*/ 4945 w 10000"/>
                  <a:gd name="connsiteY6" fmla="*/ 0 h 10011"/>
                  <a:gd name="connsiteX7" fmla="*/ 0 w 10000"/>
                  <a:gd name="connsiteY7" fmla="*/ 4115 h 10011"/>
                  <a:gd name="connsiteX0" fmla="*/ 0 w 10000"/>
                  <a:gd name="connsiteY0" fmla="*/ 4115 h 10000"/>
                  <a:gd name="connsiteX1" fmla="*/ 0 w 10000"/>
                  <a:gd name="connsiteY1" fmla="*/ 9693 h 10000"/>
                  <a:gd name="connsiteX2" fmla="*/ 108 w 10000"/>
                  <a:gd name="connsiteY2" fmla="*/ 9967 h 10000"/>
                  <a:gd name="connsiteX3" fmla="*/ 9856 w 10000"/>
                  <a:gd name="connsiteY3" fmla="*/ 9967 h 10000"/>
                  <a:gd name="connsiteX4" fmla="*/ 10000 w 10000"/>
                  <a:gd name="connsiteY4" fmla="*/ 9693 h 10000"/>
                  <a:gd name="connsiteX5" fmla="*/ 10000 w 10000"/>
                  <a:gd name="connsiteY5" fmla="*/ 4105 h 10000"/>
                  <a:gd name="connsiteX6" fmla="*/ 4945 w 10000"/>
                  <a:gd name="connsiteY6" fmla="*/ 0 h 10000"/>
                  <a:gd name="connsiteX7" fmla="*/ 0 w 10000"/>
                  <a:gd name="connsiteY7" fmla="*/ 4115 h 10000"/>
                  <a:gd name="connsiteX0" fmla="*/ 0 w 10000"/>
                  <a:gd name="connsiteY0" fmla="*/ 4115 h 9987"/>
                  <a:gd name="connsiteX1" fmla="*/ 0 w 10000"/>
                  <a:gd name="connsiteY1" fmla="*/ 9693 h 9987"/>
                  <a:gd name="connsiteX2" fmla="*/ 108 w 10000"/>
                  <a:gd name="connsiteY2" fmla="*/ 9967 h 9987"/>
                  <a:gd name="connsiteX3" fmla="*/ 9820 w 10000"/>
                  <a:gd name="connsiteY3" fmla="*/ 9929 h 9987"/>
                  <a:gd name="connsiteX4" fmla="*/ 10000 w 10000"/>
                  <a:gd name="connsiteY4" fmla="*/ 9693 h 9987"/>
                  <a:gd name="connsiteX5" fmla="*/ 10000 w 10000"/>
                  <a:gd name="connsiteY5" fmla="*/ 4105 h 9987"/>
                  <a:gd name="connsiteX6" fmla="*/ 4945 w 10000"/>
                  <a:gd name="connsiteY6" fmla="*/ 0 h 9987"/>
                  <a:gd name="connsiteX7" fmla="*/ 0 w 10000"/>
                  <a:gd name="connsiteY7" fmla="*/ 4115 h 9987"/>
                  <a:gd name="connsiteX0" fmla="*/ 0 w 10000"/>
                  <a:gd name="connsiteY0" fmla="*/ 4120 h 10005"/>
                  <a:gd name="connsiteX1" fmla="*/ 0 w 10000"/>
                  <a:gd name="connsiteY1" fmla="*/ 9706 h 10005"/>
                  <a:gd name="connsiteX2" fmla="*/ 108 w 10000"/>
                  <a:gd name="connsiteY2" fmla="*/ 9980 h 10005"/>
                  <a:gd name="connsiteX3" fmla="*/ 9802 w 10000"/>
                  <a:gd name="connsiteY3" fmla="*/ 9961 h 10005"/>
                  <a:gd name="connsiteX4" fmla="*/ 10000 w 10000"/>
                  <a:gd name="connsiteY4" fmla="*/ 9706 h 10005"/>
                  <a:gd name="connsiteX5" fmla="*/ 10000 w 10000"/>
                  <a:gd name="connsiteY5" fmla="*/ 4110 h 10005"/>
                  <a:gd name="connsiteX6" fmla="*/ 4945 w 10000"/>
                  <a:gd name="connsiteY6" fmla="*/ 0 h 10005"/>
                  <a:gd name="connsiteX7" fmla="*/ 0 w 10000"/>
                  <a:gd name="connsiteY7" fmla="*/ 4120 h 10005"/>
                  <a:gd name="connsiteX0" fmla="*/ 0 w 10000"/>
                  <a:gd name="connsiteY0" fmla="*/ 4120 h 10005"/>
                  <a:gd name="connsiteX1" fmla="*/ 0 w 10000"/>
                  <a:gd name="connsiteY1" fmla="*/ 9706 h 10005"/>
                  <a:gd name="connsiteX2" fmla="*/ 108 w 10000"/>
                  <a:gd name="connsiteY2" fmla="*/ 9980 h 10005"/>
                  <a:gd name="connsiteX3" fmla="*/ 9802 w 10000"/>
                  <a:gd name="connsiteY3" fmla="*/ 9961 h 10005"/>
                  <a:gd name="connsiteX4" fmla="*/ 10000 w 10000"/>
                  <a:gd name="connsiteY4" fmla="*/ 9706 h 10005"/>
                  <a:gd name="connsiteX5" fmla="*/ 10000 w 10000"/>
                  <a:gd name="connsiteY5" fmla="*/ 4110 h 10005"/>
                  <a:gd name="connsiteX6" fmla="*/ 4945 w 10000"/>
                  <a:gd name="connsiteY6" fmla="*/ 0 h 10005"/>
                  <a:gd name="connsiteX7" fmla="*/ 0 w 10000"/>
                  <a:gd name="connsiteY7" fmla="*/ 4120 h 10005"/>
                  <a:gd name="connsiteX0" fmla="*/ 0 w 10000"/>
                  <a:gd name="connsiteY0" fmla="*/ 4120 h 10000"/>
                  <a:gd name="connsiteX1" fmla="*/ 0 w 10000"/>
                  <a:gd name="connsiteY1" fmla="*/ 9706 h 10000"/>
                  <a:gd name="connsiteX2" fmla="*/ 108 w 10000"/>
                  <a:gd name="connsiteY2" fmla="*/ 9980 h 10000"/>
                  <a:gd name="connsiteX3" fmla="*/ 9802 w 10000"/>
                  <a:gd name="connsiteY3" fmla="*/ 9961 h 10000"/>
                  <a:gd name="connsiteX4" fmla="*/ 10000 w 10000"/>
                  <a:gd name="connsiteY4" fmla="*/ 9706 h 10000"/>
                  <a:gd name="connsiteX5" fmla="*/ 10000 w 10000"/>
                  <a:gd name="connsiteY5" fmla="*/ 4110 h 10000"/>
                  <a:gd name="connsiteX6" fmla="*/ 4945 w 10000"/>
                  <a:gd name="connsiteY6" fmla="*/ 0 h 10000"/>
                  <a:gd name="connsiteX7" fmla="*/ 0 w 10000"/>
                  <a:gd name="connsiteY7" fmla="*/ 4120 h 10000"/>
                  <a:gd name="connsiteX0" fmla="*/ 0 w 10000"/>
                  <a:gd name="connsiteY0" fmla="*/ 4120 h 9980"/>
                  <a:gd name="connsiteX1" fmla="*/ 0 w 10000"/>
                  <a:gd name="connsiteY1" fmla="*/ 9706 h 9980"/>
                  <a:gd name="connsiteX2" fmla="*/ 108 w 10000"/>
                  <a:gd name="connsiteY2" fmla="*/ 9980 h 9980"/>
                  <a:gd name="connsiteX3" fmla="*/ 9802 w 10000"/>
                  <a:gd name="connsiteY3" fmla="*/ 9961 h 9980"/>
                  <a:gd name="connsiteX4" fmla="*/ 10000 w 10000"/>
                  <a:gd name="connsiteY4" fmla="*/ 9706 h 9980"/>
                  <a:gd name="connsiteX5" fmla="*/ 10000 w 10000"/>
                  <a:gd name="connsiteY5" fmla="*/ 4110 h 9980"/>
                  <a:gd name="connsiteX6" fmla="*/ 4945 w 10000"/>
                  <a:gd name="connsiteY6" fmla="*/ 0 h 9980"/>
                  <a:gd name="connsiteX7" fmla="*/ 0 w 10000"/>
                  <a:gd name="connsiteY7" fmla="*/ 4120 h 9980"/>
                  <a:gd name="connsiteX0" fmla="*/ 0 w 10000"/>
                  <a:gd name="connsiteY0" fmla="*/ 4128 h 10000"/>
                  <a:gd name="connsiteX1" fmla="*/ 0 w 10000"/>
                  <a:gd name="connsiteY1" fmla="*/ 9725 h 10000"/>
                  <a:gd name="connsiteX2" fmla="*/ 108 w 10000"/>
                  <a:gd name="connsiteY2" fmla="*/ 10000 h 10000"/>
                  <a:gd name="connsiteX3" fmla="*/ 9802 w 10000"/>
                  <a:gd name="connsiteY3" fmla="*/ 9981 h 10000"/>
                  <a:gd name="connsiteX4" fmla="*/ 10000 w 10000"/>
                  <a:gd name="connsiteY4" fmla="*/ 9725 h 10000"/>
                  <a:gd name="connsiteX5" fmla="*/ 10000 w 10000"/>
                  <a:gd name="connsiteY5" fmla="*/ 4118 h 10000"/>
                  <a:gd name="connsiteX6" fmla="*/ 4945 w 10000"/>
                  <a:gd name="connsiteY6" fmla="*/ 0 h 10000"/>
                  <a:gd name="connsiteX7" fmla="*/ 0 w 10000"/>
                  <a:gd name="connsiteY7" fmla="*/ 4128 h 10000"/>
                  <a:gd name="connsiteX0" fmla="*/ 0 w 10000"/>
                  <a:gd name="connsiteY0" fmla="*/ 4128 h 9990"/>
                  <a:gd name="connsiteX1" fmla="*/ 0 w 10000"/>
                  <a:gd name="connsiteY1" fmla="*/ 9725 h 9990"/>
                  <a:gd name="connsiteX2" fmla="*/ 108 w 10000"/>
                  <a:gd name="connsiteY2" fmla="*/ 9990 h 9990"/>
                  <a:gd name="connsiteX3" fmla="*/ 9802 w 10000"/>
                  <a:gd name="connsiteY3" fmla="*/ 9981 h 9990"/>
                  <a:gd name="connsiteX4" fmla="*/ 10000 w 10000"/>
                  <a:gd name="connsiteY4" fmla="*/ 9725 h 9990"/>
                  <a:gd name="connsiteX5" fmla="*/ 10000 w 10000"/>
                  <a:gd name="connsiteY5" fmla="*/ 4118 h 9990"/>
                  <a:gd name="connsiteX6" fmla="*/ 4945 w 10000"/>
                  <a:gd name="connsiteY6" fmla="*/ 0 h 9990"/>
                  <a:gd name="connsiteX7" fmla="*/ 0 w 10000"/>
                  <a:gd name="connsiteY7" fmla="*/ 4128 h 9990"/>
                  <a:gd name="connsiteX0" fmla="*/ 0 w 10000"/>
                  <a:gd name="connsiteY0" fmla="*/ 4132 h 10000"/>
                  <a:gd name="connsiteX1" fmla="*/ 0 w 10000"/>
                  <a:gd name="connsiteY1" fmla="*/ 9735 h 10000"/>
                  <a:gd name="connsiteX2" fmla="*/ 108 w 10000"/>
                  <a:gd name="connsiteY2" fmla="*/ 10000 h 10000"/>
                  <a:gd name="connsiteX3" fmla="*/ 9802 w 10000"/>
                  <a:gd name="connsiteY3" fmla="*/ 9991 h 10000"/>
                  <a:gd name="connsiteX4" fmla="*/ 10000 w 10000"/>
                  <a:gd name="connsiteY4" fmla="*/ 9735 h 10000"/>
                  <a:gd name="connsiteX5" fmla="*/ 10000 w 10000"/>
                  <a:gd name="connsiteY5" fmla="*/ 4122 h 10000"/>
                  <a:gd name="connsiteX6" fmla="*/ 4945 w 10000"/>
                  <a:gd name="connsiteY6" fmla="*/ 0 h 10000"/>
                  <a:gd name="connsiteX7" fmla="*/ 0 w 10000"/>
                  <a:gd name="connsiteY7" fmla="*/ 4132 h 10000"/>
                  <a:gd name="connsiteX0" fmla="*/ 0 w 10000"/>
                  <a:gd name="connsiteY0" fmla="*/ 4132 h 10000"/>
                  <a:gd name="connsiteX1" fmla="*/ 0 w 10000"/>
                  <a:gd name="connsiteY1" fmla="*/ 9735 h 10000"/>
                  <a:gd name="connsiteX2" fmla="*/ 108 w 10000"/>
                  <a:gd name="connsiteY2" fmla="*/ 10000 h 10000"/>
                  <a:gd name="connsiteX3" fmla="*/ 9802 w 10000"/>
                  <a:gd name="connsiteY3" fmla="*/ 9991 h 10000"/>
                  <a:gd name="connsiteX4" fmla="*/ 10000 w 10000"/>
                  <a:gd name="connsiteY4" fmla="*/ 9735 h 10000"/>
                  <a:gd name="connsiteX5" fmla="*/ 10000 w 10000"/>
                  <a:gd name="connsiteY5" fmla="*/ 4122 h 10000"/>
                  <a:gd name="connsiteX6" fmla="*/ 4945 w 10000"/>
                  <a:gd name="connsiteY6" fmla="*/ 0 h 10000"/>
                  <a:gd name="connsiteX7" fmla="*/ 0 w 10000"/>
                  <a:gd name="connsiteY7" fmla="*/ 4132 h 10000"/>
                  <a:gd name="connsiteX0" fmla="*/ 0 w 10000"/>
                  <a:gd name="connsiteY0" fmla="*/ 4132 h 9991"/>
                  <a:gd name="connsiteX1" fmla="*/ 0 w 10000"/>
                  <a:gd name="connsiteY1" fmla="*/ 9735 h 9991"/>
                  <a:gd name="connsiteX2" fmla="*/ 108 w 10000"/>
                  <a:gd name="connsiteY2" fmla="*/ 9979 h 9991"/>
                  <a:gd name="connsiteX3" fmla="*/ 9802 w 10000"/>
                  <a:gd name="connsiteY3" fmla="*/ 9991 h 9991"/>
                  <a:gd name="connsiteX4" fmla="*/ 10000 w 10000"/>
                  <a:gd name="connsiteY4" fmla="*/ 9735 h 9991"/>
                  <a:gd name="connsiteX5" fmla="*/ 10000 w 10000"/>
                  <a:gd name="connsiteY5" fmla="*/ 4122 h 9991"/>
                  <a:gd name="connsiteX6" fmla="*/ 4945 w 10000"/>
                  <a:gd name="connsiteY6" fmla="*/ 0 h 9991"/>
                  <a:gd name="connsiteX7" fmla="*/ 0 w 10000"/>
                  <a:gd name="connsiteY7" fmla="*/ 4132 h 9991"/>
                  <a:gd name="connsiteX0" fmla="*/ 0 w 10000"/>
                  <a:gd name="connsiteY0" fmla="*/ 4136 h 10000"/>
                  <a:gd name="connsiteX1" fmla="*/ 0 w 10000"/>
                  <a:gd name="connsiteY1" fmla="*/ 9744 h 10000"/>
                  <a:gd name="connsiteX2" fmla="*/ 167 w 10000"/>
                  <a:gd name="connsiteY2" fmla="*/ 9988 h 10000"/>
                  <a:gd name="connsiteX3" fmla="*/ 9802 w 10000"/>
                  <a:gd name="connsiteY3" fmla="*/ 10000 h 10000"/>
                  <a:gd name="connsiteX4" fmla="*/ 10000 w 10000"/>
                  <a:gd name="connsiteY4" fmla="*/ 9744 h 10000"/>
                  <a:gd name="connsiteX5" fmla="*/ 10000 w 10000"/>
                  <a:gd name="connsiteY5" fmla="*/ 4126 h 10000"/>
                  <a:gd name="connsiteX6" fmla="*/ 4945 w 10000"/>
                  <a:gd name="connsiteY6" fmla="*/ 0 h 10000"/>
                  <a:gd name="connsiteX7" fmla="*/ 0 w 10000"/>
                  <a:gd name="connsiteY7" fmla="*/ 413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10000">
                    <a:moveTo>
                      <a:pt x="0" y="4136"/>
                    </a:moveTo>
                    <a:lnTo>
                      <a:pt x="0" y="9744"/>
                    </a:lnTo>
                    <a:cubicBezTo>
                      <a:pt x="0" y="9847"/>
                      <a:pt x="67" y="9978"/>
                      <a:pt x="167" y="9988"/>
                    </a:cubicBezTo>
                    <a:lnTo>
                      <a:pt x="9802" y="10000"/>
                    </a:lnTo>
                    <a:cubicBezTo>
                      <a:pt x="9931" y="9957"/>
                      <a:pt x="10000" y="9849"/>
                      <a:pt x="10000" y="9744"/>
                    </a:cubicBezTo>
                    <a:lnTo>
                      <a:pt x="10000" y="4126"/>
                    </a:lnTo>
                    <a:lnTo>
                      <a:pt x="4945" y="0"/>
                    </a:lnTo>
                    <a:lnTo>
                      <a:pt x="0" y="4136"/>
                    </a:lnTo>
                    <a:close/>
                  </a:path>
                </a:pathLst>
              </a:custGeom>
              <a:grpFill/>
              <a:ln w="0">
                <a:solidFill>
                  <a:srgbClr val="27666B"/>
                </a:solidFill>
              </a:ln>
              <a:sp3d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22"/>
              <p:cNvSpPr>
                <a:spLocks/>
              </p:cNvSpPr>
              <p:nvPr/>
            </p:nvSpPr>
            <p:spPr bwMode="auto">
              <a:xfrm>
                <a:off x="317953" y="2544433"/>
                <a:ext cx="1168400" cy="534450"/>
              </a:xfrm>
              <a:custGeom>
                <a:avLst/>
                <a:gdLst>
                  <a:gd name="T0" fmla="*/ 6308 w 6501"/>
                  <a:gd name="T1" fmla="*/ 2281 h 2972"/>
                  <a:gd name="T2" fmla="*/ 3476 w 6501"/>
                  <a:gd name="T3" fmla="*/ 102 h 2972"/>
                  <a:gd name="T4" fmla="*/ 3024 w 6501"/>
                  <a:gd name="T5" fmla="*/ 102 h 2972"/>
                  <a:gd name="T6" fmla="*/ 1507 w 6501"/>
                  <a:gd name="T7" fmla="*/ 1269 h 2972"/>
                  <a:gd name="T8" fmla="*/ 1507 w 6501"/>
                  <a:gd name="T9" fmla="*/ 680 h 2972"/>
                  <a:gd name="T10" fmla="*/ 767 w 6501"/>
                  <a:gd name="T11" fmla="*/ 680 h 2972"/>
                  <a:gd name="T12" fmla="*/ 767 w 6501"/>
                  <a:gd name="T13" fmla="*/ 1839 h 2972"/>
                  <a:gd name="T14" fmla="*/ 193 w 6501"/>
                  <a:gd name="T15" fmla="*/ 2281 h 2972"/>
                  <a:gd name="T16" fmla="*/ 125 w 6501"/>
                  <a:gd name="T17" fmla="*/ 2800 h 2972"/>
                  <a:gd name="T18" fmla="*/ 418 w 6501"/>
                  <a:gd name="T19" fmla="*/ 2944 h 2972"/>
                  <a:gd name="T20" fmla="*/ 539 w 6501"/>
                  <a:gd name="T21" fmla="*/ 2924 h 2972"/>
                  <a:gd name="T22" fmla="*/ 3136 w 6501"/>
                  <a:gd name="T23" fmla="*/ 858 h 2972"/>
                  <a:gd name="T24" fmla="*/ 3307 w 6501"/>
                  <a:gd name="T25" fmla="*/ 856 h 2972"/>
                  <a:gd name="T26" fmla="*/ 5967 w 6501"/>
                  <a:gd name="T27" fmla="*/ 2925 h 2972"/>
                  <a:gd name="T28" fmla="*/ 6376 w 6501"/>
                  <a:gd name="T29" fmla="*/ 2800 h 2972"/>
                  <a:gd name="T30" fmla="*/ 6308 w 6501"/>
                  <a:gd name="T31" fmla="*/ 2281 h 2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01" h="2972">
                    <a:moveTo>
                      <a:pt x="6308" y="2281"/>
                    </a:moveTo>
                    <a:lnTo>
                      <a:pt x="3476" y="102"/>
                    </a:lnTo>
                    <a:cubicBezTo>
                      <a:pt x="3343" y="0"/>
                      <a:pt x="3157" y="0"/>
                      <a:pt x="3024" y="102"/>
                    </a:cubicBezTo>
                    <a:lnTo>
                      <a:pt x="1507" y="1269"/>
                    </a:lnTo>
                    <a:lnTo>
                      <a:pt x="1507" y="680"/>
                    </a:lnTo>
                    <a:lnTo>
                      <a:pt x="767" y="680"/>
                    </a:lnTo>
                    <a:lnTo>
                      <a:pt x="767" y="1839"/>
                    </a:lnTo>
                    <a:lnTo>
                      <a:pt x="193" y="2281"/>
                    </a:lnTo>
                    <a:cubicBezTo>
                      <a:pt x="31" y="2405"/>
                      <a:pt x="0" y="2638"/>
                      <a:pt x="125" y="2800"/>
                    </a:cubicBezTo>
                    <a:cubicBezTo>
                      <a:pt x="198" y="2895"/>
                      <a:pt x="308" y="2944"/>
                      <a:pt x="418" y="2944"/>
                    </a:cubicBezTo>
                    <a:cubicBezTo>
                      <a:pt x="459" y="2944"/>
                      <a:pt x="500" y="2937"/>
                      <a:pt x="539" y="2924"/>
                    </a:cubicBezTo>
                    <a:lnTo>
                      <a:pt x="3136" y="858"/>
                    </a:lnTo>
                    <a:cubicBezTo>
                      <a:pt x="3186" y="818"/>
                      <a:pt x="3257" y="817"/>
                      <a:pt x="3307" y="856"/>
                    </a:cubicBezTo>
                    <a:lnTo>
                      <a:pt x="5967" y="2925"/>
                    </a:lnTo>
                    <a:cubicBezTo>
                      <a:pt x="6113" y="2972"/>
                      <a:pt x="6277" y="2928"/>
                      <a:pt x="6376" y="2800"/>
                    </a:cubicBezTo>
                    <a:cubicBezTo>
                      <a:pt x="6501" y="2638"/>
                      <a:pt x="6470" y="2405"/>
                      <a:pt x="6308" y="2281"/>
                    </a:cubicBezTo>
                    <a:close/>
                  </a:path>
                </a:pathLst>
              </a:custGeom>
              <a:grpFill/>
              <a:ln w="0">
                <a:solidFill>
                  <a:srgbClr val="27666B"/>
                </a:solidFill>
              </a:ln>
              <a:sp3d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8050575" y="1221850"/>
              <a:ext cx="219492" cy="288386"/>
              <a:chOff x="3383855" y="882680"/>
              <a:chExt cx="1058976" cy="1391374"/>
            </a:xfrm>
            <a:effectLst>
              <a:outerShdw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27" name="Rectangle 4"/>
              <p:cNvSpPr/>
              <p:nvPr/>
            </p:nvSpPr>
            <p:spPr>
              <a:xfrm rot="20400000">
                <a:off x="4037895" y="1778814"/>
                <a:ext cx="94341" cy="495240"/>
              </a:xfrm>
              <a:custGeom>
                <a:avLst/>
                <a:gdLst>
                  <a:gd name="connsiteX0" fmla="*/ 0 w 77732"/>
                  <a:gd name="connsiteY0" fmla="*/ 0 h 457200"/>
                  <a:gd name="connsiteX1" fmla="*/ 77732 w 77732"/>
                  <a:gd name="connsiteY1" fmla="*/ 0 h 457200"/>
                  <a:gd name="connsiteX2" fmla="*/ 77732 w 77732"/>
                  <a:gd name="connsiteY2" fmla="*/ 457200 h 457200"/>
                  <a:gd name="connsiteX3" fmla="*/ 0 w 77732"/>
                  <a:gd name="connsiteY3" fmla="*/ 457200 h 457200"/>
                  <a:gd name="connsiteX4" fmla="*/ 0 w 77732"/>
                  <a:gd name="connsiteY4" fmla="*/ 0 h 457200"/>
                  <a:gd name="connsiteX0" fmla="*/ 0 w 77732"/>
                  <a:gd name="connsiteY0" fmla="*/ 0 h 466195"/>
                  <a:gd name="connsiteX1" fmla="*/ 77732 w 77732"/>
                  <a:gd name="connsiteY1" fmla="*/ 0 h 466195"/>
                  <a:gd name="connsiteX2" fmla="*/ 77732 w 77732"/>
                  <a:gd name="connsiteY2" fmla="*/ 457200 h 466195"/>
                  <a:gd name="connsiteX3" fmla="*/ 0 w 77732"/>
                  <a:gd name="connsiteY3" fmla="*/ 457200 h 466195"/>
                  <a:gd name="connsiteX4" fmla="*/ 0 w 77732"/>
                  <a:gd name="connsiteY4" fmla="*/ 0 h 466195"/>
                  <a:gd name="connsiteX0" fmla="*/ 0 w 77732"/>
                  <a:gd name="connsiteY0" fmla="*/ 0 h 471594"/>
                  <a:gd name="connsiteX1" fmla="*/ 77732 w 77732"/>
                  <a:gd name="connsiteY1" fmla="*/ 0 h 471594"/>
                  <a:gd name="connsiteX2" fmla="*/ 77732 w 77732"/>
                  <a:gd name="connsiteY2" fmla="*/ 457200 h 471594"/>
                  <a:gd name="connsiteX3" fmla="*/ 0 w 77732"/>
                  <a:gd name="connsiteY3" fmla="*/ 457200 h 471594"/>
                  <a:gd name="connsiteX4" fmla="*/ 0 w 77732"/>
                  <a:gd name="connsiteY4" fmla="*/ 0 h 471594"/>
                  <a:gd name="connsiteX0" fmla="*/ 0 w 82555"/>
                  <a:gd name="connsiteY0" fmla="*/ 0 h 471594"/>
                  <a:gd name="connsiteX1" fmla="*/ 77732 w 82555"/>
                  <a:gd name="connsiteY1" fmla="*/ 0 h 471594"/>
                  <a:gd name="connsiteX2" fmla="*/ 77732 w 82555"/>
                  <a:gd name="connsiteY2" fmla="*/ 457200 h 471594"/>
                  <a:gd name="connsiteX3" fmla="*/ 0 w 82555"/>
                  <a:gd name="connsiteY3" fmla="*/ 457200 h 471594"/>
                  <a:gd name="connsiteX4" fmla="*/ 0 w 82555"/>
                  <a:gd name="connsiteY4" fmla="*/ 0 h 471594"/>
                  <a:gd name="connsiteX0" fmla="*/ 2472 w 85027"/>
                  <a:gd name="connsiteY0" fmla="*/ 0 h 471594"/>
                  <a:gd name="connsiteX1" fmla="*/ 80204 w 85027"/>
                  <a:gd name="connsiteY1" fmla="*/ 0 h 471594"/>
                  <a:gd name="connsiteX2" fmla="*/ 80204 w 85027"/>
                  <a:gd name="connsiteY2" fmla="*/ 457200 h 471594"/>
                  <a:gd name="connsiteX3" fmla="*/ 2472 w 85027"/>
                  <a:gd name="connsiteY3" fmla="*/ 457200 h 471594"/>
                  <a:gd name="connsiteX4" fmla="*/ 2472 w 85027"/>
                  <a:gd name="connsiteY4" fmla="*/ 0 h 471594"/>
                  <a:gd name="connsiteX0" fmla="*/ 2472 w 85027"/>
                  <a:gd name="connsiteY0" fmla="*/ 0 h 474838"/>
                  <a:gd name="connsiteX1" fmla="*/ 80204 w 85027"/>
                  <a:gd name="connsiteY1" fmla="*/ 0 h 474838"/>
                  <a:gd name="connsiteX2" fmla="*/ 80204 w 85027"/>
                  <a:gd name="connsiteY2" fmla="*/ 457200 h 474838"/>
                  <a:gd name="connsiteX3" fmla="*/ 2472 w 85027"/>
                  <a:gd name="connsiteY3" fmla="*/ 457200 h 474838"/>
                  <a:gd name="connsiteX4" fmla="*/ 2472 w 85027"/>
                  <a:gd name="connsiteY4" fmla="*/ 0 h 474838"/>
                  <a:gd name="connsiteX0" fmla="*/ 2472 w 85027"/>
                  <a:gd name="connsiteY0" fmla="*/ 0 h 479495"/>
                  <a:gd name="connsiteX1" fmla="*/ 80204 w 85027"/>
                  <a:gd name="connsiteY1" fmla="*/ 0 h 479495"/>
                  <a:gd name="connsiteX2" fmla="*/ 80204 w 85027"/>
                  <a:gd name="connsiteY2" fmla="*/ 457200 h 479495"/>
                  <a:gd name="connsiteX3" fmla="*/ 2472 w 85027"/>
                  <a:gd name="connsiteY3" fmla="*/ 457200 h 479495"/>
                  <a:gd name="connsiteX4" fmla="*/ 2472 w 85027"/>
                  <a:gd name="connsiteY4" fmla="*/ 0 h 479495"/>
                  <a:gd name="connsiteX0" fmla="*/ 2472 w 85027"/>
                  <a:gd name="connsiteY0" fmla="*/ 0 h 481995"/>
                  <a:gd name="connsiteX1" fmla="*/ 80204 w 85027"/>
                  <a:gd name="connsiteY1" fmla="*/ 0 h 481995"/>
                  <a:gd name="connsiteX2" fmla="*/ 80204 w 85027"/>
                  <a:gd name="connsiteY2" fmla="*/ 457200 h 481995"/>
                  <a:gd name="connsiteX3" fmla="*/ 2472 w 85027"/>
                  <a:gd name="connsiteY3" fmla="*/ 457200 h 481995"/>
                  <a:gd name="connsiteX4" fmla="*/ 2472 w 85027"/>
                  <a:gd name="connsiteY4" fmla="*/ 0 h 481995"/>
                  <a:gd name="connsiteX0" fmla="*/ 2472 w 85406"/>
                  <a:gd name="connsiteY0" fmla="*/ 0 h 481995"/>
                  <a:gd name="connsiteX1" fmla="*/ 80204 w 85406"/>
                  <a:gd name="connsiteY1" fmla="*/ 0 h 481995"/>
                  <a:gd name="connsiteX2" fmla="*/ 80204 w 85406"/>
                  <a:gd name="connsiteY2" fmla="*/ 457200 h 481995"/>
                  <a:gd name="connsiteX3" fmla="*/ 2472 w 85406"/>
                  <a:gd name="connsiteY3" fmla="*/ 457200 h 481995"/>
                  <a:gd name="connsiteX4" fmla="*/ 2472 w 85406"/>
                  <a:gd name="connsiteY4" fmla="*/ 0 h 481995"/>
                  <a:gd name="connsiteX0" fmla="*/ 2472 w 85406"/>
                  <a:gd name="connsiteY0" fmla="*/ 0 h 486085"/>
                  <a:gd name="connsiteX1" fmla="*/ 80204 w 85406"/>
                  <a:gd name="connsiteY1" fmla="*/ 0 h 486085"/>
                  <a:gd name="connsiteX2" fmla="*/ 80204 w 85406"/>
                  <a:gd name="connsiteY2" fmla="*/ 457200 h 486085"/>
                  <a:gd name="connsiteX3" fmla="*/ 2472 w 85406"/>
                  <a:gd name="connsiteY3" fmla="*/ 457200 h 486085"/>
                  <a:gd name="connsiteX4" fmla="*/ 2472 w 85406"/>
                  <a:gd name="connsiteY4" fmla="*/ 0 h 486085"/>
                  <a:gd name="connsiteX0" fmla="*/ 2472 w 85406"/>
                  <a:gd name="connsiteY0" fmla="*/ 0 h 485063"/>
                  <a:gd name="connsiteX1" fmla="*/ 80204 w 85406"/>
                  <a:gd name="connsiteY1" fmla="*/ 0 h 485063"/>
                  <a:gd name="connsiteX2" fmla="*/ 80204 w 85406"/>
                  <a:gd name="connsiteY2" fmla="*/ 457200 h 485063"/>
                  <a:gd name="connsiteX3" fmla="*/ 2472 w 85406"/>
                  <a:gd name="connsiteY3" fmla="*/ 457200 h 485063"/>
                  <a:gd name="connsiteX4" fmla="*/ 2472 w 85406"/>
                  <a:gd name="connsiteY4" fmla="*/ 0 h 485063"/>
                  <a:gd name="connsiteX0" fmla="*/ 2472 w 85406"/>
                  <a:gd name="connsiteY0" fmla="*/ 0 h 489116"/>
                  <a:gd name="connsiteX1" fmla="*/ 80204 w 85406"/>
                  <a:gd name="connsiteY1" fmla="*/ 0 h 489116"/>
                  <a:gd name="connsiteX2" fmla="*/ 80204 w 85406"/>
                  <a:gd name="connsiteY2" fmla="*/ 457200 h 489116"/>
                  <a:gd name="connsiteX3" fmla="*/ 2472 w 85406"/>
                  <a:gd name="connsiteY3" fmla="*/ 457200 h 489116"/>
                  <a:gd name="connsiteX4" fmla="*/ 2472 w 85406"/>
                  <a:gd name="connsiteY4" fmla="*/ 0 h 489116"/>
                  <a:gd name="connsiteX0" fmla="*/ 2472 w 85406"/>
                  <a:gd name="connsiteY0" fmla="*/ 0 h 492335"/>
                  <a:gd name="connsiteX1" fmla="*/ 80204 w 85406"/>
                  <a:gd name="connsiteY1" fmla="*/ 0 h 492335"/>
                  <a:gd name="connsiteX2" fmla="*/ 80204 w 85406"/>
                  <a:gd name="connsiteY2" fmla="*/ 457200 h 492335"/>
                  <a:gd name="connsiteX3" fmla="*/ 2472 w 85406"/>
                  <a:gd name="connsiteY3" fmla="*/ 457200 h 492335"/>
                  <a:gd name="connsiteX4" fmla="*/ 2472 w 85406"/>
                  <a:gd name="connsiteY4" fmla="*/ 0 h 492335"/>
                  <a:gd name="connsiteX0" fmla="*/ 2472 w 85406"/>
                  <a:gd name="connsiteY0" fmla="*/ 0 h 495239"/>
                  <a:gd name="connsiteX1" fmla="*/ 80204 w 85406"/>
                  <a:gd name="connsiteY1" fmla="*/ 0 h 495239"/>
                  <a:gd name="connsiteX2" fmla="*/ 80204 w 85406"/>
                  <a:gd name="connsiteY2" fmla="*/ 457200 h 495239"/>
                  <a:gd name="connsiteX3" fmla="*/ 2472 w 85406"/>
                  <a:gd name="connsiteY3" fmla="*/ 457200 h 495239"/>
                  <a:gd name="connsiteX4" fmla="*/ 2472 w 85406"/>
                  <a:gd name="connsiteY4" fmla="*/ 0 h 49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06" h="495239">
                    <a:moveTo>
                      <a:pt x="2472" y="0"/>
                    </a:moveTo>
                    <a:lnTo>
                      <a:pt x="80204" y="0"/>
                    </a:lnTo>
                    <a:cubicBezTo>
                      <a:pt x="80204" y="152400"/>
                      <a:pt x="91910" y="341748"/>
                      <a:pt x="80204" y="457200"/>
                    </a:cubicBezTo>
                    <a:cubicBezTo>
                      <a:pt x="75811" y="508023"/>
                      <a:pt x="9280" y="507816"/>
                      <a:pt x="2472" y="457200"/>
                    </a:cubicBezTo>
                    <a:cubicBezTo>
                      <a:pt x="-3092" y="402216"/>
                      <a:pt x="2472" y="152400"/>
                      <a:pt x="2472" y="0"/>
                    </a:cubicBez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>
                      <a:lumMod val="65000"/>
                    </a:schemeClr>
                  </a:gs>
                  <a:gs pos="9000">
                    <a:schemeClr val="tx1">
                      <a:lumMod val="85000"/>
                      <a:lumOff val="15000"/>
                    </a:schemeClr>
                  </a:gs>
                  <a:gs pos="90000">
                    <a:schemeClr val="tx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3383855" y="1044903"/>
                <a:ext cx="1058976" cy="1000066"/>
                <a:chOff x="3383855" y="1044903"/>
                <a:chExt cx="1058976" cy="1000066"/>
              </a:xfrm>
            </p:grpSpPr>
            <p:sp>
              <p:nvSpPr>
                <p:cNvPr id="133" name="Oval 132"/>
                <p:cNvSpPr/>
                <p:nvPr/>
              </p:nvSpPr>
              <p:spPr>
                <a:xfrm>
                  <a:off x="3383855" y="1044903"/>
                  <a:ext cx="1000506" cy="1000066"/>
                </a:xfrm>
                <a:prstGeom prst="ellipse">
                  <a:avLst/>
                </a:prstGeom>
                <a:gradFill>
                  <a:gsLst>
                    <a:gs pos="98000">
                      <a:schemeClr val="bg1">
                        <a:lumMod val="65000"/>
                      </a:schemeClr>
                    </a:gs>
                    <a:gs pos="51000">
                      <a:schemeClr val="tx1">
                        <a:lumMod val="75000"/>
                        <a:lumOff val="25000"/>
                      </a:schemeClr>
                    </a:gs>
                    <a:gs pos="2200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>
                  <a:innerShdw blurRad="444500">
                    <a:schemeClr val="tx1">
                      <a:lumMod val="95000"/>
                      <a:lumOff val="5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Rectangle 6"/>
                <p:cNvSpPr/>
                <p:nvPr/>
              </p:nvSpPr>
              <p:spPr>
                <a:xfrm rot="20096091">
                  <a:off x="3567160" y="1692063"/>
                  <a:ext cx="875671" cy="257189"/>
                </a:xfrm>
                <a:custGeom>
                  <a:avLst/>
                  <a:gdLst>
                    <a:gd name="connsiteX0" fmla="*/ 0 w 762000"/>
                    <a:gd name="connsiteY0" fmla="*/ 0 h 76200"/>
                    <a:gd name="connsiteX1" fmla="*/ 762000 w 762000"/>
                    <a:gd name="connsiteY1" fmla="*/ 0 h 76200"/>
                    <a:gd name="connsiteX2" fmla="*/ 762000 w 762000"/>
                    <a:gd name="connsiteY2" fmla="*/ 76200 h 76200"/>
                    <a:gd name="connsiteX3" fmla="*/ 0 w 762000"/>
                    <a:gd name="connsiteY3" fmla="*/ 76200 h 76200"/>
                    <a:gd name="connsiteX4" fmla="*/ 0 w 762000"/>
                    <a:gd name="connsiteY4" fmla="*/ 0 h 76200"/>
                    <a:gd name="connsiteX0" fmla="*/ 0 w 762000"/>
                    <a:gd name="connsiteY0" fmla="*/ 0 h 76200"/>
                    <a:gd name="connsiteX1" fmla="*/ 762000 w 762000"/>
                    <a:gd name="connsiteY1" fmla="*/ 76200 h 76200"/>
                    <a:gd name="connsiteX2" fmla="*/ 0 w 762000"/>
                    <a:gd name="connsiteY2" fmla="*/ 76200 h 76200"/>
                    <a:gd name="connsiteX3" fmla="*/ 0 w 762000"/>
                    <a:gd name="connsiteY3" fmla="*/ 0 h 76200"/>
                    <a:gd name="connsiteX0" fmla="*/ 0 w 741903"/>
                    <a:gd name="connsiteY0" fmla="*/ 0 h 76200"/>
                    <a:gd name="connsiteX1" fmla="*/ 741903 w 741903"/>
                    <a:gd name="connsiteY1" fmla="*/ 20934 h 76200"/>
                    <a:gd name="connsiteX2" fmla="*/ 0 w 741903"/>
                    <a:gd name="connsiteY2" fmla="*/ 76200 h 76200"/>
                    <a:gd name="connsiteX3" fmla="*/ 0 w 741903"/>
                    <a:gd name="connsiteY3" fmla="*/ 0 h 76200"/>
                    <a:gd name="connsiteX0" fmla="*/ 0 w 741903"/>
                    <a:gd name="connsiteY0" fmla="*/ 0 h 76200"/>
                    <a:gd name="connsiteX1" fmla="*/ 741903 w 741903"/>
                    <a:gd name="connsiteY1" fmla="*/ 20934 h 76200"/>
                    <a:gd name="connsiteX2" fmla="*/ 0 w 741903"/>
                    <a:gd name="connsiteY2" fmla="*/ 76200 h 76200"/>
                    <a:gd name="connsiteX3" fmla="*/ 0 w 741903"/>
                    <a:gd name="connsiteY3" fmla="*/ 0 h 76200"/>
                    <a:gd name="connsiteX0" fmla="*/ 0 w 741903"/>
                    <a:gd name="connsiteY0" fmla="*/ 0 h 106929"/>
                    <a:gd name="connsiteX1" fmla="*/ 741903 w 741903"/>
                    <a:gd name="connsiteY1" fmla="*/ 20934 h 106929"/>
                    <a:gd name="connsiteX2" fmla="*/ 0 w 741903"/>
                    <a:gd name="connsiteY2" fmla="*/ 76200 h 106929"/>
                    <a:gd name="connsiteX3" fmla="*/ 0 w 741903"/>
                    <a:gd name="connsiteY3" fmla="*/ 0 h 106929"/>
                    <a:gd name="connsiteX0" fmla="*/ 0 w 741903"/>
                    <a:gd name="connsiteY0" fmla="*/ 0 h 110672"/>
                    <a:gd name="connsiteX1" fmla="*/ 741903 w 741903"/>
                    <a:gd name="connsiteY1" fmla="*/ 20934 h 110672"/>
                    <a:gd name="connsiteX2" fmla="*/ 0 w 741903"/>
                    <a:gd name="connsiteY2" fmla="*/ 76200 h 110672"/>
                    <a:gd name="connsiteX3" fmla="*/ 0 w 741903"/>
                    <a:gd name="connsiteY3" fmla="*/ 0 h 110672"/>
                    <a:gd name="connsiteX0" fmla="*/ 0 w 741903"/>
                    <a:gd name="connsiteY0" fmla="*/ 55266 h 89738"/>
                    <a:gd name="connsiteX1" fmla="*/ 741903 w 741903"/>
                    <a:gd name="connsiteY1" fmla="*/ 0 h 89738"/>
                    <a:gd name="connsiteX2" fmla="*/ 0 w 741903"/>
                    <a:gd name="connsiteY2" fmla="*/ 55266 h 89738"/>
                    <a:gd name="connsiteX0" fmla="*/ 0 w 741903"/>
                    <a:gd name="connsiteY0" fmla="*/ 55266 h 89738"/>
                    <a:gd name="connsiteX1" fmla="*/ 741903 w 741903"/>
                    <a:gd name="connsiteY1" fmla="*/ 0 h 89738"/>
                    <a:gd name="connsiteX2" fmla="*/ 0 w 741903"/>
                    <a:gd name="connsiteY2" fmla="*/ 55266 h 89738"/>
                    <a:gd name="connsiteX0" fmla="*/ 0 w 741903"/>
                    <a:gd name="connsiteY0" fmla="*/ 55266 h 114304"/>
                    <a:gd name="connsiteX1" fmla="*/ 741903 w 741903"/>
                    <a:gd name="connsiteY1" fmla="*/ 0 h 114304"/>
                    <a:gd name="connsiteX2" fmla="*/ 0 w 741903"/>
                    <a:gd name="connsiteY2" fmla="*/ 55266 h 114304"/>
                    <a:gd name="connsiteX0" fmla="*/ 0 w 741903"/>
                    <a:gd name="connsiteY0" fmla="*/ 55266 h 134103"/>
                    <a:gd name="connsiteX1" fmla="*/ 741903 w 741903"/>
                    <a:gd name="connsiteY1" fmla="*/ 0 h 134103"/>
                    <a:gd name="connsiteX2" fmla="*/ 0 w 741903"/>
                    <a:gd name="connsiteY2" fmla="*/ 55266 h 134103"/>
                    <a:gd name="connsiteX0" fmla="*/ 0 w 741903"/>
                    <a:gd name="connsiteY0" fmla="*/ 55266 h 134103"/>
                    <a:gd name="connsiteX1" fmla="*/ 741903 w 741903"/>
                    <a:gd name="connsiteY1" fmla="*/ 0 h 134103"/>
                    <a:gd name="connsiteX2" fmla="*/ 0 w 741903"/>
                    <a:gd name="connsiteY2" fmla="*/ 55266 h 134103"/>
                    <a:gd name="connsiteX0" fmla="*/ 0 w 741903"/>
                    <a:gd name="connsiteY0" fmla="*/ 55266 h 134103"/>
                    <a:gd name="connsiteX1" fmla="*/ 741903 w 741903"/>
                    <a:gd name="connsiteY1" fmla="*/ 0 h 134103"/>
                    <a:gd name="connsiteX2" fmla="*/ 0 w 741903"/>
                    <a:gd name="connsiteY2" fmla="*/ 55266 h 134103"/>
                    <a:gd name="connsiteX0" fmla="*/ 0 w 741903"/>
                    <a:gd name="connsiteY0" fmla="*/ 55266 h 134103"/>
                    <a:gd name="connsiteX1" fmla="*/ 741903 w 741903"/>
                    <a:gd name="connsiteY1" fmla="*/ 0 h 134103"/>
                    <a:gd name="connsiteX2" fmla="*/ 0 w 741903"/>
                    <a:gd name="connsiteY2" fmla="*/ 55266 h 134103"/>
                    <a:gd name="connsiteX0" fmla="*/ 0 w 804277"/>
                    <a:gd name="connsiteY0" fmla="*/ 154906 h 202906"/>
                    <a:gd name="connsiteX1" fmla="*/ 804277 w 804277"/>
                    <a:gd name="connsiteY1" fmla="*/ 0 h 202906"/>
                    <a:gd name="connsiteX2" fmla="*/ 0 w 804277"/>
                    <a:gd name="connsiteY2" fmla="*/ 154906 h 202906"/>
                    <a:gd name="connsiteX0" fmla="*/ 0 w 875671"/>
                    <a:gd name="connsiteY0" fmla="*/ 32135 h 121592"/>
                    <a:gd name="connsiteX1" fmla="*/ 875671 w 875671"/>
                    <a:gd name="connsiteY1" fmla="*/ 0 h 121592"/>
                    <a:gd name="connsiteX2" fmla="*/ 0 w 875671"/>
                    <a:gd name="connsiteY2" fmla="*/ 32135 h 121592"/>
                    <a:gd name="connsiteX0" fmla="*/ 0 w 875671"/>
                    <a:gd name="connsiteY0" fmla="*/ 32135 h 220049"/>
                    <a:gd name="connsiteX1" fmla="*/ 875671 w 875671"/>
                    <a:gd name="connsiteY1" fmla="*/ 0 h 220049"/>
                    <a:gd name="connsiteX2" fmla="*/ 0 w 875671"/>
                    <a:gd name="connsiteY2" fmla="*/ 32135 h 220049"/>
                    <a:gd name="connsiteX0" fmla="*/ 0 w 875671"/>
                    <a:gd name="connsiteY0" fmla="*/ 32135 h 263724"/>
                    <a:gd name="connsiteX1" fmla="*/ 875671 w 875671"/>
                    <a:gd name="connsiteY1" fmla="*/ 0 h 263724"/>
                    <a:gd name="connsiteX2" fmla="*/ 0 w 875671"/>
                    <a:gd name="connsiteY2" fmla="*/ 32135 h 263724"/>
                    <a:gd name="connsiteX0" fmla="*/ 0 w 875671"/>
                    <a:gd name="connsiteY0" fmla="*/ 32135 h 273667"/>
                    <a:gd name="connsiteX1" fmla="*/ 875671 w 875671"/>
                    <a:gd name="connsiteY1" fmla="*/ 0 h 273667"/>
                    <a:gd name="connsiteX2" fmla="*/ 0 w 875671"/>
                    <a:gd name="connsiteY2" fmla="*/ 32135 h 273667"/>
                    <a:gd name="connsiteX0" fmla="*/ 0 w 875671"/>
                    <a:gd name="connsiteY0" fmla="*/ 32135 h 273667"/>
                    <a:gd name="connsiteX1" fmla="*/ 875671 w 875671"/>
                    <a:gd name="connsiteY1" fmla="*/ 0 h 273667"/>
                    <a:gd name="connsiteX2" fmla="*/ 0 w 875671"/>
                    <a:gd name="connsiteY2" fmla="*/ 32135 h 273667"/>
                    <a:gd name="connsiteX0" fmla="*/ 0 w 875671"/>
                    <a:gd name="connsiteY0" fmla="*/ 32135 h 273667"/>
                    <a:gd name="connsiteX1" fmla="*/ 875671 w 875671"/>
                    <a:gd name="connsiteY1" fmla="*/ 0 h 273667"/>
                    <a:gd name="connsiteX2" fmla="*/ 0 w 875671"/>
                    <a:gd name="connsiteY2" fmla="*/ 32135 h 273667"/>
                    <a:gd name="connsiteX0" fmla="*/ 0 w 875671"/>
                    <a:gd name="connsiteY0" fmla="*/ 32135 h 278833"/>
                    <a:gd name="connsiteX1" fmla="*/ 875671 w 875671"/>
                    <a:gd name="connsiteY1" fmla="*/ 0 h 278833"/>
                    <a:gd name="connsiteX2" fmla="*/ 0 w 875671"/>
                    <a:gd name="connsiteY2" fmla="*/ 32135 h 278833"/>
                    <a:gd name="connsiteX0" fmla="*/ 0 w 875671"/>
                    <a:gd name="connsiteY0" fmla="*/ 32135 h 274806"/>
                    <a:gd name="connsiteX1" fmla="*/ 875671 w 875671"/>
                    <a:gd name="connsiteY1" fmla="*/ 0 h 274806"/>
                    <a:gd name="connsiteX2" fmla="*/ 0 w 875671"/>
                    <a:gd name="connsiteY2" fmla="*/ 32135 h 274806"/>
                    <a:gd name="connsiteX0" fmla="*/ 0 w 875671"/>
                    <a:gd name="connsiteY0" fmla="*/ 32135 h 274806"/>
                    <a:gd name="connsiteX1" fmla="*/ 875671 w 875671"/>
                    <a:gd name="connsiteY1" fmla="*/ 0 h 274806"/>
                    <a:gd name="connsiteX2" fmla="*/ 0 w 875671"/>
                    <a:gd name="connsiteY2" fmla="*/ 32135 h 274806"/>
                    <a:gd name="connsiteX0" fmla="*/ 0 w 875671"/>
                    <a:gd name="connsiteY0" fmla="*/ 32135 h 278097"/>
                    <a:gd name="connsiteX1" fmla="*/ 875671 w 875671"/>
                    <a:gd name="connsiteY1" fmla="*/ 0 h 278097"/>
                    <a:gd name="connsiteX2" fmla="*/ 0 w 875671"/>
                    <a:gd name="connsiteY2" fmla="*/ 32135 h 278097"/>
                    <a:gd name="connsiteX0" fmla="*/ 0 w 875671"/>
                    <a:gd name="connsiteY0" fmla="*/ 32135 h 275855"/>
                    <a:gd name="connsiteX1" fmla="*/ 875671 w 875671"/>
                    <a:gd name="connsiteY1" fmla="*/ 0 h 275855"/>
                    <a:gd name="connsiteX2" fmla="*/ 0 w 875671"/>
                    <a:gd name="connsiteY2" fmla="*/ 32135 h 275855"/>
                    <a:gd name="connsiteX0" fmla="*/ 0 w 875671"/>
                    <a:gd name="connsiteY0" fmla="*/ 32135 h 275855"/>
                    <a:gd name="connsiteX1" fmla="*/ 875671 w 875671"/>
                    <a:gd name="connsiteY1" fmla="*/ 0 h 275855"/>
                    <a:gd name="connsiteX2" fmla="*/ 0 w 875671"/>
                    <a:gd name="connsiteY2" fmla="*/ 32135 h 275855"/>
                    <a:gd name="connsiteX0" fmla="*/ 0 w 875671"/>
                    <a:gd name="connsiteY0" fmla="*/ 32135 h 275855"/>
                    <a:gd name="connsiteX1" fmla="*/ 875671 w 875671"/>
                    <a:gd name="connsiteY1" fmla="*/ 0 h 275855"/>
                    <a:gd name="connsiteX2" fmla="*/ 0 w 875671"/>
                    <a:gd name="connsiteY2" fmla="*/ 32135 h 275855"/>
                    <a:gd name="connsiteX0" fmla="*/ 0 w 875671"/>
                    <a:gd name="connsiteY0" fmla="*/ 32135 h 276915"/>
                    <a:gd name="connsiteX1" fmla="*/ 875671 w 875671"/>
                    <a:gd name="connsiteY1" fmla="*/ 0 h 276915"/>
                    <a:gd name="connsiteX2" fmla="*/ 0 w 875671"/>
                    <a:gd name="connsiteY2" fmla="*/ 32135 h 276915"/>
                    <a:gd name="connsiteX0" fmla="*/ 0 w 875671"/>
                    <a:gd name="connsiteY0" fmla="*/ 32135 h 266795"/>
                    <a:gd name="connsiteX1" fmla="*/ 875671 w 875671"/>
                    <a:gd name="connsiteY1" fmla="*/ 0 h 266795"/>
                    <a:gd name="connsiteX2" fmla="*/ 0 w 875671"/>
                    <a:gd name="connsiteY2" fmla="*/ 32135 h 266795"/>
                    <a:gd name="connsiteX0" fmla="*/ 0 w 875671"/>
                    <a:gd name="connsiteY0" fmla="*/ 32135 h 257189"/>
                    <a:gd name="connsiteX1" fmla="*/ 875671 w 875671"/>
                    <a:gd name="connsiteY1" fmla="*/ 0 h 257189"/>
                    <a:gd name="connsiteX2" fmla="*/ 0 w 875671"/>
                    <a:gd name="connsiteY2" fmla="*/ 32135 h 257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5671" h="257189">
                      <a:moveTo>
                        <a:pt x="0" y="32135"/>
                      </a:moveTo>
                      <a:cubicBezTo>
                        <a:pt x="387308" y="336872"/>
                        <a:pt x="620743" y="279214"/>
                        <a:pt x="875671" y="0"/>
                      </a:cubicBezTo>
                      <a:cubicBezTo>
                        <a:pt x="679766" y="308416"/>
                        <a:pt x="319317" y="363738"/>
                        <a:pt x="0" y="32135"/>
                      </a:cubicBezTo>
                      <a:close/>
                    </a:path>
                  </a:pathLst>
                </a:custGeom>
                <a:gradFill>
                  <a:gsLst>
                    <a:gs pos="98000">
                      <a:srgbClr val="EE92E3">
                        <a:alpha val="0"/>
                      </a:srgb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9" name="Rectangle 9"/>
              <p:cNvSpPr/>
              <p:nvPr/>
            </p:nvSpPr>
            <p:spPr>
              <a:xfrm>
                <a:off x="3633786" y="1259680"/>
                <a:ext cx="397005" cy="369275"/>
              </a:xfrm>
              <a:custGeom>
                <a:avLst/>
                <a:gdLst>
                  <a:gd name="connsiteX0" fmla="*/ 0 w 304800"/>
                  <a:gd name="connsiteY0" fmla="*/ 0 h 381000"/>
                  <a:gd name="connsiteX1" fmla="*/ 304800 w 304800"/>
                  <a:gd name="connsiteY1" fmla="*/ 0 h 381000"/>
                  <a:gd name="connsiteX2" fmla="*/ 304800 w 304800"/>
                  <a:gd name="connsiteY2" fmla="*/ 381000 h 381000"/>
                  <a:gd name="connsiteX3" fmla="*/ 0 w 304800"/>
                  <a:gd name="connsiteY3" fmla="*/ 381000 h 381000"/>
                  <a:gd name="connsiteX4" fmla="*/ 0 w 304800"/>
                  <a:gd name="connsiteY4" fmla="*/ 0 h 381000"/>
                  <a:gd name="connsiteX0" fmla="*/ 0 w 378619"/>
                  <a:gd name="connsiteY0" fmla="*/ 0 h 381000"/>
                  <a:gd name="connsiteX1" fmla="*/ 304800 w 378619"/>
                  <a:gd name="connsiteY1" fmla="*/ 0 h 381000"/>
                  <a:gd name="connsiteX2" fmla="*/ 378619 w 378619"/>
                  <a:gd name="connsiteY2" fmla="*/ 147638 h 381000"/>
                  <a:gd name="connsiteX3" fmla="*/ 0 w 378619"/>
                  <a:gd name="connsiteY3" fmla="*/ 381000 h 381000"/>
                  <a:gd name="connsiteX4" fmla="*/ 0 w 378619"/>
                  <a:gd name="connsiteY4" fmla="*/ 0 h 381000"/>
                  <a:gd name="connsiteX0" fmla="*/ 0 w 378619"/>
                  <a:gd name="connsiteY0" fmla="*/ 0 h 280988"/>
                  <a:gd name="connsiteX1" fmla="*/ 304800 w 378619"/>
                  <a:gd name="connsiteY1" fmla="*/ 0 h 280988"/>
                  <a:gd name="connsiteX2" fmla="*/ 378619 w 378619"/>
                  <a:gd name="connsiteY2" fmla="*/ 147638 h 280988"/>
                  <a:gd name="connsiteX3" fmla="*/ 88106 w 378619"/>
                  <a:gd name="connsiteY3" fmla="*/ 280988 h 280988"/>
                  <a:gd name="connsiteX4" fmla="*/ 0 w 378619"/>
                  <a:gd name="connsiteY4" fmla="*/ 0 h 280988"/>
                  <a:gd name="connsiteX0" fmla="*/ 0 w 378619"/>
                  <a:gd name="connsiteY0" fmla="*/ 0 h 310111"/>
                  <a:gd name="connsiteX1" fmla="*/ 304800 w 378619"/>
                  <a:gd name="connsiteY1" fmla="*/ 0 h 310111"/>
                  <a:gd name="connsiteX2" fmla="*/ 378619 w 378619"/>
                  <a:gd name="connsiteY2" fmla="*/ 147638 h 310111"/>
                  <a:gd name="connsiteX3" fmla="*/ 88106 w 378619"/>
                  <a:gd name="connsiteY3" fmla="*/ 280988 h 310111"/>
                  <a:gd name="connsiteX4" fmla="*/ 0 w 378619"/>
                  <a:gd name="connsiteY4" fmla="*/ 0 h 310111"/>
                  <a:gd name="connsiteX0" fmla="*/ 0 w 378619"/>
                  <a:gd name="connsiteY0" fmla="*/ 0 h 310111"/>
                  <a:gd name="connsiteX1" fmla="*/ 304800 w 378619"/>
                  <a:gd name="connsiteY1" fmla="*/ 0 h 310111"/>
                  <a:gd name="connsiteX2" fmla="*/ 378619 w 378619"/>
                  <a:gd name="connsiteY2" fmla="*/ 147638 h 310111"/>
                  <a:gd name="connsiteX3" fmla="*/ 97631 w 378619"/>
                  <a:gd name="connsiteY3" fmla="*/ 280988 h 310111"/>
                  <a:gd name="connsiteX4" fmla="*/ 0 w 378619"/>
                  <a:gd name="connsiteY4" fmla="*/ 0 h 310111"/>
                  <a:gd name="connsiteX0" fmla="*/ 0 w 371476"/>
                  <a:gd name="connsiteY0" fmla="*/ 0 h 310373"/>
                  <a:gd name="connsiteX1" fmla="*/ 304800 w 371476"/>
                  <a:gd name="connsiteY1" fmla="*/ 0 h 310373"/>
                  <a:gd name="connsiteX2" fmla="*/ 371476 w 371476"/>
                  <a:gd name="connsiteY2" fmla="*/ 150019 h 310373"/>
                  <a:gd name="connsiteX3" fmla="*/ 97631 w 371476"/>
                  <a:gd name="connsiteY3" fmla="*/ 280988 h 310373"/>
                  <a:gd name="connsiteX4" fmla="*/ 0 w 371476"/>
                  <a:gd name="connsiteY4" fmla="*/ 0 h 310373"/>
                  <a:gd name="connsiteX0" fmla="*/ 0 w 371476"/>
                  <a:gd name="connsiteY0" fmla="*/ 0 h 337057"/>
                  <a:gd name="connsiteX1" fmla="*/ 304800 w 371476"/>
                  <a:gd name="connsiteY1" fmla="*/ 0 h 337057"/>
                  <a:gd name="connsiteX2" fmla="*/ 371476 w 371476"/>
                  <a:gd name="connsiteY2" fmla="*/ 150019 h 337057"/>
                  <a:gd name="connsiteX3" fmla="*/ 97631 w 371476"/>
                  <a:gd name="connsiteY3" fmla="*/ 280988 h 337057"/>
                  <a:gd name="connsiteX4" fmla="*/ 0 w 371476"/>
                  <a:gd name="connsiteY4" fmla="*/ 0 h 337057"/>
                  <a:gd name="connsiteX0" fmla="*/ 0 w 395289"/>
                  <a:gd name="connsiteY0" fmla="*/ 35718 h 337057"/>
                  <a:gd name="connsiteX1" fmla="*/ 328613 w 395289"/>
                  <a:gd name="connsiteY1" fmla="*/ 0 h 337057"/>
                  <a:gd name="connsiteX2" fmla="*/ 395289 w 395289"/>
                  <a:gd name="connsiteY2" fmla="*/ 150019 h 337057"/>
                  <a:gd name="connsiteX3" fmla="*/ 121444 w 395289"/>
                  <a:gd name="connsiteY3" fmla="*/ 280988 h 337057"/>
                  <a:gd name="connsiteX4" fmla="*/ 0 w 395289"/>
                  <a:gd name="connsiteY4" fmla="*/ 35718 h 337057"/>
                  <a:gd name="connsiteX0" fmla="*/ 0 w 395289"/>
                  <a:gd name="connsiteY0" fmla="*/ 71437 h 372776"/>
                  <a:gd name="connsiteX1" fmla="*/ 307181 w 395289"/>
                  <a:gd name="connsiteY1" fmla="*/ 0 h 372776"/>
                  <a:gd name="connsiteX2" fmla="*/ 395289 w 395289"/>
                  <a:gd name="connsiteY2" fmla="*/ 185738 h 372776"/>
                  <a:gd name="connsiteX3" fmla="*/ 121444 w 395289"/>
                  <a:gd name="connsiteY3" fmla="*/ 316707 h 372776"/>
                  <a:gd name="connsiteX4" fmla="*/ 0 w 395289"/>
                  <a:gd name="connsiteY4" fmla="*/ 71437 h 372776"/>
                  <a:gd name="connsiteX0" fmla="*/ 0 w 395289"/>
                  <a:gd name="connsiteY0" fmla="*/ 71437 h 372776"/>
                  <a:gd name="connsiteX1" fmla="*/ 307181 w 395289"/>
                  <a:gd name="connsiteY1" fmla="*/ 0 h 372776"/>
                  <a:gd name="connsiteX2" fmla="*/ 395289 w 395289"/>
                  <a:gd name="connsiteY2" fmla="*/ 185738 h 372776"/>
                  <a:gd name="connsiteX3" fmla="*/ 121444 w 395289"/>
                  <a:gd name="connsiteY3" fmla="*/ 316707 h 372776"/>
                  <a:gd name="connsiteX4" fmla="*/ 0 w 395289"/>
                  <a:gd name="connsiteY4" fmla="*/ 71437 h 372776"/>
                  <a:gd name="connsiteX0" fmla="*/ 0 w 395289"/>
                  <a:gd name="connsiteY0" fmla="*/ 71437 h 372776"/>
                  <a:gd name="connsiteX1" fmla="*/ 307181 w 395289"/>
                  <a:gd name="connsiteY1" fmla="*/ 0 h 372776"/>
                  <a:gd name="connsiteX2" fmla="*/ 395289 w 395289"/>
                  <a:gd name="connsiteY2" fmla="*/ 185738 h 372776"/>
                  <a:gd name="connsiteX3" fmla="*/ 121444 w 395289"/>
                  <a:gd name="connsiteY3" fmla="*/ 316707 h 372776"/>
                  <a:gd name="connsiteX4" fmla="*/ 0 w 395289"/>
                  <a:gd name="connsiteY4" fmla="*/ 71437 h 372776"/>
                  <a:gd name="connsiteX0" fmla="*/ 0 w 395289"/>
                  <a:gd name="connsiteY0" fmla="*/ 71437 h 372776"/>
                  <a:gd name="connsiteX1" fmla="*/ 307181 w 395289"/>
                  <a:gd name="connsiteY1" fmla="*/ 0 h 372776"/>
                  <a:gd name="connsiteX2" fmla="*/ 395289 w 395289"/>
                  <a:gd name="connsiteY2" fmla="*/ 185738 h 372776"/>
                  <a:gd name="connsiteX3" fmla="*/ 121444 w 395289"/>
                  <a:gd name="connsiteY3" fmla="*/ 316707 h 372776"/>
                  <a:gd name="connsiteX4" fmla="*/ 0 w 395289"/>
                  <a:gd name="connsiteY4" fmla="*/ 71437 h 372776"/>
                  <a:gd name="connsiteX0" fmla="*/ 0 w 395291"/>
                  <a:gd name="connsiteY0" fmla="*/ 71437 h 373382"/>
                  <a:gd name="connsiteX1" fmla="*/ 307181 w 395291"/>
                  <a:gd name="connsiteY1" fmla="*/ 0 h 373382"/>
                  <a:gd name="connsiteX2" fmla="*/ 395289 w 395291"/>
                  <a:gd name="connsiteY2" fmla="*/ 185738 h 373382"/>
                  <a:gd name="connsiteX3" fmla="*/ 121444 w 395291"/>
                  <a:gd name="connsiteY3" fmla="*/ 316707 h 373382"/>
                  <a:gd name="connsiteX4" fmla="*/ 0 w 395291"/>
                  <a:gd name="connsiteY4" fmla="*/ 71437 h 373382"/>
                  <a:gd name="connsiteX0" fmla="*/ 0 w 395291"/>
                  <a:gd name="connsiteY0" fmla="*/ 71437 h 373382"/>
                  <a:gd name="connsiteX1" fmla="*/ 307181 w 395291"/>
                  <a:gd name="connsiteY1" fmla="*/ 0 h 373382"/>
                  <a:gd name="connsiteX2" fmla="*/ 395289 w 395291"/>
                  <a:gd name="connsiteY2" fmla="*/ 185738 h 373382"/>
                  <a:gd name="connsiteX3" fmla="*/ 121444 w 395291"/>
                  <a:gd name="connsiteY3" fmla="*/ 316707 h 373382"/>
                  <a:gd name="connsiteX4" fmla="*/ 0 w 395291"/>
                  <a:gd name="connsiteY4" fmla="*/ 71437 h 373382"/>
                  <a:gd name="connsiteX0" fmla="*/ 0 w 397005"/>
                  <a:gd name="connsiteY0" fmla="*/ 71437 h 369275"/>
                  <a:gd name="connsiteX1" fmla="*/ 307181 w 397005"/>
                  <a:gd name="connsiteY1" fmla="*/ 0 h 369275"/>
                  <a:gd name="connsiteX2" fmla="*/ 395289 w 397005"/>
                  <a:gd name="connsiteY2" fmla="*/ 185738 h 369275"/>
                  <a:gd name="connsiteX3" fmla="*/ 121444 w 397005"/>
                  <a:gd name="connsiteY3" fmla="*/ 316707 h 369275"/>
                  <a:gd name="connsiteX4" fmla="*/ 0 w 397005"/>
                  <a:gd name="connsiteY4" fmla="*/ 71437 h 36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005" h="369275">
                    <a:moveTo>
                      <a:pt x="0" y="71437"/>
                    </a:moveTo>
                    <a:lnTo>
                      <a:pt x="307181" y="0"/>
                    </a:lnTo>
                    <a:cubicBezTo>
                      <a:pt x="353219" y="66676"/>
                      <a:pt x="384970" y="126206"/>
                      <a:pt x="395289" y="185738"/>
                    </a:cubicBezTo>
                    <a:cubicBezTo>
                      <a:pt x="417514" y="373062"/>
                      <a:pt x="218282" y="417514"/>
                      <a:pt x="121444" y="316707"/>
                    </a:cubicBezTo>
                    <a:cubicBezTo>
                      <a:pt x="61913" y="244475"/>
                      <a:pt x="40481" y="153194"/>
                      <a:pt x="0" y="7143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3405349" y="882680"/>
                <a:ext cx="712885" cy="674319"/>
                <a:chOff x="3383855" y="1044903"/>
                <a:chExt cx="1057262" cy="1000066"/>
              </a:xfrm>
            </p:grpSpPr>
            <p:sp>
              <p:nvSpPr>
                <p:cNvPr id="131" name="Oval 130"/>
                <p:cNvSpPr/>
                <p:nvPr/>
              </p:nvSpPr>
              <p:spPr>
                <a:xfrm>
                  <a:off x="3383855" y="1044903"/>
                  <a:ext cx="1000506" cy="1000066"/>
                </a:xfrm>
                <a:prstGeom prst="ellipse">
                  <a:avLst/>
                </a:prstGeom>
                <a:gradFill>
                  <a:gsLst>
                    <a:gs pos="98000">
                      <a:schemeClr val="tx1">
                        <a:lumMod val="75000"/>
                        <a:lumOff val="25000"/>
                      </a:schemeClr>
                    </a:gs>
                    <a:gs pos="1800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>
                  <a:innerShdw blurRad="444500">
                    <a:schemeClr val="tx1">
                      <a:lumMod val="85000"/>
                      <a:lumOff val="15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Rectangle 6"/>
                <p:cNvSpPr/>
                <p:nvPr/>
              </p:nvSpPr>
              <p:spPr>
                <a:xfrm rot="20096091">
                  <a:off x="3565446" y="1656566"/>
                  <a:ext cx="875671" cy="264189"/>
                </a:xfrm>
                <a:custGeom>
                  <a:avLst/>
                  <a:gdLst>
                    <a:gd name="connsiteX0" fmla="*/ 0 w 762000"/>
                    <a:gd name="connsiteY0" fmla="*/ 0 h 76200"/>
                    <a:gd name="connsiteX1" fmla="*/ 762000 w 762000"/>
                    <a:gd name="connsiteY1" fmla="*/ 0 h 76200"/>
                    <a:gd name="connsiteX2" fmla="*/ 762000 w 762000"/>
                    <a:gd name="connsiteY2" fmla="*/ 76200 h 76200"/>
                    <a:gd name="connsiteX3" fmla="*/ 0 w 762000"/>
                    <a:gd name="connsiteY3" fmla="*/ 76200 h 76200"/>
                    <a:gd name="connsiteX4" fmla="*/ 0 w 762000"/>
                    <a:gd name="connsiteY4" fmla="*/ 0 h 76200"/>
                    <a:gd name="connsiteX0" fmla="*/ 0 w 762000"/>
                    <a:gd name="connsiteY0" fmla="*/ 0 h 76200"/>
                    <a:gd name="connsiteX1" fmla="*/ 762000 w 762000"/>
                    <a:gd name="connsiteY1" fmla="*/ 76200 h 76200"/>
                    <a:gd name="connsiteX2" fmla="*/ 0 w 762000"/>
                    <a:gd name="connsiteY2" fmla="*/ 76200 h 76200"/>
                    <a:gd name="connsiteX3" fmla="*/ 0 w 762000"/>
                    <a:gd name="connsiteY3" fmla="*/ 0 h 76200"/>
                    <a:gd name="connsiteX0" fmla="*/ 0 w 741903"/>
                    <a:gd name="connsiteY0" fmla="*/ 0 h 76200"/>
                    <a:gd name="connsiteX1" fmla="*/ 741903 w 741903"/>
                    <a:gd name="connsiteY1" fmla="*/ 20934 h 76200"/>
                    <a:gd name="connsiteX2" fmla="*/ 0 w 741903"/>
                    <a:gd name="connsiteY2" fmla="*/ 76200 h 76200"/>
                    <a:gd name="connsiteX3" fmla="*/ 0 w 741903"/>
                    <a:gd name="connsiteY3" fmla="*/ 0 h 76200"/>
                    <a:gd name="connsiteX0" fmla="*/ 0 w 741903"/>
                    <a:gd name="connsiteY0" fmla="*/ 0 h 76200"/>
                    <a:gd name="connsiteX1" fmla="*/ 741903 w 741903"/>
                    <a:gd name="connsiteY1" fmla="*/ 20934 h 76200"/>
                    <a:gd name="connsiteX2" fmla="*/ 0 w 741903"/>
                    <a:gd name="connsiteY2" fmla="*/ 76200 h 76200"/>
                    <a:gd name="connsiteX3" fmla="*/ 0 w 741903"/>
                    <a:gd name="connsiteY3" fmla="*/ 0 h 76200"/>
                    <a:gd name="connsiteX0" fmla="*/ 0 w 741903"/>
                    <a:gd name="connsiteY0" fmla="*/ 0 h 106929"/>
                    <a:gd name="connsiteX1" fmla="*/ 741903 w 741903"/>
                    <a:gd name="connsiteY1" fmla="*/ 20934 h 106929"/>
                    <a:gd name="connsiteX2" fmla="*/ 0 w 741903"/>
                    <a:gd name="connsiteY2" fmla="*/ 76200 h 106929"/>
                    <a:gd name="connsiteX3" fmla="*/ 0 w 741903"/>
                    <a:gd name="connsiteY3" fmla="*/ 0 h 106929"/>
                    <a:gd name="connsiteX0" fmla="*/ 0 w 741903"/>
                    <a:gd name="connsiteY0" fmla="*/ 0 h 110672"/>
                    <a:gd name="connsiteX1" fmla="*/ 741903 w 741903"/>
                    <a:gd name="connsiteY1" fmla="*/ 20934 h 110672"/>
                    <a:gd name="connsiteX2" fmla="*/ 0 w 741903"/>
                    <a:gd name="connsiteY2" fmla="*/ 76200 h 110672"/>
                    <a:gd name="connsiteX3" fmla="*/ 0 w 741903"/>
                    <a:gd name="connsiteY3" fmla="*/ 0 h 110672"/>
                    <a:gd name="connsiteX0" fmla="*/ 0 w 741903"/>
                    <a:gd name="connsiteY0" fmla="*/ 55266 h 89738"/>
                    <a:gd name="connsiteX1" fmla="*/ 741903 w 741903"/>
                    <a:gd name="connsiteY1" fmla="*/ 0 h 89738"/>
                    <a:gd name="connsiteX2" fmla="*/ 0 w 741903"/>
                    <a:gd name="connsiteY2" fmla="*/ 55266 h 89738"/>
                    <a:gd name="connsiteX0" fmla="*/ 0 w 741903"/>
                    <a:gd name="connsiteY0" fmla="*/ 55266 h 89738"/>
                    <a:gd name="connsiteX1" fmla="*/ 741903 w 741903"/>
                    <a:gd name="connsiteY1" fmla="*/ 0 h 89738"/>
                    <a:gd name="connsiteX2" fmla="*/ 0 w 741903"/>
                    <a:gd name="connsiteY2" fmla="*/ 55266 h 89738"/>
                    <a:gd name="connsiteX0" fmla="*/ 0 w 741903"/>
                    <a:gd name="connsiteY0" fmla="*/ 55266 h 114304"/>
                    <a:gd name="connsiteX1" fmla="*/ 741903 w 741903"/>
                    <a:gd name="connsiteY1" fmla="*/ 0 h 114304"/>
                    <a:gd name="connsiteX2" fmla="*/ 0 w 741903"/>
                    <a:gd name="connsiteY2" fmla="*/ 55266 h 114304"/>
                    <a:gd name="connsiteX0" fmla="*/ 0 w 741903"/>
                    <a:gd name="connsiteY0" fmla="*/ 55266 h 134103"/>
                    <a:gd name="connsiteX1" fmla="*/ 741903 w 741903"/>
                    <a:gd name="connsiteY1" fmla="*/ 0 h 134103"/>
                    <a:gd name="connsiteX2" fmla="*/ 0 w 741903"/>
                    <a:gd name="connsiteY2" fmla="*/ 55266 h 134103"/>
                    <a:gd name="connsiteX0" fmla="*/ 0 w 741903"/>
                    <a:gd name="connsiteY0" fmla="*/ 55266 h 134103"/>
                    <a:gd name="connsiteX1" fmla="*/ 741903 w 741903"/>
                    <a:gd name="connsiteY1" fmla="*/ 0 h 134103"/>
                    <a:gd name="connsiteX2" fmla="*/ 0 w 741903"/>
                    <a:gd name="connsiteY2" fmla="*/ 55266 h 134103"/>
                    <a:gd name="connsiteX0" fmla="*/ 0 w 741903"/>
                    <a:gd name="connsiteY0" fmla="*/ 55266 h 134103"/>
                    <a:gd name="connsiteX1" fmla="*/ 741903 w 741903"/>
                    <a:gd name="connsiteY1" fmla="*/ 0 h 134103"/>
                    <a:gd name="connsiteX2" fmla="*/ 0 w 741903"/>
                    <a:gd name="connsiteY2" fmla="*/ 55266 h 134103"/>
                    <a:gd name="connsiteX0" fmla="*/ 0 w 741903"/>
                    <a:gd name="connsiteY0" fmla="*/ 55266 h 134103"/>
                    <a:gd name="connsiteX1" fmla="*/ 741903 w 741903"/>
                    <a:gd name="connsiteY1" fmla="*/ 0 h 134103"/>
                    <a:gd name="connsiteX2" fmla="*/ 0 w 741903"/>
                    <a:gd name="connsiteY2" fmla="*/ 55266 h 134103"/>
                    <a:gd name="connsiteX0" fmla="*/ 0 w 804277"/>
                    <a:gd name="connsiteY0" fmla="*/ 154906 h 202906"/>
                    <a:gd name="connsiteX1" fmla="*/ 804277 w 804277"/>
                    <a:gd name="connsiteY1" fmla="*/ 0 h 202906"/>
                    <a:gd name="connsiteX2" fmla="*/ 0 w 804277"/>
                    <a:gd name="connsiteY2" fmla="*/ 154906 h 202906"/>
                    <a:gd name="connsiteX0" fmla="*/ 0 w 875671"/>
                    <a:gd name="connsiteY0" fmla="*/ 32135 h 121592"/>
                    <a:gd name="connsiteX1" fmla="*/ 875671 w 875671"/>
                    <a:gd name="connsiteY1" fmla="*/ 0 h 121592"/>
                    <a:gd name="connsiteX2" fmla="*/ 0 w 875671"/>
                    <a:gd name="connsiteY2" fmla="*/ 32135 h 121592"/>
                    <a:gd name="connsiteX0" fmla="*/ 0 w 875671"/>
                    <a:gd name="connsiteY0" fmla="*/ 32135 h 220049"/>
                    <a:gd name="connsiteX1" fmla="*/ 875671 w 875671"/>
                    <a:gd name="connsiteY1" fmla="*/ 0 h 220049"/>
                    <a:gd name="connsiteX2" fmla="*/ 0 w 875671"/>
                    <a:gd name="connsiteY2" fmla="*/ 32135 h 220049"/>
                    <a:gd name="connsiteX0" fmla="*/ 0 w 875671"/>
                    <a:gd name="connsiteY0" fmla="*/ 32135 h 263724"/>
                    <a:gd name="connsiteX1" fmla="*/ 875671 w 875671"/>
                    <a:gd name="connsiteY1" fmla="*/ 0 h 263724"/>
                    <a:gd name="connsiteX2" fmla="*/ 0 w 875671"/>
                    <a:gd name="connsiteY2" fmla="*/ 32135 h 263724"/>
                    <a:gd name="connsiteX0" fmla="*/ 0 w 875671"/>
                    <a:gd name="connsiteY0" fmla="*/ 32135 h 273667"/>
                    <a:gd name="connsiteX1" fmla="*/ 875671 w 875671"/>
                    <a:gd name="connsiteY1" fmla="*/ 0 h 273667"/>
                    <a:gd name="connsiteX2" fmla="*/ 0 w 875671"/>
                    <a:gd name="connsiteY2" fmla="*/ 32135 h 273667"/>
                    <a:gd name="connsiteX0" fmla="*/ 0 w 875671"/>
                    <a:gd name="connsiteY0" fmla="*/ 32135 h 273667"/>
                    <a:gd name="connsiteX1" fmla="*/ 875671 w 875671"/>
                    <a:gd name="connsiteY1" fmla="*/ 0 h 273667"/>
                    <a:gd name="connsiteX2" fmla="*/ 0 w 875671"/>
                    <a:gd name="connsiteY2" fmla="*/ 32135 h 273667"/>
                    <a:gd name="connsiteX0" fmla="*/ 0 w 875671"/>
                    <a:gd name="connsiteY0" fmla="*/ 32135 h 273667"/>
                    <a:gd name="connsiteX1" fmla="*/ 875671 w 875671"/>
                    <a:gd name="connsiteY1" fmla="*/ 0 h 273667"/>
                    <a:gd name="connsiteX2" fmla="*/ 0 w 875671"/>
                    <a:gd name="connsiteY2" fmla="*/ 32135 h 273667"/>
                    <a:gd name="connsiteX0" fmla="*/ 0 w 875671"/>
                    <a:gd name="connsiteY0" fmla="*/ 32135 h 278833"/>
                    <a:gd name="connsiteX1" fmla="*/ 875671 w 875671"/>
                    <a:gd name="connsiteY1" fmla="*/ 0 h 278833"/>
                    <a:gd name="connsiteX2" fmla="*/ 0 w 875671"/>
                    <a:gd name="connsiteY2" fmla="*/ 32135 h 278833"/>
                    <a:gd name="connsiteX0" fmla="*/ 0 w 875671"/>
                    <a:gd name="connsiteY0" fmla="*/ 32135 h 274806"/>
                    <a:gd name="connsiteX1" fmla="*/ 875671 w 875671"/>
                    <a:gd name="connsiteY1" fmla="*/ 0 h 274806"/>
                    <a:gd name="connsiteX2" fmla="*/ 0 w 875671"/>
                    <a:gd name="connsiteY2" fmla="*/ 32135 h 274806"/>
                    <a:gd name="connsiteX0" fmla="*/ 0 w 875671"/>
                    <a:gd name="connsiteY0" fmla="*/ 32135 h 274806"/>
                    <a:gd name="connsiteX1" fmla="*/ 875671 w 875671"/>
                    <a:gd name="connsiteY1" fmla="*/ 0 h 274806"/>
                    <a:gd name="connsiteX2" fmla="*/ 0 w 875671"/>
                    <a:gd name="connsiteY2" fmla="*/ 32135 h 274806"/>
                    <a:gd name="connsiteX0" fmla="*/ 0 w 875671"/>
                    <a:gd name="connsiteY0" fmla="*/ 32135 h 278097"/>
                    <a:gd name="connsiteX1" fmla="*/ 875671 w 875671"/>
                    <a:gd name="connsiteY1" fmla="*/ 0 h 278097"/>
                    <a:gd name="connsiteX2" fmla="*/ 0 w 875671"/>
                    <a:gd name="connsiteY2" fmla="*/ 32135 h 278097"/>
                    <a:gd name="connsiteX0" fmla="*/ 0 w 875671"/>
                    <a:gd name="connsiteY0" fmla="*/ 32135 h 275855"/>
                    <a:gd name="connsiteX1" fmla="*/ 875671 w 875671"/>
                    <a:gd name="connsiteY1" fmla="*/ 0 h 275855"/>
                    <a:gd name="connsiteX2" fmla="*/ 0 w 875671"/>
                    <a:gd name="connsiteY2" fmla="*/ 32135 h 275855"/>
                    <a:gd name="connsiteX0" fmla="*/ 0 w 875671"/>
                    <a:gd name="connsiteY0" fmla="*/ 32135 h 275855"/>
                    <a:gd name="connsiteX1" fmla="*/ 875671 w 875671"/>
                    <a:gd name="connsiteY1" fmla="*/ 0 h 275855"/>
                    <a:gd name="connsiteX2" fmla="*/ 0 w 875671"/>
                    <a:gd name="connsiteY2" fmla="*/ 32135 h 275855"/>
                    <a:gd name="connsiteX0" fmla="*/ 0 w 875671"/>
                    <a:gd name="connsiteY0" fmla="*/ 32135 h 275855"/>
                    <a:gd name="connsiteX1" fmla="*/ 875671 w 875671"/>
                    <a:gd name="connsiteY1" fmla="*/ 0 h 275855"/>
                    <a:gd name="connsiteX2" fmla="*/ 0 w 875671"/>
                    <a:gd name="connsiteY2" fmla="*/ 32135 h 275855"/>
                    <a:gd name="connsiteX0" fmla="*/ 0 w 875671"/>
                    <a:gd name="connsiteY0" fmla="*/ 32135 h 276915"/>
                    <a:gd name="connsiteX1" fmla="*/ 875671 w 875671"/>
                    <a:gd name="connsiteY1" fmla="*/ 0 h 276915"/>
                    <a:gd name="connsiteX2" fmla="*/ 0 w 875671"/>
                    <a:gd name="connsiteY2" fmla="*/ 32135 h 276915"/>
                    <a:gd name="connsiteX0" fmla="*/ 0 w 875671"/>
                    <a:gd name="connsiteY0" fmla="*/ 32135 h 273187"/>
                    <a:gd name="connsiteX1" fmla="*/ 875671 w 875671"/>
                    <a:gd name="connsiteY1" fmla="*/ 0 h 273187"/>
                    <a:gd name="connsiteX2" fmla="*/ 0 w 875671"/>
                    <a:gd name="connsiteY2" fmla="*/ 32135 h 273187"/>
                    <a:gd name="connsiteX0" fmla="*/ 0 w 875671"/>
                    <a:gd name="connsiteY0" fmla="*/ 32135 h 265686"/>
                    <a:gd name="connsiteX1" fmla="*/ 875671 w 875671"/>
                    <a:gd name="connsiteY1" fmla="*/ 0 h 265686"/>
                    <a:gd name="connsiteX2" fmla="*/ 0 w 875671"/>
                    <a:gd name="connsiteY2" fmla="*/ 32135 h 265686"/>
                    <a:gd name="connsiteX0" fmla="*/ 0 w 875671"/>
                    <a:gd name="connsiteY0" fmla="*/ 32135 h 264190"/>
                    <a:gd name="connsiteX1" fmla="*/ 875671 w 875671"/>
                    <a:gd name="connsiteY1" fmla="*/ 0 h 264190"/>
                    <a:gd name="connsiteX2" fmla="*/ 0 w 875671"/>
                    <a:gd name="connsiteY2" fmla="*/ 32135 h 264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5671" h="264190">
                      <a:moveTo>
                        <a:pt x="0" y="32135"/>
                      </a:moveTo>
                      <a:cubicBezTo>
                        <a:pt x="387308" y="336872"/>
                        <a:pt x="620743" y="279214"/>
                        <a:pt x="875671" y="0"/>
                      </a:cubicBezTo>
                      <a:cubicBezTo>
                        <a:pt x="687661" y="314174"/>
                        <a:pt x="338046" y="376267"/>
                        <a:pt x="0" y="32135"/>
                      </a:cubicBezTo>
                      <a:close/>
                    </a:path>
                  </a:pathLst>
                </a:custGeom>
                <a:gradFill>
                  <a:gsLst>
                    <a:gs pos="98000">
                      <a:srgbClr val="EE92E3">
                        <a:alpha val="0"/>
                      </a:srgbClr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88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r="6194" b="1160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6876288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2041478"/>
            <a:ext cx="9144000" cy="1352644"/>
            <a:chOff x="0" y="2761822"/>
            <a:chExt cx="9144000" cy="1352644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761822"/>
              <a:ext cx="9144000" cy="1352644"/>
              <a:chOff x="0" y="2587172"/>
              <a:chExt cx="9144000" cy="168365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87172"/>
                <a:ext cx="9144000" cy="1683657"/>
              </a:xfrm>
              <a:prstGeom prst="rect">
                <a:avLst/>
              </a:prstGeom>
              <a:solidFill>
                <a:srgbClr val="056CB6">
                  <a:alpha val="4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2746830"/>
                <a:ext cx="9144000" cy="1364342"/>
              </a:xfrm>
              <a:prstGeom prst="rect">
                <a:avLst/>
              </a:prstGeom>
              <a:solidFill>
                <a:srgbClr val="38939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" y="3176534"/>
              <a:ext cx="9143999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Strategic Plan to End Homelessness by 2020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Subtitle 2"/>
          <p:cNvSpPr txBox="1">
            <a:spLocks/>
          </p:cNvSpPr>
          <p:nvPr/>
        </p:nvSpPr>
        <p:spPr bwMode="auto">
          <a:xfrm>
            <a:off x="2743200" y="5105024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40404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404040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404040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40404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Iliana Rodriguez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Services Agency</a:t>
            </a:r>
          </a:p>
          <a:p>
            <a:pPr marL="0" indent="0" algn="r">
              <a:buNone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44471"/>
            <a:ext cx="8229600" cy="673100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+mj-lt"/>
              </a:rPr>
              <a:t>Principles of a Housing Crisis Resolution System</a:t>
            </a:r>
            <a:endParaRPr lang="en-US" sz="26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92983" y="1310746"/>
            <a:ext cx="1688339" cy="1692064"/>
            <a:chOff x="6315123" y="4266981"/>
            <a:chExt cx="799711" cy="801476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7114834" y="4266981"/>
              <a:ext cx="0" cy="801476"/>
            </a:xfrm>
            <a:prstGeom prst="line">
              <a:avLst/>
            </a:prstGeom>
            <a:ln w="25400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6315123" y="4302942"/>
              <a:ext cx="729555" cy="729554"/>
              <a:chOff x="6315123" y="4302942"/>
              <a:chExt cx="729555" cy="729554"/>
            </a:xfrm>
          </p:grpSpPr>
          <p:sp>
            <p:nvSpPr>
              <p:cNvPr id="54" name="Frame 53"/>
              <p:cNvSpPr/>
              <p:nvPr/>
            </p:nvSpPr>
            <p:spPr>
              <a:xfrm>
                <a:off x="6356055" y="4343874"/>
                <a:ext cx="647691" cy="647690"/>
              </a:xfrm>
              <a:prstGeom prst="frame">
                <a:avLst>
                  <a:gd name="adj1" fmla="val 1994"/>
                </a:avLst>
              </a:prstGeom>
              <a:solidFill>
                <a:srgbClr val="389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ame 54"/>
              <p:cNvSpPr/>
              <p:nvPr/>
            </p:nvSpPr>
            <p:spPr>
              <a:xfrm>
                <a:off x="6315123" y="4302942"/>
                <a:ext cx="729555" cy="729554"/>
              </a:xfrm>
              <a:prstGeom prst="frame">
                <a:avLst>
                  <a:gd name="adj1" fmla="val 2097"/>
                </a:avLst>
              </a:prstGeom>
              <a:solidFill>
                <a:srgbClr val="389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977904" y="1679725"/>
            <a:ext cx="235740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38939B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Housing - Focused</a:t>
            </a:r>
            <a:endParaRPr lang="en-US" sz="2800" b="1" i="1" dirty="0">
              <a:solidFill>
                <a:srgbClr val="38939B"/>
              </a:solidFill>
              <a:latin typeface="Adobe Garamond Pro" panose="02020502060506020403" pitchFamily="18" charset="0"/>
              <a:cs typeface="Calibri" panose="020F0502020204030204" pitchFamily="34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683523" y="1695450"/>
            <a:ext cx="886320" cy="884174"/>
          </a:xfrm>
          <a:custGeom>
            <a:avLst/>
            <a:gdLst>
              <a:gd name="connsiteX0" fmla="*/ 565943 w 1512272"/>
              <a:gd name="connsiteY0" fmla="*/ 155306 h 1508606"/>
              <a:gd name="connsiteX1" fmla="*/ 155306 w 1512272"/>
              <a:gd name="connsiteY1" fmla="*/ 565943 h 1508606"/>
              <a:gd name="connsiteX2" fmla="*/ 565943 w 1512272"/>
              <a:gd name="connsiteY2" fmla="*/ 976580 h 1508606"/>
              <a:gd name="connsiteX3" fmla="*/ 976580 w 1512272"/>
              <a:gd name="connsiteY3" fmla="*/ 565943 h 1508606"/>
              <a:gd name="connsiteX4" fmla="*/ 565943 w 1512272"/>
              <a:gd name="connsiteY4" fmla="*/ 155306 h 1508606"/>
              <a:gd name="connsiteX5" fmla="*/ 565943 w 1512272"/>
              <a:gd name="connsiteY5" fmla="*/ 0 h 1508606"/>
              <a:gd name="connsiteX6" fmla="*/ 1131886 w 1512272"/>
              <a:gd name="connsiteY6" fmla="*/ 565943 h 1508606"/>
              <a:gd name="connsiteX7" fmla="*/ 1035232 w 1512272"/>
              <a:gd name="connsiteY7" fmla="*/ 882367 h 1508606"/>
              <a:gd name="connsiteX8" fmla="*/ 1034559 w 1512272"/>
              <a:gd name="connsiteY8" fmla="*/ 883183 h 1508606"/>
              <a:gd name="connsiteX9" fmla="*/ 1482282 w 1512272"/>
              <a:gd name="connsiteY9" fmla="*/ 1332994 h 1508606"/>
              <a:gd name="connsiteX10" fmla="*/ 1481943 w 1512272"/>
              <a:gd name="connsiteY10" fmla="*/ 1478616 h 1508606"/>
              <a:gd name="connsiteX11" fmla="*/ 1336321 w 1512272"/>
              <a:gd name="connsiteY11" fmla="*/ 1478278 h 1508606"/>
              <a:gd name="connsiteX12" fmla="*/ 889485 w 1512272"/>
              <a:gd name="connsiteY12" fmla="*/ 1029359 h 1508606"/>
              <a:gd name="connsiteX13" fmla="*/ 882368 w 1512272"/>
              <a:gd name="connsiteY13" fmla="*/ 1035232 h 1508606"/>
              <a:gd name="connsiteX14" fmla="*/ 565943 w 1512272"/>
              <a:gd name="connsiteY14" fmla="*/ 1131886 h 1508606"/>
              <a:gd name="connsiteX15" fmla="*/ 0 w 1512272"/>
              <a:gd name="connsiteY15" fmla="*/ 565943 h 1508606"/>
              <a:gd name="connsiteX16" fmla="*/ 565943 w 1512272"/>
              <a:gd name="connsiteY16" fmla="*/ 0 h 1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2272" h="1508606">
                <a:moveTo>
                  <a:pt x="565943" y="155306"/>
                </a:moveTo>
                <a:cubicBezTo>
                  <a:pt x="339154" y="155306"/>
                  <a:pt x="155306" y="339154"/>
                  <a:pt x="155306" y="565943"/>
                </a:cubicBezTo>
                <a:cubicBezTo>
                  <a:pt x="155306" y="792732"/>
                  <a:pt x="339154" y="976580"/>
                  <a:pt x="565943" y="976580"/>
                </a:cubicBezTo>
                <a:cubicBezTo>
                  <a:pt x="792732" y="976580"/>
                  <a:pt x="976580" y="792732"/>
                  <a:pt x="976580" y="565943"/>
                </a:cubicBezTo>
                <a:cubicBezTo>
                  <a:pt x="976580" y="339154"/>
                  <a:pt x="792732" y="155306"/>
                  <a:pt x="565943" y="155306"/>
                </a:cubicBezTo>
                <a:close/>
                <a:moveTo>
                  <a:pt x="565943" y="0"/>
                </a:moveTo>
                <a:cubicBezTo>
                  <a:pt x="878505" y="0"/>
                  <a:pt x="1131886" y="253381"/>
                  <a:pt x="1131886" y="565943"/>
                </a:cubicBezTo>
                <a:cubicBezTo>
                  <a:pt x="1131886" y="683154"/>
                  <a:pt x="1096255" y="792042"/>
                  <a:pt x="1035232" y="882367"/>
                </a:cubicBezTo>
                <a:lnTo>
                  <a:pt x="1034559" y="883183"/>
                </a:lnTo>
                <a:lnTo>
                  <a:pt x="1482282" y="1332994"/>
                </a:lnTo>
                <a:cubicBezTo>
                  <a:pt x="1522401" y="1373299"/>
                  <a:pt x="1522249" y="1438497"/>
                  <a:pt x="1481943" y="1478616"/>
                </a:cubicBezTo>
                <a:cubicBezTo>
                  <a:pt x="1441638" y="1518735"/>
                  <a:pt x="1376440" y="1518583"/>
                  <a:pt x="1336321" y="1478278"/>
                </a:cubicBezTo>
                <a:lnTo>
                  <a:pt x="889485" y="1029359"/>
                </a:lnTo>
                <a:lnTo>
                  <a:pt x="882368" y="1035232"/>
                </a:lnTo>
                <a:cubicBezTo>
                  <a:pt x="792042" y="1096254"/>
                  <a:pt x="683154" y="1131886"/>
                  <a:pt x="565943" y="1131886"/>
                </a:cubicBezTo>
                <a:cubicBezTo>
                  <a:pt x="253381" y="1131886"/>
                  <a:pt x="0" y="878505"/>
                  <a:pt x="0" y="565943"/>
                </a:cubicBezTo>
                <a:cubicBezTo>
                  <a:pt x="0" y="253381"/>
                  <a:pt x="253381" y="0"/>
                  <a:pt x="565943" y="0"/>
                </a:cubicBezTo>
                <a:close/>
              </a:path>
            </a:pathLst>
          </a:custGeom>
          <a:solidFill>
            <a:srgbClr val="3893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40495" y="1849802"/>
            <a:ext cx="358504" cy="325374"/>
            <a:chOff x="1711325" y="2544433"/>
            <a:chExt cx="1168400" cy="1060426"/>
          </a:xfrm>
          <a:solidFill>
            <a:srgbClr val="38939B"/>
          </a:solidFill>
          <a:effectLst/>
        </p:grpSpPr>
        <p:sp>
          <p:nvSpPr>
            <p:cNvPr id="92" name="Freeform 21"/>
            <p:cNvSpPr>
              <a:spLocks/>
            </p:cNvSpPr>
            <p:nvPr/>
          </p:nvSpPr>
          <p:spPr bwMode="auto">
            <a:xfrm>
              <a:off x="1846833" y="2749115"/>
              <a:ext cx="897384" cy="855744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22"/>
            <p:cNvSpPr>
              <a:spLocks/>
            </p:cNvSpPr>
            <p:nvPr/>
          </p:nvSpPr>
          <p:spPr bwMode="auto">
            <a:xfrm>
              <a:off x="1711325" y="2544433"/>
              <a:ext cx="1168400" cy="534450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6703954" y="1641625"/>
            <a:ext cx="236874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56CB6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Person -Centered</a:t>
            </a:r>
            <a:endParaRPr lang="en-US" sz="2800" b="1" i="1" dirty="0">
              <a:solidFill>
                <a:srgbClr val="056CB6"/>
              </a:solidFill>
              <a:latin typeface="Adobe Garamond Pro" panose="02020502060506020403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46507" y="1272646"/>
            <a:ext cx="1688339" cy="1692064"/>
            <a:chOff x="5046507" y="1272646"/>
            <a:chExt cx="1688339" cy="1692064"/>
          </a:xfrm>
        </p:grpSpPr>
        <p:grpSp>
          <p:nvGrpSpPr>
            <p:cNvPr id="61" name="Group 60"/>
            <p:cNvGrpSpPr/>
            <p:nvPr/>
          </p:nvGrpSpPr>
          <p:grpSpPr>
            <a:xfrm>
              <a:off x="5046507" y="1272646"/>
              <a:ext cx="1688339" cy="1692064"/>
              <a:chOff x="6315123" y="4266981"/>
              <a:chExt cx="799711" cy="801476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7114834" y="4266981"/>
                <a:ext cx="0" cy="801476"/>
              </a:xfrm>
              <a:prstGeom prst="line">
                <a:avLst/>
              </a:prstGeom>
              <a:ln w="254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/>
              <p:cNvGrpSpPr/>
              <p:nvPr/>
            </p:nvGrpSpPr>
            <p:grpSpPr>
              <a:xfrm>
                <a:off x="6315123" y="4302942"/>
                <a:ext cx="729555" cy="729554"/>
                <a:chOff x="6315123" y="4302942"/>
                <a:chExt cx="729555" cy="729554"/>
              </a:xfrm>
            </p:grpSpPr>
            <p:sp>
              <p:nvSpPr>
                <p:cNvPr id="64" name="Frame 63"/>
                <p:cNvSpPr/>
                <p:nvPr/>
              </p:nvSpPr>
              <p:spPr>
                <a:xfrm>
                  <a:off x="6356055" y="4343874"/>
                  <a:ext cx="647691" cy="647690"/>
                </a:xfrm>
                <a:prstGeom prst="frame">
                  <a:avLst>
                    <a:gd name="adj1" fmla="val 1994"/>
                  </a:avLst>
                </a:prstGeom>
                <a:solidFill>
                  <a:srgbClr val="056C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ame 64"/>
                <p:cNvSpPr/>
                <p:nvPr/>
              </p:nvSpPr>
              <p:spPr>
                <a:xfrm>
                  <a:off x="6315123" y="4302942"/>
                  <a:ext cx="729555" cy="729554"/>
                </a:xfrm>
                <a:prstGeom prst="frame">
                  <a:avLst>
                    <a:gd name="adj1" fmla="val 2097"/>
                  </a:avLst>
                </a:prstGeom>
                <a:solidFill>
                  <a:srgbClr val="056C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1270" name="Group 11269"/>
            <p:cNvGrpSpPr/>
            <p:nvPr/>
          </p:nvGrpSpPr>
          <p:grpSpPr>
            <a:xfrm>
              <a:off x="5235845" y="1753060"/>
              <a:ext cx="1127862" cy="722875"/>
              <a:chOff x="5195504" y="1753060"/>
              <a:chExt cx="1127862" cy="722875"/>
            </a:xfrm>
          </p:grpSpPr>
          <p:sp>
            <p:nvSpPr>
              <p:cNvPr id="94" name="Freeform 6"/>
              <p:cNvSpPr>
                <a:spLocks/>
              </p:cNvSpPr>
              <p:nvPr/>
            </p:nvSpPr>
            <p:spPr bwMode="auto">
              <a:xfrm>
                <a:off x="5915701" y="1787562"/>
                <a:ext cx="407665" cy="604964"/>
              </a:xfrm>
              <a:custGeom>
                <a:avLst/>
                <a:gdLst>
                  <a:gd name="T0" fmla="*/ 153 w 2434"/>
                  <a:gd name="T1" fmla="*/ 1560 h 3612"/>
                  <a:gd name="T2" fmla="*/ 121 w 2434"/>
                  <a:gd name="T3" fmla="*/ 1650 h 3612"/>
                  <a:gd name="T4" fmla="*/ 88 w 2434"/>
                  <a:gd name="T5" fmla="*/ 1707 h 3612"/>
                  <a:gd name="T6" fmla="*/ 149 w 2434"/>
                  <a:gd name="T7" fmla="*/ 1736 h 3612"/>
                  <a:gd name="T8" fmla="*/ 521 w 2434"/>
                  <a:gd name="T9" fmla="*/ 2017 h 3612"/>
                  <a:gd name="T10" fmla="*/ 408 w 2434"/>
                  <a:gd name="T11" fmla="*/ 2085 h 3612"/>
                  <a:gd name="T12" fmla="*/ 331 w 2434"/>
                  <a:gd name="T13" fmla="*/ 2187 h 3612"/>
                  <a:gd name="T14" fmla="*/ 562 w 2434"/>
                  <a:gd name="T15" fmla="*/ 2383 h 3612"/>
                  <a:gd name="T16" fmla="*/ 786 w 2434"/>
                  <a:gd name="T17" fmla="*/ 2685 h 3612"/>
                  <a:gd name="T18" fmla="*/ 821 w 2434"/>
                  <a:gd name="T19" fmla="*/ 2859 h 3612"/>
                  <a:gd name="T20" fmla="*/ 894 w 2434"/>
                  <a:gd name="T21" fmla="*/ 3140 h 3612"/>
                  <a:gd name="T22" fmla="*/ 970 w 2434"/>
                  <a:gd name="T23" fmla="*/ 3446 h 3612"/>
                  <a:gd name="T24" fmla="*/ 2434 w 2434"/>
                  <a:gd name="T25" fmla="*/ 3612 h 3612"/>
                  <a:gd name="T26" fmla="*/ 2426 w 2434"/>
                  <a:gd name="T27" fmla="*/ 3461 h 3612"/>
                  <a:gd name="T28" fmla="*/ 2409 w 2434"/>
                  <a:gd name="T29" fmla="*/ 3138 h 3612"/>
                  <a:gd name="T30" fmla="*/ 2395 w 2434"/>
                  <a:gd name="T31" fmla="*/ 2834 h 3612"/>
                  <a:gd name="T32" fmla="*/ 2387 w 2434"/>
                  <a:gd name="T33" fmla="*/ 2726 h 3612"/>
                  <a:gd name="T34" fmla="*/ 2322 w 2434"/>
                  <a:gd name="T35" fmla="*/ 2607 h 3612"/>
                  <a:gd name="T36" fmla="*/ 2177 w 2434"/>
                  <a:gd name="T37" fmla="*/ 2499 h 3612"/>
                  <a:gd name="T38" fmla="*/ 1889 w 2434"/>
                  <a:gd name="T39" fmla="*/ 2424 h 3612"/>
                  <a:gd name="T40" fmla="*/ 1717 w 2434"/>
                  <a:gd name="T41" fmla="*/ 2332 h 3612"/>
                  <a:gd name="T42" fmla="*/ 1556 w 2434"/>
                  <a:gd name="T43" fmla="*/ 2262 h 3612"/>
                  <a:gd name="T44" fmla="*/ 1476 w 2434"/>
                  <a:gd name="T45" fmla="*/ 2138 h 3612"/>
                  <a:gd name="T46" fmla="*/ 1372 w 2434"/>
                  <a:gd name="T47" fmla="*/ 2048 h 3612"/>
                  <a:gd name="T48" fmla="*/ 1648 w 2434"/>
                  <a:gd name="T49" fmla="*/ 1752 h 3612"/>
                  <a:gd name="T50" fmla="*/ 1721 w 2434"/>
                  <a:gd name="T51" fmla="*/ 1719 h 3612"/>
                  <a:gd name="T52" fmla="*/ 1732 w 2434"/>
                  <a:gd name="T53" fmla="*/ 1685 h 3612"/>
                  <a:gd name="T54" fmla="*/ 1695 w 2434"/>
                  <a:gd name="T55" fmla="*/ 1617 h 3612"/>
                  <a:gd name="T56" fmla="*/ 1664 w 2434"/>
                  <a:gd name="T57" fmla="*/ 1513 h 3612"/>
                  <a:gd name="T58" fmla="*/ 1685 w 2434"/>
                  <a:gd name="T59" fmla="*/ 1525 h 3612"/>
                  <a:gd name="T60" fmla="*/ 1791 w 2434"/>
                  <a:gd name="T61" fmla="*/ 1634 h 3612"/>
                  <a:gd name="T62" fmla="*/ 1813 w 2434"/>
                  <a:gd name="T63" fmla="*/ 1625 h 3612"/>
                  <a:gd name="T64" fmla="*/ 1738 w 2434"/>
                  <a:gd name="T65" fmla="*/ 1466 h 3612"/>
                  <a:gd name="T66" fmla="*/ 1672 w 2434"/>
                  <a:gd name="T67" fmla="*/ 1284 h 3612"/>
                  <a:gd name="T68" fmla="*/ 1634 w 2434"/>
                  <a:gd name="T69" fmla="*/ 1068 h 3612"/>
                  <a:gd name="T70" fmla="*/ 1623 w 2434"/>
                  <a:gd name="T71" fmla="*/ 972 h 3612"/>
                  <a:gd name="T72" fmla="*/ 1591 w 2434"/>
                  <a:gd name="T73" fmla="*/ 754 h 3612"/>
                  <a:gd name="T74" fmla="*/ 1544 w 2434"/>
                  <a:gd name="T75" fmla="*/ 492 h 3612"/>
                  <a:gd name="T76" fmla="*/ 1474 w 2434"/>
                  <a:gd name="T77" fmla="*/ 309 h 3612"/>
                  <a:gd name="T78" fmla="*/ 1297 w 2434"/>
                  <a:gd name="T79" fmla="*/ 123 h 3612"/>
                  <a:gd name="T80" fmla="*/ 1003 w 2434"/>
                  <a:gd name="T81" fmla="*/ 10 h 3612"/>
                  <a:gd name="T82" fmla="*/ 758 w 2434"/>
                  <a:gd name="T83" fmla="*/ 25 h 3612"/>
                  <a:gd name="T84" fmla="*/ 496 w 2434"/>
                  <a:gd name="T85" fmla="*/ 147 h 3612"/>
                  <a:gd name="T86" fmla="*/ 335 w 2434"/>
                  <a:gd name="T87" fmla="*/ 356 h 3612"/>
                  <a:gd name="T88" fmla="*/ 280 w 2434"/>
                  <a:gd name="T89" fmla="*/ 539 h 3612"/>
                  <a:gd name="T90" fmla="*/ 233 w 2434"/>
                  <a:gd name="T91" fmla="*/ 807 h 3612"/>
                  <a:gd name="T92" fmla="*/ 206 w 2434"/>
                  <a:gd name="T93" fmla="*/ 992 h 3612"/>
                  <a:gd name="T94" fmla="*/ 194 w 2434"/>
                  <a:gd name="T95" fmla="*/ 1109 h 3612"/>
                  <a:gd name="T96" fmla="*/ 151 w 2434"/>
                  <a:gd name="T97" fmla="*/ 1333 h 3612"/>
                  <a:gd name="T98" fmla="*/ 74 w 2434"/>
                  <a:gd name="T99" fmla="*/ 1523 h 3612"/>
                  <a:gd name="T100" fmla="*/ 4 w 2434"/>
                  <a:gd name="T101" fmla="*/ 1656 h 3612"/>
                  <a:gd name="T102" fmla="*/ 88 w 2434"/>
                  <a:gd name="T103" fmla="*/ 1591 h 3612"/>
                  <a:gd name="T104" fmla="*/ 172 w 2434"/>
                  <a:gd name="T105" fmla="*/ 1499 h 3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34" h="3612">
                    <a:moveTo>
                      <a:pt x="174" y="1495"/>
                    </a:moveTo>
                    <a:lnTo>
                      <a:pt x="172" y="1501"/>
                    </a:lnTo>
                    <a:lnTo>
                      <a:pt x="167" y="1515"/>
                    </a:lnTo>
                    <a:lnTo>
                      <a:pt x="161" y="1536"/>
                    </a:lnTo>
                    <a:lnTo>
                      <a:pt x="153" y="1560"/>
                    </a:lnTo>
                    <a:lnTo>
                      <a:pt x="145" y="1587"/>
                    </a:lnTo>
                    <a:lnTo>
                      <a:pt x="137" y="1609"/>
                    </a:lnTo>
                    <a:lnTo>
                      <a:pt x="131" y="1629"/>
                    </a:lnTo>
                    <a:lnTo>
                      <a:pt x="127" y="1640"/>
                    </a:lnTo>
                    <a:lnTo>
                      <a:pt x="121" y="1650"/>
                    </a:lnTo>
                    <a:lnTo>
                      <a:pt x="114" y="1662"/>
                    </a:lnTo>
                    <a:lnTo>
                      <a:pt x="106" y="1674"/>
                    </a:lnTo>
                    <a:lnTo>
                      <a:pt x="98" y="1689"/>
                    </a:lnTo>
                    <a:lnTo>
                      <a:pt x="92" y="1699"/>
                    </a:lnTo>
                    <a:lnTo>
                      <a:pt x="88" y="1707"/>
                    </a:lnTo>
                    <a:lnTo>
                      <a:pt x="88" y="1711"/>
                    </a:lnTo>
                    <a:lnTo>
                      <a:pt x="96" y="1713"/>
                    </a:lnTo>
                    <a:lnTo>
                      <a:pt x="110" y="1719"/>
                    </a:lnTo>
                    <a:lnTo>
                      <a:pt x="131" y="1727"/>
                    </a:lnTo>
                    <a:lnTo>
                      <a:pt x="149" y="1736"/>
                    </a:lnTo>
                    <a:lnTo>
                      <a:pt x="167" y="1744"/>
                    </a:lnTo>
                    <a:lnTo>
                      <a:pt x="180" y="1748"/>
                    </a:lnTo>
                    <a:lnTo>
                      <a:pt x="184" y="1752"/>
                    </a:lnTo>
                    <a:lnTo>
                      <a:pt x="525" y="1856"/>
                    </a:lnTo>
                    <a:lnTo>
                      <a:pt x="521" y="2017"/>
                    </a:lnTo>
                    <a:lnTo>
                      <a:pt x="506" y="2021"/>
                    </a:lnTo>
                    <a:lnTo>
                      <a:pt x="484" y="2034"/>
                    </a:lnTo>
                    <a:lnTo>
                      <a:pt x="459" y="2048"/>
                    </a:lnTo>
                    <a:lnTo>
                      <a:pt x="433" y="2064"/>
                    </a:lnTo>
                    <a:lnTo>
                      <a:pt x="408" y="2085"/>
                    </a:lnTo>
                    <a:lnTo>
                      <a:pt x="384" y="2103"/>
                    </a:lnTo>
                    <a:lnTo>
                      <a:pt x="368" y="2121"/>
                    </a:lnTo>
                    <a:lnTo>
                      <a:pt x="355" y="2138"/>
                    </a:lnTo>
                    <a:lnTo>
                      <a:pt x="345" y="2160"/>
                    </a:lnTo>
                    <a:lnTo>
                      <a:pt x="331" y="2187"/>
                    </a:lnTo>
                    <a:lnTo>
                      <a:pt x="315" y="2213"/>
                    </a:lnTo>
                    <a:lnTo>
                      <a:pt x="296" y="2240"/>
                    </a:lnTo>
                    <a:lnTo>
                      <a:pt x="394" y="2283"/>
                    </a:lnTo>
                    <a:lnTo>
                      <a:pt x="484" y="2332"/>
                    </a:lnTo>
                    <a:lnTo>
                      <a:pt x="562" y="2383"/>
                    </a:lnTo>
                    <a:lnTo>
                      <a:pt x="629" y="2438"/>
                    </a:lnTo>
                    <a:lnTo>
                      <a:pt x="686" y="2495"/>
                    </a:lnTo>
                    <a:lnTo>
                      <a:pt x="731" y="2556"/>
                    </a:lnTo>
                    <a:lnTo>
                      <a:pt x="766" y="2620"/>
                    </a:lnTo>
                    <a:lnTo>
                      <a:pt x="786" y="2685"/>
                    </a:lnTo>
                    <a:lnTo>
                      <a:pt x="794" y="2752"/>
                    </a:lnTo>
                    <a:lnTo>
                      <a:pt x="798" y="2765"/>
                    </a:lnTo>
                    <a:lnTo>
                      <a:pt x="803" y="2787"/>
                    </a:lnTo>
                    <a:lnTo>
                      <a:pt x="811" y="2820"/>
                    </a:lnTo>
                    <a:lnTo>
                      <a:pt x="821" y="2859"/>
                    </a:lnTo>
                    <a:lnTo>
                      <a:pt x="833" y="2905"/>
                    </a:lnTo>
                    <a:lnTo>
                      <a:pt x="847" y="2959"/>
                    </a:lnTo>
                    <a:lnTo>
                      <a:pt x="864" y="3016"/>
                    </a:lnTo>
                    <a:lnTo>
                      <a:pt x="878" y="3077"/>
                    </a:lnTo>
                    <a:lnTo>
                      <a:pt x="894" y="3140"/>
                    </a:lnTo>
                    <a:lnTo>
                      <a:pt x="911" y="3204"/>
                    </a:lnTo>
                    <a:lnTo>
                      <a:pt x="927" y="3269"/>
                    </a:lnTo>
                    <a:lnTo>
                      <a:pt x="943" y="3330"/>
                    </a:lnTo>
                    <a:lnTo>
                      <a:pt x="958" y="3391"/>
                    </a:lnTo>
                    <a:lnTo>
                      <a:pt x="970" y="3446"/>
                    </a:lnTo>
                    <a:lnTo>
                      <a:pt x="980" y="3500"/>
                    </a:lnTo>
                    <a:lnTo>
                      <a:pt x="990" y="3544"/>
                    </a:lnTo>
                    <a:lnTo>
                      <a:pt x="996" y="3583"/>
                    </a:lnTo>
                    <a:lnTo>
                      <a:pt x="999" y="3612"/>
                    </a:lnTo>
                    <a:lnTo>
                      <a:pt x="2434" y="3612"/>
                    </a:lnTo>
                    <a:lnTo>
                      <a:pt x="2432" y="3606"/>
                    </a:lnTo>
                    <a:lnTo>
                      <a:pt x="2432" y="3583"/>
                    </a:lnTo>
                    <a:lnTo>
                      <a:pt x="2430" y="3553"/>
                    </a:lnTo>
                    <a:lnTo>
                      <a:pt x="2428" y="3510"/>
                    </a:lnTo>
                    <a:lnTo>
                      <a:pt x="2426" y="3461"/>
                    </a:lnTo>
                    <a:lnTo>
                      <a:pt x="2424" y="3404"/>
                    </a:lnTo>
                    <a:lnTo>
                      <a:pt x="2420" y="3340"/>
                    </a:lnTo>
                    <a:lnTo>
                      <a:pt x="2418" y="3275"/>
                    </a:lnTo>
                    <a:lnTo>
                      <a:pt x="2413" y="3206"/>
                    </a:lnTo>
                    <a:lnTo>
                      <a:pt x="2409" y="3138"/>
                    </a:lnTo>
                    <a:lnTo>
                      <a:pt x="2407" y="3069"/>
                    </a:lnTo>
                    <a:lnTo>
                      <a:pt x="2403" y="3003"/>
                    </a:lnTo>
                    <a:lnTo>
                      <a:pt x="2399" y="2940"/>
                    </a:lnTo>
                    <a:lnTo>
                      <a:pt x="2397" y="2883"/>
                    </a:lnTo>
                    <a:lnTo>
                      <a:pt x="2395" y="2834"/>
                    </a:lnTo>
                    <a:lnTo>
                      <a:pt x="2393" y="2791"/>
                    </a:lnTo>
                    <a:lnTo>
                      <a:pt x="2391" y="2758"/>
                    </a:lnTo>
                    <a:lnTo>
                      <a:pt x="2389" y="2738"/>
                    </a:lnTo>
                    <a:lnTo>
                      <a:pt x="2389" y="2730"/>
                    </a:lnTo>
                    <a:lnTo>
                      <a:pt x="2387" y="2726"/>
                    </a:lnTo>
                    <a:lnTo>
                      <a:pt x="2381" y="2712"/>
                    </a:lnTo>
                    <a:lnTo>
                      <a:pt x="2373" y="2691"/>
                    </a:lnTo>
                    <a:lnTo>
                      <a:pt x="2358" y="2667"/>
                    </a:lnTo>
                    <a:lnTo>
                      <a:pt x="2342" y="2638"/>
                    </a:lnTo>
                    <a:lnTo>
                      <a:pt x="2322" y="2607"/>
                    </a:lnTo>
                    <a:lnTo>
                      <a:pt x="2299" y="2579"/>
                    </a:lnTo>
                    <a:lnTo>
                      <a:pt x="2273" y="2552"/>
                    </a:lnTo>
                    <a:lnTo>
                      <a:pt x="2242" y="2528"/>
                    </a:lnTo>
                    <a:lnTo>
                      <a:pt x="2211" y="2509"/>
                    </a:lnTo>
                    <a:lnTo>
                      <a:pt x="2177" y="2499"/>
                    </a:lnTo>
                    <a:lnTo>
                      <a:pt x="2119" y="2489"/>
                    </a:lnTo>
                    <a:lnTo>
                      <a:pt x="2058" y="2477"/>
                    </a:lnTo>
                    <a:lnTo>
                      <a:pt x="1999" y="2460"/>
                    </a:lnTo>
                    <a:lnTo>
                      <a:pt x="1942" y="2442"/>
                    </a:lnTo>
                    <a:lnTo>
                      <a:pt x="1889" y="2424"/>
                    </a:lnTo>
                    <a:lnTo>
                      <a:pt x="1844" y="2403"/>
                    </a:lnTo>
                    <a:lnTo>
                      <a:pt x="1809" y="2381"/>
                    </a:lnTo>
                    <a:lnTo>
                      <a:pt x="1787" y="2366"/>
                    </a:lnTo>
                    <a:lnTo>
                      <a:pt x="1754" y="2350"/>
                    </a:lnTo>
                    <a:lnTo>
                      <a:pt x="1717" y="2332"/>
                    </a:lnTo>
                    <a:lnTo>
                      <a:pt x="1678" y="2315"/>
                    </a:lnTo>
                    <a:lnTo>
                      <a:pt x="1640" y="2299"/>
                    </a:lnTo>
                    <a:lnTo>
                      <a:pt x="1603" y="2285"/>
                    </a:lnTo>
                    <a:lnTo>
                      <a:pt x="1572" y="2273"/>
                    </a:lnTo>
                    <a:lnTo>
                      <a:pt x="1556" y="2262"/>
                    </a:lnTo>
                    <a:lnTo>
                      <a:pt x="1538" y="2242"/>
                    </a:lnTo>
                    <a:lnTo>
                      <a:pt x="1519" y="2215"/>
                    </a:lnTo>
                    <a:lnTo>
                      <a:pt x="1503" y="2189"/>
                    </a:lnTo>
                    <a:lnTo>
                      <a:pt x="1489" y="2160"/>
                    </a:lnTo>
                    <a:lnTo>
                      <a:pt x="1476" y="2138"/>
                    </a:lnTo>
                    <a:lnTo>
                      <a:pt x="1466" y="2121"/>
                    </a:lnTo>
                    <a:lnTo>
                      <a:pt x="1448" y="2103"/>
                    </a:lnTo>
                    <a:lnTo>
                      <a:pt x="1425" y="2085"/>
                    </a:lnTo>
                    <a:lnTo>
                      <a:pt x="1399" y="2064"/>
                    </a:lnTo>
                    <a:lnTo>
                      <a:pt x="1372" y="2048"/>
                    </a:lnTo>
                    <a:lnTo>
                      <a:pt x="1348" y="2034"/>
                    </a:lnTo>
                    <a:lnTo>
                      <a:pt x="1327" y="2023"/>
                    </a:lnTo>
                    <a:lnTo>
                      <a:pt x="1313" y="2017"/>
                    </a:lnTo>
                    <a:lnTo>
                      <a:pt x="1307" y="1856"/>
                    </a:lnTo>
                    <a:lnTo>
                      <a:pt x="1648" y="1752"/>
                    </a:lnTo>
                    <a:lnTo>
                      <a:pt x="1652" y="1750"/>
                    </a:lnTo>
                    <a:lnTo>
                      <a:pt x="1666" y="1744"/>
                    </a:lnTo>
                    <a:lnTo>
                      <a:pt x="1683" y="1736"/>
                    </a:lnTo>
                    <a:lnTo>
                      <a:pt x="1703" y="1727"/>
                    </a:lnTo>
                    <a:lnTo>
                      <a:pt x="1721" y="1719"/>
                    </a:lnTo>
                    <a:lnTo>
                      <a:pt x="1736" y="1713"/>
                    </a:lnTo>
                    <a:lnTo>
                      <a:pt x="1744" y="1711"/>
                    </a:lnTo>
                    <a:lnTo>
                      <a:pt x="1744" y="1707"/>
                    </a:lnTo>
                    <a:lnTo>
                      <a:pt x="1740" y="1697"/>
                    </a:lnTo>
                    <a:lnTo>
                      <a:pt x="1732" y="1685"/>
                    </a:lnTo>
                    <a:lnTo>
                      <a:pt x="1721" y="1668"/>
                    </a:lnTo>
                    <a:lnTo>
                      <a:pt x="1711" y="1652"/>
                    </a:lnTo>
                    <a:lnTo>
                      <a:pt x="1703" y="1640"/>
                    </a:lnTo>
                    <a:lnTo>
                      <a:pt x="1697" y="1629"/>
                    </a:lnTo>
                    <a:lnTo>
                      <a:pt x="1695" y="1617"/>
                    </a:lnTo>
                    <a:lnTo>
                      <a:pt x="1689" y="1601"/>
                    </a:lnTo>
                    <a:lnTo>
                      <a:pt x="1683" y="1578"/>
                    </a:lnTo>
                    <a:lnTo>
                      <a:pt x="1676" y="1556"/>
                    </a:lnTo>
                    <a:lnTo>
                      <a:pt x="1670" y="1534"/>
                    </a:lnTo>
                    <a:lnTo>
                      <a:pt x="1664" y="1513"/>
                    </a:lnTo>
                    <a:lnTo>
                      <a:pt x="1660" y="1499"/>
                    </a:lnTo>
                    <a:lnTo>
                      <a:pt x="1658" y="1495"/>
                    </a:lnTo>
                    <a:lnTo>
                      <a:pt x="1662" y="1499"/>
                    </a:lnTo>
                    <a:lnTo>
                      <a:pt x="1670" y="1509"/>
                    </a:lnTo>
                    <a:lnTo>
                      <a:pt x="1685" y="1525"/>
                    </a:lnTo>
                    <a:lnTo>
                      <a:pt x="1703" y="1546"/>
                    </a:lnTo>
                    <a:lnTo>
                      <a:pt x="1723" y="1568"/>
                    </a:lnTo>
                    <a:lnTo>
                      <a:pt x="1746" y="1591"/>
                    </a:lnTo>
                    <a:lnTo>
                      <a:pt x="1768" y="1613"/>
                    </a:lnTo>
                    <a:lnTo>
                      <a:pt x="1791" y="1634"/>
                    </a:lnTo>
                    <a:lnTo>
                      <a:pt x="1813" y="1650"/>
                    </a:lnTo>
                    <a:lnTo>
                      <a:pt x="1832" y="1662"/>
                    </a:lnTo>
                    <a:lnTo>
                      <a:pt x="1830" y="1658"/>
                    </a:lnTo>
                    <a:lnTo>
                      <a:pt x="1823" y="1646"/>
                    </a:lnTo>
                    <a:lnTo>
                      <a:pt x="1813" y="1625"/>
                    </a:lnTo>
                    <a:lnTo>
                      <a:pt x="1801" y="1601"/>
                    </a:lnTo>
                    <a:lnTo>
                      <a:pt x="1787" y="1572"/>
                    </a:lnTo>
                    <a:lnTo>
                      <a:pt x="1770" y="1540"/>
                    </a:lnTo>
                    <a:lnTo>
                      <a:pt x="1754" y="1503"/>
                    </a:lnTo>
                    <a:lnTo>
                      <a:pt x="1738" y="1466"/>
                    </a:lnTo>
                    <a:lnTo>
                      <a:pt x="1721" y="1429"/>
                    </a:lnTo>
                    <a:lnTo>
                      <a:pt x="1707" y="1393"/>
                    </a:lnTo>
                    <a:lnTo>
                      <a:pt x="1693" y="1358"/>
                    </a:lnTo>
                    <a:lnTo>
                      <a:pt x="1685" y="1327"/>
                    </a:lnTo>
                    <a:lnTo>
                      <a:pt x="1672" y="1284"/>
                    </a:lnTo>
                    <a:lnTo>
                      <a:pt x="1662" y="1240"/>
                    </a:lnTo>
                    <a:lnTo>
                      <a:pt x="1654" y="1193"/>
                    </a:lnTo>
                    <a:lnTo>
                      <a:pt x="1646" y="1148"/>
                    </a:lnTo>
                    <a:lnTo>
                      <a:pt x="1640" y="1105"/>
                    </a:lnTo>
                    <a:lnTo>
                      <a:pt x="1634" y="1068"/>
                    </a:lnTo>
                    <a:lnTo>
                      <a:pt x="1629" y="1037"/>
                    </a:lnTo>
                    <a:lnTo>
                      <a:pt x="1627" y="1015"/>
                    </a:lnTo>
                    <a:lnTo>
                      <a:pt x="1627" y="1003"/>
                    </a:lnTo>
                    <a:lnTo>
                      <a:pt x="1625" y="992"/>
                    </a:lnTo>
                    <a:lnTo>
                      <a:pt x="1623" y="972"/>
                    </a:lnTo>
                    <a:lnTo>
                      <a:pt x="1619" y="941"/>
                    </a:lnTo>
                    <a:lnTo>
                      <a:pt x="1613" y="903"/>
                    </a:lnTo>
                    <a:lnTo>
                      <a:pt x="1607" y="858"/>
                    </a:lnTo>
                    <a:lnTo>
                      <a:pt x="1599" y="807"/>
                    </a:lnTo>
                    <a:lnTo>
                      <a:pt x="1591" y="754"/>
                    </a:lnTo>
                    <a:lnTo>
                      <a:pt x="1582" y="699"/>
                    </a:lnTo>
                    <a:lnTo>
                      <a:pt x="1572" y="643"/>
                    </a:lnTo>
                    <a:lnTo>
                      <a:pt x="1562" y="588"/>
                    </a:lnTo>
                    <a:lnTo>
                      <a:pt x="1554" y="539"/>
                    </a:lnTo>
                    <a:lnTo>
                      <a:pt x="1544" y="492"/>
                    </a:lnTo>
                    <a:lnTo>
                      <a:pt x="1533" y="454"/>
                    </a:lnTo>
                    <a:lnTo>
                      <a:pt x="1525" y="421"/>
                    </a:lnTo>
                    <a:lnTo>
                      <a:pt x="1517" y="398"/>
                    </a:lnTo>
                    <a:lnTo>
                      <a:pt x="1497" y="356"/>
                    </a:lnTo>
                    <a:lnTo>
                      <a:pt x="1474" y="309"/>
                    </a:lnTo>
                    <a:lnTo>
                      <a:pt x="1446" y="264"/>
                    </a:lnTo>
                    <a:lnTo>
                      <a:pt x="1415" y="219"/>
                    </a:lnTo>
                    <a:lnTo>
                      <a:pt x="1378" y="180"/>
                    </a:lnTo>
                    <a:lnTo>
                      <a:pt x="1337" y="147"/>
                    </a:lnTo>
                    <a:lnTo>
                      <a:pt x="1297" y="123"/>
                    </a:lnTo>
                    <a:lnTo>
                      <a:pt x="1250" y="96"/>
                    </a:lnTo>
                    <a:lnTo>
                      <a:pt x="1197" y="70"/>
                    </a:lnTo>
                    <a:lnTo>
                      <a:pt x="1139" y="45"/>
                    </a:lnTo>
                    <a:lnTo>
                      <a:pt x="1074" y="25"/>
                    </a:lnTo>
                    <a:lnTo>
                      <a:pt x="1003" y="10"/>
                    </a:lnTo>
                    <a:lnTo>
                      <a:pt x="925" y="2"/>
                    </a:lnTo>
                    <a:lnTo>
                      <a:pt x="917" y="0"/>
                    </a:lnTo>
                    <a:lnTo>
                      <a:pt x="909" y="2"/>
                    </a:lnTo>
                    <a:lnTo>
                      <a:pt x="829" y="10"/>
                    </a:lnTo>
                    <a:lnTo>
                      <a:pt x="758" y="25"/>
                    </a:lnTo>
                    <a:lnTo>
                      <a:pt x="694" y="45"/>
                    </a:lnTo>
                    <a:lnTo>
                      <a:pt x="635" y="70"/>
                    </a:lnTo>
                    <a:lnTo>
                      <a:pt x="582" y="96"/>
                    </a:lnTo>
                    <a:lnTo>
                      <a:pt x="537" y="123"/>
                    </a:lnTo>
                    <a:lnTo>
                      <a:pt x="496" y="147"/>
                    </a:lnTo>
                    <a:lnTo>
                      <a:pt x="453" y="180"/>
                    </a:lnTo>
                    <a:lnTo>
                      <a:pt x="417" y="219"/>
                    </a:lnTo>
                    <a:lnTo>
                      <a:pt x="386" y="264"/>
                    </a:lnTo>
                    <a:lnTo>
                      <a:pt x="359" y="309"/>
                    </a:lnTo>
                    <a:lnTo>
                      <a:pt x="335" y="356"/>
                    </a:lnTo>
                    <a:lnTo>
                      <a:pt x="315" y="398"/>
                    </a:lnTo>
                    <a:lnTo>
                      <a:pt x="306" y="421"/>
                    </a:lnTo>
                    <a:lnTo>
                      <a:pt x="298" y="454"/>
                    </a:lnTo>
                    <a:lnTo>
                      <a:pt x="290" y="492"/>
                    </a:lnTo>
                    <a:lnTo>
                      <a:pt x="280" y="539"/>
                    </a:lnTo>
                    <a:lnTo>
                      <a:pt x="270" y="588"/>
                    </a:lnTo>
                    <a:lnTo>
                      <a:pt x="259" y="643"/>
                    </a:lnTo>
                    <a:lnTo>
                      <a:pt x="251" y="699"/>
                    </a:lnTo>
                    <a:lnTo>
                      <a:pt x="241" y="754"/>
                    </a:lnTo>
                    <a:lnTo>
                      <a:pt x="233" y="807"/>
                    </a:lnTo>
                    <a:lnTo>
                      <a:pt x="227" y="858"/>
                    </a:lnTo>
                    <a:lnTo>
                      <a:pt x="219" y="903"/>
                    </a:lnTo>
                    <a:lnTo>
                      <a:pt x="214" y="941"/>
                    </a:lnTo>
                    <a:lnTo>
                      <a:pt x="210" y="972"/>
                    </a:lnTo>
                    <a:lnTo>
                      <a:pt x="206" y="992"/>
                    </a:lnTo>
                    <a:lnTo>
                      <a:pt x="206" y="1003"/>
                    </a:lnTo>
                    <a:lnTo>
                      <a:pt x="206" y="1015"/>
                    </a:lnTo>
                    <a:lnTo>
                      <a:pt x="202" y="1037"/>
                    </a:lnTo>
                    <a:lnTo>
                      <a:pt x="200" y="1070"/>
                    </a:lnTo>
                    <a:lnTo>
                      <a:pt x="194" y="1109"/>
                    </a:lnTo>
                    <a:lnTo>
                      <a:pt x="188" y="1152"/>
                    </a:lnTo>
                    <a:lnTo>
                      <a:pt x="182" y="1199"/>
                    </a:lnTo>
                    <a:lnTo>
                      <a:pt x="172" y="1246"/>
                    </a:lnTo>
                    <a:lnTo>
                      <a:pt x="163" y="1293"/>
                    </a:lnTo>
                    <a:lnTo>
                      <a:pt x="151" y="1333"/>
                    </a:lnTo>
                    <a:lnTo>
                      <a:pt x="141" y="1368"/>
                    </a:lnTo>
                    <a:lnTo>
                      <a:pt x="127" y="1407"/>
                    </a:lnTo>
                    <a:lnTo>
                      <a:pt x="110" y="1446"/>
                    </a:lnTo>
                    <a:lnTo>
                      <a:pt x="92" y="1485"/>
                    </a:lnTo>
                    <a:lnTo>
                      <a:pt x="74" y="1523"/>
                    </a:lnTo>
                    <a:lnTo>
                      <a:pt x="55" y="1560"/>
                    </a:lnTo>
                    <a:lnTo>
                      <a:pt x="37" y="1593"/>
                    </a:lnTo>
                    <a:lnTo>
                      <a:pt x="23" y="1621"/>
                    </a:lnTo>
                    <a:lnTo>
                      <a:pt x="10" y="1642"/>
                    </a:lnTo>
                    <a:lnTo>
                      <a:pt x="4" y="1656"/>
                    </a:lnTo>
                    <a:lnTo>
                      <a:pt x="0" y="1662"/>
                    </a:lnTo>
                    <a:lnTo>
                      <a:pt x="20" y="1650"/>
                    </a:lnTo>
                    <a:lnTo>
                      <a:pt x="41" y="1634"/>
                    </a:lnTo>
                    <a:lnTo>
                      <a:pt x="63" y="1613"/>
                    </a:lnTo>
                    <a:lnTo>
                      <a:pt x="88" y="1591"/>
                    </a:lnTo>
                    <a:lnTo>
                      <a:pt x="108" y="1568"/>
                    </a:lnTo>
                    <a:lnTo>
                      <a:pt x="131" y="1546"/>
                    </a:lnTo>
                    <a:lnTo>
                      <a:pt x="147" y="1525"/>
                    </a:lnTo>
                    <a:lnTo>
                      <a:pt x="161" y="1509"/>
                    </a:lnTo>
                    <a:lnTo>
                      <a:pt x="172" y="1499"/>
                    </a:lnTo>
                    <a:lnTo>
                      <a:pt x="174" y="1495"/>
                    </a:lnTo>
                    <a:close/>
                  </a:path>
                </a:pathLst>
              </a:custGeom>
              <a:solidFill>
                <a:srgbClr val="056CB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95" name="Freeform 7"/>
              <p:cNvSpPr>
                <a:spLocks/>
              </p:cNvSpPr>
              <p:nvPr/>
            </p:nvSpPr>
            <p:spPr bwMode="auto">
              <a:xfrm>
                <a:off x="5195504" y="1766794"/>
                <a:ext cx="394601" cy="610324"/>
              </a:xfrm>
              <a:custGeom>
                <a:avLst/>
                <a:gdLst>
                  <a:gd name="T0" fmla="*/ 1533 w 2356"/>
                  <a:gd name="T1" fmla="*/ 2915 h 3644"/>
                  <a:gd name="T2" fmla="*/ 1709 w 2356"/>
                  <a:gd name="T3" fmla="*/ 2658 h 3644"/>
                  <a:gd name="T4" fmla="*/ 1966 w 2356"/>
                  <a:gd name="T5" fmla="*/ 2470 h 3644"/>
                  <a:gd name="T6" fmla="*/ 2234 w 2356"/>
                  <a:gd name="T7" fmla="*/ 2337 h 3644"/>
                  <a:gd name="T8" fmla="*/ 2348 w 2356"/>
                  <a:gd name="T9" fmla="*/ 2286 h 3644"/>
                  <a:gd name="T10" fmla="*/ 2119 w 2356"/>
                  <a:gd name="T11" fmla="*/ 2174 h 3644"/>
                  <a:gd name="T12" fmla="*/ 2054 w 2356"/>
                  <a:gd name="T13" fmla="*/ 2115 h 3644"/>
                  <a:gd name="T14" fmla="*/ 2030 w 2356"/>
                  <a:gd name="T15" fmla="*/ 1982 h 3644"/>
                  <a:gd name="T16" fmla="*/ 2015 w 2356"/>
                  <a:gd name="T17" fmla="*/ 1878 h 3644"/>
                  <a:gd name="T18" fmla="*/ 2044 w 2356"/>
                  <a:gd name="T19" fmla="*/ 1841 h 3644"/>
                  <a:gd name="T20" fmla="*/ 2142 w 2356"/>
                  <a:gd name="T21" fmla="*/ 1702 h 3644"/>
                  <a:gd name="T22" fmla="*/ 2236 w 2356"/>
                  <a:gd name="T23" fmla="*/ 1455 h 3644"/>
                  <a:gd name="T24" fmla="*/ 2264 w 2356"/>
                  <a:gd name="T25" fmla="*/ 1384 h 3644"/>
                  <a:gd name="T26" fmla="*/ 2309 w 2356"/>
                  <a:gd name="T27" fmla="*/ 1372 h 3644"/>
                  <a:gd name="T28" fmla="*/ 2346 w 2356"/>
                  <a:gd name="T29" fmla="*/ 1278 h 3644"/>
                  <a:gd name="T30" fmla="*/ 2356 w 2356"/>
                  <a:gd name="T31" fmla="*/ 1096 h 3644"/>
                  <a:gd name="T32" fmla="*/ 2309 w 2356"/>
                  <a:gd name="T33" fmla="*/ 994 h 3644"/>
                  <a:gd name="T34" fmla="*/ 2281 w 2356"/>
                  <a:gd name="T35" fmla="*/ 927 h 3644"/>
                  <a:gd name="T36" fmla="*/ 2287 w 2356"/>
                  <a:gd name="T37" fmla="*/ 778 h 3644"/>
                  <a:gd name="T38" fmla="*/ 2287 w 2356"/>
                  <a:gd name="T39" fmla="*/ 608 h 3644"/>
                  <a:gd name="T40" fmla="*/ 2221 w 2356"/>
                  <a:gd name="T41" fmla="*/ 422 h 3644"/>
                  <a:gd name="T42" fmla="*/ 2066 w 2356"/>
                  <a:gd name="T43" fmla="*/ 279 h 3644"/>
                  <a:gd name="T44" fmla="*/ 1972 w 2356"/>
                  <a:gd name="T45" fmla="*/ 226 h 3644"/>
                  <a:gd name="T46" fmla="*/ 1883 w 2356"/>
                  <a:gd name="T47" fmla="*/ 175 h 3644"/>
                  <a:gd name="T48" fmla="*/ 1811 w 2356"/>
                  <a:gd name="T49" fmla="*/ 139 h 3644"/>
                  <a:gd name="T50" fmla="*/ 1729 w 2356"/>
                  <a:gd name="T51" fmla="*/ 106 h 3644"/>
                  <a:gd name="T52" fmla="*/ 1713 w 2356"/>
                  <a:gd name="T53" fmla="*/ 149 h 3644"/>
                  <a:gd name="T54" fmla="*/ 1691 w 2356"/>
                  <a:gd name="T55" fmla="*/ 63 h 3644"/>
                  <a:gd name="T56" fmla="*/ 1693 w 2356"/>
                  <a:gd name="T57" fmla="*/ 4 h 3644"/>
                  <a:gd name="T58" fmla="*/ 1623 w 2356"/>
                  <a:gd name="T59" fmla="*/ 59 h 3644"/>
                  <a:gd name="T60" fmla="*/ 1525 w 2356"/>
                  <a:gd name="T61" fmla="*/ 163 h 3644"/>
                  <a:gd name="T62" fmla="*/ 1511 w 2356"/>
                  <a:gd name="T63" fmla="*/ 90 h 3644"/>
                  <a:gd name="T64" fmla="*/ 1497 w 2356"/>
                  <a:gd name="T65" fmla="*/ 104 h 3644"/>
                  <a:gd name="T66" fmla="*/ 1419 w 2356"/>
                  <a:gd name="T67" fmla="*/ 161 h 3644"/>
                  <a:gd name="T68" fmla="*/ 1231 w 2356"/>
                  <a:gd name="T69" fmla="*/ 284 h 3644"/>
                  <a:gd name="T70" fmla="*/ 1062 w 2356"/>
                  <a:gd name="T71" fmla="*/ 461 h 3644"/>
                  <a:gd name="T72" fmla="*/ 1017 w 2356"/>
                  <a:gd name="T73" fmla="*/ 653 h 3644"/>
                  <a:gd name="T74" fmla="*/ 1025 w 2356"/>
                  <a:gd name="T75" fmla="*/ 818 h 3644"/>
                  <a:gd name="T76" fmla="*/ 1035 w 2356"/>
                  <a:gd name="T77" fmla="*/ 955 h 3644"/>
                  <a:gd name="T78" fmla="*/ 990 w 2356"/>
                  <a:gd name="T79" fmla="*/ 1008 h 3644"/>
                  <a:gd name="T80" fmla="*/ 980 w 2356"/>
                  <a:gd name="T81" fmla="*/ 1110 h 3644"/>
                  <a:gd name="T82" fmla="*/ 994 w 2356"/>
                  <a:gd name="T83" fmla="*/ 1284 h 3644"/>
                  <a:gd name="T84" fmla="*/ 1035 w 2356"/>
                  <a:gd name="T85" fmla="*/ 1392 h 3644"/>
                  <a:gd name="T86" fmla="*/ 1084 w 2356"/>
                  <a:gd name="T87" fmla="*/ 1413 h 3644"/>
                  <a:gd name="T88" fmla="*/ 1117 w 2356"/>
                  <a:gd name="T89" fmla="*/ 1486 h 3644"/>
                  <a:gd name="T90" fmla="*/ 1207 w 2356"/>
                  <a:gd name="T91" fmla="*/ 1727 h 3644"/>
                  <a:gd name="T92" fmla="*/ 1288 w 2356"/>
                  <a:gd name="T93" fmla="*/ 1856 h 3644"/>
                  <a:gd name="T94" fmla="*/ 1297 w 2356"/>
                  <a:gd name="T95" fmla="*/ 1894 h 3644"/>
                  <a:gd name="T96" fmla="*/ 1274 w 2356"/>
                  <a:gd name="T97" fmla="*/ 2019 h 3644"/>
                  <a:gd name="T98" fmla="*/ 1248 w 2356"/>
                  <a:gd name="T99" fmla="*/ 2137 h 3644"/>
                  <a:gd name="T100" fmla="*/ 1160 w 2356"/>
                  <a:gd name="T101" fmla="*/ 2186 h 3644"/>
                  <a:gd name="T102" fmla="*/ 939 w 2356"/>
                  <a:gd name="T103" fmla="*/ 2297 h 3644"/>
                  <a:gd name="T104" fmla="*/ 711 w 2356"/>
                  <a:gd name="T105" fmla="*/ 2388 h 3644"/>
                  <a:gd name="T106" fmla="*/ 602 w 2356"/>
                  <a:gd name="T107" fmla="*/ 2425 h 3644"/>
                  <a:gd name="T108" fmla="*/ 525 w 2356"/>
                  <a:gd name="T109" fmla="*/ 2448 h 3644"/>
                  <a:gd name="T110" fmla="*/ 402 w 2356"/>
                  <a:gd name="T111" fmla="*/ 2503 h 3644"/>
                  <a:gd name="T112" fmla="*/ 204 w 2356"/>
                  <a:gd name="T113" fmla="*/ 2650 h 3644"/>
                  <a:gd name="T114" fmla="*/ 80 w 2356"/>
                  <a:gd name="T115" fmla="*/ 2889 h 3644"/>
                  <a:gd name="T116" fmla="*/ 18 w 2356"/>
                  <a:gd name="T117" fmla="*/ 3166 h 3644"/>
                  <a:gd name="T118" fmla="*/ 2 w 2356"/>
                  <a:gd name="T119" fmla="*/ 3421 h 3644"/>
                  <a:gd name="T120" fmla="*/ 4 w 2356"/>
                  <a:gd name="T121" fmla="*/ 3597 h 3644"/>
                  <a:gd name="T122" fmla="*/ 1370 w 2356"/>
                  <a:gd name="T123" fmla="*/ 3644 h 3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56" h="3644">
                    <a:moveTo>
                      <a:pt x="1509" y="3011"/>
                    </a:moveTo>
                    <a:lnTo>
                      <a:pt x="1509" y="3003"/>
                    </a:lnTo>
                    <a:lnTo>
                      <a:pt x="1509" y="2993"/>
                    </a:lnTo>
                    <a:lnTo>
                      <a:pt x="1533" y="2915"/>
                    </a:lnTo>
                    <a:lnTo>
                      <a:pt x="1566" y="2844"/>
                    </a:lnTo>
                    <a:lnTo>
                      <a:pt x="1607" y="2776"/>
                    </a:lnTo>
                    <a:lnTo>
                      <a:pt x="1656" y="2715"/>
                    </a:lnTo>
                    <a:lnTo>
                      <a:pt x="1709" y="2658"/>
                    </a:lnTo>
                    <a:lnTo>
                      <a:pt x="1768" y="2605"/>
                    </a:lnTo>
                    <a:lnTo>
                      <a:pt x="1832" y="2556"/>
                    </a:lnTo>
                    <a:lnTo>
                      <a:pt x="1899" y="2511"/>
                    </a:lnTo>
                    <a:lnTo>
                      <a:pt x="1966" y="2470"/>
                    </a:lnTo>
                    <a:lnTo>
                      <a:pt x="2034" y="2431"/>
                    </a:lnTo>
                    <a:lnTo>
                      <a:pt x="2103" y="2397"/>
                    </a:lnTo>
                    <a:lnTo>
                      <a:pt x="2168" y="2366"/>
                    </a:lnTo>
                    <a:lnTo>
                      <a:pt x="2234" y="2337"/>
                    </a:lnTo>
                    <a:lnTo>
                      <a:pt x="2293" y="2311"/>
                    </a:lnTo>
                    <a:lnTo>
                      <a:pt x="2348" y="2286"/>
                    </a:lnTo>
                    <a:lnTo>
                      <a:pt x="2348" y="2286"/>
                    </a:lnTo>
                    <a:lnTo>
                      <a:pt x="2348" y="2286"/>
                    </a:lnTo>
                    <a:lnTo>
                      <a:pt x="2275" y="2252"/>
                    </a:lnTo>
                    <a:lnTo>
                      <a:pt x="2213" y="2221"/>
                    </a:lnTo>
                    <a:lnTo>
                      <a:pt x="2162" y="2194"/>
                    </a:lnTo>
                    <a:lnTo>
                      <a:pt x="2119" y="2174"/>
                    </a:lnTo>
                    <a:lnTo>
                      <a:pt x="2089" y="2158"/>
                    </a:lnTo>
                    <a:lnTo>
                      <a:pt x="2064" y="2150"/>
                    </a:lnTo>
                    <a:lnTo>
                      <a:pt x="2060" y="2137"/>
                    </a:lnTo>
                    <a:lnTo>
                      <a:pt x="2054" y="2115"/>
                    </a:lnTo>
                    <a:lnTo>
                      <a:pt x="2048" y="2086"/>
                    </a:lnTo>
                    <a:lnTo>
                      <a:pt x="2042" y="2054"/>
                    </a:lnTo>
                    <a:lnTo>
                      <a:pt x="2036" y="2017"/>
                    </a:lnTo>
                    <a:lnTo>
                      <a:pt x="2030" y="1982"/>
                    </a:lnTo>
                    <a:lnTo>
                      <a:pt x="2025" y="1947"/>
                    </a:lnTo>
                    <a:lnTo>
                      <a:pt x="2021" y="1919"/>
                    </a:lnTo>
                    <a:lnTo>
                      <a:pt x="2017" y="1894"/>
                    </a:lnTo>
                    <a:lnTo>
                      <a:pt x="2015" y="1878"/>
                    </a:lnTo>
                    <a:lnTo>
                      <a:pt x="2013" y="1874"/>
                    </a:lnTo>
                    <a:lnTo>
                      <a:pt x="2017" y="1870"/>
                    </a:lnTo>
                    <a:lnTo>
                      <a:pt x="2028" y="1860"/>
                    </a:lnTo>
                    <a:lnTo>
                      <a:pt x="2044" y="1841"/>
                    </a:lnTo>
                    <a:lnTo>
                      <a:pt x="2064" y="1817"/>
                    </a:lnTo>
                    <a:lnTo>
                      <a:pt x="2089" y="1786"/>
                    </a:lnTo>
                    <a:lnTo>
                      <a:pt x="2115" y="1747"/>
                    </a:lnTo>
                    <a:lnTo>
                      <a:pt x="2142" y="1702"/>
                    </a:lnTo>
                    <a:lnTo>
                      <a:pt x="2168" y="1651"/>
                    </a:lnTo>
                    <a:lnTo>
                      <a:pt x="2195" y="1592"/>
                    </a:lnTo>
                    <a:lnTo>
                      <a:pt x="2217" y="1527"/>
                    </a:lnTo>
                    <a:lnTo>
                      <a:pt x="2236" y="1455"/>
                    </a:lnTo>
                    <a:lnTo>
                      <a:pt x="2250" y="1378"/>
                    </a:lnTo>
                    <a:lnTo>
                      <a:pt x="2250" y="1380"/>
                    </a:lnTo>
                    <a:lnTo>
                      <a:pt x="2256" y="1382"/>
                    </a:lnTo>
                    <a:lnTo>
                      <a:pt x="2264" y="1384"/>
                    </a:lnTo>
                    <a:lnTo>
                      <a:pt x="2275" y="1384"/>
                    </a:lnTo>
                    <a:lnTo>
                      <a:pt x="2285" y="1384"/>
                    </a:lnTo>
                    <a:lnTo>
                      <a:pt x="2297" y="1380"/>
                    </a:lnTo>
                    <a:lnTo>
                      <a:pt x="2309" y="1372"/>
                    </a:lnTo>
                    <a:lnTo>
                      <a:pt x="2322" y="1357"/>
                    </a:lnTo>
                    <a:lnTo>
                      <a:pt x="2332" y="1339"/>
                    </a:lnTo>
                    <a:lnTo>
                      <a:pt x="2340" y="1312"/>
                    </a:lnTo>
                    <a:lnTo>
                      <a:pt x="2346" y="1278"/>
                    </a:lnTo>
                    <a:lnTo>
                      <a:pt x="2350" y="1233"/>
                    </a:lnTo>
                    <a:lnTo>
                      <a:pt x="2352" y="1180"/>
                    </a:lnTo>
                    <a:lnTo>
                      <a:pt x="2354" y="1135"/>
                    </a:lnTo>
                    <a:lnTo>
                      <a:pt x="2356" y="1096"/>
                    </a:lnTo>
                    <a:lnTo>
                      <a:pt x="2354" y="1063"/>
                    </a:lnTo>
                    <a:lnTo>
                      <a:pt x="2346" y="1037"/>
                    </a:lnTo>
                    <a:lnTo>
                      <a:pt x="2332" y="1014"/>
                    </a:lnTo>
                    <a:lnTo>
                      <a:pt x="2309" y="994"/>
                    </a:lnTo>
                    <a:lnTo>
                      <a:pt x="2277" y="976"/>
                    </a:lnTo>
                    <a:lnTo>
                      <a:pt x="2277" y="970"/>
                    </a:lnTo>
                    <a:lnTo>
                      <a:pt x="2279" y="953"/>
                    </a:lnTo>
                    <a:lnTo>
                      <a:pt x="2281" y="927"/>
                    </a:lnTo>
                    <a:lnTo>
                      <a:pt x="2283" y="894"/>
                    </a:lnTo>
                    <a:lnTo>
                      <a:pt x="2285" y="857"/>
                    </a:lnTo>
                    <a:lnTo>
                      <a:pt x="2285" y="816"/>
                    </a:lnTo>
                    <a:lnTo>
                      <a:pt x="2287" y="778"/>
                    </a:lnTo>
                    <a:lnTo>
                      <a:pt x="2289" y="737"/>
                    </a:lnTo>
                    <a:lnTo>
                      <a:pt x="2291" y="696"/>
                    </a:lnTo>
                    <a:lnTo>
                      <a:pt x="2291" y="653"/>
                    </a:lnTo>
                    <a:lnTo>
                      <a:pt x="2287" y="608"/>
                    </a:lnTo>
                    <a:lnTo>
                      <a:pt x="2281" y="561"/>
                    </a:lnTo>
                    <a:lnTo>
                      <a:pt x="2268" y="514"/>
                    </a:lnTo>
                    <a:lnTo>
                      <a:pt x="2248" y="467"/>
                    </a:lnTo>
                    <a:lnTo>
                      <a:pt x="2221" y="422"/>
                    </a:lnTo>
                    <a:lnTo>
                      <a:pt x="2185" y="375"/>
                    </a:lnTo>
                    <a:lnTo>
                      <a:pt x="2138" y="330"/>
                    </a:lnTo>
                    <a:lnTo>
                      <a:pt x="2079" y="288"/>
                    </a:lnTo>
                    <a:lnTo>
                      <a:pt x="2066" y="279"/>
                    </a:lnTo>
                    <a:lnTo>
                      <a:pt x="2048" y="267"/>
                    </a:lnTo>
                    <a:lnTo>
                      <a:pt x="2025" y="255"/>
                    </a:lnTo>
                    <a:lnTo>
                      <a:pt x="1999" y="241"/>
                    </a:lnTo>
                    <a:lnTo>
                      <a:pt x="1972" y="226"/>
                    </a:lnTo>
                    <a:lnTo>
                      <a:pt x="1946" y="210"/>
                    </a:lnTo>
                    <a:lnTo>
                      <a:pt x="1921" y="198"/>
                    </a:lnTo>
                    <a:lnTo>
                      <a:pt x="1901" y="186"/>
                    </a:lnTo>
                    <a:lnTo>
                      <a:pt x="1883" y="175"/>
                    </a:lnTo>
                    <a:lnTo>
                      <a:pt x="1870" y="169"/>
                    </a:lnTo>
                    <a:lnTo>
                      <a:pt x="1866" y="167"/>
                    </a:lnTo>
                    <a:lnTo>
                      <a:pt x="1840" y="151"/>
                    </a:lnTo>
                    <a:lnTo>
                      <a:pt x="1811" y="139"/>
                    </a:lnTo>
                    <a:lnTo>
                      <a:pt x="1785" y="126"/>
                    </a:lnTo>
                    <a:lnTo>
                      <a:pt x="1760" y="116"/>
                    </a:lnTo>
                    <a:lnTo>
                      <a:pt x="1742" y="110"/>
                    </a:lnTo>
                    <a:lnTo>
                      <a:pt x="1729" y="106"/>
                    </a:lnTo>
                    <a:lnTo>
                      <a:pt x="1723" y="104"/>
                    </a:lnTo>
                    <a:lnTo>
                      <a:pt x="1727" y="161"/>
                    </a:lnTo>
                    <a:lnTo>
                      <a:pt x="1719" y="155"/>
                    </a:lnTo>
                    <a:lnTo>
                      <a:pt x="1713" y="149"/>
                    </a:lnTo>
                    <a:lnTo>
                      <a:pt x="1705" y="134"/>
                    </a:lnTo>
                    <a:lnTo>
                      <a:pt x="1699" y="112"/>
                    </a:lnTo>
                    <a:lnTo>
                      <a:pt x="1693" y="88"/>
                    </a:lnTo>
                    <a:lnTo>
                      <a:pt x="1691" y="63"/>
                    </a:lnTo>
                    <a:lnTo>
                      <a:pt x="1691" y="45"/>
                    </a:lnTo>
                    <a:lnTo>
                      <a:pt x="1693" y="22"/>
                    </a:lnTo>
                    <a:lnTo>
                      <a:pt x="1693" y="10"/>
                    </a:lnTo>
                    <a:lnTo>
                      <a:pt x="1693" y="4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58" y="28"/>
                    </a:lnTo>
                    <a:lnTo>
                      <a:pt x="1623" y="59"/>
                    </a:lnTo>
                    <a:lnTo>
                      <a:pt x="1593" y="88"/>
                    </a:lnTo>
                    <a:lnTo>
                      <a:pt x="1566" y="116"/>
                    </a:lnTo>
                    <a:lnTo>
                      <a:pt x="1544" y="143"/>
                    </a:lnTo>
                    <a:lnTo>
                      <a:pt x="1525" y="163"/>
                    </a:lnTo>
                    <a:lnTo>
                      <a:pt x="1513" y="179"/>
                    </a:lnTo>
                    <a:lnTo>
                      <a:pt x="1505" y="192"/>
                    </a:lnTo>
                    <a:lnTo>
                      <a:pt x="1501" y="196"/>
                    </a:lnTo>
                    <a:lnTo>
                      <a:pt x="1511" y="90"/>
                    </a:lnTo>
                    <a:lnTo>
                      <a:pt x="1511" y="90"/>
                    </a:lnTo>
                    <a:lnTo>
                      <a:pt x="1509" y="92"/>
                    </a:lnTo>
                    <a:lnTo>
                      <a:pt x="1505" y="96"/>
                    </a:lnTo>
                    <a:lnTo>
                      <a:pt x="1497" y="104"/>
                    </a:lnTo>
                    <a:lnTo>
                      <a:pt x="1484" y="112"/>
                    </a:lnTo>
                    <a:lnTo>
                      <a:pt x="1468" y="126"/>
                    </a:lnTo>
                    <a:lnTo>
                      <a:pt x="1448" y="141"/>
                    </a:lnTo>
                    <a:lnTo>
                      <a:pt x="1419" y="161"/>
                    </a:lnTo>
                    <a:lnTo>
                      <a:pt x="1384" y="186"/>
                    </a:lnTo>
                    <a:lnTo>
                      <a:pt x="1341" y="212"/>
                    </a:lnTo>
                    <a:lnTo>
                      <a:pt x="1290" y="247"/>
                    </a:lnTo>
                    <a:lnTo>
                      <a:pt x="1231" y="284"/>
                    </a:lnTo>
                    <a:lnTo>
                      <a:pt x="1172" y="324"/>
                    </a:lnTo>
                    <a:lnTo>
                      <a:pt x="1125" y="369"/>
                    </a:lnTo>
                    <a:lnTo>
                      <a:pt x="1090" y="414"/>
                    </a:lnTo>
                    <a:lnTo>
                      <a:pt x="1062" y="461"/>
                    </a:lnTo>
                    <a:lnTo>
                      <a:pt x="1041" y="510"/>
                    </a:lnTo>
                    <a:lnTo>
                      <a:pt x="1029" y="559"/>
                    </a:lnTo>
                    <a:lnTo>
                      <a:pt x="1021" y="606"/>
                    </a:lnTo>
                    <a:lnTo>
                      <a:pt x="1017" y="653"/>
                    </a:lnTo>
                    <a:lnTo>
                      <a:pt x="1017" y="698"/>
                    </a:lnTo>
                    <a:lnTo>
                      <a:pt x="1019" y="741"/>
                    </a:lnTo>
                    <a:lnTo>
                      <a:pt x="1021" y="782"/>
                    </a:lnTo>
                    <a:lnTo>
                      <a:pt x="1025" y="818"/>
                    </a:lnTo>
                    <a:lnTo>
                      <a:pt x="1027" y="861"/>
                    </a:lnTo>
                    <a:lnTo>
                      <a:pt x="1029" y="900"/>
                    </a:lnTo>
                    <a:lnTo>
                      <a:pt x="1033" y="933"/>
                    </a:lnTo>
                    <a:lnTo>
                      <a:pt x="1035" y="955"/>
                    </a:lnTo>
                    <a:lnTo>
                      <a:pt x="1037" y="972"/>
                    </a:lnTo>
                    <a:lnTo>
                      <a:pt x="1037" y="976"/>
                    </a:lnTo>
                    <a:lnTo>
                      <a:pt x="1009" y="992"/>
                    </a:lnTo>
                    <a:lnTo>
                      <a:pt x="990" y="1008"/>
                    </a:lnTo>
                    <a:lnTo>
                      <a:pt x="980" y="1029"/>
                    </a:lnTo>
                    <a:lnTo>
                      <a:pt x="976" y="1053"/>
                    </a:lnTo>
                    <a:lnTo>
                      <a:pt x="976" y="1080"/>
                    </a:lnTo>
                    <a:lnTo>
                      <a:pt x="980" y="1110"/>
                    </a:lnTo>
                    <a:lnTo>
                      <a:pt x="984" y="1147"/>
                    </a:lnTo>
                    <a:lnTo>
                      <a:pt x="988" y="1188"/>
                    </a:lnTo>
                    <a:lnTo>
                      <a:pt x="992" y="1237"/>
                    </a:lnTo>
                    <a:lnTo>
                      <a:pt x="994" y="1284"/>
                    </a:lnTo>
                    <a:lnTo>
                      <a:pt x="1000" y="1323"/>
                    </a:lnTo>
                    <a:lnTo>
                      <a:pt x="1011" y="1353"/>
                    </a:lnTo>
                    <a:lnTo>
                      <a:pt x="1021" y="1376"/>
                    </a:lnTo>
                    <a:lnTo>
                      <a:pt x="1035" y="1392"/>
                    </a:lnTo>
                    <a:lnTo>
                      <a:pt x="1047" y="1402"/>
                    </a:lnTo>
                    <a:lnTo>
                      <a:pt x="1062" y="1408"/>
                    </a:lnTo>
                    <a:lnTo>
                      <a:pt x="1074" y="1413"/>
                    </a:lnTo>
                    <a:lnTo>
                      <a:pt x="1084" y="1413"/>
                    </a:lnTo>
                    <a:lnTo>
                      <a:pt x="1092" y="1413"/>
                    </a:lnTo>
                    <a:lnTo>
                      <a:pt x="1098" y="1410"/>
                    </a:lnTo>
                    <a:lnTo>
                      <a:pt x="1101" y="1410"/>
                    </a:lnTo>
                    <a:lnTo>
                      <a:pt x="1117" y="1486"/>
                    </a:lnTo>
                    <a:lnTo>
                      <a:pt x="1137" y="1555"/>
                    </a:lnTo>
                    <a:lnTo>
                      <a:pt x="1160" y="1619"/>
                    </a:lnTo>
                    <a:lnTo>
                      <a:pt x="1182" y="1676"/>
                    </a:lnTo>
                    <a:lnTo>
                      <a:pt x="1207" y="1727"/>
                    </a:lnTo>
                    <a:lnTo>
                      <a:pt x="1231" y="1770"/>
                    </a:lnTo>
                    <a:lnTo>
                      <a:pt x="1254" y="1807"/>
                    </a:lnTo>
                    <a:lnTo>
                      <a:pt x="1272" y="1835"/>
                    </a:lnTo>
                    <a:lnTo>
                      <a:pt x="1288" y="1856"/>
                    </a:lnTo>
                    <a:lnTo>
                      <a:pt x="1297" y="1868"/>
                    </a:lnTo>
                    <a:lnTo>
                      <a:pt x="1301" y="1874"/>
                    </a:lnTo>
                    <a:lnTo>
                      <a:pt x="1301" y="1878"/>
                    </a:lnTo>
                    <a:lnTo>
                      <a:pt x="1297" y="1894"/>
                    </a:lnTo>
                    <a:lnTo>
                      <a:pt x="1292" y="1919"/>
                    </a:lnTo>
                    <a:lnTo>
                      <a:pt x="1288" y="1949"/>
                    </a:lnTo>
                    <a:lnTo>
                      <a:pt x="1280" y="1982"/>
                    </a:lnTo>
                    <a:lnTo>
                      <a:pt x="1274" y="2019"/>
                    </a:lnTo>
                    <a:lnTo>
                      <a:pt x="1268" y="2054"/>
                    </a:lnTo>
                    <a:lnTo>
                      <a:pt x="1260" y="2086"/>
                    </a:lnTo>
                    <a:lnTo>
                      <a:pt x="1254" y="2115"/>
                    </a:lnTo>
                    <a:lnTo>
                      <a:pt x="1248" y="2137"/>
                    </a:lnTo>
                    <a:lnTo>
                      <a:pt x="1241" y="2150"/>
                    </a:lnTo>
                    <a:lnTo>
                      <a:pt x="1221" y="2158"/>
                    </a:lnTo>
                    <a:lnTo>
                      <a:pt x="1194" y="2170"/>
                    </a:lnTo>
                    <a:lnTo>
                      <a:pt x="1160" y="2186"/>
                    </a:lnTo>
                    <a:lnTo>
                      <a:pt x="1119" y="2209"/>
                    </a:lnTo>
                    <a:lnTo>
                      <a:pt x="1068" y="2235"/>
                    </a:lnTo>
                    <a:lnTo>
                      <a:pt x="1009" y="2264"/>
                    </a:lnTo>
                    <a:lnTo>
                      <a:pt x="939" y="2297"/>
                    </a:lnTo>
                    <a:lnTo>
                      <a:pt x="858" y="2331"/>
                    </a:lnTo>
                    <a:lnTo>
                      <a:pt x="800" y="2354"/>
                    </a:lnTo>
                    <a:lnTo>
                      <a:pt x="751" y="2374"/>
                    </a:lnTo>
                    <a:lnTo>
                      <a:pt x="711" y="2388"/>
                    </a:lnTo>
                    <a:lnTo>
                      <a:pt x="676" y="2401"/>
                    </a:lnTo>
                    <a:lnTo>
                      <a:pt x="647" y="2411"/>
                    </a:lnTo>
                    <a:lnTo>
                      <a:pt x="623" y="2419"/>
                    </a:lnTo>
                    <a:lnTo>
                      <a:pt x="602" y="2425"/>
                    </a:lnTo>
                    <a:lnTo>
                      <a:pt x="582" y="2429"/>
                    </a:lnTo>
                    <a:lnTo>
                      <a:pt x="564" y="2435"/>
                    </a:lnTo>
                    <a:lnTo>
                      <a:pt x="545" y="2441"/>
                    </a:lnTo>
                    <a:lnTo>
                      <a:pt x="525" y="2448"/>
                    </a:lnTo>
                    <a:lnTo>
                      <a:pt x="500" y="2458"/>
                    </a:lnTo>
                    <a:lnTo>
                      <a:pt x="474" y="2470"/>
                    </a:lnTo>
                    <a:lnTo>
                      <a:pt x="441" y="2484"/>
                    </a:lnTo>
                    <a:lnTo>
                      <a:pt x="402" y="2503"/>
                    </a:lnTo>
                    <a:lnTo>
                      <a:pt x="353" y="2525"/>
                    </a:lnTo>
                    <a:lnTo>
                      <a:pt x="298" y="2560"/>
                    </a:lnTo>
                    <a:lnTo>
                      <a:pt x="249" y="2601"/>
                    </a:lnTo>
                    <a:lnTo>
                      <a:pt x="204" y="2650"/>
                    </a:lnTo>
                    <a:lnTo>
                      <a:pt x="165" y="2703"/>
                    </a:lnTo>
                    <a:lnTo>
                      <a:pt x="133" y="2762"/>
                    </a:lnTo>
                    <a:lnTo>
                      <a:pt x="104" y="2823"/>
                    </a:lnTo>
                    <a:lnTo>
                      <a:pt x="80" y="2889"/>
                    </a:lnTo>
                    <a:lnTo>
                      <a:pt x="59" y="2958"/>
                    </a:lnTo>
                    <a:lnTo>
                      <a:pt x="43" y="3027"/>
                    </a:lnTo>
                    <a:lnTo>
                      <a:pt x="29" y="3097"/>
                    </a:lnTo>
                    <a:lnTo>
                      <a:pt x="18" y="3166"/>
                    </a:lnTo>
                    <a:lnTo>
                      <a:pt x="12" y="3234"/>
                    </a:lnTo>
                    <a:lnTo>
                      <a:pt x="6" y="3299"/>
                    </a:lnTo>
                    <a:lnTo>
                      <a:pt x="2" y="3362"/>
                    </a:lnTo>
                    <a:lnTo>
                      <a:pt x="2" y="3421"/>
                    </a:lnTo>
                    <a:lnTo>
                      <a:pt x="0" y="3475"/>
                    </a:lnTo>
                    <a:lnTo>
                      <a:pt x="2" y="3524"/>
                    </a:lnTo>
                    <a:lnTo>
                      <a:pt x="2" y="3564"/>
                    </a:lnTo>
                    <a:lnTo>
                      <a:pt x="4" y="3597"/>
                    </a:lnTo>
                    <a:lnTo>
                      <a:pt x="6" y="3622"/>
                    </a:lnTo>
                    <a:lnTo>
                      <a:pt x="8" y="3638"/>
                    </a:lnTo>
                    <a:lnTo>
                      <a:pt x="8" y="3644"/>
                    </a:lnTo>
                    <a:lnTo>
                      <a:pt x="1370" y="3644"/>
                    </a:lnTo>
                    <a:lnTo>
                      <a:pt x="1509" y="3011"/>
                    </a:lnTo>
                    <a:close/>
                  </a:path>
                </a:pathLst>
              </a:custGeom>
              <a:solidFill>
                <a:srgbClr val="056CB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96" name="Freeform 8"/>
              <p:cNvSpPr>
                <a:spLocks/>
              </p:cNvSpPr>
              <p:nvPr/>
            </p:nvSpPr>
            <p:spPr bwMode="auto">
              <a:xfrm>
                <a:off x="5434174" y="1753060"/>
                <a:ext cx="635783" cy="722875"/>
              </a:xfrm>
              <a:custGeom>
                <a:avLst/>
                <a:gdLst>
                  <a:gd name="T0" fmla="*/ 3771 w 3796"/>
                  <a:gd name="T1" fmla="*/ 4116 h 4316"/>
                  <a:gd name="T2" fmla="*/ 3696 w 3796"/>
                  <a:gd name="T3" fmla="*/ 3748 h 4316"/>
                  <a:gd name="T4" fmla="*/ 3604 w 3796"/>
                  <a:gd name="T5" fmla="*/ 3356 h 4316"/>
                  <a:gd name="T6" fmla="*/ 3528 w 3796"/>
                  <a:gd name="T7" fmla="*/ 3060 h 4316"/>
                  <a:gd name="T8" fmla="*/ 3500 w 3796"/>
                  <a:gd name="T9" fmla="*/ 2928 h 4316"/>
                  <a:gd name="T10" fmla="*/ 3320 w 3796"/>
                  <a:gd name="T11" fmla="*/ 2707 h 4316"/>
                  <a:gd name="T12" fmla="*/ 2883 w 3796"/>
                  <a:gd name="T13" fmla="*/ 2526 h 4316"/>
                  <a:gd name="T14" fmla="*/ 2628 w 3796"/>
                  <a:gd name="T15" fmla="*/ 2428 h 4316"/>
                  <a:gd name="T16" fmla="*/ 2495 w 3796"/>
                  <a:gd name="T17" fmla="*/ 2352 h 4316"/>
                  <a:gd name="T18" fmla="*/ 2471 w 3796"/>
                  <a:gd name="T19" fmla="*/ 2266 h 4316"/>
                  <a:gd name="T20" fmla="*/ 2336 w 3796"/>
                  <a:gd name="T21" fmla="*/ 2174 h 4316"/>
                  <a:gd name="T22" fmla="*/ 2330 w 3796"/>
                  <a:gd name="T23" fmla="*/ 2068 h 4316"/>
                  <a:gd name="T24" fmla="*/ 2358 w 3796"/>
                  <a:gd name="T25" fmla="*/ 1980 h 4316"/>
                  <a:gd name="T26" fmla="*/ 2452 w 3796"/>
                  <a:gd name="T27" fmla="*/ 1815 h 4316"/>
                  <a:gd name="T28" fmla="*/ 2467 w 3796"/>
                  <a:gd name="T29" fmla="*/ 1652 h 4316"/>
                  <a:gd name="T30" fmla="*/ 2536 w 3796"/>
                  <a:gd name="T31" fmla="*/ 1625 h 4316"/>
                  <a:gd name="T32" fmla="*/ 2612 w 3796"/>
                  <a:gd name="T33" fmla="*/ 1503 h 4316"/>
                  <a:gd name="T34" fmla="*/ 2653 w 3796"/>
                  <a:gd name="T35" fmla="*/ 1380 h 4316"/>
                  <a:gd name="T36" fmla="*/ 2667 w 3796"/>
                  <a:gd name="T37" fmla="*/ 1188 h 4316"/>
                  <a:gd name="T38" fmla="*/ 2612 w 3796"/>
                  <a:gd name="T39" fmla="*/ 1123 h 4316"/>
                  <a:gd name="T40" fmla="*/ 2575 w 3796"/>
                  <a:gd name="T41" fmla="*/ 1119 h 4316"/>
                  <a:gd name="T42" fmla="*/ 2599 w 3796"/>
                  <a:gd name="T43" fmla="*/ 796 h 4316"/>
                  <a:gd name="T44" fmla="*/ 2581 w 3796"/>
                  <a:gd name="T45" fmla="*/ 539 h 4316"/>
                  <a:gd name="T46" fmla="*/ 2540 w 3796"/>
                  <a:gd name="T47" fmla="*/ 349 h 4316"/>
                  <a:gd name="T48" fmla="*/ 2344 w 3796"/>
                  <a:gd name="T49" fmla="*/ 116 h 4316"/>
                  <a:gd name="T50" fmla="*/ 2050 w 3796"/>
                  <a:gd name="T51" fmla="*/ 12 h 4316"/>
                  <a:gd name="T52" fmla="*/ 1744 w 3796"/>
                  <a:gd name="T53" fmla="*/ 8 h 4316"/>
                  <a:gd name="T54" fmla="*/ 1511 w 3796"/>
                  <a:gd name="T55" fmla="*/ 74 h 4316"/>
                  <a:gd name="T56" fmla="*/ 1432 w 3796"/>
                  <a:gd name="T57" fmla="*/ 182 h 4316"/>
                  <a:gd name="T58" fmla="*/ 1291 w 3796"/>
                  <a:gd name="T59" fmla="*/ 245 h 4316"/>
                  <a:gd name="T60" fmla="*/ 1195 w 3796"/>
                  <a:gd name="T61" fmla="*/ 443 h 4316"/>
                  <a:gd name="T62" fmla="*/ 1166 w 3796"/>
                  <a:gd name="T63" fmla="*/ 698 h 4316"/>
                  <a:gd name="T64" fmla="*/ 1168 w 3796"/>
                  <a:gd name="T65" fmla="*/ 892 h 4316"/>
                  <a:gd name="T66" fmla="*/ 1213 w 3796"/>
                  <a:gd name="T67" fmla="*/ 1162 h 4316"/>
                  <a:gd name="T68" fmla="*/ 1172 w 3796"/>
                  <a:gd name="T69" fmla="*/ 1311 h 4316"/>
                  <a:gd name="T70" fmla="*/ 1207 w 3796"/>
                  <a:gd name="T71" fmla="*/ 1480 h 4316"/>
                  <a:gd name="T72" fmla="*/ 1260 w 3796"/>
                  <a:gd name="T73" fmla="*/ 1623 h 4316"/>
                  <a:gd name="T74" fmla="*/ 1327 w 3796"/>
                  <a:gd name="T75" fmla="*/ 1639 h 4316"/>
                  <a:gd name="T76" fmla="*/ 1362 w 3796"/>
                  <a:gd name="T77" fmla="*/ 1819 h 4316"/>
                  <a:gd name="T78" fmla="*/ 1452 w 3796"/>
                  <a:gd name="T79" fmla="*/ 1972 h 4316"/>
                  <a:gd name="T80" fmla="*/ 1505 w 3796"/>
                  <a:gd name="T81" fmla="*/ 2005 h 4316"/>
                  <a:gd name="T82" fmla="*/ 1521 w 3796"/>
                  <a:gd name="T83" fmla="*/ 2160 h 4316"/>
                  <a:gd name="T84" fmla="*/ 1517 w 3796"/>
                  <a:gd name="T85" fmla="*/ 2174 h 4316"/>
                  <a:gd name="T86" fmla="*/ 1370 w 3796"/>
                  <a:gd name="T87" fmla="*/ 2266 h 4316"/>
                  <a:gd name="T88" fmla="*/ 1303 w 3796"/>
                  <a:gd name="T89" fmla="*/ 2356 h 4316"/>
                  <a:gd name="T90" fmla="*/ 1095 w 3796"/>
                  <a:gd name="T91" fmla="*/ 2470 h 4316"/>
                  <a:gd name="T92" fmla="*/ 745 w 3796"/>
                  <a:gd name="T93" fmla="*/ 2636 h 4316"/>
                  <a:gd name="T94" fmla="*/ 396 w 3796"/>
                  <a:gd name="T95" fmla="*/ 2866 h 4316"/>
                  <a:gd name="T96" fmla="*/ 239 w 3796"/>
                  <a:gd name="T97" fmla="*/ 3132 h 4316"/>
                  <a:gd name="T98" fmla="*/ 172 w 3796"/>
                  <a:gd name="T99" fmla="*/ 3442 h 4316"/>
                  <a:gd name="T100" fmla="*/ 94 w 3796"/>
                  <a:gd name="T101" fmla="*/ 3836 h 4316"/>
                  <a:gd name="T102" fmla="*/ 29 w 3796"/>
                  <a:gd name="T103" fmla="*/ 4173 h 4316"/>
                  <a:gd name="T104" fmla="*/ 0 w 3796"/>
                  <a:gd name="T10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796" h="4316">
                    <a:moveTo>
                      <a:pt x="3796" y="4316"/>
                    </a:moveTo>
                    <a:lnTo>
                      <a:pt x="3794" y="4277"/>
                    </a:lnTo>
                    <a:lnTo>
                      <a:pt x="3790" y="4230"/>
                    </a:lnTo>
                    <a:lnTo>
                      <a:pt x="3782" y="4177"/>
                    </a:lnTo>
                    <a:lnTo>
                      <a:pt x="3771" y="4116"/>
                    </a:lnTo>
                    <a:lnTo>
                      <a:pt x="3759" y="4051"/>
                    </a:lnTo>
                    <a:lnTo>
                      <a:pt x="3747" y="3979"/>
                    </a:lnTo>
                    <a:lnTo>
                      <a:pt x="3731" y="3904"/>
                    </a:lnTo>
                    <a:lnTo>
                      <a:pt x="3714" y="3826"/>
                    </a:lnTo>
                    <a:lnTo>
                      <a:pt x="3696" y="3748"/>
                    </a:lnTo>
                    <a:lnTo>
                      <a:pt x="3678" y="3667"/>
                    </a:lnTo>
                    <a:lnTo>
                      <a:pt x="3659" y="3587"/>
                    </a:lnTo>
                    <a:lnTo>
                      <a:pt x="3641" y="3508"/>
                    </a:lnTo>
                    <a:lnTo>
                      <a:pt x="3622" y="3430"/>
                    </a:lnTo>
                    <a:lnTo>
                      <a:pt x="3604" y="3356"/>
                    </a:lnTo>
                    <a:lnTo>
                      <a:pt x="3586" y="3285"/>
                    </a:lnTo>
                    <a:lnTo>
                      <a:pt x="3569" y="3220"/>
                    </a:lnTo>
                    <a:lnTo>
                      <a:pt x="3553" y="3160"/>
                    </a:lnTo>
                    <a:lnTo>
                      <a:pt x="3541" y="3105"/>
                    </a:lnTo>
                    <a:lnTo>
                      <a:pt x="3528" y="3060"/>
                    </a:lnTo>
                    <a:lnTo>
                      <a:pt x="3518" y="3024"/>
                    </a:lnTo>
                    <a:lnTo>
                      <a:pt x="3510" y="2995"/>
                    </a:lnTo>
                    <a:lnTo>
                      <a:pt x="3506" y="2979"/>
                    </a:lnTo>
                    <a:lnTo>
                      <a:pt x="3504" y="2973"/>
                    </a:lnTo>
                    <a:lnTo>
                      <a:pt x="3500" y="2928"/>
                    </a:lnTo>
                    <a:lnTo>
                      <a:pt x="3484" y="2883"/>
                    </a:lnTo>
                    <a:lnTo>
                      <a:pt x="3459" y="2840"/>
                    </a:lnTo>
                    <a:lnTo>
                      <a:pt x="3422" y="2795"/>
                    </a:lnTo>
                    <a:lnTo>
                      <a:pt x="3375" y="2750"/>
                    </a:lnTo>
                    <a:lnTo>
                      <a:pt x="3320" y="2707"/>
                    </a:lnTo>
                    <a:lnTo>
                      <a:pt x="3253" y="2666"/>
                    </a:lnTo>
                    <a:lnTo>
                      <a:pt x="3175" y="2628"/>
                    </a:lnTo>
                    <a:lnTo>
                      <a:pt x="3089" y="2591"/>
                    </a:lnTo>
                    <a:lnTo>
                      <a:pt x="2991" y="2556"/>
                    </a:lnTo>
                    <a:lnTo>
                      <a:pt x="2883" y="2526"/>
                    </a:lnTo>
                    <a:lnTo>
                      <a:pt x="2826" y="2509"/>
                    </a:lnTo>
                    <a:lnTo>
                      <a:pt x="2771" y="2491"/>
                    </a:lnTo>
                    <a:lnTo>
                      <a:pt x="2720" y="2470"/>
                    </a:lnTo>
                    <a:lnTo>
                      <a:pt x="2671" y="2448"/>
                    </a:lnTo>
                    <a:lnTo>
                      <a:pt x="2628" y="2428"/>
                    </a:lnTo>
                    <a:lnTo>
                      <a:pt x="2589" y="2407"/>
                    </a:lnTo>
                    <a:lnTo>
                      <a:pt x="2555" y="2389"/>
                    </a:lnTo>
                    <a:lnTo>
                      <a:pt x="2528" y="2372"/>
                    </a:lnTo>
                    <a:lnTo>
                      <a:pt x="2508" y="2360"/>
                    </a:lnTo>
                    <a:lnTo>
                      <a:pt x="2495" y="2352"/>
                    </a:lnTo>
                    <a:lnTo>
                      <a:pt x="2491" y="2348"/>
                    </a:lnTo>
                    <a:lnTo>
                      <a:pt x="2483" y="2338"/>
                    </a:lnTo>
                    <a:lnTo>
                      <a:pt x="2477" y="2317"/>
                    </a:lnTo>
                    <a:lnTo>
                      <a:pt x="2473" y="2293"/>
                    </a:lnTo>
                    <a:lnTo>
                      <a:pt x="2471" y="2266"/>
                    </a:lnTo>
                    <a:lnTo>
                      <a:pt x="2469" y="2240"/>
                    </a:lnTo>
                    <a:lnTo>
                      <a:pt x="2469" y="2217"/>
                    </a:lnTo>
                    <a:lnTo>
                      <a:pt x="2469" y="2201"/>
                    </a:lnTo>
                    <a:lnTo>
                      <a:pt x="2469" y="2195"/>
                    </a:lnTo>
                    <a:lnTo>
                      <a:pt x="2336" y="2174"/>
                    </a:lnTo>
                    <a:lnTo>
                      <a:pt x="2336" y="2166"/>
                    </a:lnTo>
                    <a:lnTo>
                      <a:pt x="2334" y="2148"/>
                    </a:lnTo>
                    <a:lnTo>
                      <a:pt x="2334" y="2123"/>
                    </a:lnTo>
                    <a:lnTo>
                      <a:pt x="2332" y="2097"/>
                    </a:lnTo>
                    <a:lnTo>
                      <a:pt x="2330" y="2068"/>
                    </a:lnTo>
                    <a:lnTo>
                      <a:pt x="2328" y="2040"/>
                    </a:lnTo>
                    <a:lnTo>
                      <a:pt x="2326" y="2017"/>
                    </a:lnTo>
                    <a:lnTo>
                      <a:pt x="2326" y="2003"/>
                    </a:lnTo>
                    <a:lnTo>
                      <a:pt x="2326" y="1997"/>
                    </a:lnTo>
                    <a:lnTo>
                      <a:pt x="2358" y="1980"/>
                    </a:lnTo>
                    <a:lnTo>
                      <a:pt x="2387" y="1956"/>
                    </a:lnTo>
                    <a:lnTo>
                      <a:pt x="2410" y="1925"/>
                    </a:lnTo>
                    <a:lnTo>
                      <a:pt x="2428" y="1891"/>
                    </a:lnTo>
                    <a:lnTo>
                      <a:pt x="2440" y="1854"/>
                    </a:lnTo>
                    <a:lnTo>
                      <a:pt x="2452" y="1815"/>
                    </a:lnTo>
                    <a:lnTo>
                      <a:pt x="2459" y="1774"/>
                    </a:lnTo>
                    <a:lnTo>
                      <a:pt x="2463" y="1737"/>
                    </a:lnTo>
                    <a:lnTo>
                      <a:pt x="2467" y="1705"/>
                    </a:lnTo>
                    <a:lnTo>
                      <a:pt x="2467" y="1674"/>
                    </a:lnTo>
                    <a:lnTo>
                      <a:pt x="2467" y="1652"/>
                    </a:lnTo>
                    <a:lnTo>
                      <a:pt x="2467" y="1637"/>
                    </a:lnTo>
                    <a:lnTo>
                      <a:pt x="2467" y="1631"/>
                    </a:lnTo>
                    <a:lnTo>
                      <a:pt x="2491" y="1639"/>
                    </a:lnTo>
                    <a:lnTo>
                      <a:pt x="2514" y="1637"/>
                    </a:lnTo>
                    <a:lnTo>
                      <a:pt x="2536" y="1625"/>
                    </a:lnTo>
                    <a:lnTo>
                      <a:pt x="2555" y="1607"/>
                    </a:lnTo>
                    <a:lnTo>
                      <a:pt x="2573" y="1584"/>
                    </a:lnTo>
                    <a:lnTo>
                      <a:pt x="2587" y="1558"/>
                    </a:lnTo>
                    <a:lnTo>
                      <a:pt x="2601" y="1529"/>
                    </a:lnTo>
                    <a:lnTo>
                      <a:pt x="2612" y="1503"/>
                    </a:lnTo>
                    <a:lnTo>
                      <a:pt x="2622" y="1478"/>
                    </a:lnTo>
                    <a:lnTo>
                      <a:pt x="2628" y="1458"/>
                    </a:lnTo>
                    <a:lnTo>
                      <a:pt x="2632" y="1446"/>
                    </a:lnTo>
                    <a:lnTo>
                      <a:pt x="2634" y="1441"/>
                    </a:lnTo>
                    <a:lnTo>
                      <a:pt x="2653" y="1380"/>
                    </a:lnTo>
                    <a:lnTo>
                      <a:pt x="2665" y="1327"/>
                    </a:lnTo>
                    <a:lnTo>
                      <a:pt x="2673" y="1284"/>
                    </a:lnTo>
                    <a:lnTo>
                      <a:pt x="2675" y="1245"/>
                    </a:lnTo>
                    <a:lnTo>
                      <a:pt x="2673" y="1213"/>
                    </a:lnTo>
                    <a:lnTo>
                      <a:pt x="2667" y="1188"/>
                    </a:lnTo>
                    <a:lnTo>
                      <a:pt x="2659" y="1166"/>
                    </a:lnTo>
                    <a:lnTo>
                      <a:pt x="2648" y="1149"/>
                    </a:lnTo>
                    <a:lnTo>
                      <a:pt x="2636" y="1139"/>
                    </a:lnTo>
                    <a:lnTo>
                      <a:pt x="2624" y="1129"/>
                    </a:lnTo>
                    <a:lnTo>
                      <a:pt x="2612" y="1123"/>
                    </a:lnTo>
                    <a:lnTo>
                      <a:pt x="2599" y="1121"/>
                    </a:lnTo>
                    <a:lnTo>
                      <a:pt x="2589" y="1119"/>
                    </a:lnTo>
                    <a:lnTo>
                      <a:pt x="2581" y="1117"/>
                    </a:lnTo>
                    <a:lnTo>
                      <a:pt x="2577" y="1117"/>
                    </a:lnTo>
                    <a:lnTo>
                      <a:pt x="2575" y="1119"/>
                    </a:lnTo>
                    <a:lnTo>
                      <a:pt x="2585" y="1058"/>
                    </a:lnTo>
                    <a:lnTo>
                      <a:pt x="2593" y="992"/>
                    </a:lnTo>
                    <a:lnTo>
                      <a:pt x="2597" y="927"/>
                    </a:lnTo>
                    <a:lnTo>
                      <a:pt x="2599" y="862"/>
                    </a:lnTo>
                    <a:lnTo>
                      <a:pt x="2599" y="796"/>
                    </a:lnTo>
                    <a:lnTo>
                      <a:pt x="2597" y="735"/>
                    </a:lnTo>
                    <a:lnTo>
                      <a:pt x="2593" y="678"/>
                    </a:lnTo>
                    <a:lnTo>
                      <a:pt x="2589" y="625"/>
                    </a:lnTo>
                    <a:lnTo>
                      <a:pt x="2585" y="578"/>
                    </a:lnTo>
                    <a:lnTo>
                      <a:pt x="2581" y="539"/>
                    </a:lnTo>
                    <a:lnTo>
                      <a:pt x="2577" y="510"/>
                    </a:lnTo>
                    <a:lnTo>
                      <a:pt x="2575" y="492"/>
                    </a:lnTo>
                    <a:lnTo>
                      <a:pt x="2575" y="486"/>
                    </a:lnTo>
                    <a:lnTo>
                      <a:pt x="2561" y="415"/>
                    </a:lnTo>
                    <a:lnTo>
                      <a:pt x="2540" y="349"/>
                    </a:lnTo>
                    <a:lnTo>
                      <a:pt x="2514" y="292"/>
                    </a:lnTo>
                    <a:lnTo>
                      <a:pt x="2479" y="239"/>
                    </a:lnTo>
                    <a:lnTo>
                      <a:pt x="2438" y="192"/>
                    </a:lnTo>
                    <a:lnTo>
                      <a:pt x="2393" y="153"/>
                    </a:lnTo>
                    <a:lnTo>
                      <a:pt x="2344" y="116"/>
                    </a:lnTo>
                    <a:lnTo>
                      <a:pt x="2291" y="86"/>
                    </a:lnTo>
                    <a:lnTo>
                      <a:pt x="2234" y="61"/>
                    </a:lnTo>
                    <a:lnTo>
                      <a:pt x="2175" y="41"/>
                    </a:lnTo>
                    <a:lnTo>
                      <a:pt x="2113" y="25"/>
                    </a:lnTo>
                    <a:lnTo>
                      <a:pt x="2050" y="12"/>
                    </a:lnTo>
                    <a:lnTo>
                      <a:pt x="1987" y="4"/>
                    </a:lnTo>
                    <a:lnTo>
                      <a:pt x="1926" y="0"/>
                    </a:lnTo>
                    <a:lnTo>
                      <a:pt x="1862" y="0"/>
                    </a:lnTo>
                    <a:lnTo>
                      <a:pt x="1803" y="2"/>
                    </a:lnTo>
                    <a:lnTo>
                      <a:pt x="1744" y="8"/>
                    </a:lnTo>
                    <a:lnTo>
                      <a:pt x="1689" y="16"/>
                    </a:lnTo>
                    <a:lnTo>
                      <a:pt x="1638" y="27"/>
                    </a:lnTo>
                    <a:lnTo>
                      <a:pt x="1591" y="41"/>
                    </a:lnTo>
                    <a:lnTo>
                      <a:pt x="1548" y="57"/>
                    </a:lnTo>
                    <a:lnTo>
                      <a:pt x="1511" y="74"/>
                    </a:lnTo>
                    <a:lnTo>
                      <a:pt x="1481" y="94"/>
                    </a:lnTo>
                    <a:lnTo>
                      <a:pt x="1456" y="114"/>
                    </a:lnTo>
                    <a:lnTo>
                      <a:pt x="1440" y="135"/>
                    </a:lnTo>
                    <a:lnTo>
                      <a:pt x="1432" y="159"/>
                    </a:lnTo>
                    <a:lnTo>
                      <a:pt x="1432" y="182"/>
                    </a:lnTo>
                    <a:lnTo>
                      <a:pt x="1442" y="206"/>
                    </a:lnTo>
                    <a:lnTo>
                      <a:pt x="1397" y="202"/>
                    </a:lnTo>
                    <a:lnTo>
                      <a:pt x="1356" y="208"/>
                    </a:lnTo>
                    <a:lnTo>
                      <a:pt x="1321" y="223"/>
                    </a:lnTo>
                    <a:lnTo>
                      <a:pt x="1291" y="245"/>
                    </a:lnTo>
                    <a:lnTo>
                      <a:pt x="1264" y="276"/>
                    </a:lnTo>
                    <a:lnTo>
                      <a:pt x="1242" y="310"/>
                    </a:lnTo>
                    <a:lnTo>
                      <a:pt x="1223" y="351"/>
                    </a:lnTo>
                    <a:lnTo>
                      <a:pt x="1207" y="396"/>
                    </a:lnTo>
                    <a:lnTo>
                      <a:pt x="1195" y="443"/>
                    </a:lnTo>
                    <a:lnTo>
                      <a:pt x="1184" y="494"/>
                    </a:lnTo>
                    <a:lnTo>
                      <a:pt x="1176" y="545"/>
                    </a:lnTo>
                    <a:lnTo>
                      <a:pt x="1170" y="596"/>
                    </a:lnTo>
                    <a:lnTo>
                      <a:pt x="1168" y="647"/>
                    </a:lnTo>
                    <a:lnTo>
                      <a:pt x="1166" y="698"/>
                    </a:lnTo>
                    <a:lnTo>
                      <a:pt x="1164" y="745"/>
                    </a:lnTo>
                    <a:lnTo>
                      <a:pt x="1164" y="788"/>
                    </a:lnTo>
                    <a:lnTo>
                      <a:pt x="1166" y="829"/>
                    </a:lnTo>
                    <a:lnTo>
                      <a:pt x="1168" y="864"/>
                    </a:lnTo>
                    <a:lnTo>
                      <a:pt x="1168" y="892"/>
                    </a:lnTo>
                    <a:lnTo>
                      <a:pt x="1170" y="913"/>
                    </a:lnTo>
                    <a:lnTo>
                      <a:pt x="1172" y="927"/>
                    </a:lnTo>
                    <a:lnTo>
                      <a:pt x="1172" y="931"/>
                    </a:lnTo>
                    <a:lnTo>
                      <a:pt x="1248" y="1135"/>
                    </a:lnTo>
                    <a:lnTo>
                      <a:pt x="1213" y="1162"/>
                    </a:lnTo>
                    <a:lnTo>
                      <a:pt x="1191" y="1190"/>
                    </a:lnTo>
                    <a:lnTo>
                      <a:pt x="1176" y="1219"/>
                    </a:lnTo>
                    <a:lnTo>
                      <a:pt x="1168" y="1247"/>
                    </a:lnTo>
                    <a:lnTo>
                      <a:pt x="1168" y="1278"/>
                    </a:lnTo>
                    <a:lnTo>
                      <a:pt x="1172" y="1311"/>
                    </a:lnTo>
                    <a:lnTo>
                      <a:pt x="1180" y="1341"/>
                    </a:lnTo>
                    <a:lnTo>
                      <a:pt x="1189" y="1376"/>
                    </a:lnTo>
                    <a:lnTo>
                      <a:pt x="1197" y="1409"/>
                    </a:lnTo>
                    <a:lnTo>
                      <a:pt x="1205" y="1446"/>
                    </a:lnTo>
                    <a:lnTo>
                      <a:pt x="1207" y="1480"/>
                    </a:lnTo>
                    <a:lnTo>
                      <a:pt x="1211" y="1525"/>
                    </a:lnTo>
                    <a:lnTo>
                      <a:pt x="1219" y="1560"/>
                    </a:lnTo>
                    <a:lnTo>
                      <a:pt x="1231" y="1588"/>
                    </a:lnTo>
                    <a:lnTo>
                      <a:pt x="1244" y="1609"/>
                    </a:lnTo>
                    <a:lnTo>
                      <a:pt x="1260" y="1623"/>
                    </a:lnTo>
                    <a:lnTo>
                      <a:pt x="1274" y="1633"/>
                    </a:lnTo>
                    <a:lnTo>
                      <a:pt x="1291" y="1637"/>
                    </a:lnTo>
                    <a:lnTo>
                      <a:pt x="1305" y="1639"/>
                    </a:lnTo>
                    <a:lnTo>
                      <a:pt x="1317" y="1639"/>
                    </a:lnTo>
                    <a:lnTo>
                      <a:pt x="1327" y="1639"/>
                    </a:lnTo>
                    <a:lnTo>
                      <a:pt x="1333" y="1637"/>
                    </a:lnTo>
                    <a:lnTo>
                      <a:pt x="1336" y="1637"/>
                    </a:lnTo>
                    <a:lnTo>
                      <a:pt x="1340" y="1707"/>
                    </a:lnTo>
                    <a:lnTo>
                      <a:pt x="1350" y="1768"/>
                    </a:lnTo>
                    <a:lnTo>
                      <a:pt x="1362" y="1819"/>
                    </a:lnTo>
                    <a:lnTo>
                      <a:pt x="1378" y="1864"/>
                    </a:lnTo>
                    <a:lnTo>
                      <a:pt x="1395" y="1901"/>
                    </a:lnTo>
                    <a:lnTo>
                      <a:pt x="1413" y="1929"/>
                    </a:lnTo>
                    <a:lnTo>
                      <a:pt x="1434" y="1954"/>
                    </a:lnTo>
                    <a:lnTo>
                      <a:pt x="1452" y="1972"/>
                    </a:lnTo>
                    <a:lnTo>
                      <a:pt x="1468" y="1985"/>
                    </a:lnTo>
                    <a:lnTo>
                      <a:pt x="1483" y="1995"/>
                    </a:lnTo>
                    <a:lnTo>
                      <a:pt x="1495" y="2001"/>
                    </a:lnTo>
                    <a:lnTo>
                      <a:pt x="1503" y="2003"/>
                    </a:lnTo>
                    <a:lnTo>
                      <a:pt x="1505" y="2005"/>
                    </a:lnTo>
                    <a:lnTo>
                      <a:pt x="1511" y="2054"/>
                    </a:lnTo>
                    <a:lnTo>
                      <a:pt x="1517" y="2093"/>
                    </a:lnTo>
                    <a:lnTo>
                      <a:pt x="1519" y="2123"/>
                    </a:lnTo>
                    <a:lnTo>
                      <a:pt x="1521" y="2146"/>
                    </a:lnTo>
                    <a:lnTo>
                      <a:pt x="1521" y="2160"/>
                    </a:lnTo>
                    <a:lnTo>
                      <a:pt x="1521" y="2170"/>
                    </a:lnTo>
                    <a:lnTo>
                      <a:pt x="1521" y="2174"/>
                    </a:lnTo>
                    <a:lnTo>
                      <a:pt x="1519" y="2176"/>
                    </a:lnTo>
                    <a:lnTo>
                      <a:pt x="1517" y="2176"/>
                    </a:lnTo>
                    <a:lnTo>
                      <a:pt x="1517" y="2174"/>
                    </a:lnTo>
                    <a:lnTo>
                      <a:pt x="1515" y="2174"/>
                    </a:lnTo>
                    <a:lnTo>
                      <a:pt x="1372" y="2191"/>
                    </a:lnTo>
                    <a:lnTo>
                      <a:pt x="1374" y="2215"/>
                    </a:lnTo>
                    <a:lnTo>
                      <a:pt x="1372" y="2242"/>
                    </a:lnTo>
                    <a:lnTo>
                      <a:pt x="1370" y="2266"/>
                    </a:lnTo>
                    <a:lnTo>
                      <a:pt x="1368" y="2291"/>
                    </a:lnTo>
                    <a:lnTo>
                      <a:pt x="1364" y="2311"/>
                    </a:lnTo>
                    <a:lnTo>
                      <a:pt x="1362" y="2325"/>
                    </a:lnTo>
                    <a:lnTo>
                      <a:pt x="1362" y="2330"/>
                    </a:lnTo>
                    <a:lnTo>
                      <a:pt x="1303" y="2356"/>
                    </a:lnTo>
                    <a:lnTo>
                      <a:pt x="1256" y="2381"/>
                    </a:lnTo>
                    <a:lnTo>
                      <a:pt x="1213" y="2403"/>
                    </a:lnTo>
                    <a:lnTo>
                      <a:pt x="1174" y="2425"/>
                    </a:lnTo>
                    <a:lnTo>
                      <a:pt x="1135" y="2448"/>
                    </a:lnTo>
                    <a:lnTo>
                      <a:pt x="1095" y="2470"/>
                    </a:lnTo>
                    <a:lnTo>
                      <a:pt x="1046" y="2495"/>
                    </a:lnTo>
                    <a:lnTo>
                      <a:pt x="988" y="2521"/>
                    </a:lnTo>
                    <a:lnTo>
                      <a:pt x="907" y="2556"/>
                    </a:lnTo>
                    <a:lnTo>
                      <a:pt x="825" y="2595"/>
                    </a:lnTo>
                    <a:lnTo>
                      <a:pt x="745" y="2636"/>
                    </a:lnTo>
                    <a:lnTo>
                      <a:pt x="666" y="2677"/>
                    </a:lnTo>
                    <a:lnTo>
                      <a:pt x="592" y="2722"/>
                    </a:lnTo>
                    <a:lnTo>
                      <a:pt x="521" y="2766"/>
                    </a:lnTo>
                    <a:lnTo>
                      <a:pt x="456" y="2815"/>
                    </a:lnTo>
                    <a:lnTo>
                      <a:pt x="396" y="2866"/>
                    </a:lnTo>
                    <a:lnTo>
                      <a:pt x="345" y="2920"/>
                    </a:lnTo>
                    <a:lnTo>
                      <a:pt x="302" y="2975"/>
                    </a:lnTo>
                    <a:lnTo>
                      <a:pt x="272" y="3032"/>
                    </a:lnTo>
                    <a:lnTo>
                      <a:pt x="249" y="3093"/>
                    </a:lnTo>
                    <a:lnTo>
                      <a:pt x="239" y="3132"/>
                    </a:lnTo>
                    <a:lnTo>
                      <a:pt x="229" y="3181"/>
                    </a:lnTo>
                    <a:lnTo>
                      <a:pt x="217" y="3238"/>
                    </a:lnTo>
                    <a:lnTo>
                      <a:pt x="202" y="3301"/>
                    </a:lnTo>
                    <a:lnTo>
                      <a:pt x="188" y="3371"/>
                    </a:lnTo>
                    <a:lnTo>
                      <a:pt x="172" y="3442"/>
                    </a:lnTo>
                    <a:lnTo>
                      <a:pt x="157" y="3520"/>
                    </a:lnTo>
                    <a:lnTo>
                      <a:pt x="141" y="3597"/>
                    </a:lnTo>
                    <a:lnTo>
                      <a:pt x="125" y="3677"/>
                    </a:lnTo>
                    <a:lnTo>
                      <a:pt x="108" y="3757"/>
                    </a:lnTo>
                    <a:lnTo>
                      <a:pt x="94" y="3836"/>
                    </a:lnTo>
                    <a:lnTo>
                      <a:pt x="80" y="3912"/>
                    </a:lnTo>
                    <a:lnTo>
                      <a:pt x="66" y="3985"/>
                    </a:lnTo>
                    <a:lnTo>
                      <a:pt x="51" y="4053"/>
                    </a:lnTo>
                    <a:lnTo>
                      <a:pt x="39" y="4116"/>
                    </a:lnTo>
                    <a:lnTo>
                      <a:pt x="29" y="4173"/>
                    </a:lnTo>
                    <a:lnTo>
                      <a:pt x="19" y="4220"/>
                    </a:lnTo>
                    <a:lnTo>
                      <a:pt x="10" y="4261"/>
                    </a:lnTo>
                    <a:lnTo>
                      <a:pt x="6" y="4289"/>
                    </a:lnTo>
                    <a:lnTo>
                      <a:pt x="2" y="4310"/>
                    </a:lnTo>
                    <a:lnTo>
                      <a:pt x="0" y="4316"/>
                    </a:lnTo>
                    <a:lnTo>
                      <a:pt x="3796" y="4316"/>
                    </a:lnTo>
                    <a:lnTo>
                      <a:pt x="3796" y="4316"/>
                    </a:lnTo>
                    <a:lnTo>
                      <a:pt x="3796" y="4316"/>
                    </a:lnTo>
                    <a:close/>
                  </a:path>
                </a:pathLst>
              </a:custGeom>
              <a:solidFill>
                <a:srgbClr val="056CB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1977904" y="4003825"/>
            <a:ext cx="265317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56CB6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Data - Informed System</a:t>
            </a:r>
            <a:endParaRPr lang="en-US" sz="2800" b="1" i="1" dirty="0">
              <a:solidFill>
                <a:srgbClr val="056CB6"/>
              </a:solidFill>
              <a:latin typeface="Adobe Garamond Pro" panose="02020502060506020403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2033" y="3634846"/>
            <a:ext cx="1688339" cy="1692064"/>
            <a:chOff x="312033" y="3634846"/>
            <a:chExt cx="1688339" cy="1692064"/>
          </a:xfrm>
        </p:grpSpPr>
        <p:grpSp>
          <p:nvGrpSpPr>
            <p:cNvPr id="70" name="Group 69"/>
            <p:cNvGrpSpPr/>
            <p:nvPr/>
          </p:nvGrpSpPr>
          <p:grpSpPr>
            <a:xfrm>
              <a:off x="312033" y="3634846"/>
              <a:ext cx="1688339" cy="1692064"/>
              <a:chOff x="6315123" y="4266981"/>
              <a:chExt cx="799711" cy="801476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7114834" y="4266981"/>
                <a:ext cx="0" cy="801476"/>
              </a:xfrm>
              <a:prstGeom prst="line">
                <a:avLst/>
              </a:prstGeom>
              <a:ln w="254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/>
              <p:cNvGrpSpPr/>
              <p:nvPr/>
            </p:nvGrpSpPr>
            <p:grpSpPr>
              <a:xfrm>
                <a:off x="6315123" y="4302942"/>
                <a:ext cx="729555" cy="729554"/>
                <a:chOff x="6315123" y="4302942"/>
                <a:chExt cx="729555" cy="729554"/>
              </a:xfrm>
            </p:grpSpPr>
            <p:sp>
              <p:nvSpPr>
                <p:cNvPr id="73" name="Frame 72"/>
                <p:cNvSpPr/>
                <p:nvPr/>
              </p:nvSpPr>
              <p:spPr>
                <a:xfrm>
                  <a:off x="6356055" y="4343874"/>
                  <a:ext cx="647691" cy="647690"/>
                </a:xfrm>
                <a:prstGeom prst="frame">
                  <a:avLst>
                    <a:gd name="adj1" fmla="val 1994"/>
                  </a:avLst>
                </a:prstGeom>
                <a:solidFill>
                  <a:srgbClr val="056C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ame 73"/>
                <p:cNvSpPr/>
                <p:nvPr/>
              </p:nvSpPr>
              <p:spPr>
                <a:xfrm>
                  <a:off x="6315123" y="4302942"/>
                  <a:ext cx="729555" cy="729554"/>
                </a:xfrm>
                <a:prstGeom prst="frame">
                  <a:avLst>
                    <a:gd name="adj1" fmla="val 2097"/>
                  </a:avLst>
                </a:prstGeom>
                <a:solidFill>
                  <a:srgbClr val="056C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497358" y="4177509"/>
              <a:ext cx="1154819" cy="606736"/>
              <a:chOff x="497358" y="4177509"/>
              <a:chExt cx="1154819" cy="606736"/>
            </a:xfrm>
          </p:grpSpPr>
          <p:sp>
            <p:nvSpPr>
              <p:cNvPr id="98" name="Freeform 13"/>
              <p:cNvSpPr>
                <a:spLocks noEditPoints="1"/>
              </p:cNvSpPr>
              <p:nvPr/>
            </p:nvSpPr>
            <p:spPr bwMode="auto">
              <a:xfrm>
                <a:off x="497358" y="4177509"/>
                <a:ext cx="1154819" cy="606736"/>
              </a:xfrm>
              <a:custGeom>
                <a:avLst/>
                <a:gdLst>
                  <a:gd name="T0" fmla="*/ 17142 w 18900"/>
                  <a:gd name="T1" fmla="*/ 8972 h 9919"/>
                  <a:gd name="T2" fmla="*/ 17179 w 18900"/>
                  <a:gd name="T3" fmla="*/ 8816 h 9919"/>
                  <a:gd name="T4" fmla="*/ 17179 w 18900"/>
                  <a:gd name="T5" fmla="*/ 362 h 9919"/>
                  <a:gd name="T6" fmla="*/ 16816 w 18900"/>
                  <a:gd name="T7" fmla="*/ 0 h 9919"/>
                  <a:gd name="T8" fmla="*/ 2083 w 18900"/>
                  <a:gd name="T9" fmla="*/ 0 h 9919"/>
                  <a:gd name="T10" fmla="*/ 1721 w 18900"/>
                  <a:gd name="T11" fmla="*/ 362 h 9919"/>
                  <a:gd name="T12" fmla="*/ 1721 w 18900"/>
                  <a:gd name="T13" fmla="*/ 8816 h 9919"/>
                  <a:gd name="T14" fmla="*/ 1758 w 18900"/>
                  <a:gd name="T15" fmla="*/ 8972 h 9919"/>
                  <a:gd name="T16" fmla="*/ 0 w 18900"/>
                  <a:gd name="T17" fmla="*/ 8972 h 9919"/>
                  <a:gd name="T18" fmla="*/ 0 w 18900"/>
                  <a:gd name="T19" fmla="*/ 9557 h 9919"/>
                  <a:gd name="T20" fmla="*/ 363 w 18900"/>
                  <a:gd name="T21" fmla="*/ 9919 h 9919"/>
                  <a:gd name="T22" fmla="*/ 18537 w 18900"/>
                  <a:gd name="T23" fmla="*/ 9919 h 9919"/>
                  <a:gd name="T24" fmla="*/ 18900 w 18900"/>
                  <a:gd name="T25" fmla="*/ 9557 h 9919"/>
                  <a:gd name="T26" fmla="*/ 18900 w 18900"/>
                  <a:gd name="T27" fmla="*/ 8972 h 9919"/>
                  <a:gd name="T28" fmla="*/ 17142 w 18900"/>
                  <a:gd name="T29" fmla="*/ 8972 h 9919"/>
                  <a:gd name="T30" fmla="*/ 9450 w 18900"/>
                  <a:gd name="T31" fmla="*/ 196 h 9919"/>
                  <a:gd name="T32" fmla="*/ 9593 w 18900"/>
                  <a:gd name="T33" fmla="*/ 339 h 9919"/>
                  <a:gd name="T34" fmla="*/ 9593 w 18900"/>
                  <a:gd name="T35" fmla="*/ 339 h 9919"/>
                  <a:gd name="T36" fmla="*/ 9593 w 18900"/>
                  <a:gd name="T37" fmla="*/ 339 h 9919"/>
                  <a:gd name="T38" fmla="*/ 9450 w 18900"/>
                  <a:gd name="T39" fmla="*/ 481 h 9919"/>
                  <a:gd name="T40" fmla="*/ 9307 w 18900"/>
                  <a:gd name="T41" fmla="*/ 339 h 9919"/>
                  <a:gd name="T42" fmla="*/ 9450 w 18900"/>
                  <a:gd name="T43" fmla="*/ 196 h 9919"/>
                  <a:gd name="T44" fmla="*/ 2340 w 18900"/>
                  <a:gd name="T45" fmla="*/ 699 h 9919"/>
                  <a:gd name="T46" fmla="*/ 16560 w 18900"/>
                  <a:gd name="T47" fmla="*/ 699 h 9919"/>
                  <a:gd name="T48" fmla="*/ 16560 w 18900"/>
                  <a:gd name="T49" fmla="*/ 8378 h 9919"/>
                  <a:gd name="T50" fmla="*/ 2340 w 18900"/>
                  <a:gd name="T51" fmla="*/ 8378 h 9919"/>
                  <a:gd name="T52" fmla="*/ 2340 w 18900"/>
                  <a:gd name="T53" fmla="*/ 699 h 9919"/>
                  <a:gd name="T54" fmla="*/ 10496 w 18900"/>
                  <a:gd name="T55" fmla="*/ 9446 h 9919"/>
                  <a:gd name="T56" fmla="*/ 10353 w 18900"/>
                  <a:gd name="T57" fmla="*/ 9589 h 9919"/>
                  <a:gd name="T58" fmla="*/ 8546 w 18900"/>
                  <a:gd name="T59" fmla="*/ 9589 h 9919"/>
                  <a:gd name="T60" fmla="*/ 8403 w 18900"/>
                  <a:gd name="T61" fmla="*/ 9446 h 9919"/>
                  <a:gd name="T62" fmla="*/ 8403 w 18900"/>
                  <a:gd name="T63" fmla="*/ 9446 h 9919"/>
                  <a:gd name="T64" fmla="*/ 8403 w 18900"/>
                  <a:gd name="T65" fmla="*/ 9446 h 9919"/>
                  <a:gd name="T66" fmla="*/ 8546 w 18900"/>
                  <a:gd name="T67" fmla="*/ 9303 h 9919"/>
                  <a:gd name="T68" fmla="*/ 10353 w 18900"/>
                  <a:gd name="T69" fmla="*/ 9303 h 9919"/>
                  <a:gd name="T70" fmla="*/ 10496 w 18900"/>
                  <a:gd name="T71" fmla="*/ 9446 h 9919"/>
                  <a:gd name="T72" fmla="*/ 10496 w 18900"/>
                  <a:gd name="T73" fmla="*/ 9446 h 9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900" h="9919">
                    <a:moveTo>
                      <a:pt x="17142" y="8972"/>
                    </a:moveTo>
                    <a:cubicBezTo>
                      <a:pt x="17165" y="8925"/>
                      <a:pt x="17179" y="8872"/>
                      <a:pt x="17179" y="8816"/>
                    </a:cubicBezTo>
                    <a:lnTo>
                      <a:pt x="17179" y="362"/>
                    </a:lnTo>
                    <a:cubicBezTo>
                      <a:pt x="17179" y="162"/>
                      <a:pt x="17017" y="0"/>
                      <a:pt x="16816" y="0"/>
                    </a:cubicBezTo>
                    <a:lnTo>
                      <a:pt x="2083" y="0"/>
                    </a:lnTo>
                    <a:cubicBezTo>
                      <a:pt x="1883" y="0"/>
                      <a:pt x="1721" y="162"/>
                      <a:pt x="1721" y="362"/>
                    </a:cubicBezTo>
                    <a:lnTo>
                      <a:pt x="1721" y="8816"/>
                    </a:lnTo>
                    <a:cubicBezTo>
                      <a:pt x="1721" y="8873"/>
                      <a:pt x="1734" y="8925"/>
                      <a:pt x="1758" y="8972"/>
                    </a:cubicBezTo>
                    <a:lnTo>
                      <a:pt x="0" y="8972"/>
                    </a:lnTo>
                    <a:lnTo>
                      <a:pt x="0" y="9557"/>
                    </a:lnTo>
                    <a:cubicBezTo>
                      <a:pt x="0" y="9756"/>
                      <a:pt x="162" y="9919"/>
                      <a:pt x="363" y="9919"/>
                    </a:cubicBezTo>
                    <a:lnTo>
                      <a:pt x="18537" y="9919"/>
                    </a:lnTo>
                    <a:cubicBezTo>
                      <a:pt x="18737" y="9919"/>
                      <a:pt x="18900" y="9757"/>
                      <a:pt x="18900" y="9557"/>
                    </a:cubicBezTo>
                    <a:lnTo>
                      <a:pt x="18900" y="8972"/>
                    </a:lnTo>
                    <a:lnTo>
                      <a:pt x="17142" y="8972"/>
                    </a:lnTo>
                    <a:close/>
                    <a:moveTo>
                      <a:pt x="9450" y="196"/>
                    </a:moveTo>
                    <a:cubicBezTo>
                      <a:pt x="9529" y="196"/>
                      <a:pt x="9593" y="260"/>
                      <a:pt x="9593" y="339"/>
                    </a:cubicBezTo>
                    <a:lnTo>
                      <a:pt x="9593" y="339"/>
                    </a:lnTo>
                    <a:lnTo>
                      <a:pt x="9593" y="339"/>
                    </a:lnTo>
                    <a:cubicBezTo>
                      <a:pt x="9593" y="417"/>
                      <a:pt x="9529" y="481"/>
                      <a:pt x="9450" y="481"/>
                    </a:cubicBezTo>
                    <a:cubicBezTo>
                      <a:pt x="9371" y="481"/>
                      <a:pt x="9307" y="417"/>
                      <a:pt x="9307" y="339"/>
                    </a:cubicBezTo>
                    <a:cubicBezTo>
                      <a:pt x="9307" y="260"/>
                      <a:pt x="9371" y="196"/>
                      <a:pt x="9450" y="196"/>
                    </a:cubicBezTo>
                    <a:close/>
                    <a:moveTo>
                      <a:pt x="2340" y="699"/>
                    </a:moveTo>
                    <a:lnTo>
                      <a:pt x="16560" y="699"/>
                    </a:lnTo>
                    <a:lnTo>
                      <a:pt x="16560" y="8378"/>
                    </a:lnTo>
                    <a:lnTo>
                      <a:pt x="2340" y="8378"/>
                    </a:lnTo>
                    <a:lnTo>
                      <a:pt x="2340" y="699"/>
                    </a:lnTo>
                    <a:close/>
                    <a:moveTo>
                      <a:pt x="10496" y="9446"/>
                    </a:moveTo>
                    <a:cubicBezTo>
                      <a:pt x="10496" y="9525"/>
                      <a:pt x="10432" y="9589"/>
                      <a:pt x="10353" y="9589"/>
                    </a:cubicBezTo>
                    <a:lnTo>
                      <a:pt x="8546" y="9589"/>
                    </a:lnTo>
                    <a:cubicBezTo>
                      <a:pt x="8467" y="9589"/>
                      <a:pt x="8403" y="9525"/>
                      <a:pt x="8403" y="9446"/>
                    </a:cubicBezTo>
                    <a:lnTo>
                      <a:pt x="8403" y="9446"/>
                    </a:lnTo>
                    <a:lnTo>
                      <a:pt x="8403" y="9446"/>
                    </a:lnTo>
                    <a:cubicBezTo>
                      <a:pt x="8403" y="9367"/>
                      <a:pt x="8467" y="9303"/>
                      <a:pt x="8546" y="9303"/>
                    </a:cubicBezTo>
                    <a:lnTo>
                      <a:pt x="10353" y="9303"/>
                    </a:lnTo>
                    <a:cubicBezTo>
                      <a:pt x="10432" y="9303"/>
                      <a:pt x="10496" y="9367"/>
                      <a:pt x="10496" y="9446"/>
                    </a:cubicBezTo>
                    <a:lnTo>
                      <a:pt x="10496" y="9446"/>
                    </a:lnTo>
                    <a:close/>
                  </a:path>
                </a:pathLst>
              </a:custGeom>
              <a:solidFill>
                <a:srgbClr val="056CB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830634" y="4284744"/>
                <a:ext cx="464924" cy="373216"/>
                <a:chOff x="5017" y="-343822"/>
                <a:chExt cx="4233167" cy="3398172"/>
              </a:xfrm>
              <a:solidFill>
                <a:srgbClr val="056CB6"/>
              </a:solidFill>
            </p:grpSpPr>
            <p:sp>
              <p:nvSpPr>
                <p:cNvPr id="100" name="Freeform 99"/>
                <p:cNvSpPr/>
                <p:nvPr/>
              </p:nvSpPr>
              <p:spPr>
                <a:xfrm>
                  <a:off x="2403884" y="547124"/>
                  <a:ext cx="571500" cy="2507226"/>
                </a:xfrm>
                <a:custGeom>
                  <a:avLst/>
                  <a:gdLst>
                    <a:gd name="connsiteX0" fmla="*/ 571500 w 571500"/>
                    <a:gd name="connsiteY0" fmla="*/ 947777 h 2507226"/>
                    <a:gd name="connsiteX1" fmla="*/ 571500 w 571500"/>
                    <a:gd name="connsiteY1" fmla="*/ 1690656 h 2507226"/>
                    <a:gd name="connsiteX2" fmla="*/ 531672 w 571500"/>
                    <a:gd name="connsiteY2" fmla="*/ 1642384 h 2507226"/>
                    <a:gd name="connsiteX3" fmla="*/ 432958 w 571500"/>
                    <a:gd name="connsiteY3" fmla="*/ 1319216 h 2507226"/>
                    <a:gd name="connsiteX4" fmla="*/ 531672 w 571500"/>
                    <a:gd name="connsiteY4" fmla="*/ 996048 h 2507226"/>
                    <a:gd name="connsiteX5" fmla="*/ 571500 w 571500"/>
                    <a:gd name="connsiteY5" fmla="*/ 0 h 2507226"/>
                    <a:gd name="connsiteX6" fmla="*/ 571500 w 571500"/>
                    <a:gd name="connsiteY6" fmla="*/ 710367 h 2507226"/>
                    <a:gd name="connsiteX7" fmla="*/ 478689 w 571500"/>
                    <a:gd name="connsiteY7" fmla="*/ 786943 h 2507226"/>
                    <a:gd name="connsiteX8" fmla="*/ 258214 w 571500"/>
                    <a:gd name="connsiteY8" fmla="*/ 1319216 h 2507226"/>
                    <a:gd name="connsiteX9" fmla="*/ 478689 w 571500"/>
                    <a:gd name="connsiteY9" fmla="*/ 1851489 h 2507226"/>
                    <a:gd name="connsiteX10" fmla="*/ 571500 w 571500"/>
                    <a:gd name="connsiteY10" fmla="*/ 1928065 h 2507226"/>
                    <a:gd name="connsiteX11" fmla="*/ 571500 w 571500"/>
                    <a:gd name="connsiteY11" fmla="*/ 2507226 h 2507226"/>
                    <a:gd name="connsiteX12" fmla="*/ 0 w 571500"/>
                    <a:gd name="connsiteY12" fmla="*/ 2507226 h 2507226"/>
                    <a:gd name="connsiteX13" fmla="*/ 0 w 571500"/>
                    <a:gd name="connsiteY13" fmla="*/ 470973 h 2507226"/>
                    <a:gd name="connsiteX0" fmla="*/ 531672 w 571500"/>
                    <a:gd name="connsiteY0" fmla="*/ 996048 h 2507226"/>
                    <a:gd name="connsiteX1" fmla="*/ 571500 w 571500"/>
                    <a:gd name="connsiteY1" fmla="*/ 1690656 h 2507226"/>
                    <a:gd name="connsiteX2" fmla="*/ 531672 w 571500"/>
                    <a:gd name="connsiteY2" fmla="*/ 1642384 h 2507226"/>
                    <a:gd name="connsiteX3" fmla="*/ 432958 w 571500"/>
                    <a:gd name="connsiteY3" fmla="*/ 1319216 h 2507226"/>
                    <a:gd name="connsiteX4" fmla="*/ 531672 w 571500"/>
                    <a:gd name="connsiteY4" fmla="*/ 996048 h 2507226"/>
                    <a:gd name="connsiteX5" fmla="*/ 571500 w 571500"/>
                    <a:gd name="connsiteY5" fmla="*/ 0 h 2507226"/>
                    <a:gd name="connsiteX6" fmla="*/ 571500 w 571500"/>
                    <a:gd name="connsiteY6" fmla="*/ 710367 h 2507226"/>
                    <a:gd name="connsiteX7" fmla="*/ 478689 w 571500"/>
                    <a:gd name="connsiteY7" fmla="*/ 786943 h 2507226"/>
                    <a:gd name="connsiteX8" fmla="*/ 258214 w 571500"/>
                    <a:gd name="connsiteY8" fmla="*/ 1319216 h 2507226"/>
                    <a:gd name="connsiteX9" fmla="*/ 478689 w 571500"/>
                    <a:gd name="connsiteY9" fmla="*/ 1851489 h 2507226"/>
                    <a:gd name="connsiteX10" fmla="*/ 571500 w 571500"/>
                    <a:gd name="connsiteY10" fmla="*/ 1928065 h 2507226"/>
                    <a:gd name="connsiteX11" fmla="*/ 571500 w 571500"/>
                    <a:gd name="connsiteY11" fmla="*/ 2507226 h 2507226"/>
                    <a:gd name="connsiteX12" fmla="*/ 0 w 571500"/>
                    <a:gd name="connsiteY12" fmla="*/ 2507226 h 2507226"/>
                    <a:gd name="connsiteX13" fmla="*/ 0 w 571500"/>
                    <a:gd name="connsiteY13" fmla="*/ 470973 h 2507226"/>
                    <a:gd name="connsiteX14" fmla="*/ 571500 w 571500"/>
                    <a:gd name="connsiteY14" fmla="*/ 0 h 2507226"/>
                    <a:gd name="connsiteX0" fmla="*/ 432958 w 571500"/>
                    <a:gd name="connsiteY0" fmla="*/ 1319216 h 2507226"/>
                    <a:gd name="connsiteX1" fmla="*/ 571500 w 571500"/>
                    <a:gd name="connsiteY1" fmla="*/ 1690656 h 2507226"/>
                    <a:gd name="connsiteX2" fmla="*/ 531672 w 571500"/>
                    <a:gd name="connsiteY2" fmla="*/ 1642384 h 2507226"/>
                    <a:gd name="connsiteX3" fmla="*/ 432958 w 571500"/>
                    <a:gd name="connsiteY3" fmla="*/ 1319216 h 2507226"/>
                    <a:gd name="connsiteX4" fmla="*/ 571500 w 571500"/>
                    <a:gd name="connsiteY4" fmla="*/ 0 h 2507226"/>
                    <a:gd name="connsiteX5" fmla="*/ 571500 w 571500"/>
                    <a:gd name="connsiteY5" fmla="*/ 710367 h 2507226"/>
                    <a:gd name="connsiteX6" fmla="*/ 478689 w 571500"/>
                    <a:gd name="connsiteY6" fmla="*/ 786943 h 2507226"/>
                    <a:gd name="connsiteX7" fmla="*/ 258214 w 571500"/>
                    <a:gd name="connsiteY7" fmla="*/ 1319216 h 2507226"/>
                    <a:gd name="connsiteX8" fmla="*/ 478689 w 571500"/>
                    <a:gd name="connsiteY8" fmla="*/ 1851489 h 2507226"/>
                    <a:gd name="connsiteX9" fmla="*/ 571500 w 571500"/>
                    <a:gd name="connsiteY9" fmla="*/ 1928065 h 2507226"/>
                    <a:gd name="connsiteX10" fmla="*/ 571500 w 571500"/>
                    <a:gd name="connsiteY10" fmla="*/ 2507226 h 2507226"/>
                    <a:gd name="connsiteX11" fmla="*/ 0 w 571500"/>
                    <a:gd name="connsiteY11" fmla="*/ 2507226 h 2507226"/>
                    <a:gd name="connsiteX12" fmla="*/ 0 w 571500"/>
                    <a:gd name="connsiteY12" fmla="*/ 470973 h 2507226"/>
                    <a:gd name="connsiteX13" fmla="*/ 571500 w 571500"/>
                    <a:gd name="connsiteY13" fmla="*/ 0 h 2507226"/>
                    <a:gd name="connsiteX0" fmla="*/ 531672 w 571500"/>
                    <a:gd name="connsiteY0" fmla="*/ 1642384 h 2507226"/>
                    <a:gd name="connsiteX1" fmla="*/ 571500 w 571500"/>
                    <a:gd name="connsiteY1" fmla="*/ 1690656 h 2507226"/>
                    <a:gd name="connsiteX2" fmla="*/ 531672 w 571500"/>
                    <a:gd name="connsiteY2" fmla="*/ 1642384 h 2507226"/>
                    <a:gd name="connsiteX3" fmla="*/ 571500 w 571500"/>
                    <a:gd name="connsiteY3" fmla="*/ 0 h 2507226"/>
                    <a:gd name="connsiteX4" fmla="*/ 571500 w 571500"/>
                    <a:gd name="connsiteY4" fmla="*/ 710367 h 2507226"/>
                    <a:gd name="connsiteX5" fmla="*/ 478689 w 571500"/>
                    <a:gd name="connsiteY5" fmla="*/ 786943 h 2507226"/>
                    <a:gd name="connsiteX6" fmla="*/ 258214 w 571500"/>
                    <a:gd name="connsiteY6" fmla="*/ 1319216 h 2507226"/>
                    <a:gd name="connsiteX7" fmla="*/ 478689 w 571500"/>
                    <a:gd name="connsiteY7" fmla="*/ 1851489 h 2507226"/>
                    <a:gd name="connsiteX8" fmla="*/ 571500 w 571500"/>
                    <a:gd name="connsiteY8" fmla="*/ 1928065 h 2507226"/>
                    <a:gd name="connsiteX9" fmla="*/ 571500 w 571500"/>
                    <a:gd name="connsiteY9" fmla="*/ 2507226 h 2507226"/>
                    <a:gd name="connsiteX10" fmla="*/ 0 w 571500"/>
                    <a:gd name="connsiteY10" fmla="*/ 2507226 h 2507226"/>
                    <a:gd name="connsiteX11" fmla="*/ 0 w 571500"/>
                    <a:gd name="connsiteY11" fmla="*/ 470973 h 2507226"/>
                    <a:gd name="connsiteX12" fmla="*/ 571500 w 571500"/>
                    <a:gd name="connsiteY12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478689 w 571500"/>
                    <a:gd name="connsiteY2" fmla="*/ 786943 h 2507226"/>
                    <a:gd name="connsiteX3" fmla="*/ 258214 w 571500"/>
                    <a:gd name="connsiteY3" fmla="*/ 1319216 h 2507226"/>
                    <a:gd name="connsiteX4" fmla="*/ 478689 w 571500"/>
                    <a:gd name="connsiteY4" fmla="*/ 1851489 h 2507226"/>
                    <a:gd name="connsiteX5" fmla="*/ 571500 w 571500"/>
                    <a:gd name="connsiteY5" fmla="*/ 1928065 h 2507226"/>
                    <a:gd name="connsiteX6" fmla="*/ 571500 w 571500"/>
                    <a:gd name="connsiteY6" fmla="*/ 2507226 h 2507226"/>
                    <a:gd name="connsiteX7" fmla="*/ 0 w 571500"/>
                    <a:gd name="connsiteY7" fmla="*/ 2507226 h 2507226"/>
                    <a:gd name="connsiteX8" fmla="*/ 0 w 571500"/>
                    <a:gd name="connsiteY8" fmla="*/ 470973 h 2507226"/>
                    <a:gd name="connsiteX9" fmla="*/ 571500 w 571500"/>
                    <a:gd name="connsiteY9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478689 w 571500"/>
                    <a:gd name="connsiteY2" fmla="*/ 786943 h 2507226"/>
                    <a:gd name="connsiteX3" fmla="*/ 478689 w 571500"/>
                    <a:gd name="connsiteY3" fmla="*/ 1851489 h 2507226"/>
                    <a:gd name="connsiteX4" fmla="*/ 571500 w 571500"/>
                    <a:gd name="connsiteY4" fmla="*/ 1928065 h 2507226"/>
                    <a:gd name="connsiteX5" fmla="*/ 571500 w 571500"/>
                    <a:gd name="connsiteY5" fmla="*/ 2507226 h 2507226"/>
                    <a:gd name="connsiteX6" fmla="*/ 0 w 571500"/>
                    <a:gd name="connsiteY6" fmla="*/ 2507226 h 2507226"/>
                    <a:gd name="connsiteX7" fmla="*/ 0 w 571500"/>
                    <a:gd name="connsiteY7" fmla="*/ 470973 h 2507226"/>
                    <a:gd name="connsiteX8" fmla="*/ 571500 w 571500"/>
                    <a:gd name="connsiteY8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478689 w 571500"/>
                    <a:gd name="connsiteY2" fmla="*/ 1851489 h 2507226"/>
                    <a:gd name="connsiteX3" fmla="*/ 571500 w 571500"/>
                    <a:gd name="connsiteY3" fmla="*/ 1928065 h 2507226"/>
                    <a:gd name="connsiteX4" fmla="*/ 571500 w 571500"/>
                    <a:gd name="connsiteY4" fmla="*/ 2507226 h 2507226"/>
                    <a:gd name="connsiteX5" fmla="*/ 0 w 571500"/>
                    <a:gd name="connsiteY5" fmla="*/ 2507226 h 2507226"/>
                    <a:gd name="connsiteX6" fmla="*/ 0 w 571500"/>
                    <a:gd name="connsiteY6" fmla="*/ 470973 h 2507226"/>
                    <a:gd name="connsiteX7" fmla="*/ 571500 w 571500"/>
                    <a:gd name="connsiteY7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571500 w 571500"/>
                    <a:gd name="connsiteY2" fmla="*/ 1928065 h 2507226"/>
                    <a:gd name="connsiteX3" fmla="*/ 571500 w 571500"/>
                    <a:gd name="connsiteY3" fmla="*/ 2507226 h 2507226"/>
                    <a:gd name="connsiteX4" fmla="*/ 0 w 571500"/>
                    <a:gd name="connsiteY4" fmla="*/ 2507226 h 2507226"/>
                    <a:gd name="connsiteX5" fmla="*/ 0 w 571500"/>
                    <a:gd name="connsiteY5" fmla="*/ 470973 h 2507226"/>
                    <a:gd name="connsiteX6" fmla="*/ 571500 w 571500"/>
                    <a:gd name="connsiteY6" fmla="*/ 0 h 2507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0" h="2507226">
                      <a:moveTo>
                        <a:pt x="571500" y="0"/>
                      </a:moveTo>
                      <a:lnTo>
                        <a:pt x="571500" y="710367"/>
                      </a:lnTo>
                      <a:lnTo>
                        <a:pt x="571500" y="1928065"/>
                      </a:lnTo>
                      <a:lnTo>
                        <a:pt x="571500" y="2507226"/>
                      </a:lnTo>
                      <a:lnTo>
                        <a:pt x="0" y="2507226"/>
                      </a:lnTo>
                      <a:lnTo>
                        <a:pt x="0" y="470973"/>
                      </a:lnTo>
                      <a:lnTo>
                        <a:pt x="571500" y="0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1694272" y="747793"/>
                  <a:ext cx="571500" cy="2306557"/>
                </a:xfrm>
                <a:custGeom>
                  <a:avLst/>
                  <a:gdLst>
                    <a:gd name="connsiteX0" fmla="*/ 0 w 571500"/>
                    <a:gd name="connsiteY0" fmla="*/ 1414543 h 3721100"/>
                    <a:gd name="connsiteX1" fmla="*/ 454027 w 571500"/>
                    <a:gd name="connsiteY1" fmla="*/ 1895475 h 3721100"/>
                    <a:gd name="connsiteX2" fmla="*/ 571500 w 571500"/>
                    <a:gd name="connsiteY2" fmla="*/ 1798665 h 3721100"/>
                    <a:gd name="connsiteX3" fmla="*/ 571500 w 571500"/>
                    <a:gd name="connsiteY3" fmla="*/ 3721100 h 3721100"/>
                    <a:gd name="connsiteX4" fmla="*/ 0 w 571500"/>
                    <a:gd name="connsiteY4" fmla="*/ 3721100 h 3721100"/>
                    <a:gd name="connsiteX5" fmla="*/ 0 w 571500"/>
                    <a:gd name="connsiteY5" fmla="*/ 0 h 3721100"/>
                    <a:gd name="connsiteX6" fmla="*/ 571500 w 571500"/>
                    <a:gd name="connsiteY6" fmla="*/ 0 h 3721100"/>
                    <a:gd name="connsiteX7" fmla="*/ 571500 w 571500"/>
                    <a:gd name="connsiteY7" fmla="*/ 1530598 h 3721100"/>
                    <a:gd name="connsiteX8" fmla="*/ 463552 w 571500"/>
                    <a:gd name="connsiteY8" fmla="*/ 1619250 h 3721100"/>
                    <a:gd name="connsiteX9" fmla="*/ 0 w 571500"/>
                    <a:gd name="connsiteY9" fmla="*/ 1126950 h 3721100"/>
                    <a:gd name="connsiteX0" fmla="*/ 0 w 571500"/>
                    <a:gd name="connsiteY0" fmla="*/ 1414543 h 3721100"/>
                    <a:gd name="connsiteX1" fmla="*/ 454027 w 571500"/>
                    <a:gd name="connsiteY1" fmla="*/ 1895475 h 3721100"/>
                    <a:gd name="connsiteX2" fmla="*/ 571500 w 571500"/>
                    <a:gd name="connsiteY2" fmla="*/ 1798665 h 3721100"/>
                    <a:gd name="connsiteX3" fmla="*/ 571500 w 571500"/>
                    <a:gd name="connsiteY3" fmla="*/ 3721100 h 3721100"/>
                    <a:gd name="connsiteX4" fmla="*/ 0 w 571500"/>
                    <a:gd name="connsiteY4" fmla="*/ 3721100 h 3721100"/>
                    <a:gd name="connsiteX5" fmla="*/ 0 w 571500"/>
                    <a:gd name="connsiteY5" fmla="*/ 1414543 h 3721100"/>
                    <a:gd name="connsiteX6" fmla="*/ 0 w 571500"/>
                    <a:gd name="connsiteY6" fmla="*/ 0 h 3721100"/>
                    <a:gd name="connsiteX7" fmla="*/ 571500 w 571500"/>
                    <a:gd name="connsiteY7" fmla="*/ 0 h 3721100"/>
                    <a:gd name="connsiteX8" fmla="*/ 463552 w 571500"/>
                    <a:gd name="connsiteY8" fmla="*/ 1619250 h 3721100"/>
                    <a:gd name="connsiteX9" fmla="*/ 0 w 571500"/>
                    <a:gd name="connsiteY9" fmla="*/ 1126950 h 3721100"/>
                    <a:gd name="connsiteX10" fmla="*/ 0 w 571500"/>
                    <a:gd name="connsiteY10" fmla="*/ 0 h 3721100"/>
                    <a:gd name="connsiteX0" fmla="*/ 0 w 571500"/>
                    <a:gd name="connsiteY0" fmla="*/ 1414543 h 3721100"/>
                    <a:gd name="connsiteX1" fmla="*/ 454027 w 571500"/>
                    <a:gd name="connsiteY1" fmla="*/ 1895475 h 3721100"/>
                    <a:gd name="connsiteX2" fmla="*/ 571500 w 571500"/>
                    <a:gd name="connsiteY2" fmla="*/ 1798665 h 3721100"/>
                    <a:gd name="connsiteX3" fmla="*/ 571500 w 571500"/>
                    <a:gd name="connsiteY3" fmla="*/ 3721100 h 3721100"/>
                    <a:gd name="connsiteX4" fmla="*/ 0 w 571500"/>
                    <a:gd name="connsiteY4" fmla="*/ 3721100 h 3721100"/>
                    <a:gd name="connsiteX5" fmla="*/ 0 w 571500"/>
                    <a:gd name="connsiteY5" fmla="*/ 1414543 h 3721100"/>
                    <a:gd name="connsiteX6" fmla="*/ 0 w 571500"/>
                    <a:gd name="connsiteY6" fmla="*/ 0 h 3721100"/>
                    <a:gd name="connsiteX7" fmla="*/ 571500 w 571500"/>
                    <a:gd name="connsiteY7" fmla="*/ 0 h 3721100"/>
                    <a:gd name="connsiteX8" fmla="*/ 0 w 571500"/>
                    <a:gd name="connsiteY8" fmla="*/ 1126950 h 3721100"/>
                    <a:gd name="connsiteX9" fmla="*/ 0 w 571500"/>
                    <a:gd name="connsiteY9" fmla="*/ 0 h 3721100"/>
                    <a:gd name="connsiteX0" fmla="*/ 0 w 571500"/>
                    <a:gd name="connsiteY0" fmla="*/ 1414543 h 3721100"/>
                    <a:gd name="connsiteX1" fmla="*/ 454027 w 571500"/>
                    <a:gd name="connsiteY1" fmla="*/ 1895475 h 3721100"/>
                    <a:gd name="connsiteX2" fmla="*/ 571500 w 571500"/>
                    <a:gd name="connsiteY2" fmla="*/ 1798665 h 3721100"/>
                    <a:gd name="connsiteX3" fmla="*/ 571500 w 571500"/>
                    <a:gd name="connsiteY3" fmla="*/ 3721100 h 3721100"/>
                    <a:gd name="connsiteX4" fmla="*/ 0 w 571500"/>
                    <a:gd name="connsiteY4" fmla="*/ 3721100 h 3721100"/>
                    <a:gd name="connsiteX5" fmla="*/ 0 w 571500"/>
                    <a:gd name="connsiteY5" fmla="*/ 1414543 h 3721100"/>
                    <a:gd name="connsiteX6" fmla="*/ 0 w 571500"/>
                    <a:gd name="connsiteY6" fmla="*/ 0 h 3721100"/>
                    <a:gd name="connsiteX7" fmla="*/ 571500 w 571500"/>
                    <a:gd name="connsiteY7" fmla="*/ 0 h 3721100"/>
                    <a:gd name="connsiteX8" fmla="*/ 0 w 571500"/>
                    <a:gd name="connsiteY8" fmla="*/ 0 h 3721100"/>
                    <a:gd name="connsiteX0" fmla="*/ 0 w 571500"/>
                    <a:gd name="connsiteY0" fmla="*/ 0 h 2306557"/>
                    <a:gd name="connsiteX1" fmla="*/ 454027 w 571500"/>
                    <a:gd name="connsiteY1" fmla="*/ 480932 h 2306557"/>
                    <a:gd name="connsiteX2" fmla="*/ 571500 w 571500"/>
                    <a:gd name="connsiteY2" fmla="*/ 384122 h 2306557"/>
                    <a:gd name="connsiteX3" fmla="*/ 571500 w 571500"/>
                    <a:gd name="connsiteY3" fmla="*/ 2306557 h 2306557"/>
                    <a:gd name="connsiteX4" fmla="*/ 0 w 571500"/>
                    <a:gd name="connsiteY4" fmla="*/ 2306557 h 2306557"/>
                    <a:gd name="connsiteX5" fmla="*/ 0 w 571500"/>
                    <a:gd name="connsiteY5" fmla="*/ 0 h 2306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1500" h="2306557">
                      <a:moveTo>
                        <a:pt x="0" y="0"/>
                      </a:moveTo>
                      <a:lnTo>
                        <a:pt x="454027" y="480932"/>
                      </a:lnTo>
                      <a:lnTo>
                        <a:pt x="571500" y="384122"/>
                      </a:lnTo>
                      <a:lnTo>
                        <a:pt x="571500" y="2306557"/>
                      </a:lnTo>
                      <a:lnTo>
                        <a:pt x="0" y="23065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984660" y="547687"/>
                  <a:ext cx="571500" cy="2506663"/>
                </a:xfrm>
                <a:custGeom>
                  <a:avLst/>
                  <a:gdLst>
                    <a:gd name="connsiteX0" fmla="*/ 520701 w 571500"/>
                    <a:gd name="connsiteY0" fmla="*/ 1214437 h 3721100"/>
                    <a:gd name="connsiteX1" fmla="*/ 571500 w 571500"/>
                    <a:gd name="connsiteY1" fmla="*/ 1268247 h 3721100"/>
                    <a:gd name="connsiteX2" fmla="*/ 571500 w 571500"/>
                    <a:gd name="connsiteY2" fmla="*/ 3721100 h 3721100"/>
                    <a:gd name="connsiteX3" fmla="*/ 0 w 571500"/>
                    <a:gd name="connsiteY3" fmla="*/ 3721100 h 3721100"/>
                    <a:gd name="connsiteX4" fmla="*/ 0 w 571500"/>
                    <a:gd name="connsiteY4" fmla="*/ 1499867 h 3721100"/>
                    <a:gd name="connsiteX5" fmla="*/ 0 w 571500"/>
                    <a:gd name="connsiteY5" fmla="*/ 0 h 3721100"/>
                    <a:gd name="connsiteX6" fmla="*/ 571500 w 571500"/>
                    <a:gd name="connsiteY6" fmla="*/ 0 h 3721100"/>
                    <a:gd name="connsiteX7" fmla="*/ 571500 w 571500"/>
                    <a:gd name="connsiteY7" fmla="*/ 980272 h 3721100"/>
                    <a:gd name="connsiteX8" fmla="*/ 558802 w 571500"/>
                    <a:gd name="connsiteY8" fmla="*/ 966786 h 3721100"/>
                    <a:gd name="connsiteX9" fmla="*/ 0 w 571500"/>
                    <a:gd name="connsiteY9" fmla="*/ 1261779 h 3721100"/>
                    <a:gd name="connsiteX0" fmla="*/ 520701 w 571500"/>
                    <a:gd name="connsiteY0" fmla="*/ 1214437 h 3721100"/>
                    <a:gd name="connsiteX1" fmla="*/ 571500 w 571500"/>
                    <a:gd name="connsiteY1" fmla="*/ 1268247 h 3721100"/>
                    <a:gd name="connsiteX2" fmla="*/ 571500 w 571500"/>
                    <a:gd name="connsiteY2" fmla="*/ 3721100 h 3721100"/>
                    <a:gd name="connsiteX3" fmla="*/ 0 w 571500"/>
                    <a:gd name="connsiteY3" fmla="*/ 3721100 h 3721100"/>
                    <a:gd name="connsiteX4" fmla="*/ 0 w 571500"/>
                    <a:gd name="connsiteY4" fmla="*/ 1499867 h 3721100"/>
                    <a:gd name="connsiteX5" fmla="*/ 520701 w 571500"/>
                    <a:gd name="connsiteY5" fmla="*/ 1214437 h 3721100"/>
                    <a:gd name="connsiteX6" fmla="*/ 0 w 571500"/>
                    <a:gd name="connsiteY6" fmla="*/ 0 h 3721100"/>
                    <a:gd name="connsiteX7" fmla="*/ 571500 w 571500"/>
                    <a:gd name="connsiteY7" fmla="*/ 0 h 3721100"/>
                    <a:gd name="connsiteX8" fmla="*/ 571500 w 571500"/>
                    <a:gd name="connsiteY8" fmla="*/ 980272 h 3721100"/>
                    <a:gd name="connsiteX9" fmla="*/ 0 w 571500"/>
                    <a:gd name="connsiteY9" fmla="*/ 1261779 h 3721100"/>
                    <a:gd name="connsiteX10" fmla="*/ 0 w 571500"/>
                    <a:gd name="connsiteY10" fmla="*/ 0 h 3721100"/>
                    <a:gd name="connsiteX0" fmla="*/ 520701 w 571500"/>
                    <a:gd name="connsiteY0" fmla="*/ 1214437 h 3721100"/>
                    <a:gd name="connsiteX1" fmla="*/ 571500 w 571500"/>
                    <a:gd name="connsiteY1" fmla="*/ 1268247 h 3721100"/>
                    <a:gd name="connsiteX2" fmla="*/ 571500 w 571500"/>
                    <a:gd name="connsiteY2" fmla="*/ 3721100 h 3721100"/>
                    <a:gd name="connsiteX3" fmla="*/ 0 w 571500"/>
                    <a:gd name="connsiteY3" fmla="*/ 3721100 h 3721100"/>
                    <a:gd name="connsiteX4" fmla="*/ 0 w 571500"/>
                    <a:gd name="connsiteY4" fmla="*/ 1499867 h 3721100"/>
                    <a:gd name="connsiteX5" fmla="*/ 520701 w 571500"/>
                    <a:gd name="connsiteY5" fmla="*/ 1214437 h 3721100"/>
                    <a:gd name="connsiteX6" fmla="*/ 0 w 571500"/>
                    <a:gd name="connsiteY6" fmla="*/ 0 h 3721100"/>
                    <a:gd name="connsiteX7" fmla="*/ 571500 w 571500"/>
                    <a:gd name="connsiteY7" fmla="*/ 0 h 3721100"/>
                    <a:gd name="connsiteX8" fmla="*/ 0 w 571500"/>
                    <a:gd name="connsiteY8" fmla="*/ 1261779 h 3721100"/>
                    <a:gd name="connsiteX9" fmla="*/ 0 w 571500"/>
                    <a:gd name="connsiteY9" fmla="*/ 0 h 3721100"/>
                    <a:gd name="connsiteX0" fmla="*/ 520701 w 571500"/>
                    <a:gd name="connsiteY0" fmla="*/ 1214437 h 3721100"/>
                    <a:gd name="connsiteX1" fmla="*/ 571500 w 571500"/>
                    <a:gd name="connsiteY1" fmla="*/ 1268247 h 3721100"/>
                    <a:gd name="connsiteX2" fmla="*/ 571500 w 571500"/>
                    <a:gd name="connsiteY2" fmla="*/ 3721100 h 3721100"/>
                    <a:gd name="connsiteX3" fmla="*/ 0 w 571500"/>
                    <a:gd name="connsiteY3" fmla="*/ 3721100 h 3721100"/>
                    <a:gd name="connsiteX4" fmla="*/ 0 w 571500"/>
                    <a:gd name="connsiteY4" fmla="*/ 1499867 h 3721100"/>
                    <a:gd name="connsiteX5" fmla="*/ 520701 w 571500"/>
                    <a:gd name="connsiteY5" fmla="*/ 1214437 h 3721100"/>
                    <a:gd name="connsiteX6" fmla="*/ 0 w 571500"/>
                    <a:gd name="connsiteY6" fmla="*/ 0 h 3721100"/>
                    <a:gd name="connsiteX7" fmla="*/ 571500 w 571500"/>
                    <a:gd name="connsiteY7" fmla="*/ 0 h 3721100"/>
                    <a:gd name="connsiteX8" fmla="*/ 0 w 571500"/>
                    <a:gd name="connsiteY8" fmla="*/ 0 h 3721100"/>
                    <a:gd name="connsiteX0" fmla="*/ 520701 w 571500"/>
                    <a:gd name="connsiteY0" fmla="*/ 0 h 2506663"/>
                    <a:gd name="connsiteX1" fmla="*/ 571500 w 571500"/>
                    <a:gd name="connsiteY1" fmla="*/ 53810 h 2506663"/>
                    <a:gd name="connsiteX2" fmla="*/ 571500 w 571500"/>
                    <a:gd name="connsiteY2" fmla="*/ 2506663 h 2506663"/>
                    <a:gd name="connsiteX3" fmla="*/ 0 w 571500"/>
                    <a:gd name="connsiteY3" fmla="*/ 2506663 h 2506663"/>
                    <a:gd name="connsiteX4" fmla="*/ 0 w 571500"/>
                    <a:gd name="connsiteY4" fmla="*/ 285430 h 2506663"/>
                    <a:gd name="connsiteX5" fmla="*/ 520701 w 571500"/>
                    <a:gd name="connsiteY5" fmla="*/ 0 h 250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1500" h="2506663">
                      <a:moveTo>
                        <a:pt x="520701" y="0"/>
                      </a:moveTo>
                      <a:lnTo>
                        <a:pt x="571500" y="53810"/>
                      </a:lnTo>
                      <a:lnTo>
                        <a:pt x="571500" y="2506663"/>
                      </a:lnTo>
                      <a:lnTo>
                        <a:pt x="0" y="2506663"/>
                      </a:lnTo>
                      <a:lnTo>
                        <a:pt x="0" y="285430"/>
                      </a:lnTo>
                      <a:lnTo>
                        <a:pt x="520701" y="0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Freeform 102"/>
                <p:cNvSpPr/>
                <p:nvPr/>
              </p:nvSpPr>
              <p:spPr>
                <a:xfrm>
                  <a:off x="275048" y="908826"/>
                  <a:ext cx="571500" cy="2145524"/>
                </a:xfrm>
                <a:custGeom>
                  <a:avLst/>
                  <a:gdLst>
                    <a:gd name="connsiteX0" fmla="*/ 571500 w 571500"/>
                    <a:gd name="connsiteY0" fmla="*/ 1575576 h 3721100"/>
                    <a:gd name="connsiteX1" fmla="*/ 571500 w 571500"/>
                    <a:gd name="connsiteY1" fmla="*/ 3721100 h 3721100"/>
                    <a:gd name="connsiteX2" fmla="*/ 0 w 571500"/>
                    <a:gd name="connsiteY2" fmla="*/ 3721100 h 3721100"/>
                    <a:gd name="connsiteX3" fmla="*/ 0 w 571500"/>
                    <a:gd name="connsiteY3" fmla="*/ 1888852 h 3721100"/>
                    <a:gd name="connsiteX4" fmla="*/ 0 w 571500"/>
                    <a:gd name="connsiteY4" fmla="*/ 0 h 3721100"/>
                    <a:gd name="connsiteX5" fmla="*/ 571500 w 571500"/>
                    <a:gd name="connsiteY5" fmla="*/ 0 h 3721100"/>
                    <a:gd name="connsiteX6" fmla="*/ 571500 w 571500"/>
                    <a:gd name="connsiteY6" fmla="*/ 1334688 h 3721100"/>
                    <a:gd name="connsiteX7" fmla="*/ 0 w 571500"/>
                    <a:gd name="connsiteY7" fmla="*/ 1636384 h 3721100"/>
                    <a:gd name="connsiteX0" fmla="*/ 571500 w 571500"/>
                    <a:gd name="connsiteY0" fmla="*/ 1575576 h 3721100"/>
                    <a:gd name="connsiteX1" fmla="*/ 571500 w 571500"/>
                    <a:gd name="connsiteY1" fmla="*/ 3721100 h 3721100"/>
                    <a:gd name="connsiteX2" fmla="*/ 0 w 571500"/>
                    <a:gd name="connsiteY2" fmla="*/ 3721100 h 3721100"/>
                    <a:gd name="connsiteX3" fmla="*/ 0 w 571500"/>
                    <a:gd name="connsiteY3" fmla="*/ 1888852 h 3721100"/>
                    <a:gd name="connsiteX4" fmla="*/ 571500 w 571500"/>
                    <a:gd name="connsiteY4" fmla="*/ 1575576 h 3721100"/>
                    <a:gd name="connsiteX5" fmla="*/ 0 w 571500"/>
                    <a:gd name="connsiteY5" fmla="*/ 0 h 3721100"/>
                    <a:gd name="connsiteX6" fmla="*/ 571500 w 571500"/>
                    <a:gd name="connsiteY6" fmla="*/ 0 h 3721100"/>
                    <a:gd name="connsiteX7" fmla="*/ 0 w 571500"/>
                    <a:gd name="connsiteY7" fmla="*/ 1636384 h 3721100"/>
                    <a:gd name="connsiteX8" fmla="*/ 0 w 571500"/>
                    <a:gd name="connsiteY8" fmla="*/ 0 h 3721100"/>
                    <a:gd name="connsiteX0" fmla="*/ 571500 w 571500"/>
                    <a:gd name="connsiteY0" fmla="*/ 1575576 h 3721100"/>
                    <a:gd name="connsiteX1" fmla="*/ 571500 w 571500"/>
                    <a:gd name="connsiteY1" fmla="*/ 3721100 h 3721100"/>
                    <a:gd name="connsiteX2" fmla="*/ 0 w 571500"/>
                    <a:gd name="connsiteY2" fmla="*/ 3721100 h 3721100"/>
                    <a:gd name="connsiteX3" fmla="*/ 0 w 571500"/>
                    <a:gd name="connsiteY3" fmla="*/ 1888852 h 3721100"/>
                    <a:gd name="connsiteX4" fmla="*/ 571500 w 571500"/>
                    <a:gd name="connsiteY4" fmla="*/ 1575576 h 3721100"/>
                    <a:gd name="connsiteX5" fmla="*/ 0 w 571500"/>
                    <a:gd name="connsiteY5" fmla="*/ 0 h 3721100"/>
                    <a:gd name="connsiteX6" fmla="*/ 0 w 571500"/>
                    <a:gd name="connsiteY6" fmla="*/ 1636384 h 3721100"/>
                    <a:gd name="connsiteX7" fmla="*/ 0 w 571500"/>
                    <a:gd name="connsiteY7" fmla="*/ 0 h 3721100"/>
                    <a:gd name="connsiteX0" fmla="*/ 571500 w 571500"/>
                    <a:gd name="connsiteY0" fmla="*/ 0 h 2145524"/>
                    <a:gd name="connsiteX1" fmla="*/ 571500 w 571500"/>
                    <a:gd name="connsiteY1" fmla="*/ 2145524 h 2145524"/>
                    <a:gd name="connsiteX2" fmla="*/ 0 w 571500"/>
                    <a:gd name="connsiteY2" fmla="*/ 2145524 h 2145524"/>
                    <a:gd name="connsiteX3" fmla="*/ 0 w 571500"/>
                    <a:gd name="connsiteY3" fmla="*/ 313276 h 2145524"/>
                    <a:gd name="connsiteX4" fmla="*/ 571500 w 571500"/>
                    <a:gd name="connsiteY4" fmla="*/ 0 h 2145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0" h="2145524">
                      <a:moveTo>
                        <a:pt x="571500" y="0"/>
                      </a:moveTo>
                      <a:lnTo>
                        <a:pt x="571500" y="2145524"/>
                      </a:lnTo>
                      <a:lnTo>
                        <a:pt x="0" y="2145524"/>
                      </a:lnTo>
                      <a:lnTo>
                        <a:pt x="0" y="313276"/>
                      </a:lnTo>
                      <a:lnTo>
                        <a:pt x="571500" y="0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 rot="3260448">
                  <a:off x="1432227" y="-1771032"/>
                  <a:ext cx="1378747" cy="4233167"/>
                </a:xfrm>
                <a:custGeom>
                  <a:avLst/>
                  <a:gdLst>
                    <a:gd name="connsiteX0" fmla="*/ 1086586 w 1378747"/>
                    <a:gd name="connsiteY0" fmla="*/ 0 h 4233167"/>
                    <a:gd name="connsiteX1" fmla="*/ 1378747 w 1378747"/>
                    <a:gd name="connsiteY1" fmla="*/ 457200 h 4233167"/>
                    <a:gd name="connsiteX2" fmla="*/ 1186686 w 1378747"/>
                    <a:gd name="connsiteY2" fmla="*/ 457200 h 4233167"/>
                    <a:gd name="connsiteX3" fmla="*/ 1326267 w 1378747"/>
                    <a:gd name="connsiteY3" fmla="*/ 2540691 h 4233167"/>
                    <a:gd name="connsiteX4" fmla="*/ 398116 w 1378747"/>
                    <a:gd name="connsiteY4" fmla="*/ 2666058 h 4233167"/>
                    <a:gd name="connsiteX5" fmla="*/ 207665 w 1378747"/>
                    <a:gd name="connsiteY5" fmla="*/ 4233167 h 4233167"/>
                    <a:gd name="connsiteX6" fmla="*/ 0 w 1378747"/>
                    <a:gd name="connsiteY6" fmla="*/ 4084168 h 4233167"/>
                    <a:gd name="connsiteX7" fmla="*/ 219111 w 1378747"/>
                    <a:gd name="connsiteY7" fmla="*/ 2490730 h 4233167"/>
                    <a:gd name="connsiteX8" fmla="*/ 1107387 w 1378747"/>
                    <a:gd name="connsiteY8" fmla="*/ 2371923 h 4233167"/>
                    <a:gd name="connsiteX9" fmla="*/ 982392 w 1378747"/>
                    <a:gd name="connsiteY9" fmla="*/ 457200 h 4233167"/>
                    <a:gd name="connsiteX10" fmla="*/ 794425 w 1378747"/>
                    <a:gd name="connsiteY10" fmla="*/ 457200 h 4233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78747" h="4233167">
                      <a:moveTo>
                        <a:pt x="1086586" y="0"/>
                      </a:moveTo>
                      <a:lnTo>
                        <a:pt x="1378747" y="457200"/>
                      </a:lnTo>
                      <a:lnTo>
                        <a:pt x="1186686" y="457200"/>
                      </a:lnTo>
                      <a:lnTo>
                        <a:pt x="1326267" y="2540691"/>
                      </a:lnTo>
                      <a:lnTo>
                        <a:pt x="398116" y="2666058"/>
                      </a:lnTo>
                      <a:lnTo>
                        <a:pt x="207665" y="4233167"/>
                      </a:lnTo>
                      <a:lnTo>
                        <a:pt x="0" y="4084168"/>
                      </a:lnTo>
                      <a:lnTo>
                        <a:pt x="219111" y="2490730"/>
                      </a:lnTo>
                      <a:lnTo>
                        <a:pt x="1107387" y="2371923"/>
                      </a:lnTo>
                      <a:lnTo>
                        <a:pt x="982392" y="457200"/>
                      </a:lnTo>
                      <a:lnTo>
                        <a:pt x="794425" y="457200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3110076" y="-41276"/>
                  <a:ext cx="571500" cy="3095626"/>
                </a:xfrm>
                <a:custGeom>
                  <a:avLst/>
                  <a:gdLst>
                    <a:gd name="connsiteX0" fmla="*/ 571500 w 571500"/>
                    <a:gd name="connsiteY0" fmla="*/ 947777 h 2507226"/>
                    <a:gd name="connsiteX1" fmla="*/ 571500 w 571500"/>
                    <a:gd name="connsiteY1" fmla="*/ 1690656 h 2507226"/>
                    <a:gd name="connsiteX2" fmla="*/ 531672 w 571500"/>
                    <a:gd name="connsiteY2" fmla="*/ 1642384 h 2507226"/>
                    <a:gd name="connsiteX3" fmla="*/ 432958 w 571500"/>
                    <a:gd name="connsiteY3" fmla="*/ 1319216 h 2507226"/>
                    <a:gd name="connsiteX4" fmla="*/ 531672 w 571500"/>
                    <a:gd name="connsiteY4" fmla="*/ 996048 h 2507226"/>
                    <a:gd name="connsiteX5" fmla="*/ 571500 w 571500"/>
                    <a:gd name="connsiteY5" fmla="*/ 0 h 2507226"/>
                    <a:gd name="connsiteX6" fmla="*/ 571500 w 571500"/>
                    <a:gd name="connsiteY6" fmla="*/ 710367 h 2507226"/>
                    <a:gd name="connsiteX7" fmla="*/ 478689 w 571500"/>
                    <a:gd name="connsiteY7" fmla="*/ 786943 h 2507226"/>
                    <a:gd name="connsiteX8" fmla="*/ 258214 w 571500"/>
                    <a:gd name="connsiteY8" fmla="*/ 1319216 h 2507226"/>
                    <a:gd name="connsiteX9" fmla="*/ 478689 w 571500"/>
                    <a:gd name="connsiteY9" fmla="*/ 1851489 h 2507226"/>
                    <a:gd name="connsiteX10" fmla="*/ 571500 w 571500"/>
                    <a:gd name="connsiteY10" fmla="*/ 1928065 h 2507226"/>
                    <a:gd name="connsiteX11" fmla="*/ 571500 w 571500"/>
                    <a:gd name="connsiteY11" fmla="*/ 2507226 h 2507226"/>
                    <a:gd name="connsiteX12" fmla="*/ 0 w 571500"/>
                    <a:gd name="connsiteY12" fmla="*/ 2507226 h 2507226"/>
                    <a:gd name="connsiteX13" fmla="*/ 0 w 571500"/>
                    <a:gd name="connsiteY13" fmla="*/ 470973 h 2507226"/>
                    <a:gd name="connsiteX0" fmla="*/ 531672 w 571500"/>
                    <a:gd name="connsiteY0" fmla="*/ 996048 h 2507226"/>
                    <a:gd name="connsiteX1" fmla="*/ 571500 w 571500"/>
                    <a:gd name="connsiteY1" fmla="*/ 1690656 h 2507226"/>
                    <a:gd name="connsiteX2" fmla="*/ 531672 w 571500"/>
                    <a:gd name="connsiteY2" fmla="*/ 1642384 h 2507226"/>
                    <a:gd name="connsiteX3" fmla="*/ 432958 w 571500"/>
                    <a:gd name="connsiteY3" fmla="*/ 1319216 h 2507226"/>
                    <a:gd name="connsiteX4" fmla="*/ 531672 w 571500"/>
                    <a:gd name="connsiteY4" fmla="*/ 996048 h 2507226"/>
                    <a:gd name="connsiteX5" fmla="*/ 571500 w 571500"/>
                    <a:gd name="connsiteY5" fmla="*/ 0 h 2507226"/>
                    <a:gd name="connsiteX6" fmla="*/ 571500 w 571500"/>
                    <a:gd name="connsiteY6" fmla="*/ 710367 h 2507226"/>
                    <a:gd name="connsiteX7" fmla="*/ 478689 w 571500"/>
                    <a:gd name="connsiteY7" fmla="*/ 786943 h 2507226"/>
                    <a:gd name="connsiteX8" fmla="*/ 258214 w 571500"/>
                    <a:gd name="connsiteY8" fmla="*/ 1319216 h 2507226"/>
                    <a:gd name="connsiteX9" fmla="*/ 478689 w 571500"/>
                    <a:gd name="connsiteY9" fmla="*/ 1851489 h 2507226"/>
                    <a:gd name="connsiteX10" fmla="*/ 571500 w 571500"/>
                    <a:gd name="connsiteY10" fmla="*/ 1928065 h 2507226"/>
                    <a:gd name="connsiteX11" fmla="*/ 571500 w 571500"/>
                    <a:gd name="connsiteY11" fmla="*/ 2507226 h 2507226"/>
                    <a:gd name="connsiteX12" fmla="*/ 0 w 571500"/>
                    <a:gd name="connsiteY12" fmla="*/ 2507226 h 2507226"/>
                    <a:gd name="connsiteX13" fmla="*/ 0 w 571500"/>
                    <a:gd name="connsiteY13" fmla="*/ 470973 h 2507226"/>
                    <a:gd name="connsiteX14" fmla="*/ 571500 w 571500"/>
                    <a:gd name="connsiteY14" fmla="*/ 0 h 2507226"/>
                    <a:gd name="connsiteX0" fmla="*/ 432958 w 571500"/>
                    <a:gd name="connsiteY0" fmla="*/ 1319216 h 2507226"/>
                    <a:gd name="connsiteX1" fmla="*/ 571500 w 571500"/>
                    <a:gd name="connsiteY1" fmla="*/ 1690656 h 2507226"/>
                    <a:gd name="connsiteX2" fmla="*/ 531672 w 571500"/>
                    <a:gd name="connsiteY2" fmla="*/ 1642384 h 2507226"/>
                    <a:gd name="connsiteX3" fmla="*/ 432958 w 571500"/>
                    <a:gd name="connsiteY3" fmla="*/ 1319216 h 2507226"/>
                    <a:gd name="connsiteX4" fmla="*/ 571500 w 571500"/>
                    <a:gd name="connsiteY4" fmla="*/ 0 h 2507226"/>
                    <a:gd name="connsiteX5" fmla="*/ 571500 w 571500"/>
                    <a:gd name="connsiteY5" fmla="*/ 710367 h 2507226"/>
                    <a:gd name="connsiteX6" fmla="*/ 478689 w 571500"/>
                    <a:gd name="connsiteY6" fmla="*/ 786943 h 2507226"/>
                    <a:gd name="connsiteX7" fmla="*/ 258214 w 571500"/>
                    <a:gd name="connsiteY7" fmla="*/ 1319216 h 2507226"/>
                    <a:gd name="connsiteX8" fmla="*/ 478689 w 571500"/>
                    <a:gd name="connsiteY8" fmla="*/ 1851489 h 2507226"/>
                    <a:gd name="connsiteX9" fmla="*/ 571500 w 571500"/>
                    <a:gd name="connsiteY9" fmla="*/ 1928065 h 2507226"/>
                    <a:gd name="connsiteX10" fmla="*/ 571500 w 571500"/>
                    <a:gd name="connsiteY10" fmla="*/ 2507226 h 2507226"/>
                    <a:gd name="connsiteX11" fmla="*/ 0 w 571500"/>
                    <a:gd name="connsiteY11" fmla="*/ 2507226 h 2507226"/>
                    <a:gd name="connsiteX12" fmla="*/ 0 w 571500"/>
                    <a:gd name="connsiteY12" fmla="*/ 470973 h 2507226"/>
                    <a:gd name="connsiteX13" fmla="*/ 571500 w 571500"/>
                    <a:gd name="connsiteY13" fmla="*/ 0 h 2507226"/>
                    <a:gd name="connsiteX0" fmla="*/ 531672 w 571500"/>
                    <a:gd name="connsiteY0" fmla="*/ 1642384 h 2507226"/>
                    <a:gd name="connsiteX1" fmla="*/ 571500 w 571500"/>
                    <a:gd name="connsiteY1" fmla="*/ 1690656 h 2507226"/>
                    <a:gd name="connsiteX2" fmla="*/ 531672 w 571500"/>
                    <a:gd name="connsiteY2" fmla="*/ 1642384 h 2507226"/>
                    <a:gd name="connsiteX3" fmla="*/ 571500 w 571500"/>
                    <a:gd name="connsiteY3" fmla="*/ 0 h 2507226"/>
                    <a:gd name="connsiteX4" fmla="*/ 571500 w 571500"/>
                    <a:gd name="connsiteY4" fmla="*/ 710367 h 2507226"/>
                    <a:gd name="connsiteX5" fmla="*/ 478689 w 571500"/>
                    <a:gd name="connsiteY5" fmla="*/ 786943 h 2507226"/>
                    <a:gd name="connsiteX6" fmla="*/ 258214 w 571500"/>
                    <a:gd name="connsiteY6" fmla="*/ 1319216 h 2507226"/>
                    <a:gd name="connsiteX7" fmla="*/ 478689 w 571500"/>
                    <a:gd name="connsiteY7" fmla="*/ 1851489 h 2507226"/>
                    <a:gd name="connsiteX8" fmla="*/ 571500 w 571500"/>
                    <a:gd name="connsiteY8" fmla="*/ 1928065 h 2507226"/>
                    <a:gd name="connsiteX9" fmla="*/ 571500 w 571500"/>
                    <a:gd name="connsiteY9" fmla="*/ 2507226 h 2507226"/>
                    <a:gd name="connsiteX10" fmla="*/ 0 w 571500"/>
                    <a:gd name="connsiteY10" fmla="*/ 2507226 h 2507226"/>
                    <a:gd name="connsiteX11" fmla="*/ 0 w 571500"/>
                    <a:gd name="connsiteY11" fmla="*/ 470973 h 2507226"/>
                    <a:gd name="connsiteX12" fmla="*/ 571500 w 571500"/>
                    <a:gd name="connsiteY12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478689 w 571500"/>
                    <a:gd name="connsiteY2" fmla="*/ 786943 h 2507226"/>
                    <a:gd name="connsiteX3" fmla="*/ 258214 w 571500"/>
                    <a:gd name="connsiteY3" fmla="*/ 1319216 h 2507226"/>
                    <a:gd name="connsiteX4" fmla="*/ 478689 w 571500"/>
                    <a:gd name="connsiteY4" fmla="*/ 1851489 h 2507226"/>
                    <a:gd name="connsiteX5" fmla="*/ 571500 w 571500"/>
                    <a:gd name="connsiteY5" fmla="*/ 1928065 h 2507226"/>
                    <a:gd name="connsiteX6" fmla="*/ 571500 w 571500"/>
                    <a:gd name="connsiteY6" fmla="*/ 2507226 h 2507226"/>
                    <a:gd name="connsiteX7" fmla="*/ 0 w 571500"/>
                    <a:gd name="connsiteY7" fmla="*/ 2507226 h 2507226"/>
                    <a:gd name="connsiteX8" fmla="*/ 0 w 571500"/>
                    <a:gd name="connsiteY8" fmla="*/ 470973 h 2507226"/>
                    <a:gd name="connsiteX9" fmla="*/ 571500 w 571500"/>
                    <a:gd name="connsiteY9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478689 w 571500"/>
                    <a:gd name="connsiteY2" fmla="*/ 786943 h 2507226"/>
                    <a:gd name="connsiteX3" fmla="*/ 478689 w 571500"/>
                    <a:gd name="connsiteY3" fmla="*/ 1851489 h 2507226"/>
                    <a:gd name="connsiteX4" fmla="*/ 571500 w 571500"/>
                    <a:gd name="connsiteY4" fmla="*/ 1928065 h 2507226"/>
                    <a:gd name="connsiteX5" fmla="*/ 571500 w 571500"/>
                    <a:gd name="connsiteY5" fmla="*/ 2507226 h 2507226"/>
                    <a:gd name="connsiteX6" fmla="*/ 0 w 571500"/>
                    <a:gd name="connsiteY6" fmla="*/ 2507226 h 2507226"/>
                    <a:gd name="connsiteX7" fmla="*/ 0 w 571500"/>
                    <a:gd name="connsiteY7" fmla="*/ 470973 h 2507226"/>
                    <a:gd name="connsiteX8" fmla="*/ 571500 w 571500"/>
                    <a:gd name="connsiteY8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478689 w 571500"/>
                    <a:gd name="connsiteY2" fmla="*/ 1851489 h 2507226"/>
                    <a:gd name="connsiteX3" fmla="*/ 571500 w 571500"/>
                    <a:gd name="connsiteY3" fmla="*/ 1928065 h 2507226"/>
                    <a:gd name="connsiteX4" fmla="*/ 571500 w 571500"/>
                    <a:gd name="connsiteY4" fmla="*/ 2507226 h 2507226"/>
                    <a:gd name="connsiteX5" fmla="*/ 0 w 571500"/>
                    <a:gd name="connsiteY5" fmla="*/ 2507226 h 2507226"/>
                    <a:gd name="connsiteX6" fmla="*/ 0 w 571500"/>
                    <a:gd name="connsiteY6" fmla="*/ 470973 h 2507226"/>
                    <a:gd name="connsiteX7" fmla="*/ 571500 w 571500"/>
                    <a:gd name="connsiteY7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571500 w 571500"/>
                    <a:gd name="connsiteY2" fmla="*/ 1928065 h 2507226"/>
                    <a:gd name="connsiteX3" fmla="*/ 571500 w 571500"/>
                    <a:gd name="connsiteY3" fmla="*/ 2507226 h 2507226"/>
                    <a:gd name="connsiteX4" fmla="*/ 0 w 571500"/>
                    <a:gd name="connsiteY4" fmla="*/ 2507226 h 2507226"/>
                    <a:gd name="connsiteX5" fmla="*/ 0 w 571500"/>
                    <a:gd name="connsiteY5" fmla="*/ 470973 h 2507226"/>
                    <a:gd name="connsiteX6" fmla="*/ 571500 w 571500"/>
                    <a:gd name="connsiteY6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571500 w 571500"/>
                    <a:gd name="connsiteY2" fmla="*/ 1928065 h 2507226"/>
                    <a:gd name="connsiteX3" fmla="*/ 571500 w 571500"/>
                    <a:gd name="connsiteY3" fmla="*/ 2507226 h 2507226"/>
                    <a:gd name="connsiteX4" fmla="*/ 0 w 571500"/>
                    <a:gd name="connsiteY4" fmla="*/ 2507226 h 2507226"/>
                    <a:gd name="connsiteX5" fmla="*/ 0 w 571500"/>
                    <a:gd name="connsiteY5" fmla="*/ 442043 h 2507226"/>
                    <a:gd name="connsiteX6" fmla="*/ 571500 w 571500"/>
                    <a:gd name="connsiteY6" fmla="*/ 0 h 2507226"/>
                    <a:gd name="connsiteX0" fmla="*/ 571500 w 571500"/>
                    <a:gd name="connsiteY0" fmla="*/ 0 h 2507226"/>
                    <a:gd name="connsiteX1" fmla="*/ 571500 w 571500"/>
                    <a:gd name="connsiteY1" fmla="*/ 710367 h 2507226"/>
                    <a:gd name="connsiteX2" fmla="*/ 571500 w 571500"/>
                    <a:gd name="connsiteY2" fmla="*/ 1928065 h 2507226"/>
                    <a:gd name="connsiteX3" fmla="*/ 571500 w 571500"/>
                    <a:gd name="connsiteY3" fmla="*/ 2507226 h 2507226"/>
                    <a:gd name="connsiteX4" fmla="*/ 0 w 571500"/>
                    <a:gd name="connsiteY4" fmla="*/ 2507226 h 2507226"/>
                    <a:gd name="connsiteX5" fmla="*/ 0 w 571500"/>
                    <a:gd name="connsiteY5" fmla="*/ 428542 h 2507226"/>
                    <a:gd name="connsiteX6" fmla="*/ 571500 w 571500"/>
                    <a:gd name="connsiteY6" fmla="*/ 0 h 2507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0" h="2507226">
                      <a:moveTo>
                        <a:pt x="571500" y="0"/>
                      </a:moveTo>
                      <a:lnTo>
                        <a:pt x="571500" y="710367"/>
                      </a:lnTo>
                      <a:lnTo>
                        <a:pt x="571500" y="1928065"/>
                      </a:lnTo>
                      <a:lnTo>
                        <a:pt x="571500" y="2507226"/>
                      </a:lnTo>
                      <a:lnTo>
                        <a:pt x="0" y="2507226"/>
                      </a:lnTo>
                      <a:lnTo>
                        <a:pt x="0" y="428542"/>
                      </a:lnTo>
                      <a:lnTo>
                        <a:pt x="571500" y="0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1264" name="Rectangle 11263"/>
          <p:cNvSpPr/>
          <p:nvPr/>
        </p:nvSpPr>
        <p:spPr>
          <a:xfrm>
            <a:off x="6703954" y="3880714"/>
            <a:ext cx="2265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38939B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Effective </a:t>
            </a:r>
            <a:r>
              <a:rPr lang="en-US" sz="2800" b="1" i="1" dirty="0" smtClean="0">
                <a:solidFill>
                  <a:srgbClr val="38939B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Use </a:t>
            </a:r>
            <a:r>
              <a:rPr lang="en-US" sz="2800" b="1" i="1" dirty="0">
                <a:solidFill>
                  <a:srgbClr val="38939B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of </a:t>
            </a:r>
            <a:endParaRPr lang="en-US" sz="2800" b="1" i="1" dirty="0" smtClean="0">
              <a:solidFill>
                <a:srgbClr val="38939B"/>
              </a:solidFill>
              <a:latin typeface="Adobe Garamond Pro" panose="02020502060506020403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2800" b="1" i="1" dirty="0">
                <a:solidFill>
                  <a:srgbClr val="38939B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R</a:t>
            </a:r>
            <a:r>
              <a:rPr lang="en-US" sz="2800" b="1" i="1" dirty="0" smtClean="0">
                <a:solidFill>
                  <a:srgbClr val="38939B"/>
                </a:solidFill>
                <a:latin typeface="Adobe Garamond Pro" panose="02020502060506020403" pitchFamily="18" charset="0"/>
                <a:cs typeface="Calibri" panose="020F0502020204030204" pitchFamily="34" charset="0"/>
              </a:rPr>
              <a:t>esources</a:t>
            </a:r>
            <a:endParaRPr lang="en-US" sz="2800" b="1" i="1" dirty="0">
              <a:solidFill>
                <a:srgbClr val="38939B"/>
              </a:solidFill>
              <a:latin typeface="Adobe Garamond Pro" panose="02020502060506020403" pitchFamily="18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46507" y="3634846"/>
            <a:ext cx="1688339" cy="1692064"/>
            <a:chOff x="5046507" y="3634846"/>
            <a:chExt cx="1688339" cy="1692064"/>
          </a:xfrm>
        </p:grpSpPr>
        <p:grpSp>
          <p:nvGrpSpPr>
            <p:cNvPr id="13" name="Group 12"/>
            <p:cNvGrpSpPr/>
            <p:nvPr/>
          </p:nvGrpSpPr>
          <p:grpSpPr>
            <a:xfrm>
              <a:off x="5046507" y="3634846"/>
              <a:ext cx="1688339" cy="1692064"/>
              <a:chOff x="5046507" y="3634846"/>
              <a:chExt cx="1688339" cy="1692064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6734846" y="3634846"/>
                <a:ext cx="0" cy="1692064"/>
              </a:xfrm>
              <a:prstGeom prst="line">
                <a:avLst/>
              </a:prstGeom>
              <a:ln w="254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/>
              <p:cNvGrpSpPr/>
              <p:nvPr/>
            </p:nvGrpSpPr>
            <p:grpSpPr>
              <a:xfrm>
                <a:off x="5046507" y="3710766"/>
                <a:ext cx="1540227" cy="1540223"/>
                <a:chOff x="6315123" y="4302942"/>
                <a:chExt cx="729555" cy="729554"/>
              </a:xfrm>
            </p:grpSpPr>
            <p:sp>
              <p:nvSpPr>
                <p:cNvPr id="80" name="Frame 79"/>
                <p:cNvSpPr/>
                <p:nvPr/>
              </p:nvSpPr>
              <p:spPr>
                <a:xfrm>
                  <a:off x="6356055" y="4343874"/>
                  <a:ext cx="647691" cy="647690"/>
                </a:xfrm>
                <a:prstGeom prst="frame">
                  <a:avLst>
                    <a:gd name="adj1" fmla="val 1994"/>
                  </a:avLst>
                </a:prstGeom>
                <a:solidFill>
                  <a:srgbClr val="3893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ame 80"/>
                <p:cNvSpPr/>
                <p:nvPr/>
              </p:nvSpPr>
              <p:spPr>
                <a:xfrm>
                  <a:off x="6315123" y="4302942"/>
                  <a:ext cx="729555" cy="729554"/>
                </a:xfrm>
                <a:prstGeom prst="frame">
                  <a:avLst>
                    <a:gd name="adj1" fmla="val 2097"/>
                  </a:avLst>
                </a:prstGeom>
                <a:solidFill>
                  <a:srgbClr val="3893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2" name="Group 11"/>
            <p:cNvGrpSpPr/>
            <p:nvPr/>
          </p:nvGrpSpPr>
          <p:grpSpPr>
            <a:xfrm>
              <a:off x="5319822" y="3974259"/>
              <a:ext cx="994668" cy="1003696"/>
              <a:chOff x="5292928" y="3920471"/>
              <a:chExt cx="994668" cy="1003696"/>
            </a:xfrm>
          </p:grpSpPr>
          <p:sp>
            <p:nvSpPr>
              <p:cNvPr id="106" name="Freeform 105"/>
              <p:cNvSpPr/>
              <p:nvPr/>
            </p:nvSpPr>
            <p:spPr>
              <a:xfrm rot="18847983">
                <a:off x="5288414" y="3924985"/>
                <a:ext cx="1003696" cy="994668"/>
              </a:xfrm>
              <a:custGeom>
                <a:avLst/>
                <a:gdLst>
                  <a:gd name="connsiteX0" fmla="*/ 1266294 w 1764435"/>
                  <a:gd name="connsiteY0" fmla="*/ 505238 h 1748555"/>
                  <a:gd name="connsiteX1" fmla="*/ 512038 w 1764435"/>
                  <a:gd name="connsiteY1" fmla="*/ 493824 h 1748555"/>
                  <a:gd name="connsiteX2" fmla="*/ 500625 w 1764435"/>
                  <a:gd name="connsiteY2" fmla="*/ 1248079 h 1748555"/>
                  <a:gd name="connsiteX3" fmla="*/ 1254880 w 1764435"/>
                  <a:gd name="connsiteY3" fmla="*/ 1259493 h 1748555"/>
                  <a:gd name="connsiteX4" fmla="*/ 1266294 w 1764435"/>
                  <a:gd name="connsiteY4" fmla="*/ 505238 h 1748555"/>
                  <a:gd name="connsiteX5" fmla="*/ 1390262 w 1764435"/>
                  <a:gd name="connsiteY5" fmla="*/ 177051 h 1748555"/>
                  <a:gd name="connsiteX6" fmla="*/ 1600291 w 1764435"/>
                  <a:gd name="connsiteY6" fmla="*/ 393535 h 1748555"/>
                  <a:gd name="connsiteX7" fmla="*/ 1525503 w 1764435"/>
                  <a:gd name="connsiteY7" fmla="*/ 466094 h 1748555"/>
                  <a:gd name="connsiteX8" fmla="*/ 1526189 w 1764435"/>
                  <a:gd name="connsiteY8" fmla="*/ 467058 h 1748555"/>
                  <a:gd name="connsiteX9" fmla="*/ 1633627 w 1764435"/>
                  <a:gd name="connsiteY9" fmla="*/ 742456 h 1748555"/>
                  <a:gd name="connsiteX10" fmla="*/ 1633839 w 1764435"/>
                  <a:gd name="connsiteY10" fmla="*/ 745095 h 1748555"/>
                  <a:gd name="connsiteX11" fmla="*/ 1764435 w 1764435"/>
                  <a:gd name="connsiteY11" fmla="*/ 751079 h 1748555"/>
                  <a:gd name="connsiteX12" fmla="*/ 1750629 w 1764435"/>
                  <a:gd name="connsiteY12" fmla="*/ 1052388 h 1748555"/>
                  <a:gd name="connsiteX13" fmla="*/ 1625111 w 1764435"/>
                  <a:gd name="connsiteY13" fmla="*/ 1046637 h 1748555"/>
                  <a:gd name="connsiteX14" fmla="*/ 1585244 w 1764435"/>
                  <a:gd name="connsiteY14" fmla="*/ 1174052 h 1748555"/>
                  <a:gd name="connsiteX15" fmla="*/ 1515303 w 1764435"/>
                  <a:gd name="connsiteY15" fmla="*/ 1302217 h 1748555"/>
                  <a:gd name="connsiteX16" fmla="*/ 1598713 w 1764435"/>
                  <a:gd name="connsiteY16" fmla="*/ 1388190 h 1748555"/>
                  <a:gd name="connsiteX17" fmla="*/ 1382229 w 1764435"/>
                  <a:gd name="connsiteY17" fmla="*/ 1598220 h 1748555"/>
                  <a:gd name="connsiteX18" fmla="*/ 1300563 w 1764435"/>
                  <a:gd name="connsiteY18" fmla="*/ 1514045 h 1748555"/>
                  <a:gd name="connsiteX19" fmla="*/ 1293060 w 1764435"/>
                  <a:gd name="connsiteY19" fmla="*/ 1519388 h 1748555"/>
                  <a:gd name="connsiteX20" fmla="*/ 1017662 w 1764435"/>
                  <a:gd name="connsiteY20" fmla="*/ 1626826 h 1748555"/>
                  <a:gd name="connsiteX21" fmla="*/ 1010698 w 1764435"/>
                  <a:gd name="connsiteY21" fmla="*/ 1627387 h 1748555"/>
                  <a:gd name="connsiteX22" fmla="*/ 1010698 w 1764435"/>
                  <a:gd name="connsiteY22" fmla="*/ 1748555 h 1748555"/>
                  <a:gd name="connsiteX23" fmla="*/ 709074 w 1764435"/>
                  <a:gd name="connsiteY23" fmla="*/ 1748555 h 1748555"/>
                  <a:gd name="connsiteX24" fmla="*/ 709074 w 1764435"/>
                  <a:gd name="connsiteY24" fmla="*/ 1616932 h 1748555"/>
                  <a:gd name="connsiteX25" fmla="*/ 586066 w 1764435"/>
                  <a:gd name="connsiteY25" fmla="*/ 1578443 h 1748555"/>
                  <a:gd name="connsiteX26" fmla="*/ 454599 w 1764435"/>
                  <a:gd name="connsiteY26" fmla="*/ 1506700 h 1748555"/>
                  <a:gd name="connsiteX27" fmla="*/ 453656 w 1764435"/>
                  <a:gd name="connsiteY27" fmla="*/ 1505985 h 1748555"/>
                  <a:gd name="connsiteX28" fmla="*/ 365195 w 1764435"/>
                  <a:gd name="connsiteY28" fmla="*/ 1591809 h 1748555"/>
                  <a:gd name="connsiteX29" fmla="*/ 155165 w 1764435"/>
                  <a:gd name="connsiteY29" fmla="*/ 1375325 h 1748555"/>
                  <a:gd name="connsiteX30" fmla="*/ 243279 w 1764435"/>
                  <a:gd name="connsiteY30" fmla="*/ 1289839 h 1748555"/>
                  <a:gd name="connsiteX31" fmla="*/ 240729 w 1764435"/>
                  <a:gd name="connsiteY31" fmla="*/ 1286259 h 1748555"/>
                  <a:gd name="connsiteX32" fmla="*/ 157582 w 1764435"/>
                  <a:gd name="connsiteY32" fmla="*/ 1109045 h 1748555"/>
                  <a:gd name="connsiteX33" fmla="*/ 136311 w 1764435"/>
                  <a:gd name="connsiteY33" fmla="*/ 1024161 h 1748555"/>
                  <a:gd name="connsiteX34" fmla="*/ 0 w 1764435"/>
                  <a:gd name="connsiteY34" fmla="*/ 1017916 h 1748555"/>
                  <a:gd name="connsiteX35" fmla="*/ 13805 w 1764435"/>
                  <a:gd name="connsiteY35" fmla="*/ 716607 h 1748555"/>
                  <a:gd name="connsiteX36" fmla="*/ 137591 w 1764435"/>
                  <a:gd name="connsiteY36" fmla="*/ 722279 h 1748555"/>
                  <a:gd name="connsiteX37" fmla="*/ 160456 w 1764435"/>
                  <a:gd name="connsiteY37" fmla="*/ 635514 h 1748555"/>
                  <a:gd name="connsiteX38" fmla="*/ 197010 w 1764435"/>
                  <a:gd name="connsiteY38" fmla="*/ 545377 h 1748555"/>
                  <a:gd name="connsiteX39" fmla="*/ 255898 w 1764435"/>
                  <a:gd name="connsiteY39" fmla="*/ 446398 h 1748555"/>
                  <a:gd name="connsiteX40" fmla="*/ 155077 w 1764435"/>
                  <a:gd name="connsiteY40" fmla="*/ 342479 h 1748555"/>
                  <a:gd name="connsiteX41" fmla="*/ 371560 w 1764435"/>
                  <a:gd name="connsiteY41" fmla="*/ 132449 h 1748555"/>
                  <a:gd name="connsiteX42" fmla="*/ 471585 w 1764435"/>
                  <a:gd name="connsiteY42" fmla="*/ 235548 h 1748555"/>
                  <a:gd name="connsiteX43" fmla="*/ 473859 w 1764435"/>
                  <a:gd name="connsiteY43" fmla="*/ 233929 h 1748555"/>
                  <a:gd name="connsiteX44" fmla="*/ 607436 w 1764435"/>
                  <a:gd name="connsiteY44" fmla="*/ 166197 h 1748555"/>
                  <a:gd name="connsiteX45" fmla="*/ 738328 w 1764435"/>
                  <a:gd name="connsiteY45" fmla="*/ 129551 h 1748555"/>
                  <a:gd name="connsiteX46" fmla="*/ 738328 w 1764435"/>
                  <a:gd name="connsiteY46" fmla="*/ 0 h 1748555"/>
                  <a:gd name="connsiteX47" fmla="*/ 1039953 w 1764435"/>
                  <a:gd name="connsiteY47" fmla="*/ 0 h 1748555"/>
                  <a:gd name="connsiteX48" fmla="*/ 1039953 w 1764435"/>
                  <a:gd name="connsiteY48" fmla="*/ 130857 h 1748555"/>
                  <a:gd name="connsiteX49" fmla="*/ 1040298 w 1764435"/>
                  <a:gd name="connsiteY49" fmla="*/ 130895 h 1748555"/>
                  <a:gd name="connsiteX50" fmla="*/ 1312320 w 1764435"/>
                  <a:gd name="connsiteY50" fmla="*/ 246617 h 1748555"/>
                  <a:gd name="connsiteX51" fmla="*/ 1315821 w 1764435"/>
                  <a:gd name="connsiteY51" fmla="*/ 249273 h 174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764435" h="1748555">
                    <a:moveTo>
                      <a:pt x="1266294" y="505238"/>
                    </a:moveTo>
                    <a:cubicBezTo>
                      <a:pt x="1061163" y="293804"/>
                      <a:pt x="723472" y="288694"/>
                      <a:pt x="512038" y="493824"/>
                    </a:cubicBezTo>
                    <a:cubicBezTo>
                      <a:pt x="300605" y="698954"/>
                      <a:pt x="295495" y="1036645"/>
                      <a:pt x="500625" y="1248079"/>
                    </a:cubicBezTo>
                    <a:cubicBezTo>
                      <a:pt x="705755" y="1459513"/>
                      <a:pt x="1043446" y="1464623"/>
                      <a:pt x="1254880" y="1259493"/>
                    </a:cubicBezTo>
                    <a:cubicBezTo>
                      <a:pt x="1466314" y="1054362"/>
                      <a:pt x="1471424" y="716671"/>
                      <a:pt x="1266294" y="505238"/>
                    </a:cubicBezTo>
                    <a:close/>
                    <a:moveTo>
                      <a:pt x="1390262" y="177051"/>
                    </a:moveTo>
                    <a:lnTo>
                      <a:pt x="1600291" y="393535"/>
                    </a:lnTo>
                    <a:lnTo>
                      <a:pt x="1525503" y="466094"/>
                    </a:lnTo>
                    <a:lnTo>
                      <a:pt x="1526189" y="467058"/>
                    </a:lnTo>
                    <a:cubicBezTo>
                      <a:pt x="1580700" y="552399"/>
                      <a:pt x="1616483" y="646124"/>
                      <a:pt x="1633627" y="742456"/>
                    </a:cubicBezTo>
                    <a:lnTo>
                      <a:pt x="1633839" y="745095"/>
                    </a:lnTo>
                    <a:lnTo>
                      <a:pt x="1764435" y="751079"/>
                    </a:lnTo>
                    <a:lnTo>
                      <a:pt x="1750629" y="1052388"/>
                    </a:lnTo>
                    <a:lnTo>
                      <a:pt x="1625111" y="1046637"/>
                    </a:lnTo>
                    <a:lnTo>
                      <a:pt x="1585244" y="1174052"/>
                    </a:lnTo>
                    <a:lnTo>
                      <a:pt x="1515303" y="1302217"/>
                    </a:lnTo>
                    <a:lnTo>
                      <a:pt x="1598713" y="1388190"/>
                    </a:lnTo>
                    <a:lnTo>
                      <a:pt x="1382229" y="1598220"/>
                    </a:lnTo>
                    <a:lnTo>
                      <a:pt x="1300563" y="1514045"/>
                    </a:lnTo>
                    <a:lnTo>
                      <a:pt x="1293060" y="1519388"/>
                    </a:lnTo>
                    <a:cubicBezTo>
                      <a:pt x="1207719" y="1573899"/>
                      <a:pt x="1113994" y="1609683"/>
                      <a:pt x="1017662" y="1626826"/>
                    </a:cubicBezTo>
                    <a:lnTo>
                      <a:pt x="1010698" y="1627387"/>
                    </a:lnTo>
                    <a:lnTo>
                      <a:pt x="1010698" y="1748555"/>
                    </a:lnTo>
                    <a:lnTo>
                      <a:pt x="709074" y="1748555"/>
                    </a:lnTo>
                    <a:lnTo>
                      <a:pt x="709074" y="1616932"/>
                    </a:lnTo>
                    <a:lnTo>
                      <a:pt x="586066" y="1578443"/>
                    </a:lnTo>
                    <a:cubicBezTo>
                      <a:pt x="540488" y="1559152"/>
                      <a:pt x="496425" y="1535235"/>
                      <a:pt x="454599" y="1506700"/>
                    </a:cubicBezTo>
                    <a:lnTo>
                      <a:pt x="453656" y="1505985"/>
                    </a:lnTo>
                    <a:lnTo>
                      <a:pt x="365195" y="1591809"/>
                    </a:lnTo>
                    <a:lnTo>
                      <a:pt x="155165" y="1375325"/>
                    </a:lnTo>
                    <a:lnTo>
                      <a:pt x="243279" y="1289839"/>
                    </a:lnTo>
                    <a:lnTo>
                      <a:pt x="240729" y="1286259"/>
                    </a:lnTo>
                    <a:cubicBezTo>
                      <a:pt x="204957" y="1230254"/>
                      <a:pt x="177249" y="1170638"/>
                      <a:pt x="157582" y="1109045"/>
                    </a:cubicBezTo>
                    <a:lnTo>
                      <a:pt x="136311" y="1024161"/>
                    </a:lnTo>
                    <a:lnTo>
                      <a:pt x="0" y="1017916"/>
                    </a:lnTo>
                    <a:lnTo>
                      <a:pt x="13805" y="716607"/>
                    </a:lnTo>
                    <a:lnTo>
                      <a:pt x="137591" y="722279"/>
                    </a:lnTo>
                    <a:lnTo>
                      <a:pt x="160456" y="635514"/>
                    </a:lnTo>
                    <a:cubicBezTo>
                      <a:pt x="170647" y="604874"/>
                      <a:pt x="182833" y="574760"/>
                      <a:pt x="197010" y="545377"/>
                    </a:cubicBezTo>
                    <a:lnTo>
                      <a:pt x="255898" y="446398"/>
                    </a:lnTo>
                    <a:lnTo>
                      <a:pt x="155077" y="342479"/>
                    </a:lnTo>
                    <a:lnTo>
                      <a:pt x="371560" y="132449"/>
                    </a:lnTo>
                    <a:lnTo>
                      <a:pt x="471585" y="235548"/>
                    </a:lnTo>
                    <a:lnTo>
                      <a:pt x="473859" y="233929"/>
                    </a:lnTo>
                    <a:cubicBezTo>
                      <a:pt x="516529" y="206673"/>
                      <a:pt x="561296" y="184100"/>
                      <a:pt x="607436" y="166197"/>
                    </a:cubicBezTo>
                    <a:lnTo>
                      <a:pt x="738328" y="129551"/>
                    </a:lnTo>
                    <a:lnTo>
                      <a:pt x="738328" y="0"/>
                    </a:lnTo>
                    <a:lnTo>
                      <a:pt x="1039953" y="0"/>
                    </a:lnTo>
                    <a:lnTo>
                      <a:pt x="1039953" y="130857"/>
                    </a:lnTo>
                    <a:lnTo>
                      <a:pt x="1040298" y="130895"/>
                    </a:lnTo>
                    <a:cubicBezTo>
                      <a:pt x="1136068" y="150945"/>
                      <a:pt x="1228667" y="189548"/>
                      <a:pt x="1312320" y="246617"/>
                    </a:cubicBezTo>
                    <a:lnTo>
                      <a:pt x="1315821" y="249273"/>
                    </a:lnTo>
                    <a:close/>
                  </a:path>
                </a:pathLst>
              </a:custGeom>
              <a:solidFill>
                <a:srgbClr val="38939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 smtClean="0">
                  <a:solidFill>
                    <a:prstClr val="white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>
                <a:off x="5617746" y="4267347"/>
                <a:ext cx="358504" cy="325374"/>
                <a:chOff x="1711325" y="2544433"/>
                <a:chExt cx="1168400" cy="1060426"/>
              </a:xfrm>
              <a:solidFill>
                <a:srgbClr val="38939B"/>
              </a:solidFill>
              <a:effectLst/>
            </p:grpSpPr>
            <p:sp>
              <p:nvSpPr>
                <p:cNvPr id="109" name="Freeform 21"/>
                <p:cNvSpPr>
                  <a:spLocks/>
                </p:cNvSpPr>
                <p:nvPr/>
              </p:nvSpPr>
              <p:spPr bwMode="auto">
                <a:xfrm>
                  <a:off x="1846833" y="2749115"/>
                  <a:ext cx="897384" cy="855744"/>
                </a:xfrm>
                <a:custGeom>
                  <a:avLst/>
                  <a:gdLst>
                    <a:gd name="T0" fmla="*/ 0 w 4995"/>
                    <a:gd name="T1" fmla="*/ 1967 h 4819"/>
                    <a:gd name="T2" fmla="*/ 0 w 4995"/>
                    <a:gd name="T3" fmla="*/ 4634 h 4819"/>
                    <a:gd name="T4" fmla="*/ 54 w 4995"/>
                    <a:gd name="T5" fmla="*/ 4765 h 4819"/>
                    <a:gd name="T6" fmla="*/ 185 w 4995"/>
                    <a:gd name="T7" fmla="*/ 4819 h 4819"/>
                    <a:gd name="T8" fmla="*/ 1676 w 4995"/>
                    <a:gd name="T9" fmla="*/ 4819 h 4819"/>
                    <a:gd name="T10" fmla="*/ 1676 w 4995"/>
                    <a:gd name="T11" fmla="*/ 2861 h 4819"/>
                    <a:gd name="T12" fmla="*/ 1730 w 4995"/>
                    <a:gd name="T13" fmla="*/ 2729 h 4819"/>
                    <a:gd name="T14" fmla="*/ 1861 w 4995"/>
                    <a:gd name="T15" fmla="*/ 2675 h 4819"/>
                    <a:gd name="T16" fmla="*/ 3134 w 4995"/>
                    <a:gd name="T17" fmla="*/ 2675 h 4819"/>
                    <a:gd name="T18" fmla="*/ 3265 w 4995"/>
                    <a:gd name="T19" fmla="*/ 2729 h 4819"/>
                    <a:gd name="T20" fmla="*/ 3319 w 4995"/>
                    <a:gd name="T21" fmla="*/ 2861 h 4819"/>
                    <a:gd name="T22" fmla="*/ 3319 w 4995"/>
                    <a:gd name="T23" fmla="*/ 4819 h 4819"/>
                    <a:gd name="T24" fmla="*/ 4810 w 4995"/>
                    <a:gd name="T25" fmla="*/ 4819 h 4819"/>
                    <a:gd name="T26" fmla="*/ 4941 w 4995"/>
                    <a:gd name="T27" fmla="*/ 4765 h 4819"/>
                    <a:gd name="T28" fmla="*/ 4995 w 4995"/>
                    <a:gd name="T29" fmla="*/ 4634 h 4819"/>
                    <a:gd name="T30" fmla="*/ 4995 w 4995"/>
                    <a:gd name="T31" fmla="*/ 1963 h 4819"/>
                    <a:gd name="T32" fmla="*/ 2470 w 4995"/>
                    <a:gd name="T33" fmla="*/ 0 h 4819"/>
                    <a:gd name="T34" fmla="*/ 0 w 4995"/>
                    <a:gd name="T35" fmla="*/ 1967 h 4819"/>
                    <a:gd name="connsiteX0" fmla="*/ 0 w 10000"/>
                    <a:gd name="connsiteY0" fmla="*/ 4082 h 10000"/>
                    <a:gd name="connsiteX1" fmla="*/ 0 w 10000"/>
                    <a:gd name="connsiteY1" fmla="*/ 9616 h 10000"/>
                    <a:gd name="connsiteX2" fmla="*/ 108 w 10000"/>
                    <a:gd name="connsiteY2" fmla="*/ 9888 h 10000"/>
                    <a:gd name="connsiteX3" fmla="*/ 370 w 10000"/>
                    <a:gd name="connsiteY3" fmla="*/ 10000 h 10000"/>
                    <a:gd name="connsiteX4" fmla="*/ 3355 w 10000"/>
                    <a:gd name="connsiteY4" fmla="*/ 10000 h 10000"/>
                    <a:gd name="connsiteX5" fmla="*/ 3355 w 10000"/>
                    <a:gd name="connsiteY5" fmla="*/ 5937 h 10000"/>
                    <a:gd name="connsiteX6" fmla="*/ 3463 w 10000"/>
                    <a:gd name="connsiteY6" fmla="*/ 5663 h 10000"/>
                    <a:gd name="connsiteX7" fmla="*/ 3726 w 10000"/>
                    <a:gd name="connsiteY7" fmla="*/ 5551 h 10000"/>
                    <a:gd name="connsiteX8" fmla="*/ 6274 w 10000"/>
                    <a:gd name="connsiteY8" fmla="*/ 5551 h 10000"/>
                    <a:gd name="connsiteX9" fmla="*/ 6537 w 10000"/>
                    <a:gd name="connsiteY9" fmla="*/ 5663 h 10000"/>
                    <a:gd name="connsiteX10" fmla="*/ 6645 w 10000"/>
                    <a:gd name="connsiteY10" fmla="*/ 5937 h 10000"/>
                    <a:gd name="connsiteX11" fmla="*/ 9630 w 10000"/>
                    <a:gd name="connsiteY11" fmla="*/ 10000 h 10000"/>
                    <a:gd name="connsiteX12" fmla="*/ 9892 w 10000"/>
                    <a:gd name="connsiteY12" fmla="*/ 9888 h 10000"/>
                    <a:gd name="connsiteX13" fmla="*/ 10000 w 10000"/>
                    <a:gd name="connsiteY13" fmla="*/ 9616 h 10000"/>
                    <a:gd name="connsiteX14" fmla="*/ 10000 w 10000"/>
                    <a:gd name="connsiteY14" fmla="*/ 4073 h 10000"/>
                    <a:gd name="connsiteX15" fmla="*/ 4945 w 10000"/>
                    <a:gd name="connsiteY15" fmla="*/ 0 h 10000"/>
                    <a:gd name="connsiteX16" fmla="*/ 0 w 10000"/>
                    <a:gd name="connsiteY16" fmla="*/ 4082 h 10000"/>
                    <a:gd name="connsiteX0" fmla="*/ 0 w 10000"/>
                    <a:gd name="connsiteY0" fmla="*/ 4082 h 10300"/>
                    <a:gd name="connsiteX1" fmla="*/ 0 w 10000"/>
                    <a:gd name="connsiteY1" fmla="*/ 9616 h 10300"/>
                    <a:gd name="connsiteX2" fmla="*/ 108 w 10000"/>
                    <a:gd name="connsiteY2" fmla="*/ 9888 h 10300"/>
                    <a:gd name="connsiteX3" fmla="*/ 370 w 10000"/>
                    <a:gd name="connsiteY3" fmla="*/ 10000 h 10300"/>
                    <a:gd name="connsiteX4" fmla="*/ 3355 w 10000"/>
                    <a:gd name="connsiteY4" fmla="*/ 10000 h 10300"/>
                    <a:gd name="connsiteX5" fmla="*/ 3355 w 10000"/>
                    <a:gd name="connsiteY5" fmla="*/ 5937 h 10300"/>
                    <a:gd name="connsiteX6" fmla="*/ 3463 w 10000"/>
                    <a:gd name="connsiteY6" fmla="*/ 5663 h 10300"/>
                    <a:gd name="connsiteX7" fmla="*/ 3726 w 10000"/>
                    <a:gd name="connsiteY7" fmla="*/ 5551 h 10300"/>
                    <a:gd name="connsiteX8" fmla="*/ 6274 w 10000"/>
                    <a:gd name="connsiteY8" fmla="*/ 5551 h 10300"/>
                    <a:gd name="connsiteX9" fmla="*/ 6537 w 10000"/>
                    <a:gd name="connsiteY9" fmla="*/ 5663 h 10300"/>
                    <a:gd name="connsiteX10" fmla="*/ 9630 w 10000"/>
                    <a:gd name="connsiteY10" fmla="*/ 10000 h 10300"/>
                    <a:gd name="connsiteX11" fmla="*/ 9892 w 10000"/>
                    <a:gd name="connsiteY11" fmla="*/ 9888 h 10300"/>
                    <a:gd name="connsiteX12" fmla="*/ 10000 w 10000"/>
                    <a:gd name="connsiteY12" fmla="*/ 9616 h 10300"/>
                    <a:gd name="connsiteX13" fmla="*/ 10000 w 10000"/>
                    <a:gd name="connsiteY13" fmla="*/ 4073 h 10300"/>
                    <a:gd name="connsiteX14" fmla="*/ 4945 w 10000"/>
                    <a:gd name="connsiteY14" fmla="*/ 0 h 10300"/>
                    <a:gd name="connsiteX15" fmla="*/ 0 w 10000"/>
                    <a:gd name="connsiteY15" fmla="*/ 4082 h 10300"/>
                    <a:gd name="connsiteX0" fmla="*/ 0 w 10000"/>
                    <a:gd name="connsiteY0" fmla="*/ 4082 h 10309"/>
                    <a:gd name="connsiteX1" fmla="*/ 0 w 10000"/>
                    <a:gd name="connsiteY1" fmla="*/ 9616 h 10309"/>
                    <a:gd name="connsiteX2" fmla="*/ 108 w 10000"/>
                    <a:gd name="connsiteY2" fmla="*/ 9888 h 10309"/>
                    <a:gd name="connsiteX3" fmla="*/ 370 w 10000"/>
                    <a:gd name="connsiteY3" fmla="*/ 10000 h 10309"/>
                    <a:gd name="connsiteX4" fmla="*/ 3355 w 10000"/>
                    <a:gd name="connsiteY4" fmla="*/ 10000 h 10309"/>
                    <a:gd name="connsiteX5" fmla="*/ 3355 w 10000"/>
                    <a:gd name="connsiteY5" fmla="*/ 5937 h 10309"/>
                    <a:gd name="connsiteX6" fmla="*/ 3463 w 10000"/>
                    <a:gd name="connsiteY6" fmla="*/ 5663 h 10309"/>
                    <a:gd name="connsiteX7" fmla="*/ 3726 w 10000"/>
                    <a:gd name="connsiteY7" fmla="*/ 5551 h 10309"/>
                    <a:gd name="connsiteX8" fmla="*/ 6274 w 10000"/>
                    <a:gd name="connsiteY8" fmla="*/ 5551 h 10309"/>
                    <a:gd name="connsiteX9" fmla="*/ 9630 w 10000"/>
                    <a:gd name="connsiteY9" fmla="*/ 10000 h 10309"/>
                    <a:gd name="connsiteX10" fmla="*/ 9892 w 10000"/>
                    <a:gd name="connsiteY10" fmla="*/ 9888 h 10309"/>
                    <a:gd name="connsiteX11" fmla="*/ 10000 w 10000"/>
                    <a:gd name="connsiteY11" fmla="*/ 9616 h 10309"/>
                    <a:gd name="connsiteX12" fmla="*/ 10000 w 10000"/>
                    <a:gd name="connsiteY12" fmla="*/ 4073 h 10309"/>
                    <a:gd name="connsiteX13" fmla="*/ 4945 w 10000"/>
                    <a:gd name="connsiteY13" fmla="*/ 0 h 10309"/>
                    <a:gd name="connsiteX14" fmla="*/ 0 w 10000"/>
                    <a:gd name="connsiteY14" fmla="*/ 4082 h 10309"/>
                    <a:gd name="connsiteX0" fmla="*/ 0 w 10000"/>
                    <a:gd name="connsiteY0" fmla="*/ 4082 h 10309"/>
                    <a:gd name="connsiteX1" fmla="*/ 0 w 10000"/>
                    <a:gd name="connsiteY1" fmla="*/ 9616 h 10309"/>
                    <a:gd name="connsiteX2" fmla="*/ 108 w 10000"/>
                    <a:gd name="connsiteY2" fmla="*/ 9888 h 10309"/>
                    <a:gd name="connsiteX3" fmla="*/ 370 w 10000"/>
                    <a:gd name="connsiteY3" fmla="*/ 10000 h 10309"/>
                    <a:gd name="connsiteX4" fmla="*/ 3355 w 10000"/>
                    <a:gd name="connsiteY4" fmla="*/ 10000 h 10309"/>
                    <a:gd name="connsiteX5" fmla="*/ 3355 w 10000"/>
                    <a:gd name="connsiteY5" fmla="*/ 5937 h 10309"/>
                    <a:gd name="connsiteX6" fmla="*/ 3463 w 10000"/>
                    <a:gd name="connsiteY6" fmla="*/ 5663 h 10309"/>
                    <a:gd name="connsiteX7" fmla="*/ 3726 w 10000"/>
                    <a:gd name="connsiteY7" fmla="*/ 5551 h 10309"/>
                    <a:gd name="connsiteX8" fmla="*/ 9630 w 10000"/>
                    <a:gd name="connsiteY8" fmla="*/ 10000 h 10309"/>
                    <a:gd name="connsiteX9" fmla="*/ 9892 w 10000"/>
                    <a:gd name="connsiteY9" fmla="*/ 9888 h 10309"/>
                    <a:gd name="connsiteX10" fmla="*/ 10000 w 10000"/>
                    <a:gd name="connsiteY10" fmla="*/ 9616 h 10309"/>
                    <a:gd name="connsiteX11" fmla="*/ 10000 w 10000"/>
                    <a:gd name="connsiteY11" fmla="*/ 4073 h 10309"/>
                    <a:gd name="connsiteX12" fmla="*/ 4945 w 10000"/>
                    <a:gd name="connsiteY12" fmla="*/ 0 h 10309"/>
                    <a:gd name="connsiteX13" fmla="*/ 0 w 10000"/>
                    <a:gd name="connsiteY13" fmla="*/ 4082 h 10309"/>
                    <a:gd name="connsiteX0" fmla="*/ 0 w 10165"/>
                    <a:gd name="connsiteY0" fmla="*/ 4082 h 10300"/>
                    <a:gd name="connsiteX1" fmla="*/ 0 w 10165"/>
                    <a:gd name="connsiteY1" fmla="*/ 9616 h 10300"/>
                    <a:gd name="connsiteX2" fmla="*/ 108 w 10165"/>
                    <a:gd name="connsiteY2" fmla="*/ 9888 h 10300"/>
                    <a:gd name="connsiteX3" fmla="*/ 370 w 10165"/>
                    <a:gd name="connsiteY3" fmla="*/ 10000 h 10300"/>
                    <a:gd name="connsiteX4" fmla="*/ 3355 w 10165"/>
                    <a:gd name="connsiteY4" fmla="*/ 10000 h 10300"/>
                    <a:gd name="connsiteX5" fmla="*/ 3355 w 10165"/>
                    <a:gd name="connsiteY5" fmla="*/ 5937 h 10300"/>
                    <a:gd name="connsiteX6" fmla="*/ 3463 w 10165"/>
                    <a:gd name="connsiteY6" fmla="*/ 5663 h 10300"/>
                    <a:gd name="connsiteX7" fmla="*/ 9630 w 10165"/>
                    <a:gd name="connsiteY7" fmla="*/ 10000 h 10300"/>
                    <a:gd name="connsiteX8" fmla="*/ 9892 w 10165"/>
                    <a:gd name="connsiteY8" fmla="*/ 9888 h 10300"/>
                    <a:gd name="connsiteX9" fmla="*/ 10000 w 10165"/>
                    <a:gd name="connsiteY9" fmla="*/ 9616 h 10300"/>
                    <a:gd name="connsiteX10" fmla="*/ 10000 w 10165"/>
                    <a:gd name="connsiteY10" fmla="*/ 4073 h 10300"/>
                    <a:gd name="connsiteX11" fmla="*/ 4945 w 10165"/>
                    <a:gd name="connsiteY11" fmla="*/ 0 h 10300"/>
                    <a:gd name="connsiteX12" fmla="*/ 0 w 10165"/>
                    <a:gd name="connsiteY12" fmla="*/ 4082 h 10300"/>
                    <a:gd name="connsiteX0" fmla="*/ 0 w 10173"/>
                    <a:gd name="connsiteY0" fmla="*/ 4082 h 10280"/>
                    <a:gd name="connsiteX1" fmla="*/ 0 w 10173"/>
                    <a:gd name="connsiteY1" fmla="*/ 9616 h 10280"/>
                    <a:gd name="connsiteX2" fmla="*/ 108 w 10173"/>
                    <a:gd name="connsiteY2" fmla="*/ 9888 h 10280"/>
                    <a:gd name="connsiteX3" fmla="*/ 370 w 10173"/>
                    <a:gd name="connsiteY3" fmla="*/ 10000 h 10280"/>
                    <a:gd name="connsiteX4" fmla="*/ 3355 w 10173"/>
                    <a:gd name="connsiteY4" fmla="*/ 10000 h 10280"/>
                    <a:gd name="connsiteX5" fmla="*/ 3355 w 10173"/>
                    <a:gd name="connsiteY5" fmla="*/ 5937 h 10280"/>
                    <a:gd name="connsiteX6" fmla="*/ 9630 w 10173"/>
                    <a:gd name="connsiteY6" fmla="*/ 10000 h 10280"/>
                    <a:gd name="connsiteX7" fmla="*/ 9892 w 10173"/>
                    <a:gd name="connsiteY7" fmla="*/ 9888 h 10280"/>
                    <a:gd name="connsiteX8" fmla="*/ 10000 w 10173"/>
                    <a:gd name="connsiteY8" fmla="*/ 9616 h 10280"/>
                    <a:gd name="connsiteX9" fmla="*/ 10000 w 10173"/>
                    <a:gd name="connsiteY9" fmla="*/ 4073 h 10280"/>
                    <a:gd name="connsiteX10" fmla="*/ 4945 w 10173"/>
                    <a:gd name="connsiteY10" fmla="*/ 0 h 10280"/>
                    <a:gd name="connsiteX11" fmla="*/ 0 w 10173"/>
                    <a:gd name="connsiteY11" fmla="*/ 4082 h 10280"/>
                    <a:gd name="connsiteX0" fmla="*/ 0 w 10173"/>
                    <a:gd name="connsiteY0" fmla="*/ 4082 h 10280"/>
                    <a:gd name="connsiteX1" fmla="*/ 0 w 10173"/>
                    <a:gd name="connsiteY1" fmla="*/ 9616 h 10280"/>
                    <a:gd name="connsiteX2" fmla="*/ 108 w 10173"/>
                    <a:gd name="connsiteY2" fmla="*/ 9888 h 10280"/>
                    <a:gd name="connsiteX3" fmla="*/ 370 w 10173"/>
                    <a:gd name="connsiteY3" fmla="*/ 10000 h 10280"/>
                    <a:gd name="connsiteX4" fmla="*/ 3355 w 10173"/>
                    <a:gd name="connsiteY4" fmla="*/ 10000 h 10280"/>
                    <a:gd name="connsiteX5" fmla="*/ 9630 w 10173"/>
                    <a:gd name="connsiteY5" fmla="*/ 10000 h 10280"/>
                    <a:gd name="connsiteX6" fmla="*/ 9892 w 10173"/>
                    <a:gd name="connsiteY6" fmla="*/ 9888 h 10280"/>
                    <a:gd name="connsiteX7" fmla="*/ 10000 w 10173"/>
                    <a:gd name="connsiteY7" fmla="*/ 9616 h 10280"/>
                    <a:gd name="connsiteX8" fmla="*/ 10000 w 10173"/>
                    <a:gd name="connsiteY8" fmla="*/ 4073 h 10280"/>
                    <a:gd name="connsiteX9" fmla="*/ 4945 w 10173"/>
                    <a:gd name="connsiteY9" fmla="*/ 0 h 10280"/>
                    <a:gd name="connsiteX10" fmla="*/ 0 w 10173"/>
                    <a:gd name="connsiteY10" fmla="*/ 4082 h 10280"/>
                    <a:gd name="connsiteX0" fmla="*/ 0 w 10173"/>
                    <a:gd name="connsiteY0" fmla="*/ 4082 h 10280"/>
                    <a:gd name="connsiteX1" fmla="*/ 0 w 10173"/>
                    <a:gd name="connsiteY1" fmla="*/ 9616 h 10280"/>
                    <a:gd name="connsiteX2" fmla="*/ 108 w 10173"/>
                    <a:gd name="connsiteY2" fmla="*/ 9888 h 10280"/>
                    <a:gd name="connsiteX3" fmla="*/ 370 w 10173"/>
                    <a:gd name="connsiteY3" fmla="*/ 10000 h 10280"/>
                    <a:gd name="connsiteX4" fmla="*/ 9630 w 10173"/>
                    <a:gd name="connsiteY4" fmla="*/ 10000 h 10280"/>
                    <a:gd name="connsiteX5" fmla="*/ 9892 w 10173"/>
                    <a:gd name="connsiteY5" fmla="*/ 9888 h 10280"/>
                    <a:gd name="connsiteX6" fmla="*/ 10000 w 10173"/>
                    <a:gd name="connsiteY6" fmla="*/ 9616 h 10280"/>
                    <a:gd name="connsiteX7" fmla="*/ 10000 w 10173"/>
                    <a:gd name="connsiteY7" fmla="*/ 4073 h 10280"/>
                    <a:gd name="connsiteX8" fmla="*/ 4945 w 10173"/>
                    <a:gd name="connsiteY8" fmla="*/ 0 h 10280"/>
                    <a:gd name="connsiteX9" fmla="*/ 0 w 10173"/>
                    <a:gd name="connsiteY9" fmla="*/ 4082 h 10280"/>
                    <a:gd name="connsiteX0" fmla="*/ 0 w 10000"/>
                    <a:gd name="connsiteY0" fmla="*/ 4082 h 10000"/>
                    <a:gd name="connsiteX1" fmla="*/ 0 w 10000"/>
                    <a:gd name="connsiteY1" fmla="*/ 9616 h 10000"/>
                    <a:gd name="connsiteX2" fmla="*/ 108 w 10000"/>
                    <a:gd name="connsiteY2" fmla="*/ 9888 h 10000"/>
                    <a:gd name="connsiteX3" fmla="*/ 370 w 10000"/>
                    <a:gd name="connsiteY3" fmla="*/ 10000 h 10000"/>
                    <a:gd name="connsiteX4" fmla="*/ 9892 w 10000"/>
                    <a:gd name="connsiteY4" fmla="*/ 9888 h 10000"/>
                    <a:gd name="connsiteX5" fmla="*/ 10000 w 10000"/>
                    <a:gd name="connsiteY5" fmla="*/ 9616 h 10000"/>
                    <a:gd name="connsiteX6" fmla="*/ 10000 w 10000"/>
                    <a:gd name="connsiteY6" fmla="*/ 4073 h 10000"/>
                    <a:gd name="connsiteX7" fmla="*/ 4945 w 10000"/>
                    <a:gd name="connsiteY7" fmla="*/ 0 h 10000"/>
                    <a:gd name="connsiteX8" fmla="*/ 0 w 10000"/>
                    <a:gd name="connsiteY8" fmla="*/ 4082 h 10000"/>
                    <a:gd name="connsiteX0" fmla="*/ 0 w 10000"/>
                    <a:gd name="connsiteY0" fmla="*/ 4082 h 9921"/>
                    <a:gd name="connsiteX1" fmla="*/ 0 w 10000"/>
                    <a:gd name="connsiteY1" fmla="*/ 9616 h 9921"/>
                    <a:gd name="connsiteX2" fmla="*/ 108 w 10000"/>
                    <a:gd name="connsiteY2" fmla="*/ 9888 h 9921"/>
                    <a:gd name="connsiteX3" fmla="*/ 9892 w 10000"/>
                    <a:gd name="connsiteY3" fmla="*/ 9888 h 9921"/>
                    <a:gd name="connsiteX4" fmla="*/ 10000 w 10000"/>
                    <a:gd name="connsiteY4" fmla="*/ 9616 h 9921"/>
                    <a:gd name="connsiteX5" fmla="*/ 10000 w 10000"/>
                    <a:gd name="connsiteY5" fmla="*/ 4073 h 9921"/>
                    <a:gd name="connsiteX6" fmla="*/ 4945 w 10000"/>
                    <a:gd name="connsiteY6" fmla="*/ 0 h 9921"/>
                    <a:gd name="connsiteX7" fmla="*/ 0 w 10000"/>
                    <a:gd name="connsiteY7" fmla="*/ 4082 h 9921"/>
                    <a:gd name="connsiteX0" fmla="*/ 0 w 10000"/>
                    <a:gd name="connsiteY0" fmla="*/ 4115 h 10011"/>
                    <a:gd name="connsiteX1" fmla="*/ 0 w 10000"/>
                    <a:gd name="connsiteY1" fmla="*/ 9693 h 10011"/>
                    <a:gd name="connsiteX2" fmla="*/ 108 w 10000"/>
                    <a:gd name="connsiteY2" fmla="*/ 9967 h 10011"/>
                    <a:gd name="connsiteX3" fmla="*/ 9874 w 10000"/>
                    <a:gd name="connsiteY3" fmla="*/ 9986 h 10011"/>
                    <a:gd name="connsiteX4" fmla="*/ 10000 w 10000"/>
                    <a:gd name="connsiteY4" fmla="*/ 9693 h 10011"/>
                    <a:gd name="connsiteX5" fmla="*/ 10000 w 10000"/>
                    <a:gd name="connsiteY5" fmla="*/ 4105 h 10011"/>
                    <a:gd name="connsiteX6" fmla="*/ 4945 w 10000"/>
                    <a:gd name="connsiteY6" fmla="*/ 0 h 10011"/>
                    <a:gd name="connsiteX7" fmla="*/ 0 w 10000"/>
                    <a:gd name="connsiteY7" fmla="*/ 4115 h 10011"/>
                    <a:gd name="connsiteX0" fmla="*/ 0 w 10000"/>
                    <a:gd name="connsiteY0" fmla="*/ 4115 h 10000"/>
                    <a:gd name="connsiteX1" fmla="*/ 0 w 10000"/>
                    <a:gd name="connsiteY1" fmla="*/ 9693 h 10000"/>
                    <a:gd name="connsiteX2" fmla="*/ 108 w 10000"/>
                    <a:gd name="connsiteY2" fmla="*/ 9967 h 10000"/>
                    <a:gd name="connsiteX3" fmla="*/ 9856 w 10000"/>
                    <a:gd name="connsiteY3" fmla="*/ 9967 h 10000"/>
                    <a:gd name="connsiteX4" fmla="*/ 10000 w 10000"/>
                    <a:gd name="connsiteY4" fmla="*/ 9693 h 10000"/>
                    <a:gd name="connsiteX5" fmla="*/ 10000 w 10000"/>
                    <a:gd name="connsiteY5" fmla="*/ 4105 h 10000"/>
                    <a:gd name="connsiteX6" fmla="*/ 4945 w 10000"/>
                    <a:gd name="connsiteY6" fmla="*/ 0 h 10000"/>
                    <a:gd name="connsiteX7" fmla="*/ 0 w 10000"/>
                    <a:gd name="connsiteY7" fmla="*/ 4115 h 10000"/>
                    <a:gd name="connsiteX0" fmla="*/ 0 w 10000"/>
                    <a:gd name="connsiteY0" fmla="*/ 4115 h 9987"/>
                    <a:gd name="connsiteX1" fmla="*/ 0 w 10000"/>
                    <a:gd name="connsiteY1" fmla="*/ 9693 h 9987"/>
                    <a:gd name="connsiteX2" fmla="*/ 108 w 10000"/>
                    <a:gd name="connsiteY2" fmla="*/ 9967 h 9987"/>
                    <a:gd name="connsiteX3" fmla="*/ 9820 w 10000"/>
                    <a:gd name="connsiteY3" fmla="*/ 9929 h 9987"/>
                    <a:gd name="connsiteX4" fmla="*/ 10000 w 10000"/>
                    <a:gd name="connsiteY4" fmla="*/ 9693 h 9987"/>
                    <a:gd name="connsiteX5" fmla="*/ 10000 w 10000"/>
                    <a:gd name="connsiteY5" fmla="*/ 4105 h 9987"/>
                    <a:gd name="connsiteX6" fmla="*/ 4945 w 10000"/>
                    <a:gd name="connsiteY6" fmla="*/ 0 h 9987"/>
                    <a:gd name="connsiteX7" fmla="*/ 0 w 10000"/>
                    <a:gd name="connsiteY7" fmla="*/ 4115 h 9987"/>
                    <a:gd name="connsiteX0" fmla="*/ 0 w 10000"/>
                    <a:gd name="connsiteY0" fmla="*/ 4120 h 10005"/>
                    <a:gd name="connsiteX1" fmla="*/ 0 w 10000"/>
                    <a:gd name="connsiteY1" fmla="*/ 9706 h 10005"/>
                    <a:gd name="connsiteX2" fmla="*/ 108 w 10000"/>
                    <a:gd name="connsiteY2" fmla="*/ 9980 h 10005"/>
                    <a:gd name="connsiteX3" fmla="*/ 9802 w 10000"/>
                    <a:gd name="connsiteY3" fmla="*/ 9961 h 10005"/>
                    <a:gd name="connsiteX4" fmla="*/ 10000 w 10000"/>
                    <a:gd name="connsiteY4" fmla="*/ 9706 h 10005"/>
                    <a:gd name="connsiteX5" fmla="*/ 10000 w 10000"/>
                    <a:gd name="connsiteY5" fmla="*/ 4110 h 10005"/>
                    <a:gd name="connsiteX6" fmla="*/ 4945 w 10000"/>
                    <a:gd name="connsiteY6" fmla="*/ 0 h 10005"/>
                    <a:gd name="connsiteX7" fmla="*/ 0 w 10000"/>
                    <a:gd name="connsiteY7" fmla="*/ 4120 h 10005"/>
                    <a:gd name="connsiteX0" fmla="*/ 0 w 10000"/>
                    <a:gd name="connsiteY0" fmla="*/ 4120 h 10005"/>
                    <a:gd name="connsiteX1" fmla="*/ 0 w 10000"/>
                    <a:gd name="connsiteY1" fmla="*/ 9706 h 10005"/>
                    <a:gd name="connsiteX2" fmla="*/ 108 w 10000"/>
                    <a:gd name="connsiteY2" fmla="*/ 9980 h 10005"/>
                    <a:gd name="connsiteX3" fmla="*/ 9802 w 10000"/>
                    <a:gd name="connsiteY3" fmla="*/ 9961 h 10005"/>
                    <a:gd name="connsiteX4" fmla="*/ 10000 w 10000"/>
                    <a:gd name="connsiteY4" fmla="*/ 9706 h 10005"/>
                    <a:gd name="connsiteX5" fmla="*/ 10000 w 10000"/>
                    <a:gd name="connsiteY5" fmla="*/ 4110 h 10005"/>
                    <a:gd name="connsiteX6" fmla="*/ 4945 w 10000"/>
                    <a:gd name="connsiteY6" fmla="*/ 0 h 10005"/>
                    <a:gd name="connsiteX7" fmla="*/ 0 w 10000"/>
                    <a:gd name="connsiteY7" fmla="*/ 4120 h 10005"/>
                    <a:gd name="connsiteX0" fmla="*/ 0 w 10000"/>
                    <a:gd name="connsiteY0" fmla="*/ 4120 h 10000"/>
                    <a:gd name="connsiteX1" fmla="*/ 0 w 10000"/>
                    <a:gd name="connsiteY1" fmla="*/ 9706 h 10000"/>
                    <a:gd name="connsiteX2" fmla="*/ 108 w 10000"/>
                    <a:gd name="connsiteY2" fmla="*/ 9980 h 10000"/>
                    <a:gd name="connsiteX3" fmla="*/ 9802 w 10000"/>
                    <a:gd name="connsiteY3" fmla="*/ 9961 h 10000"/>
                    <a:gd name="connsiteX4" fmla="*/ 10000 w 10000"/>
                    <a:gd name="connsiteY4" fmla="*/ 9706 h 10000"/>
                    <a:gd name="connsiteX5" fmla="*/ 10000 w 10000"/>
                    <a:gd name="connsiteY5" fmla="*/ 4110 h 10000"/>
                    <a:gd name="connsiteX6" fmla="*/ 4945 w 10000"/>
                    <a:gd name="connsiteY6" fmla="*/ 0 h 10000"/>
                    <a:gd name="connsiteX7" fmla="*/ 0 w 10000"/>
                    <a:gd name="connsiteY7" fmla="*/ 4120 h 10000"/>
                    <a:gd name="connsiteX0" fmla="*/ 0 w 10000"/>
                    <a:gd name="connsiteY0" fmla="*/ 4120 h 9980"/>
                    <a:gd name="connsiteX1" fmla="*/ 0 w 10000"/>
                    <a:gd name="connsiteY1" fmla="*/ 9706 h 9980"/>
                    <a:gd name="connsiteX2" fmla="*/ 108 w 10000"/>
                    <a:gd name="connsiteY2" fmla="*/ 9980 h 9980"/>
                    <a:gd name="connsiteX3" fmla="*/ 9802 w 10000"/>
                    <a:gd name="connsiteY3" fmla="*/ 9961 h 9980"/>
                    <a:gd name="connsiteX4" fmla="*/ 10000 w 10000"/>
                    <a:gd name="connsiteY4" fmla="*/ 9706 h 9980"/>
                    <a:gd name="connsiteX5" fmla="*/ 10000 w 10000"/>
                    <a:gd name="connsiteY5" fmla="*/ 4110 h 9980"/>
                    <a:gd name="connsiteX6" fmla="*/ 4945 w 10000"/>
                    <a:gd name="connsiteY6" fmla="*/ 0 h 9980"/>
                    <a:gd name="connsiteX7" fmla="*/ 0 w 10000"/>
                    <a:gd name="connsiteY7" fmla="*/ 4120 h 9980"/>
                    <a:gd name="connsiteX0" fmla="*/ 0 w 10000"/>
                    <a:gd name="connsiteY0" fmla="*/ 4128 h 10000"/>
                    <a:gd name="connsiteX1" fmla="*/ 0 w 10000"/>
                    <a:gd name="connsiteY1" fmla="*/ 9725 h 10000"/>
                    <a:gd name="connsiteX2" fmla="*/ 108 w 10000"/>
                    <a:gd name="connsiteY2" fmla="*/ 10000 h 10000"/>
                    <a:gd name="connsiteX3" fmla="*/ 9802 w 10000"/>
                    <a:gd name="connsiteY3" fmla="*/ 9981 h 10000"/>
                    <a:gd name="connsiteX4" fmla="*/ 10000 w 10000"/>
                    <a:gd name="connsiteY4" fmla="*/ 9725 h 10000"/>
                    <a:gd name="connsiteX5" fmla="*/ 10000 w 10000"/>
                    <a:gd name="connsiteY5" fmla="*/ 4118 h 10000"/>
                    <a:gd name="connsiteX6" fmla="*/ 4945 w 10000"/>
                    <a:gd name="connsiteY6" fmla="*/ 0 h 10000"/>
                    <a:gd name="connsiteX7" fmla="*/ 0 w 10000"/>
                    <a:gd name="connsiteY7" fmla="*/ 4128 h 10000"/>
                    <a:gd name="connsiteX0" fmla="*/ 0 w 10000"/>
                    <a:gd name="connsiteY0" fmla="*/ 4128 h 9990"/>
                    <a:gd name="connsiteX1" fmla="*/ 0 w 10000"/>
                    <a:gd name="connsiteY1" fmla="*/ 9725 h 9990"/>
                    <a:gd name="connsiteX2" fmla="*/ 108 w 10000"/>
                    <a:gd name="connsiteY2" fmla="*/ 9990 h 9990"/>
                    <a:gd name="connsiteX3" fmla="*/ 9802 w 10000"/>
                    <a:gd name="connsiteY3" fmla="*/ 9981 h 9990"/>
                    <a:gd name="connsiteX4" fmla="*/ 10000 w 10000"/>
                    <a:gd name="connsiteY4" fmla="*/ 9725 h 9990"/>
                    <a:gd name="connsiteX5" fmla="*/ 10000 w 10000"/>
                    <a:gd name="connsiteY5" fmla="*/ 4118 h 9990"/>
                    <a:gd name="connsiteX6" fmla="*/ 4945 w 10000"/>
                    <a:gd name="connsiteY6" fmla="*/ 0 h 9990"/>
                    <a:gd name="connsiteX7" fmla="*/ 0 w 10000"/>
                    <a:gd name="connsiteY7" fmla="*/ 4128 h 9990"/>
                    <a:gd name="connsiteX0" fmla="*/ 0 w 10000"/>
                    <a:gd name="connsiteY0" fmla="*/ 4132 h 10000"/>
                    <a:gd name="connsiteX1" fmla="*/ 0 w 10000"/>
                    <a:gd name="connsiteY1" fmla="*/ 9735 h 10000"/>
                    <a:gd name="connsiteX2" fmla="*/ 108 w 10000"/>
                    <a:gd name="connsiteY2" fmla="*/ 10000 h 10000"/>
                    <a:gd name="connsiteX3" fmla="*/ 9802 w 10000"/>
                    <a:gd name="connsiteY3" fmla="*/ 9991 h 10000"/>
                    <a:gd name="connsiteX4" fmla="*/ 10000 w 10000"/>
                    <a:gd name="connsiteY4" fmla="*/ 9735 h 10000"/>
                    <a:gd name="connsiteX5" fmla="*/ 10000 w 10000"/>
                    <a:gd name="connsiteY5" fmla="*/ 4122 h 10000"/>
                    <a:gd name="connsiteX6" fmla="*/ 4945 w 10000"/>
                    <a:gd name="connsiteY6" fmla="*/ 0 h 10000"/>
                    <a:gd name="connsiteX7" fmla="*/ 0 w 10000"/>
                    <a:gd name="connsiteY7" fmla="*/ 4132 h 10000"/>
                    <a:gd name="connsiteX0" fmla="*/ 0 w 10000"/>
                    <a:gd name="connsiteY0" fmla="*/ 4132 h 10000"/>
                    <a:gd name="connsiteX1" fmla="*/ 0 w 10000"/>
                    <a:gd name="connsiteY1" fmla="*/ 9735 h 10000"/>
                    <a:gd name="connsiteX2" fmla="*/ 108 w 10000"/>
                    <a:gd name="connsiteY2" fmla="*/ 10000 h 10000"/>
                    <a:gd name="connsiteX3" fmla="*/ 9802 w 10000"/>
                    <a:gd name="connsiteY3" fmla="*/ 9991 h 10000"/>
                    <a:gd name="connsiteX4" fmla="*/ 10000 w 10000"/>
                    <a:gd name="connsiteY4" fmla="*/ 9735 h 10000"/>
                    <a:gd name="connsiteX5" fmla="*/ 10000 w 10000"/>
                    <a:gd name="connsiteY5" fmla="*/ 4122 h 10000"/>
                    <a:gd name="connsiteX6" fmla="*/ 4945 w 10000"/>
                    <a:gd name="connsiteY6" fmla="*/ 0 h 10000"/>
                    <a:gd name="connsiteX7" fmla="*/ 0 w 10000"/>
                    <a:gd name="connsiteY7" fmla="*/ 4132 h 10000"/>
                    <a:gd name="connsiteX0" fmla="*/ 0 w 10000"/>
                    <a:gd name="connsiteY0" fmla="*/ 4132 h 9991"/>
                    <a:gd name="connsiteX1" fmla="*/ 0 w 10000"/>
                    <a:gd name="connsiteY1" fmla="*/ 9735 h 9991"/>
                    <a:gd name="connsiteX2" fmla="*/ 108 w 10000"/>
                    <a:gd name="connsiteY2" fmla="*/ 9979 h 9991"/>
                    <a:gd name="connsiteX3" fmla="*/ 9802 w 10000"/>
                    <a:gd name="connsiteY3" fmla="*/ 9991 h 9991"/>
                    <a:gd name="connsiteX4" fmla="*/ 10000 w 10000"/>
                    <a:gd name="connsiteY4" fmla="*/ 9735 h 9991"/>
                    <a:gd name="connsiteX5" fmla="*/ 10000 w 10000"/>
                    <a:gd name="connsiteY5" fmla="*/ 4122 h 9991"/>
                    <a:gd name="connsiteX6" fmla="*/ 4945 w 10000"/>
                    <a:gd name="connsiteY6" fmla="*/ 0 h 9991"/>
                    <a:gd name="connsiteX7" fmla="*/ 0 w 10000"/>
                    <a:gd name="connsiteY7" fmla="*/ 4132 h 9991"/>
                    <a:gd name="connsiteX0" fmla="*/ 0 w 10000"/>
                    <a:gd name="connsiteY0" fmla="*/ 4136 h 10000"/>
                    <a:gd name="connsiteX1" fmla="*/ 0 w 10000"/>
                    <a:gd name="connsiteY1" fmla="*/ 9744 h 10000"/>
                    <a:gd name="connsiteX2" fmla="*/ 167 w 10000"/>
                    <a:gd name="connsiteY2" fmla="*/ 9988 h 10000"/>
                    <a:gd name="connsiteX3" fmla="*/ 9802 w 10000"/>
                    <a:gd name="connsiteY3" fmla="*/ 10000 h 10000"/>
                    <a:gd name="connsiteX4" fmla="*/ 10000 w 10000"/>
                    <a:gd name="connsiteY4" fmla="*/ 9744 h 10000"/>
                    <a:gd name="connsiteX5" fmla="*/ 10000 w 10000"/>
                    <a:gd name="connsiteY5" fmla="*/ 4126 h 10000"/>
                    <a:gd name="connsiteX6" fmla="*/ 4945 w 10000"/>
                    <a:gd name="connsiteY6" fmla="*/ 0 h 10000"/>
                    <a:gd name="connsiteX7" fmla="*/ 0 w 10000"/>
                    <a:gd name="connsiteY7" fmla="*/ 4136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10000">
                      <a:moveTo>
                        <a:pt x="0" y="4136"/>
                      </a:moveTo>
                      <a:lnTo>
                        <a:pt x="0" y="9744"/>
                      </a:lnTo>
                      <a:cubicBezTo>
                        <a:pt x="0" y="9847"/>
                        <a:pt x="67" y="9978"/>
                        <a:pt x="167" y="9988"/>
                      </a:cubicBezTo>
                      <a:lnTo>
                        <a:pt x="9802" y="10000"/>
                      </a:lnTo>
                      <a:cubicBezTo>
                        <a:pt x="9931" y="9957"/>
                        <a:pt x="10000" y="9849"/>
                        <a:pt x="10000" y="9744"/>
                      </a:cubicBezTo>
                      <a:lnTo>
                        <a:pt x="10000" y="4126"/>
                      </a:lnTo>
                      <a:lnTo>
                        <a:pt x="4945" y="0"/>
                      </a:lnTo>
                      <a:lnTo>
                        <a:pt x="0" y="41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22"/>
                <p:cNvSpPr>
                  <a:spLocks/>
                </p:cNvSpPr>
                <p:nvPr/>
              </p:nvSpPr>
              <p:spPr bwMode="auto">
                <a:xfrm>
                  <a:off x="1711325" y="2544433"/>
                  <a:ext cx="1168400" cy="534450"/>
                </a:xfrm>
                <a:custGeom>
                  <a:avLst/>
                  <a:gdLst>
                    <a:gd name="T0" fmla="*/ 6308 w 6501"/>
                    <a:gd name="T1" fmla="*/ 2281 h 2972"/>
                    <a:gd name="T2" fmla="*/ 3476 w 6501"/>
                    <a:gd name="T3" fmla="*/ 102 h 2972"/>
                    <a:gd name="T4" fmla="*/ 3024 w 6501"/>
                    <a:gd name="T5" fmla="*/ 102 h 2972"/>
                    <a:gd name="T6" fmla="*/ 1507 w 6501"/>
                    <a:gd name="T7" fmla="*/ 1269 h 2972"/>
                    <a:gd name="T8" fmla="*/ 1507 w 6501"/>
                    <a:gd name="T9" fmla="*/ 680 h 2972"/>
                    <a:gd name="T10" fmla="*/ 767 w 6501"/>
                    <a:gd name="T11" fmla="*/ 680 h 2972"/>
                    <a:gd name="T12" fmla="*/ 767 w 6501"/>
                    <a:gd name="T13" fmla="*/ 1839 h 2972"/>
                    <a:gd name="T14" fmla="*/ 193 w 6501"/>
                    <a:gd name="T15" fmla="*/ 2281 h 2972"/>
                    <a:gd name="T16" fmla="*/ 125 w 6501"/>
                    <a:gd name="T17" fmla="*/ 2800 h 2972"/>
                    <a:gd name="T18" fmla="*/ 418 w 6501"/>
                    <a:gd name="T19" fmla="*/ 2944 h 2972"/>
                    <a:gd name="T20" fmla="*/ 539 w 6501"/>
                    <a:gd name="T21" fmla="*/ 2924 h 2972"/>
                    <a:gd name="T22" fmla="*/ 3136 w 6501"/>
                    <a:gd name="T23" fmla="*/ 858 h 2972"/>
                    <a:gd name="T24" fmla="*/ 3307 w 6501"/>
                    <a:gd name="T25" fmla="*/ 856 h 2972"/>
                    <a:gd name="T26" fmla="*/ 5967 w 6501"/>
                    <a:gd name="T27" fmla="*/ 2925 h 2972"/>
                    <a:gd name="T28" fmla="*/ 6376 w 6501"/>
                    <a:gd name="T29" fmla="*/ 2800 h 2972"/>
                    <a:gd name="T30" fmla="*/ 6308 w 6501"/>
                    <a:gd name="T31" fmla="*/ 2281 h 29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501" h="2972">
                      <a:moveTo>
                        <a:pt x="6308" y="2281"/>
                      </a:moveTo>
                      <a:lnTo>
                        <a:pt x="3476" y="102"/>
                      </a:lnTo>
                      <a:cubicBezTo>
                        <a:pt x="3343" y="0"/>
                        <a:pt x="3157" y="0"/>
                        <a:pt x="3024" y="102"/>
                      </a:cubicBezTo>
                      <a:lnTo>
                        <a:pt x="1507" y="1269"/>
                      </a:lnTo>
                      <a:lnTo>
                        <a:pt x="1507" y="680"/>
                      </a:lnTo>
                      <a:lnTo>
                        <a:pt x="767" y="680"/>
                      </a:lnTo>
                      <a:lnTo>
                        <a:pt x="767" y="1839"/>
                      </a:lnTo>
                      <a:lnTo>
                        <a:pt x="193" y="2281"/>
                      </a:lnTo>
                      <a:cubicBezTo>
                        <a:pt x="31" y="2405"/>
                        <a:pt x="0" y="2638"/>
                        <a:pt x="125" y="2800"/>
                      </a:cubicBezTo>
                      <a:cubicBezTo>
                        <a:pt x="198" y="2895"/>
                        <a:pt x="308" y="2944"/>
                        <a:pt x="418" y="2944"/>
                      </a:cubicBezTo>
                      <a:cubicBezTo>
                        <a:pt x="459" y="2944"/>
                        <a:pt x="500" y="2937"/>
                        <a:pt x="539" y="2924"/>
                      </a:cubicBezTo>
                      <a:lnTo>
                        <a:pt x="3136" y="858"/>
                      </a:lnTo>
                      <a:cubicBezTo>
                        <a:pt x="3186" y="818"/>
                        <a:pt x="3257" y="817"/>
                        <a:pt x="3307" y="856"/>
                      </a:cubicBezTo>
                      <a:lnTo>
                        <a:pt x="5967" y="2925"/>
                      </a:lnTo>
                      <a:cubicBezTo>
                        <a:pt x="6113" y="2972"/>
                        <a:pt x="6277" y="2928"/>
                        <a:pt x="6376" y="2800"/>
                      </a:cubicBezTo>
                      <a:cubicBezTo>
                        <a:pt x="6501" y="2638"/>
                        <a:pt x="6470" y="2405"/>
                        <a:pt x="6308" y="22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81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Housing Crisis Resolution System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84715" y="1460439"/>
            <a:ext cx="3751347" cy="1302252"/>
            <a:chOff x="2851275" y="1753433"/>
            <a:chExt cx="4184788" cy="118956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851275" y="1753433"/>
              <a:ext cx="418478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851275" y="1753433"/>
              <a:ext cx="0" cy="78707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543446" y="1753433"/>
              <a:ext cx="0" cy="118956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527003" y="669277"/>
            <a:ext cx="5874138" cy="695644"/>
            <a:chOff x="1617422" y="1079351"/>
            <a:chExt cx="5890083" cy="634121"/>
          </a:xfrm>
        </p:grpSpPr>
        <p:sp>
          <p:nvSpPr>
            <p:cNvPr id="9" name="TextBox 8"/>
            <p:cNvSpPr txBox="1"/>
            <p:nvPr/>
          </p:nvSpPr>
          <p:spPr>
            <a:xfrm>
              <a:off x="1617422" y="1079351"/>
              <a:ext cx="5890083" cy="5330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 HOUSING CRISIS RESOLUTION SYSTEM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39534" y="1433674"/>
              <a:ext cx="3845860" cy="279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Vision: No one homeless more than 30 days</a:t>
              </a:r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11175" y="837616"/>
            <a:ext cx="1179399" cy="1083429"/>
            <a:chOff x="7011175" y="1308203"/>
            <a:chExt cx="1179399" cy="1083429"/>
          </a:xfrm>
        </p:grpSpPr>
        <p:sp>
          <p:nvSpPr>
            <p:cNvPr id="33" name="TextBox 32"/>
            <p:cNvSpPr txBox="1"/>
            <p:nvPr/>
          </p:nvSpPr>
          <p:spPr>
            <a:xfrm>
              <a:off x="7191426" y="1931025"/>
              <a:ext cx="818897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rgbClr val="5482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Successfully Diverted to Housing</a:t>
              </a:r>
              <a:endParaRPr lang="en-US" sz="700" b="1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011175" y="1308203"/>
              <a:ext cx="1179399" cy="1083429"/>
              <a:chOff x="6909840" y="1228386"/>
              <a:chExt cx="1182600" cy="1086370"/>
            </a:xfrm>
            <a:solidFill>
              <a:srgbClr val="056CB6"/>
            </a:solidFill>
          </p:grpSpPr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7047219" y="1437302"/>
                <a:ext cx="907842" cy="877454"/>
              </a:xfrm>
              <a:custGeom>
                <a:avLst/>
                <a:gdLst>
                  <a:gd name="connsiteX0" fmla="*/ 468448 w 947317"/>
                  <a:gd name="connsiteY0" fmla="*/ 0 h 915608"/>
                  <a:gd name="connsiteX1" fmla="*/ 947317 w 947317"/>
                  <a:gd name="connsiteY1" fmla="*/ 372927 h 915608"/>
                  <a:gd name="connsiteX2" fmla="*/ 947317 w 947317"/>
                  <a:gd name="connsiteY2" fmla="*/ 880449 h 915608"/>
                  <a:gd name="connsiteX3" fmla="*/ 937086 w 947317"/>
                  <a:gd name="connsiteY3" fmla="*/ 905353 h 915608"/>
                  <a:gd name="connsiteX4" fmla="*/ 912266 w 947317"/>
                  <a:gd name="connsiteY4" fmla="*/ 915608 h 915608"/>
                  <a:gd name="connsiteX5" fmla="*/ 768384 w 947317"/>
                  <a:gd name="connsiteY5" fmla="*/ 915608 h 915608"/>
                  <a:gd name="connsiteX6" fmla="*/ 768384 w 947317"/>
                  <a:gd name="connsiteY6" fmla="*/ 395071 h 915608"/>
                  <a:gd name="connsiteX7" fmla="*/ 177611 w 947317"/>
                  <a:gd name="connsiteY7" fmla="*/ 395071 h 915608"/>
                  <a:gd name="connsiteX8" fmla="*/ 177611 w 947317"/>
                  <a:gd name="connsiteY8" fmla="*/ 915608 h 915608"/>
                  <a:gd name="connsiteX9" fmla="*/ 35051 w 947317"/>
                  <a:gd name="connsiteY9" fmla="*/ 915608 h 915608"/>
                  <a:gd name="connsiteX10" fmla="*/ 10231 w 947317"/>
                  <a:gd name="connsiteY10" fmla="*/ 905353 h 915608"/>
                  <a:gd name="connsiteX11" fmla="*/ 0 w 947317"/>
                  <a:gd name="connsiteY11" fmla="*/ 880449 h 915608"/>
                  <a:gd name="connsiteX12" fmla="*/ 0 w 947317"/>
                  <a:gd name="connsiteY12" fmla="*/ 373751 h 915608"/>
                  <a:gd name="connsiteX13" fmla="*/ 468448 w 947317"/>
                  <a:gd name="connsiteY13" fmla="*/ 0 h 91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7317" h="915608">
                    <a:moveTo>
                      <a:pt x="468448" y="0"/>
                    </a:moveTo>
                    <a:lnTo>
                      <a:pt x="947317" y="372927"/>
                    </a:lnTo>
                    <a:lnTo>
                      <a:pt x="947317" y="880449"/>
                    </a:lnTo>
                    <a:cubicBezTo>
                      <a:pt x="947317" y="889971"/>
                      <a:pt x="943717" y="898669"/>
                      <a:pt x="937086" y="905353"/>
                    </a:cubicBezTo>
                    <a:cubicBezTo>
                      <a:pt x="930455" y="912037"/>
                      <a:pt x="921550" y="915608"/>
                      <a:pt x="912266" y="915608"/>
                    </a:cubicBezTo>
                    <a:lnTo>
                      <a:pt x="768384" y="915608"/>
                    </a:lnTo>
                    <a:lnTo>
                      <a:pt x="768384" y="395071"/>
                    </a:lnTo>
                    <a:lnTo>
                      <a:pt x="177611" y="395071"/>
                    </a:lnTo>
                    <a:lnTo>
                      <a:pt x="177611" y="915608"/>
                    </a:lnTo>
                    <a:lnTo>
                      <a:pt x="35051" y="915608"/>
                    </a:lnTo>
                    <a:cubicBezTo>
                      <a:pt x="25767" y="915608"/>
                      <a:pt x="16673" y="912037"/>
                      <a:pt x="10231" y="905353"/>
                    </a:cubicBezTo>
                    <a:cubicBezTo>
                      <a:pt x="3600" y="898853"/>
                      <a:pt x="0" y="889788"/>
                      <a:pt x="0" y="880449"/>
                    </a:cubicBezTo>
                    <a:lnTo>
                      <a:pt x="0" y="373751"/>
                    </a:lnTo>
                    <a:lnTo>
                      <a:pt x="468448" y="0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7"/>
              <p:cNvSpPr>
                <a:spLocks/>
              </p:cNvSpPr>
              <p:nvPr/>
            </p:nvSpPr>
            <p:spPr bwMode="auto">
              <a:xfrm>
                <a:off x="6909840" y="1228386"/>
                <a:ext cx="1182600" cy="541919"/>
              </a:xfrm>
              <a:custGeom>
                <a:avLst/>
                <a:gdLst>
                  <a:gd name="T0" fmla="*/ 6308 w 6501"/>
                  <a:gd name="T1" fmla="*/ 2281 h 2972"/>
                  <a:gd name="T2" fmla="*/ 3476 w 6501"/>
                  <a:gd name="T3" fmla="*/ 102 h 2972"/>
                  <a:gd name="T4" fmla="*/ 3024 w 6501"/>
                  <a:gd name="T5" fmla="*/ 102 h 2972"/>
                  <a:gd name="T6" fmla="*/ 1507 w 6501"/>
                  <a:gd name="T7" fmla="*/ 1269 h 2972"/>
                  <a:gd name="T8" fmla="*/ 1507 w 6501"/>
                  <a:gd name="T9" fmla="*/ 680 h 2972"/>
                  <a:gd name="T10" fmla="*/ 767 w 6501"/>
                  <a:gd name="T11" fmla="*/ 680 h 2972"/>
                  <a:gd name="T12" fmla="*/ 767 w 6501"/>
                  <a:gd name="T13" fmla="*/ 1839 h 2972"/>
                  <a:gd name="T14" fmla="*/ 193 w 6501"/>
                  <a:gd name="T15" fmla="*/ 2281 h 2972"/>
                  <a:gd name="T16" fmla="*/ 125 w 6501"/>
                  <a:gd name="T17" fmla="*/ 2800 h 2972"/>
                  <a:gd name="T18" fmla="*/ 418 w 6501"/>
                  <a:gd name="T19" fmla="*/ 2944 h 2972"/>
                  <a:gd name="T20" fmla="*/ 539 w 6501"/>
                  <a:gd name="T21" fmla="*/ 2924 h 2972"/>
                  <a:gd name="T22" fmla="*/ 3136 w 6501"/>
                  <a:gd name="T23" fmla="*/ 858 h 2972"/>
                  <a:gd name="T24" fmla="*/ 3307 w 6501"/>
                  <a:gd name="T25" fmla="*/ 856 h 2972"/>
                  <a:gd name="T26" fmla="*/ 5967 w 6501"/>
                  <a:gd name="T27" fmla="*/ 2925 h 2972"/>
                  <a:gd name="T28" fmla="*/ 6376 w 6501"/>
                  <a:gd name="T29" fmla="*/ 2800 h 2972"/>
                  <a:gd name="T30" fmla="*/ 6308 w 6501"/>
                  <a:gd name="T31" fmla="*/ 2281 h 2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01" h="2972">
                    <a:moveTo>
                      <a:pt x="6308" y="2281"/>
                    </a:moveTo>
                    <a:lnTo>
                      <a:pt x="3476" y="102"/>
                    </a:lnTo>
                    <a:cubicBezTo>
                      <a:pt x="3343" y="0"/>
                      <a:pt x="3157" y="0"/>
                      <a:pt x="3024" y="102"/>
                    </a:cubicBezTo>
                    <a:lnTo>
                      <a:pt x="1507" y="1269"/>
                    </a:lnTo>
                    <a:lnTo>
                      <a:pt x="1507" y="680"/>
                    </a:lnTo>
                    <a:lnTo>
                      <a:pt x="767" y="680"/>
                    </a:lnTo>
                    <a:lnTo>
                      <a:pt x="767" y="1839"/>
                    </a:lnTo>
                    <a:lnTo>
                      <a:pt x="193" y="2281"/>
                    </a:lnTo>
                    <a:cubicBezTo>
                      <a:pt x="31" y="2405"/>
                      <a:pt x="0" y="2638"/>
                      <a:pt x="125" y="2800"/>
                    </a:cubicBezTo>
                    <a:cubicBezTo>
                      <a:pt x="198" y="2895"/>
                      <a:pt x="308" y="2944"/>
                      <a:pt x="418" y="2944"/>
                    </a:cubicBezTo>
                    <a:cubicBezTo>
                      <a:pt x="459" y="2944"/>
                      <a:pt x="500" y="2937"/>
                      <a:pt x="539" y="2924"/>
                    </a:cubicBezTo>
                    <a:lnTo>
                      <a:pt x="3136" y="858"/>
                    </a:lnTo>
                    <a:cubicBezTo>
                      <a:pt x="3186" y="818"/>
                      <a:pt x="3257" y="817"/>
                      <a:pt x="3307" y="856"/>
                    </a:cubicBezTo>
                    <a:lnTo>
                      <a:pt x="5967" y="2925"/>
                    </a:lnTo>
                    <a:cubicBezTo>
                      <a:pt x="6113" y="2972"/>
                      <a:pt x="6277" y="2928"/>
                      <a:pt x="6376" y="2800"/>
                    </a:cubicBezTo>
                    <a:cubicBezTo>
                      <a:pt x="6501" y="2638"/>
                      <a:pt x="6470" y="2405"/>
                      <a:pt x="6308" y="2281"/>
                    </a:cubicBez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6942676" y="2309976"/>
                <a:ext cx="1116928" cy="0"/>
              </a:xfrm>
              <a:prstGeom prst="line">
                <a:avLst/>
              </a:prstGeom>
              <a:grpFill/>
              <a:ln w="15875">
                <a:solidFill>
                  <a:srgbClr val="54823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/>
          <p:cNvGrpSpPr/>
          <p:nvPr/>
        </p:nvGrpSpPr>
        <p:grpSpPr>
          <a:xfrm>
            <a:off x="2686016" y="5108342"/>
            <a:ext cx="1786064" cy="793835"/>
            <a:chOff x="2686016" y="5984111"/>
            <a:chExt cx="1786064" cy="793835"/>
          </a:xfrm>
        </p:grpSpPr>
        <p:grpSp>
          <p:nvGrpSpPr>
            <p:cNvPr id="39" name="Group 38"/>
            <p:cNvGrpSpPr/>
            <p:nvPr/>
          </p:nvGrpSpPr>
          <p:grpSpPr>
            <a:xfrm>
              <a:off x="2686016" y="5984111"/>
              <a:ext cx="1786064" cy="308606"/>
              <a:chOff x="2940016" y="5711855"/>
              <a:chExt cx="1786064" cy="308606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940016" y="5711855"/>
                <a:ext cx="1786064" cy="308606"/>
                <a:chOff x="2917025" y="5323875"/>
                <a:chExt cx="1681870" cy="264184"/>
              </a:xfrm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" name="Round Same Side Corner Rectangle 47"/>
                <p:cNvSpPr/>
                <p:nvPr/>
              </p:nvSpPr>
              <p:spPr>
                <a:xfrm>
                  <a:off x="2918012" y="5323875"/>
                  <a:ext cx="1680883" cy="246578"/>
                </a:xfrm>
                <a:prstGeom prst="round2SameRect">
                  <a:avLst>
                    <a:gd name="adj1" fmla="val 7049"/>
                    <a:gd name="adj2" fmla="val 0"/>
                  </a:avLst>
                </a:prstGeom>
                <a:solidFill>
                  <a:srgbClr val="FFC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2917025" y="5548921"/>
                  <a:ext cx="1681870" cy="39138"/>
                </a:xfrm>
                <a:prstGeom prst="rect">
                  <a:avLst/>
                </a:prstGeom>
                <a:solidFill>
                  <a:srgbClr val="926F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3140076" y="5719416"/>
                <a:ext cx="1386992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Interim Housing</a:t>
                </a:r>
                <a:endPara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flipV="1">
              <a:off x="2687064" y="6329090"/>
              <a:ext cx="1785016" cy="448856"/>
              <a:chOff x="2918012" y="5761237"/>
              <a:chExt cx="1680883" cy="384246"/>
            </a:xfrm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Round Same Side Corner Rectangle 43"/>
              <p:cNvSpPr/>
              <p:nvPr/>
            </p:nvSpPr>
            <p:spPr>
              <a:xfrm>
                <a:off x="2918012" y="5761237"/>
                <a:ext cx="809065" cy="384246"/>
              </a:xfrm>
              <a:prstGeom prst="round2SameRect">
                <a:avLst>
                  <a:gd name="adj1" fmla="val 3351"/>
                  <a:gd name="adj2" fmla="val 0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ound Same Side Corner Rectangle 44"/>
              <p:cNvSpPr/>
              <p:nvPr/>
            </p:nvSpPr>
            <p:spPr>
              <a:xfrm>
                <a:off x="3784227" y="5761237"/>
                <a:ext cx="814668" cy="384246"/>
              </a:xfrm>
              <a:prstGeom prst="round2SameRect">
                <a:avLst>
                  <a:gd name="adj1" fmla="val 3351"/>
                  <a:gd name="adj2" fmla="val 0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0" name="Straight Connector 49"/>
          <p:cNvCxnSpPr/>
          <p:nvPr/>
        </p:nvCxnSpPr>
        <p:spPr>
          <a:xfrm>
            <a:off x="3279282" y="4725806"/>
            <a:ext cx="0" cy="36810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898820" y="4725806"/>
            <a:ext cx="0" cy="36810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093541" y="1891258"/>
            <a:ext cx="0" cy="24235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795580" y="3412463"/>
            <a:ext cx="1248903" cy="1232490"/>
          </a:xfrm>
          <a:custGeom>
            <a:avLst/>
            <a:gdLst>
              <a:gd name="connsiteX0" fmla="*/ 271023 w 1033766"/>
              <a:gd name="connsiteY0" fmla="*/ 0 h 1580586"/>
              <a:gd name="connsiteX1" fmla="*/ 1033766 w 1033766"/>
              <a:gd name="connsiteY1" fmla="*/ 0 h 1580586"/>
              <a:gd name="connsiteX2" fmla="*/ 762743 w 1033766"/>
              <a:gd name="connsiteY2" fmla="*/ 1580586 h 1580586"/>
              <a:gd name="connsiteX3" fmla="*/ 0 w 1033766"/>
              <a:gd name="connsiteY3" fmla="*/ 1580586 h 1580586"/>
              <a:gd name="connsiteX4" fmla="*/ 271023 w 1033766"/>
              <a:gd name="connsiteY4" fmla="*/ 0 h 158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766" h="1580586">
                <a:moveTo>
                  <a:pt x="271023" y="0"/>
                </a:moveTo>
                <a:lnTo>
                  <a:pt x="1033766" y="0"/>
                </a:lnTo>
                <a:lnTo>
                  <a:pt x="762743" y="1580586"/>
                </a:lnTo>
                <a:lnTo>
                  <a:pt x="0" y="1580586"/>
                </a:lnTo>
                <a:lnTo>
                  <a:pt x="271023" y="0"/>
                </a:lnTo>
                <a:close/>
              </a:path>
            </a:pathLst>
          </a:custGeom>
          <a:solidFill>
            <a:srgbClr val="C00000"/>
          </a:solidFill>
          <a:ln w="0">
            <a:solidFill>
              <a:srgbClr val="9E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795580" y="2147853"/>
            <a:ext cx="1249885" cy="1239886"/>
          </a:xfrm>
          <a:custGeom>
            <a:avLst/>
            <a:gdLst>
              <a:gd name="connsiteX0" fmla="*/ 0 w 1034579"/>
              <a:gd name="connsiteY0" fmla="*/ 0 h 1590070"/>
              <a:gd name="connsiteX1" fmla="*/ 762743 w 1034579"/>
              <a:gd name="connsiteY1" fmla="*/ 0 h 1590070"/>
              <a:gd name="connsiteX2" fmla="*/ 1034579 w 1034579"/>
              <a:gd name="connsiteY2" fmla="*/ 1585328 h 1590070"/>
              <a:gd name="connsiteX3" fmla="*/ 1033766 w 1034579"/>
              <a:gd name="connsiteY3" fmla="*/ 1590070 h 1590070"/>
              <a:gd name="connsiteX4" fmla="*/ 271023 w 1034579"/>
              <a:gd name="connsiteY4" fmla="*/ 1590070 h 1590070"/>
              <a:gd name="connsiteX5" fmla="*/ 271836 w 1034579"/>
              <a:gd name="connsiteY5" fmla="*/ 1585328 h 1590070"/>
              <a:gd name="connsiteX6" fmla="*/ 0 w 1034579"/>
              <a:gd name="connsiteY6" fmla="*/ 0 h 159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579" h="1590070">
                <a:moveTo>
                  <a:pt x="0" y="0"/>
                </a:moveTo>
                <a:lnTo>
                  <a:pt x="762743" y="0"/>
                </a:lnTo>
                <a:lnTo>
                  <a:pt x="1034579" y="1585328"/>
                </a:lnTo>
                <a:lnTo>
                  <a:pt x="1033766" y="1590070"/>
                </a:lnTo>
                <a:lnTo>
                  <a:pt x="271023" y="1590070"/>
                </a:lnTo>
                <a:lnTo>
                  <a:pt x="271836" y="158532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0">
            <a:solidFill>
              <a:srgbClr val="9E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21719" y="2678834"/>
            <a:ext cx="1213915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Unsheltered Homeless</a:t>
            </a:r>
            <a:endParaRPr lang="en-US" sz="9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287" y="3959530"/>
            <a:ext cx="1213915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Risk of Homeless-ness</a:t>
            </a:r>
            <a:endParaRPr lang="en-US" sz="9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91055" y="2147853"/>
            <a:ext cx="1003842" cy="2497100"/>
            <a:chOff x="51522" y="2327867"/>
            <a:chExt cx="882038" cy="3170656"/>
          </a:xfrm>
          <a:solidFill>
            <a:srgbClr val="C00000"/>
          </a:solidFill>
        </p:grpSpPr>
        <p:sp>
          <p:nvSpPr>
            <p:cNvPr id="61" name="Chevron 137"/>
            <p:cNvSpPr/>
            <p:nvPr/>
          </p:nvSpPr>
          <p:spPr>
            <a:xfrm>
              <a:off x="55476" y="2327867"/>
              <a:ext cx="878084" cy="3170656"/>
            </a:xfrm>
            <a:custGeom>
              <a:avLst/>
              <a:gdLst>
                <a:gd name="connsiteX0" fmla="*/ 0 w 845635"/>
                <a:gd name="connsiteY0" fmla="*/ 0 h 3170656"/>
                <a:gd name="connsiteX1" fmla="*/ 570102 w 845635"/>
                <a:gd name="connsiteY1" fmla="*/ 0 h 3170656"/>
                <a:gd name="connsiteX2" fmla="*/ 845635 w 845635"/>
                <a:gd name="connsiteY2" fmla="*/ 1585328 h 3170656"/>
                <a:gd name="connsiteX3" fmla="*/ 570102 w 845635"/>
                <a:gd name="connsiteY3" fmla="*/ 3170656 h 3170656"/>
                <a:gd name="connsiteX4" fmla="*/ 0 w 845635"/>
                <a:gd name="connsiteY4" fmla="*/ 3170656 h 3170656"/>
                <a:gd name="connsiteX5" fmla="*/ 275533 w 845635"/>
                <a:gd name="connsiteY5" fmla="*/ 1585328 h 3170656"/>
                <a:gd name="connsiteX6" fmla="*/ 0 w 845635"/>
                <a:gd name="connsiteY6" fmla="*/ 0 h 3170656"/>
                <a:gd name="connsiteX0" fmla="*/ 0 w 845635"/>
                <a:gd name="connsiteY0" fmla="*/ 0 h 3170656"/>
                <a:gd name="connsiteX1" fmla="*/ 570102 w 845635"/>
                <a:gd name="connsiteY1" fmla="*/ 0 h 3170656"/>
                <a:gd name="connsiteX2" fmla="*/ 845635 w 845635"/>
                <a:gd name="connsiteY2" fmla="*/ 1585328 h 3170656"/>
                <a:gd name="connsiteX3" fmla="*/ 570102 w 845635"/>
                <a:gd name="connsiteY3" fmla="*/ 3170656 h 3170656"/>
                <a:gd name="connsiteX4" fmla="*/ 0 w 845635"/>
                <a:gd name="connsiteY4" fmla="*/ 3170656 h 3170656"/>
                <a:gd name="connsiteX5" fmla="*/ 0 w 845635"/>
                <a:gd name="connsiteY5" fmla="*/ 0 h 317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635" h="3170656">
                  <a:moveTo>
                    <a:pt x="0" y="0"/>
                  </a:moveTo>
                  <a:lnTo>
                    <a:pt x="570102" y="0"/>
                  </a:lnTo>
                  <a:lnTo>
                    <a:pt x="845635" y="1585328"/>
                  </a:lnTo>
                  <a:lnTo>
                    <a:pt x="570102" y="3170656"/>
                  </a:lnTo>
                  <a:lnTo>
                    <a:pt x="0" y="31706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2C767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1522" y="3878677"/>
              <a:ext cx="796755" cy="547112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Housing Crisis</a:t>
              </a:r>
              <a:endPara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815915" y="2147853"/>
            <a:ext cx="897575" cy="2497100"/>
            <a:chOff x="1470345" y="2327867"/>
            <a:chExt cx="986934" cy="3170656"/>
          </a:xfrm>
        </p:grpSpPr>
        <p:sp>
          <p:nvSpPr>
            <p:cNvPr id="64" name="Chevron 63"/>
            <p:cNvSpPr/>
            <p:nvPr/>
          </p:nvSpPr>
          <p:spPr>
            <a:xfrm>
              <a:off x="1470345" y="2327867"/>
              <a:ext cx="986934" cy="3170656"/>
            </a:xfrm>
            <a:prstGeom prst="chevron">
              <a:avLst>
                <a:gd name="adj" fmla="val 36866"/>
              </a:avLst>
            </a:prstGeom>
            <a:solidFill>
              <a:srgbClr val="C00000"/>
            </a:solidFill>
            <a:ln w="0">
              <a:solidFill>
                <a:srgbClr val="8E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6200000">
              <a:off x="1211197" y="3786581"/>
              <a:ext cx="1689204" cy="2532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Coordinated Entry</a:t>
              </a:r>
              <a:endPara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422594" y="2147853"/>
            <a:ext cx="887513" cy="2497100"/>
            <a:chOff x="1470345" y="2327867"/>
            <a:chExt cx="975870" cy="3170656"/>
          </a:xfrm>
        </p:grpSpPr>
        <p:sp>
          <p:nvSpPr>
            <p:cNvPr id="67" name="Chevron 66"/>
            <p:cNvSpPr/>
            <p:nvPr/>
          </p:nvSpPr>
          <p:spPr>
            <a:xfrm>
              <a:off x="1470345" y="2327867"/>
              <a:ext cx="975870" cy="3170656"/>
            </a:xfrm>
            <a:prstGeom prst="chevron">
              <a:avLst>
                <a:gd name="adj" fmla="val 36866"/>
              </a:avLst>
            </a:prstGeom>
            <a:solidFill>
              <a:srgbClr val="E91E09"/>
            </a:solidFill>
            <a:ln w="0">
              <a:solidFill>
                <a:srgbClr val="B5180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16200000">
              <a:off x="1393758" y="3697057"/>
              <a:ext cx="1374354" cy="456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Shelter Diversion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021653" y="2147853"/>
            <a:ext cx="869548" cy="2497100"/>
            <a:chOff x="1461966" y="2327867"/>
            <a:chExt cx="956116" cy="3170656"/>
          </a:xfrm>
        </p:grpSpPr>
        <p:sp>
          <p:nvSpPr>
            <p:cNvPr id="70" name="Chevron 69"/>
            <p:cNvSpPr/>
            <p:nvPr/>
          </p:nvSpPr>
          <p:spPr>
            <a:xfrm>
              <a:off x="1461966" y="2327867"/>
              <a:ext cx="956116" cy="3170656"/>
            </a:xfrm>
            <a:prstGeom prst="chevron">
              <a:avLst>
                <a:gd name="adj" fmla="val 36866"/>
              </a:avLst>
            </a:prstGeom>
            <a:solidFill>
              <a:srgbClr val="F63622"/>
            </a:solidFill>
            <a:ln w="0">
              <a:solidFill>
                <a:srgbClr val="B5180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1194440" y="3653220"/>
              <a:ext cx="1689204" cy="5199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Housing Barrier Assessment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605472" y="2147853"/>
            <a:ext cx="887609" cy="2497100"/>
            <a:chOff x="1436829" y="2327867"/>
            <a:chExt cx="975975" cy="3170656"/>
          </a:xfrm>
        </p:grpSpPr>
        <p:sp>
          <p:nvSpPr>
            <p:cNvPr id="73" name="Chevron 72"/>
            <p:cNvSpPr/>
            <p:nvPr/>
          </p:nvSpPr>
          <p:spPr>
            <a:xfrm>
              <a:off x="1436829" y="2327867"/>
              <a:ext cx="975975" cy="3170656"/>
            </a:xfrm>
            <a:prstGeom prst="chevron">
              <a:avLst>
                <a:gd name="adj" fmla="val 36866"/>
              </a:avLst>
            </a:prstGeom>
            <a:solidFill>
              <a:srgbClr val="F85B4A"/>
            </a:solidFill>
            <a:ln w="0">
              <a:solidFill>
                <a:srgbClr val="B5180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6200000">
              <a:off x="1177682" y="3754322"/>
              <a:ext cx="1689204" cy="3177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Prioritization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978032" y="2123132"/>
            <a:ext cx="3256857" cy="2521822"/>
            <a:chOff x="4958982" y="2123132"/>
            <a:chExt cx="3256857" cy="2521822"/>
          </a:xfrm>
        </p:grpSpPr>
        <p:sp>
          <p:nvSpPr>
            <p:cNvPr id="76" name="Freeform 75"/>
            <p:cNvSpPr/>
            <p:nvPr/>
          </p:nvSpPr>
          <p:spPr>
            <a:xfrm>
              <a:off x="5003800" y="2147853"/>
              <a:ext cx="2949931" cy="590220"/>
            </a:xfrm>
            <a:custGeom>
              <a:avLst/>
              <a:gdLst>
                <a:gd name="connsiteX0" fmla="*/ 0 w 2573264"/>
                <a:gd name="connsiteY0" fmla="*/ 0 h 795528"/>
                <a:gd name="connsiteX1" fmla="*/ 2341289 w 2573264"/>
                <a:gd name="connsiteY1" fmla="*/ 0 h 795528"/>
                <a:gd name="connsiteX2" fmla="*/ 2573264 w 2573264"/>
                <a:gd name="connsiteY2" fmla="*/ 795528 h 795528"/>
                <a:gd name="connsiteX3" fmla="*/ 231975 w 2573264"/>
                <a:gd name="connsiteY3" fmla="*/ 795528 h 795528"/>
                <a:gd name="connsiteX4" fmla="*/ 0 w 2573264"/>
                <a:gd name="connsiteY4" fmla="*/ 0 h 79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3264" h="795528">
                  <a:moveTo>
                    <a:pt x="0" y="0"/>
                  </a:moveTo>
                  <a:lnTo>
                    <a:pt x="2341289" y="0"/>
                  </a:lnTo>
                  <a:lnTo>
                    <a:pt x="2573264" y="795528"/>
                  </a:lnTo>
                  <a:lnTo>
                    <a:pt x="231975" y="795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235"/>
            </a:solidFill>
            <a:ln w="0">
              <a:solidFill>
                <a:srgbClr val="3E5F2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70741" y="2259776"/>
              <a:ext cx="2637369" cy="3722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Rapid Re-Housing - Rental Housing</a:t>
              </a:r>
              <a:endPara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289126" y="2810318"/>
              <a:ext cx="2926713" cy="590220"/>
              <a:chOff x="5148368" y="3138541"/>
              <a:chExt cx="2571594" cy="749423"/>
            </a:xfrm>
          </p:grpSpPr>
          <p:sp>
            <p:nvSpPr>
              <p:cNvPr id="86" name="Freeform 85"/>
              <p:cNvSpPr/>
              <p:nvPr/>
            </p:nvSpPr>
            <p:spPr>
              <a:xfrm>
                <a:off x="5148368" y="3138541"/>
                <a:ext cx="2571594" cy="749423"/>
              </a:xfrm>
              <a:custGeom>
                <a:avLst/>
                <a:gdLst>
                  <a:gd name="connsiteX0" fmla="*/ 0 w 2571594"/>
                  <a:gd name="connsiteY0" fmla="*/ 0 h 795528"/>
                  <a:gd name="connsiteX1" fmla="*/ 2341289 w 2571594"/>
                  <a:gd name="connsiteY1" fmla="*/ 0 h 795528"/>
                  <a:gd name="connsiteX2" fmla="*/ 2571594 w 2571594"/>
                  <a:gd name="connsiteY2" fmla="*/ 789800 h 795528"/>
                  <a:gd name="connsiteX3" fmla="*/ 2569924 w 2571594"/>
                  <a:gd name="connsiteY3" fmla="*/ 795528 h 795528"/>
                  <a:gd name="connsiteX4" fmla="*/ 228635 w 2571594"/>
                  <a:gd name="connsiteY4" fmla="*/ 795528 h 795528"/>
                  <a:gd name="connsiteX5" fmla="*/ 230305 w 2571594"/>
                  <a:gd name="connsiteY5" fmla="*/ 789800 h 795528"/>
                  <a:gd name="connsiteX6" fmla="*/ 0 w 2571594"/>
                  <a:gd name="connsiteY6" fmla="*/ 0 h 79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1594" h="795528">
                    <a:moveTo>
                      <a:pt x="0" y="0"/>
                    </a:moveTo>
                    <a:lnTo>
                      <a:pt x="2341289" y="0"/>
                    </a:lnTo>
                    <a:lnTo>
                      <a:pt x="2571594" y="789800"/>
                    </a:lnTo>
                    <a:lnTo>
                      <a:pt x="2569924" y="795528"/>
                    </a:lnTo>
                    <a:lnTo>
                      <a:pt x="228635" y="795528"/>
                    </a:lnTo>
                    <a:lnTo>
                      <a:pt x="230305" y="789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8235"/>
              </a:solidFill>
              <a:ln w="0">
                <a:solidFill>
                  <a:srgbClr val="3E5F2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399986" y="3276906"/>
                <a:ext cx="2068358" cy="4726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Permanent Supportive Housing </a:t>
                </a:r>
                <a:endPara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5276850" y="3436776"/>
              <a:ext cx="2937088" cy="581721"/>
              <a:chOff x="5137582" y="3949216"/>
              <a:chExt cx="2580710" cy="738632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5137582" y="3949216"/>
                <a:ext cx="2580710" cy="738632"/>
              </a:xfrm>
              <a:custGeom>
                <a:avLst/>
                <a:gdLst>
                  <a:gd name="connsiteX0" fmla="*/ 228635 w 2569924"/>
                  <a:gd name="connsiteY0" fmla="*/ 0 h 784072"/>
                  <a:gd name="connsiteX1" fmla="*/ 2569924 w 2569924"/>
                  <a:gd name="connsiteY1" fmla="*/ 0 h 784072"/>
                  <a:gd name="connsiteX2" fmla="*/ 2341289 w 2569924"/>
                  <a:gd name="connsiteY2" fmla="*/ 784072 h 784072"/>
                  <a:gd name="connsiteX3" fmla="*/ 0 w 2569924"/>
                  <a:gd name="connsiteY3" fmla="*/ 784072 h 784072"/>
                  <a:gd name="connsiteX4" fmla="*/ 228635 w 2569924"/>
                  <a:gd name="connsiteY4" fmla="*/ 0 h 78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9924" h="784072">
                    <a:moveTo>
                      <a:pt x="228635" y="0"/>
                    </a:moveTo>
                    <a:lnTo>
                      <a:pt x="2569924" y="0"/>
                    </a:lnTo>
                    <a:lnTo>
                      <a:pt x="2341289" y="784072"/>
                    </a:lnTo>
                    <a:lnTo>
                      <a:pt x="0" y="784072"/>
                    </a:lnTo>
                    <a:lnTo>
                      <a:pt x="228635" y="0"/>
                    </a:lnTo>
                    <a:close/>
                  </a:path>
                </a:pathLst>
              </a:custGeom>
              <a:solidFill>
                <a:srgbClr val="548235"/>
              </a:solidFill>
              <a:ln w="0">
                <a:solidFill>
                  <a:srgbClr val="3E5F2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399151" y="4082186"/>
                <a:ext cx="2068358" cy="47269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Affordable/Subsidized Housing</a:t>
                </a:r>
                <a:endPara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5003800" y="4054734"/>
              <a:ext cx="2949930" cy="590220"/>
              <a:chOff x="4897663" y="4749099"/>
              <a:chExt cx="2591994" cy="749423"/>
            </a:xfrm>
          </p:grpSpPr>
          <p:sp>
            <p:nvSpPr>
              <p:cNvPr id="82" name="Freeform 81"/>
              <p:cNvSpPr/>
              <p:nvPr/>
            </p:nvSpPr>
            <p:spPr>
              <a:xfrm>
                <a:off x="4897663" y="4749099"/>
                <a:ext cx="2591994" cy="749423"/>
              </a:xfrm>
              <a:custGeom>
                <a:avLst/>
                <a:gdLst>
                  <a:gd name="connsiteX0" fmla="*/ 231975 w 2573264"/>
                  <a:gd name="connsiteY0" fmla="*/ 0 h 795528"/>
                  <a:gd name="connsiteX1" fmla="*/ 2573264 w 2573264"/>
                  <a:gd name="connsiteY1" fmla="*/ 0 h 795528"/>
                  <a:gd name="connsiteX2" fmla="*/ 2341289 w 2573264"/>
                  <a:gd name="connsiteY2" fmla="*/ 795528 h 795528"/>
                  <a:gd name="connsiteX3" fmla="*/ 0 w 2573264"/>
                  <a:gd name="connsiteY3" fmla="*/ 795528 h 795528"/>
                  <a:gd name="connsiteX4" fmla="*/ 231975 w 2573264"/>
                  <a:gd name="connsiteY4" fmla="*/ 0 h 79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3264" h="795528">
                    <a:moveTo>
                      <a:pt x="231975" y="0"/>
                    </a:moveTo>
                    <a:lnTo>
                      <a:pt x="2573264" y="0"/>
                    </a:lnTo>
                    <a:lnTo>
                      <a:pt x="2341289" y="795528"/>
                    </a:lnTo>
                    <a:lnTo>
                      <a:pt x="0" y="795528"/>
                    </a:lnTo>
                    <a:lnTo>
                      <a:pt x="231975" y="0"/>
                    </a:lnTo>
                    <a:close/>
                  </a:path>
                </a:pathLst>
              </a:custGeom>
              <a:solidFill>
                <a:srgbClr val="548235"/>
              </a:solidFill>
              <a:ln w="0">
                <a:solidFill>
                  <a:srgbClr val="3E5F2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5168846" y="4980314"/>
                <a:ext cx="2068358" cy="2869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Market/Rental Housing</a:t>
                </a:r>
                <a:endPara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Freeform 80"/>
            <p:cNvSpPr/>
            <p:nvPr/>
          </p:nvSpPr>
          <p:spPr>
            <a:xfrm>
              <a:off x="4958982" y="2123132"/>
              <a:ext cx="3038563" cy="653685"/>
            </a:xfrm>
            <a:custGeom>
              <a:avLst/>
              <a:gdLst>
                <a:gd name="connsiteX0" fmla="*/ 0 w 2573264"/>
                <a:gd name="connsiteY0" fmla="*/ 0 h 795528"/>
                <a:gd name="connsiteX1" fmla="*/ 2341289 w 2573264"/>
                <a:gd name="connsiteY1" fmla="*/ 0 h 795528"/>
                <a:gd name="connsiteX2" fmla="*/ 2573264 w 2573264"/>
                <a:gd name="connsiteY2" fmla="*/ 795528 h 795528"/>
                <a:gd name="connsiteX3" fmla="*/ 231975 w 2573264"/>
                <a:gd name="connsiteY3" fmla="*/ 795528 h 795528"/>
                <a:gd name="connsiteX4" fmla="*/ 0 w 2573264"/>
                <a:gd name="connsiteY4" fmla="*/ 0 h 795528"/>
                <a:gd name="connsiteX0" fmla="*/ 0 w 2585383"/>
                <a:gd name="connsiteY0" fmla="*/ 0 h 795528"/>
                <a:gd name="connsiteX1" fmla="*/ 2353408 w 2585383"/>
                <a:gd name="connsiteY1" fmla="*/ 0 h 795528"/>
                <a:gd name="connsiteX2" fmla="*/ 2585383 w 2585383"/>
                <a:gd name="connsiteY2" fmla="*/ 795528 h 795528"/>
                <a:gd name="connsiteX3" fmla="*/ 244094 w 2585383"/>
                <a:gd name="connsiteY3" fmla="*/ 795528 h 795528"/>
                <a:gd name="connsiteX4" fmla="*/ 0 w 2585383"/>
                <a:gd name="connsiteY4" fmla="*/ 0 h 795528"/>
                <a:gd name="connsiteX0" fmla="*/ 0 w 2585383"/>
                <a:gd name="connsiteY0" fmla="*/ 0 h 795528"/>
                <a:gd name="connsiteX1" fmla="*/ 2345329 w 2585383"/>
                <a:gd name="connsiteY1" fmla="*/ 0 h 795528"/>
                <a:gd name="connsiteX2" fmla="*/ 2585383 w 2585383"/>
                <a:gd name="connsiteY2" fmla="*/ 795528 h 795528"/>
                <a:gd name="connsiteX3" fmla="*/ 244094 w 2585383"/>
                <a:gd name="connsiteY3" fmla="*/ 795528 h 795528"/>
                <a:gd name="connsiteX4" fmla="*/ 0 w 2585383"/>
                <a:gd name="connsiteY4" fmla="*/ 0 h 795528"/>
                <a:gd name="connsiteX0" fmla="*/ 0 w 2585383"/>
                <a:gd name="connsiteY0" fmla="*/ 0 h 795528"/>
                <a:gd name="connsiteX1" fmla="*/ 2345329 w 2585383"/>
                <a:gd name="connsiteY1" fmla="*/ 0 h 795528"/>
                <a:gd name="connsiteX2" fmla="*/ 2585383 w 2585383"/>
                <a:gd name="connsiteY2" fmla="*/ 795528 h 795528"/>
                <a:gd name="connsiteX3" fmla="*/ 260252 w 2585383"/>
                <a:gd name="connsiteY3" fmla="*/ 795528 h 795528"/>
                <a:gd name="connsiteX4" fmla="*/ 0 w 2585383"/>
                <a:gd name="connsiteY4" fmla="*/ 0 h 795528"/>
                <a:gd name="connsiteX0" fmla="*/ 0 w 2577304"/>
                <a:gd name="connsiteY0" fmla="*/ 0 h 795528"/>
                <a:gd name="connsiteX1" fmla="*/ 2337250 w 2577304"/>
                <a:gd name="connsiteY1" fmla="*/ 0 h 795528"/>
                <a:gd name="connsiteX2" fmla="*/ 2577304 w 2577304"/>
                <a:gd name="connsiteY2" fmla="*/ 795528 h 795528"/>
                <a:gd name="connsiteX3" fmla="*/ 252173 w 2577304"/>
                <a:gd name="connsiteY3" fmla="*/ 795528 h 795528"/>
                <a:gd name="connsiteX4" fmla="*/ 0 w 2577304"/>
                <a:gd name="connsiteY4" fmla="*/ 0 h 79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304" h="795528">
                  <a:moveTo>
                    <a:pt x="0" y="0"/>
                  </a:moveTo>
                  <a:lnTo>
                    <a:pt x="2337250" y="0"/>
                  </a:lnTo>
                  <a:lnTo>
                    <a:pt x="2577304" y="795528"/>
                  </a:lnTo>
                  <a:lnTo>
                    <a:pt x="252173" y="79552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1275">
              <a:solidFill>
                <a:srgbClr val="05B1F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209019" y="2147853"/>
            <a:ext cx="1317750" cy="2497100"/>
            <a:chOff x="4186159" y="2147853"/>
            <a:chExt cx="1317750" cy="2497100"/>
          </a:xfrm>
        </p:grpSpPr>
        <p:grpSp>
          <p:nvGrpSpPr>
            <p:cNvPr id="89" name="Group 88"/>
            <p:cNvGrpSpPr/>
            <p:nvPr/>
          </p:nvGrpSpPr>
          <p:grpSpPr>
            <a:xfrm>
              <a:off x="4186159" y="2147853"/>
              <a:ext cx="1317750" cy="2497100"/>
              <a:chOff x="1225024" y="2327867"/>
              <a:chExt cx="1556566" cy="3170656"/>
            </a:xfrm>
          </p:grpSpPr>
          <p:sp>
            <p:nvSpPr>
              <p:cNvPr id="93" name="Chevron 108"/>
              <p:cNvSpPr/>
              <p:nvPr/>
            </p:nvSpPr>
            <p:spPr>
              <a:xfrm>
                <a:off x="1225024" y="2327867"/>
                <a:ext cx="1556566" cy="3170656"/>
              </a:xfrm>
              <a:custGeom>
                <a:avLst/>
                <a:gdLst>
                  <a:gd name="connsiteX0" fmla="*/ 0 w 1307510"/>
                  <a:gd name="connsiteY0" fmla="*/ 0 h 2497100"/>
                  <a:gd name="connsiteX1" fmla="*/ 748889 w 1307510"/>
                  <a:gd name="connsiteY1" fmla="*/ 0 h 2497100"/>
                  <a:gd name="connsiteX2" fmla="*/ 1307510 w 1307510"/>
                  <a:gd name="connsiteY2" fmla="*/ 1248550 h 2497100"/>
                  <a:gd name="connsiteX3" fmla="*/ 748889 w 1307510"/>
                  <a:gd name="connsiteY3" fmla="*/ 2497100 h 2497100"/>
                  <a:gd name="connsiteX4" fmla="*/ 0 w 1307510"/>
                  <a:gd name="connsiteY4" fmla="*/ 2497100 h 2497100"/>
                  <a:gd name="connsiteX5" fmla="*/ 558621 w 1307510"/>
                  <a:gd name="connsiteY5" fmla="*/ 1248550 h 2497100"/>
                  <a:gd name="connsiteX6" fmla="*/ 0 w 1307510"/>
                  <a:gd name="connsiteY6" fmla="*/ 0 h 2497100"/>
                  <a:gd name="connsiteX0" fmla="*/ 0 w 1307510"/>
                  <a:gd name="connsiteY0" fmla="*/ 0 h 2497100"/>
                  <a:gd name="connsiteX1" fmla="*/ 748889 w 1307510"/>
                  <a:gd name="connsiteY1" fmla="*/ 0 h 2497100"/>
                  <a:gd name="connsiteX2" fmla="*/ 1307510 w 1307510"/>
                  <a:gd name="connsiteY2" fmla="*/ 1248550 h 2497100"/>
                  <a:gd name="connsiteX3" fmla="*/ 748889 w 1307510"/>
                  <a:gd name="connsiteY3" fmla="*/ 2497100 h 2497100"/>
                  <a:gd name="connsiteX4" fmla="*/ 0 w 1307510"/>
                  <a:gd name="connsiteY4" fmla="*/ 2497100 h 2497100"/>
                  <a:gd name="connsiteX5" fmla="*/ 336371 w 1307510"/>
                  <a:gd name="connsiteY5" fmla="*/ 1248550 h 2497100"/>
                  <a:gd name="connsiteX6" fmla="*/ 0 w 1307510"/>
                  <a:gd name="connsiteY6" fmla="*/ 0 h 2497100"/>
                  <a:gd name="connsiteX0" fmla="*/ 0 w 1288460"/>
                  <a:gd name="connsiteY0" fmla="*/ 0 h 2497100"/>
                  <a:gd name="connsiteX1" fmla="*/ 748889 w 1288460"/>
                  <a:gd name="connsiteY1" fmla="*/ 0 h 2497100"/>
                  <a:gd name="connsiteX2" fmla="*/ 1288460 w 1288460"/>
                  <a:gd name="connsiteY2" fmla="*/ 1248550 h 2497100"/>
                  <a:gd name="connsiteX3" fmla="*/ 748889 w 1288460"/>
                  <a:gd name="connsiteY3" fmla="*/ 2497100 h 2497100"/>
                  <a:gd name="connsiteX4" fmla="*/ 0 w 1288460"/>
                  <a:gd name="connsiteY4" fmla="*/ 2497100 h 2497100"/>
                  <a:gd name="connsiteX5" fmla="*/ 336371 w 1288460"/>
                  <a:gd name="connsiteY5" fmla="*/ 1248550 h 2497100"/>
                  <a:gd name="connsiteX6" fmla="*/ 0 w 1288460"/>
                  <a:gd name="connsiteY6" fmla="*/ 0 h 2497100"/>
                  <a:gd name="connsiteX0" fmla="*/ 0 w 1288460"/>
                  <a:gd name="connsiteY0" fmla="*/ 0 h 2497100"/>
                  <a:gd name="connsiteX1" fmla="*/ 748889 w 1288460"/>
                  <a:gd name="connsiteY1" fmla="*/ 0 h 2497100"/>
                  <a:gd name="connsiteX2" fmla="*/ 1288460 w 1288460"/>
                  <a:gd name="connsiteY2" fmla="*/ 1248550 h 2497100"/>
                  <a:gd name="connsiteX3" fmla="*/ 748889 w 1288460"/>
                  <a:gd name="connsiteY3" fmla="*/ 2497100 h 2497100"/>
                  <a:gd name="connsiteX4" fmla="*/ 0 w 1288460"/>
                  <a:gd name="connsiteY4" fmla="*/ 2497100 h 2497100"/>
                  <a:gd name="connsiteX5" fmla="*/ 322401 w 1288460"/>
                  <a:gd name="connsiteY5" fmla="*/ 1248550 h 2497100"/>
                  <a:gd name="connsiteX6" fmla="*/ 0 w 1288460"/>
                  <a:gd name="connsiteY6" fmla="*/ 0 h 249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8460" h="2497100">
                    <a:moveTo>
                      <a:pt x="0" y="0"/>
                    </a:moveTo>
                    <a:lnTo>
                      <a:pt x="748889" y="0"/>
                    </a:lnTo>
                    <a:lnTo>
                      <a:pt x="1288460" y="1248550"/>
                    </a:lnTo>
                    <a:lnTo>
                      <a:pt x="748889" y="2497100"/>
                    </a:lnTo>
                    <a:lnTo>
                      <a:pt x="0" y="2497100"/>
                    </a:lnTo>
                    <a:lnTo>
                      <a:pt x="322401" y="1248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8235"/>
              </a:solidFill>
              <a:ln w="0">
                <a:solidFill>
                  <a:srgbClr val="3E5F2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596569" y="3827076"/>
                <a:ext cx="1073328" cy="3415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Housing</a:t>
                </a: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4616068" y="2807696"/>
              <a:ext cx="589534" cy="484746"/>
              <a:chOff x="6111208" y="3545772"/>
              <a:chExt cx="3538538" cy="3094036"/>
            </a:xfrm>
            <a:solidFill>
              <a:schemeClr val="bg1"/>
            </a:solidFill>
          </p:grpSpPr>
          <p:sp>
            <p:nvSpPr>
              <p:cNvPr id="91" name="Freeform 12"/>
              <p:cNvSpPr>
                <a:spLocks/>
              </p:cNvSpPr>
              <p:nvPr/>
            </p:nvSpPr>
            <p:spPr bwMode="auto">
              <a:xfrm>
                <a:off x="6609684" y="4185533"/>
                <a:ext cx="2541586" cy="2454275"/>
              </a:xfrm>
              <a:custGeom>
                <a:avLst/>
                <a:gdLst>
                  <a:gd name="T0" fmla="*/ 7065 w 12575"/>
                  <a:gd name="T1" fmla="*/ 473 h 12148"/>
                  <a:gd name="T2" fmla="*/ 5438 w 12575"/>
                  <a:gd name="T3" fmla="*/ 473 h 12148"/>
                  <a:gd name="T4" fmla="*/ 0 w 12575"/>
                  <a:gd name="T5" fmla="*/ 4057 h 12148"/>
                  <a:gd name="T6" fmla="*/ 0 w 12575"/>
                  <a:gd name="T7" fmla="*/ 10546 h 12148"/>
                  <a:gd name="T8" fmla="*/ 1453 w 12575"/>
                  <a:gd name="T9" fmla="*/ 12148 h 12148"/>
                  <a:gd name="T10" fmla="*/ 4175 w 12575"/>
                  <a:gd name="T11" fmla="*/ 12148 h 12148"/>
                  <a:gd name="T12" fmla="*/ 4175 w 12575"/>
                  <a:gd name="T13" fmla="*/ 6867 h 12148"/>
                  <a:gd name="T14" fmla="*/ 8400 w 12575"/>
                  <a:gd name="T15" fmla="*/ 6867 h 12148"/>
                  <a:gd name="T16" fmla="*/ 8400 w 12575"/>
                  <a:gd name="T17" fmla="*/ 12148 h 12148"/>
                  <a:gd name="T18" fmla="*/ 11288 w 12575"/>
                  <a:gd name="T19" fmla="*/ 12148 h 12148"/>
                  <a:gd name="T20" fmla="*/ 12575 w 12575"/>
                  <a:gd name="T21" fmla="*/ 10708 h 12148"/>
                  <a:gd name="T22" fmla="*/ 12575 w 12575"/>
                  <a:gd name="T23" fmla="*/ 4057 h 12148"/>
                  <a:gd name="T24" fmla="*/ 7065 w 12575"/>
                  <a:gd name="T25" fmla="*/ 473 h 12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75" h="12148">
                    <a:moveTo>
                      <a:pt x="7065" y="473"/>
                    </a:moveTo>
                    <a:cubicBezTo>
                      <a:pt x="6325" y="0"/>
                      <a:pt x="6145" y="14"/>
                      <a:pt x="5438" y="473"/>
                    </a:cubicBezTo>
                    <a:cubicBezTo>
                      <a:pt x="4932" y="801"/>
                      <a:pt x="0" y="4057"/>
                      <a:pt x="0" y="4057"/>
                    </a:cubicBezTo>
                    <a:cubicBezTo>
                      <a:pt x="0" y="4057"/>
                      <a:pt x="0" y="10016"/>
                      <a:pt x="0" y="10546"/>
                    </a:cubicBezTo>
                    <a:cubicBezTo>
                      <a:pt x="0" y="11502"/>
                      <a:pt x="330" y="12148"/>
                      <a:pt x="1453" y="12148"/>
                    </a:cubicBezTo>
                    <a:cubicBezTo>
                      <a:pt x="1604" y="12148"/>
                      <a:pt x="2733" y="12148"/>
                      <a:pt x="4175" y="12148"/>
                    </a:cubicBezTo>
                    <a:lnTo>
                      <a:pt x="4175" y="6867"/>
                    </a:lnTo>
                    <a:lnTo>
                      <a:pt x="8400" y="6867"/>
                    </a:lnTo>
                    <a:lnTo>
                      <a:pt x="8400" y="12148"/>
                    </a:lnTo>
                    <a:cubicBezTo>
                      <a:pt x="9907" y="12148"/>
                      <a:pt x="11109" y="12148"/>
                      <a:pt x="11288" y="12148"/>
                    </a:cubicBezTo>
                    <a:cubicBezTo>
                      <a:pt x="12277" y="12148"/>
                      <a:pt x="12575" y="11646"/>
                      <a:pt x="12575" y="10708"/>
                    </a:cubicBezTo>
                    <a:cubicBezTo>
                      <a:pt x="12575" y="9926"/>
                      <a:pt x="12575" y="4057"/>
                      <a:pt x="12575" y="4057"/>
                    </a:cubicBezTo>
                    <a:cubicBezTo>
                      <a:pt x="12575" y="4057"/>
                      <a:pt x="7572" y="797"/>
                      <a:pt x="7065" y="4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13"/>
              <p:cNvSpPr>
                <a:spLocks/>
              </p:cNvSpPr>
              <p:nvPr/>
            </p:nvSpPr>
            <p:spPr bwMode="auto">
              <a:xfrm>
                <a:off x="6111208" y="3545772"/>
                <a:ext cx="3538538" cy="1320799"/>
              </a:xfrm>
              <a:custGeom>
                <a:avLst/>
                <a:gdLst>
                  <a:gd name="T0" fmla="*/ 9129 w 17520"/>
                  <a:gd name="T1" fmla="*/ 1963 h 6539"/>
                  <a:gd name="T2" fmla="*/ 16174 w 17520"/>
                  <a:gd name="T3" fmla="*/ 6416 h 6539"/>
                  <a:gd name="T4" fmla="*/ 16602 w 17520"/>
                  <a:gd name="T5" fmla="*/ 6539 h 6539"/>
                  <a:gd name="T6" fmla="*/ 16602 w 17520"/>
                  <a:gd name="T7" fmla="*/ 6539 h 6539"/>
                  <a:gd name="T8" fmla="*/ 17283 w 17520"/>
                  <a:gd name="T9" fmla="*/ 6162 h 6539"/>
                  <a:gd name="T10" fmla="*/ 17030 w 17520"/>
                  <a:gd name="T11" fmla="*/ 5052 h 6539"/>
                  <a:gd name="T12" fmla="*/ 9809 w 17520"/>
                  <a:gd name="T13" fmla="*/ 503 h 6539"/>
                  <a:gd name="T14" fmla="*/ 7710 w 17520"/>
                  <a:gd name="T15" fmla="*/ 503 h 6539"/>
                  <a:gd name="T16" fmla="*/ 490 w 17520"/>
                  <a:gd name="T17" fmla="*/ 5052 h 6539"/>
                  <a:gd name="T18" fmla="*/ 237 w 17520"/>
                  <a:gd name="T19" fmla="*/ 6162 h 6539"/>
                  <a:gd name="T20" fmla="*/ 919 w 17520"/>
                  <a:gd name="T21" fmla="*/ 6539 h 6539"/>
                  <a:gd name="T22" fmla="*/ 919 w 17520"/>
                  <a:gd name="T23" fmla="*/ 6539 h 6539"/>
                  <a:gd name="T24" fmla="*/ 1346 w 17520"/>
                  <a:gd name="T25" fmla="*/ 6416 h 6539"/>
                  <a:gd name="T26" fmla="*/ 8413 w 17520"/>
                  <a:gd name="T27" fmla="*/ 1963 h 6539"/>
                  <a:gd name="T28" fmla="*/ 9129 w 17520"/>
                  <a:gd name="T29" fmla="*/ 1963 h 6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520" h="6539">
                    <a:moveTo>
                      <a:pt x="9129" y="1963"/>
                    </a:moveTo>
                    <a:cubicBezTo>
                      <a:pt x="9558" y="2241"/>
                      <a:pt x="15895" y="6241"/>
                      <a:pt x="16174" y="6416"/>
                    </a:cubicBezTo>
                    <a:cubicBezTo>
                      <a:pt x="16307" y="6500"/>
                      <a:pt x="16455" y="6539"/>
                      <a:pt x="16602" y="6539"/>
                    </a:cubicBezTo>
                    <a:lnTo>
                      <a:pt x="16602" y="6539"/>
                    </a:lnTo>
                    <a:cubicBezTo>
                      <a:pt x="16869" y="6539"/>
                      <a:pt x="17130" y="6405"/>
                      <a:pt x="17283" y="6162"/>
                    </a:cubicBezTo>
                    <a:cubicBezTo>
                      <a:pt x="17520" y="5785"/>
                      <a:pt x="17406" y="5289"/>
                      <a:pt x="17030" y="5052"/>
                    </a:cubicBezTo>
                    <a:cubicBezTo>
                      <a:pt x="15135" y="3863"/>
                      <a:pt x="10160" y="701"/>
                      <a:pt x="9809" y="503"/>
                    </a:cubicBezTo>
                    <a:cubicBezTo>
                      <a:pt x="8943" y="14"/>
                      <a:pt x="8572" y="0"/>
                      <a:pt x="7710" y="503"/>
                    </a:cubicBezTo>
                    <a:cubicBezTo>
                      <a:pt x="7362" y="706"/>
                      <a:pt x="2385" y="3863"/>
                      <a:pt x="490" y="5052"/>
                    </a:cubicBezTo>
                    <a:cubicBezTo>
                      <a:pt x="113" y="5289"/>
                      <a:pt x="0" y="5786"/>
                      <a:pt x="237" y="6162"/>
                    </a:cubicBezTo>
                    <a:cubicBezTo>
                      <a:pt x="389" y="6405"/>
                      <a:pt x="650" y="6539"/>
                      <a:pt x="919" y="6539"/>
                    </a:cubicBezTo>
                    <a:lnTo>
                      <a:pt x="919" y="6539"/>
                    </a:lnTo>
                    <a:cubicBezTo>
                      <a:pt x="1065" y="6539"/>
                      <a:pt x="1212" y="6499"/>
                      <a:pt x="1346" y="6416"/>
                    </a:cubicBezTo>
                    <a:cubicBezTo>
                      <a:pt x="1625" y="6241"/>
                      <a:pt x="7980" y="2234"/>
                      <a:pt x="8413" y="1963"/>
                    </a:cubicBezTo>
                    <a:cubicBezTo>
                      <a:pt x="8625" y="1831"/>
                      <a:pt x="8904" y="1817"/>
                      <a:pt x="9129" y="19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207110" y="2771837"/>
            <a:ext cx="594270" cy="498318"/>
            <a:chOff x="9347200" y="1373188"/>
            <a:chExt cx="2074863" cy="1774825"/>
          </a:xfrm>
          <a:solidFill>
            <a:schemeClr val="bg1"/>
          </a:solidFill>
        </p:grpSpPr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9347200" y="1373188"/>
              <a:ext cx="2074863" cy="1774825"/>
            </a:xfrm>
            <a:custGeom>
              <a:avLst/>
              <a:gdLst>
                <a:gd name="T0" fmla="*/ 14779 w 15155"/>
                <a:gd name="T1" fmla="*/ 6723 h 12957"/>
                <a:gd name="T2" fmla="*/ 13286 w 15155"/>
                <a:gd name="T3" fmla="*/ 5247 h 12957"/>
                <a:gd name="T4" fmla="*/ 11471 w 15155"/>
                <a:gd name="T5" fmla="*/ 8196 h 12957"/>
                <a:gd name="T6" fmla="*/ 11471 w 15155"/>
                <a:gd name="T7" fmla="*/ 11811 h 12957"/>
                <a:gd name="T8" fmla="*/ 9174 w 15155"/>
                <a:gd name="T9" fmla="*/ 11813 h 12957"/>
                <a:gd name="T10" fmla="*/ 9179 w 15155"/>
                <a:gd name="T11" fmla="*/ 8571 h 12957"/>
                <a:gd name="T12" fmla="*/ 7730 w 15155"/>
                <a:gd name="T13" fmla="*/ 8569 h 12957"/>
                <a:gd name="T14" fmla="*/ 7578 w 15155"/>
                <a:gd name="T15" fmla="*/ 8569 h 12957"/>
                <a:gd name="T16" fmla="*/ 7424 w 15155"/>
                <a:gd name="T17" fmla="*/ 8569 h 12957"/>
                <a:gd name="T18" fmla="*/ 5988 w 15155"/>
                <a:gd name="T19" fmla="*/ 8571 h 12957"/>
                <a:gd name="T20" fmla="*/ 5981 w 15155"/>
                <a:gd name="T21" fmla="*/ 11813 h 12957"/>
                <a:gd name="T22" fmla="*/ 3683 w 15155"/>
                <a:gd name="T23" fmla="*/ 11811 h 12957"/>
                <a:gd name="T24" fmla="*/ 3680 w 15155"/>
                <a:gd name="T25" fmla="*/ 6148 h 12957"/>
                <a:gd name="T26" fmla="*/ 7578 w 15155"/>
                <a:gd name="T27" fmla="*/ 2303 h 12957"/>
                <a:gd name="T28" fmla="*/ 8636 w 15155"/>
                <a:gd name="T29" fmla="*/ 3348 h 12957"/>
                <a:gd name="T30" fmla="*/ 9078 w 15155"/>
                <a:gd name="T31" fmla="*/ 1088 h 12957"/>
                <a:gd name="T32" fmla="*/ 8248 w 15155"/>
                <a:gd name="T33" fmla="*/ 267 h 12957"/>
                <a:gd name="T34" fmla="*/ 7730 w 15155"/>
                <a:gd name="T35" fmla="*/ 16 h 12957"/>
                <a:gd name="T36" fmla="*/ 7730 w 15155"/>
                <a:gd name="T37" fmla="*/ 13 h 12957"/>
                <a:gd name="T38" fmla="*/ 7589 w 15155"/>
                <a:gd name="T39" fmla="*/ 0 h 12957"/>
                <a:gd name="T40" fmla="*/ 7578 w 15155"/>
                <a:gd name="T41" fmla="*/ 1 h 12957"/>
                <a:gd name="T42" fmla="*/ 7566 w 15155"/>
                <a:gd name="T43" fmla="*/ 0 h 12957"/>
                <a:gd name="T44" fmla="*/ 7424 w 15155"/>
                <a:gd name="T45" fmla="*/ 13 h 12957"/>
                <a:gd name="T46" fmla="*/ 7424 w 15155"/>
                <a:gd name="T47" fmla="*/ 16 h 12957"/>
                <a:gd name="T48" fmla="*/ 6907 w 15155"/>
                <a:gd name="T49" fmla="*/ 279 h 12957"/>
                <a:gd name="T50" fmla="*/ 376 w 15155"/>
                <a:gd name="T51" fmla="*/ 6723 h 12957"/>
                <a:gd name="T52" fmla="*/ 378 w 15155"/>
                <a:gd name="T53" fmla="*/ 8063 h 12957"/>
                <a:gd name="T54" fmla="*/ 1061 w 15155"/>
                <a:gd name="T55" fmla="*/ 8339 h 12957"/>
                <a:gd name="T56" fmla="*/ 1742 w 15155"/>
                <a:gd name="T57" fmla="*/ 8061 h 12957"/>
                <a:gd name="T58" fmla="*/ 2397 w 15155"/>
                <a:gd name="T59" fmla="*/ 7414 h 12957"/>
                <a:gd name="T60" fmla="*/ 2400 w 15155"/>
                <a:gd name="T61" fmla="*/ 12957 h 12957"/>
                <a:gd name="T62" fmla="*/ 7578 w 15155"/>
                <a:gd name="T63" fmla="*/ 12948 h 12957"/>
                <a:gd name="T64" fmla="*/ 12754 w 15155"/>
                <a:gd name="T65" fmla="*/ 12957 h 12957"/>
                <a:gd name="T66" fmla="*/ 12758 w 15155"/>
                <a:gd name="T67" fmla="*/ 7414 h 12957"/>
                <a:gd name="T68" fmla="*/ 13413 w 15155"/>
                <a:gd name="T69" fmla="*/ 8061 h 12957"/>
                <a:gd name="T70" fmla="*/ 14094 w 15155"/>
                <a:gd name="T71" fmla="*/ 8339 h 12957"/>
                <a:gd name="T72" fmla="*/ 14776 w 15155"/>
                <a:gd name="T73" fmla="*/ 8063 h 12957"/>
                <a:gd name="T74" fmla="*/ 14779 w 15155"/>
                <a:gd name="T75" fmla="*/ 6723 h 12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155" h="12957">
                  <a:moveTo>
                    <a:pt x="14779" y="6723"/>
                  </a:moveTo>
                  <a:lnTo>
                    <a:pt x="13286" y="5247"/>
                  </a:lnTo>
                  <a:lnTo>
                    <a:pt x="11471" y="8196"/>
                  </a:lnTo>
                  <a:lnTo>
                    <a:pt x="11471" y="11811"/>
                  </a:lnTo>
                  <a:lnTo>
                    <a:pt x="9174" y="11813"/>
                  </a:lnTo>
                  <a:lnTo>
                    <a:pt x="9179" y="8571"/>
                  </a:lnTo>
                  <a:lnTo>
                    <a:pt x="7730" y="8569"/>
                  </a:lnTo>
                  <a:lnTo>
                    <a:pt x="7578" y="8569"/>
                  </a:lnTo>
                  <a:lnTo>
                    <a:pt x="7424" y="8569"/>
                  </a:lnTo>
                  <a:lnTo>
                    <a:pt x="5988" y="8571"/>
                  </a:lnTo>
                  <a:lnTo>
                    <a:pt x="5981" y="11813"/>
                  </a:lnTo>
                  <a:lnTo>
                    <a:pt x="3683" y="11811"/>
                  </a:lnTo>
                  <a:lnTo>
                    <a:pt x="3680" y="6148"/>
                  </a:lnTo>
                  <a:lnTo>
                    <a:pt x="7578" y="2303"/>
                  </a:lnTo>
                  <a:lnTo>
                    <a:pt x="8636" y="3348"/>
                  </a:lnTo>
                  <a:lnTo>
                    <a:pt x="9078" y="1088"/>
                  </a:lnTo>
                  <a:lnTo>
                    <a:pt x="8248" y="267"/>
                  </a:lnTo>
                  <a:cubicBezTo>
                    <a:pt x="8106" y="128"/>
                    <a:pt x="7925" y="50"/>
                    <a:pt x="7730" y="16"/>
                  </a:cubicBezTo>
                  <a:lnTo>
                    <a:pt x="7730" y="13"/>
                  </a:lnTo>
                  <a:cubicBezTo>
                    <a:pt x="7684" y="7"/>
                    <a:pt x="7637" y="0"/>
                    <a:pt x="7589" y="0"/>
                  </a:cubicBezTo>
                  <a:cubicBezTo>
                    <a:pt x="7585" y="0"/>
                    <a:pt x="7581" y="1"/>
                    <a:pt x="7578" y="1"/>
                  </a:cubicBezTo>
                  <a:cubicBezTo>
                    <a:pt x="7573" y="1"/>
                    <a:pt x="7570" y="0"/>
                    <a:pt x="7566" y="0"/>
                  </a:cubicBezTo>
                  <a:cubicBezTo>
                    <a:pt x="7518" y="0"/>
                    <a:pt x="7471" y="7"/>
                    <a:pt x="7424" y="13"/>
                  </a:cubicBezTo>
                  <a:lnTo>
                    <a:pt x="7424" y="16"/>
                  </a:lnTo>
                  <a:cubicBezTo>
                    <a:pt x="7230" y="50"/>
                    <a:pt x="7048" y="140"/>
                    <a:pt x="6907" y="279"/>
                  </a:cubicBezTo>
                  <a:lnTo>
                    <a:pt x="376" y="6723"/>
                  </a:lnTo>
                  <a:cubicBezTo>
                    <a:pt x="0" y="7093"/>
                    <a:pt x="2" y="7693"/>
                    <a:pt x="378" y="8063"/>
                  </a:cubicBezTo>
                  <a:cubicBezTo>
                    <a:pt x="566" y="8247"/>
                    <a:pt x="814" y="8339"/>
                    <a:pt x="1061" y="8339"/>
                  </a:cubicBezTo>
                  <a:cubicBezTo>
                    <a:pt x="1307" y="8339"/>
                    <a:pt x="1554" y="8245"/>
                    <a:pt x="1742" y="8061"/>
                  </a:cubicBezTo>
                  <a:lnTo>
                    <a:pt x="2397" y="7414"/>
                  </a:lnTo>
                  <a:lnTo>
                    <a:pt x="2400" y="12957"/>
                  </a:lnTo>
                  <a:lnTo>
                    <a:pt x="7578" y="12948"/>
                  </a:lnTo>
                  <a:lnTo>
                    <a:pt x="12754" y="12957"/>
                  </a:lnTo>
                  <a:lnTo>
                    <a:pt x="12758" y="7414"/>
                  </a:lnTo>
                  <a:lnTo>
                    <a:pt x="13413" y="8061"/>
                  </a:lnTo>
                  <a:cubicBezTo>
                    <a:pt x="13600" y="8245"/>
                    <a:pt x="13847" y="8339"/>
                    <a:pt x="14094" y="8339"/>
                  </a:cubicBezTo>
                  <a:cubicBezTo>
                    <a:pt x="14341" y="8339"/>
                    <a:pt x="14588" y="8248"/>
                    <a:pt x="14776" y="8063"/>
                  </a:cubicBezTo>
                  <a:cubicBezTo>
                    <a:pt x="15154" y="7693"/>
                    <a:pt x="15155" y="7093"/>
                    <a:pt x="14779" y="67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10544175" y="1485901"/>
              <a:ext cx="735013" cy="1073150"/>
            </a:xfrm>
            <a:custGeom>
              <a:avLst/>
              <a:gdLst>
                <a:gd name="T0" fmla="*/ 0 w 5366"/>
                <a:gd name="T1" fmla="*/ 4261 h 7831"/>
                <a:gd name="T2" fmla="*/ 1353 w 5366"/>
                <a:gd name="T3" fmla="*/ 3990 h 7831"/>
                <a:gd name="T4" fmla="*/ 3072 w 5366"/>
                <a:gd name="T5" fmla="*/ 3647 h 7831"/>
                <a:gd name="T6" fmla="*/ 1782 w 5366"/>
                <a:gd name="T7" fmla="*/ 7831 h 7831"/>
                <a:gd name="T8" fmla="*/ 4747 w 5366"/>
                <a:gd name="T9" fmla="*/ 3013 h 7831"/>
                <a:gd name="T10" fmla="*/ 5366 w 5366"/>
                <a:gd name="T11" fmla="*/ 2007 h 7831"/>
                <a:gd name="T12" fmla="*/ 4027 w 5366"/>
                <a:gd name="T13" fmla="*/ 2009 h 7831"/>
                <a:gd name="T14" fmla="*/ 2678 w 5366"/>
                <a:gd name="T15" fmla="*/ 2012 h 7831"/>
                <a:gd name="T16" fmla="*/ 3425 w 5366"/>
                <a:gd name="T17" fmla="*/ 0 h 7831"/>
                <a:gd name="T18" fmla="*/ 833 w 5366"/>
                <a:gd name="T19" fmla="*/ 0 h 7831"/>
                <a:gd name="T20" fmla="*/ 299 w 5366"/>
                <a:gd name="T21" fmla="*/ 2734 h 7831"/>
                <a:gd name="T22" fmla="*/ 0 w 5366"/>
                <a:gd name="T23" fmla="*/ 4261 h 7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66" h="7831">
                  <a:moveTo>
                    <a:pt x="0" y="4261"/>
                  </a:moveTo>
                  <a:lnTo>
                    <a:pt x="1353" y="3990"/>
                  </a:lnTo>
                  <a:lnTo>
                    <a:pt x="3072" y="3647"/>
                  </a:lnTo>
                  <a:lnTo>
                    <a:pt x="1782" y="7831"/>
                  </a:lnTo>
                  <a:lnTo>
                    <a:pt x="4747" y="3013"/>
                  </a:lnTo>
                  <a:lnTo>
                    <a:pt x="5366" y="2007"/>
                  </a:lnTo>
                  <a:lnTo>
                    <a:pt x="4027" y="2009"/>
                  </a:lnTo>
                  <a:lnTo>
                    <a:pt x="2678" y="2012"/>
                  </a:lnTo>
                  <a:lnTo>
                    <a:pt x="3425" y="0"/>
                  </a:lnTo>
                  <a:lnTo>
                    <a:pt x="833" y="0"/>
                  </a:lnTo>
                  <a:lnTo>
                    <a:pt x="299" y="2734"/>
                  </a:lnTo>
                  <a:lnTo>
                    <a:pt x="0" y="42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9" name="Chevron 98"/>
          <p:cNvSpPr/>
          <p:nvPr/>
        </p:nvSpPr>
        <p:spPr>
          <a:xfrm>
            <a:off x="7782525" y="2147853"/>
            <a:ext cx="1312717" cy="2497100"/>
          </a:xfrm>
          <a:prstGeom prst="chevron">
            <a:avLst>
              <a:gd name="adj" fmla="val 41277"/>
            </a:avLst>
          </a:prstGeom>
          <a:solidFill>
            <a:srgbClr val="BBBBBB"/>
          </a:solidFill>
          <a:ln w="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215981" y="3160269"/>
            <a:ext cx="93147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Housing Resolution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8189399" y="2512310"/>
            <a:ext cx="582104" cy="594583"/>
            <a:chOff x="8352953" y="2386046"/>
            <a:chExt cx="570634" cy="594583"/>
          </a:xfrm>
        </p:grpSpPr>
        <p:grpSp>
          <p:nvGrpSpPr>
            <p:cNvPr id="102" name="Group 101"/>
            <p:cNvGrpSpPr/>
            <p:nvPr/>
          </p:nvGrpSpPr>
          <p:grpSpPr>
            <a:xfrm>
              <a:off x="8352953" y="2386046"/>
              <a:ext cx="487968" cy="466879"/>
              <a:chOff x="9551988" y="3810000"/>
              <a:chExt cx="1836737" cy="1757363"/>
            </a:xfrm>
            <a:solidFill>
              <a:schemeClr val="bg1"/>
            </a:solidFill>
          </p:grpSpPr>
          <p:sp>
            <p:nvSpPr>
              <p:cNvPr id="106" name="Freeform 5"/>
              <p:cNvSpPr>
                <a:spLocks/>
              </p:cNvSpPr>
              <p:nvPr/>
            </p:nvSpPr>
            <p:spPr bwMode="auto">
              <a:xfrm>
                <a:off x="9775825" y="4140200"/>
                <a:ext cx="1392237" cy="1427163"/>
              </a:xfrm>
              <a:custGeom>
                <a:avLst/>
                <a:gdLst>
                  <a:gd name="T0" fmla="*/ 1035 w 3840"/>
                  <a:gd name="T1" fmla="*/ 3946 h 3946"/>
                  <a:gd name="T2" fmla="*/ 0 w 3840"/>
                  <a:gd name="T3" fmla="*/ 3946 h 3946"/>
                  <a:gd name="T4" fmla="*/ 0 w 3840"/>
                  <a:gd name="T5" fmla="*/ 3914 h 3946"/>
                  <a:gd name="T6" fmla="*/ 0 w 3840"/>
                  <a:gd name="T7" fmla="*/ 1802 h 3946"/>
                  <a:gd name="T8" fmla="*/ 26 w 3840"/>
                  <a:gd name="T9" fmla="*/ 1744 h 3946"/>
                  <a:gd name="T10" fmla="*/ 1597 w 3840"/>
                  <a:gd name="T11" fmla="*/ 294 h 3946"/>
                  <a:gd name="T12" fmla="*/ 1917 w 3840"/>
                  <a:gd name="T13" fmla="*/ 0 h 3946"/>
                  <a:gd name="T14" fmla="*/ 1949 w 3840"/>
                  <a:gd name="T15" fmla="*/ 26 h 3946"/>
                  <a:gd name="T16" fmla="*/ 3803 w 3840"/>
                  <a:gd name="T17" fmla="*/ 1734 h 3946"/>
                  <a:gd name="T18" fmla="*/ 3840 w 3840"/>
                  <a:gd name="T19" fmla="*/ 1818 h 3946"/>
                  <a:gd name="T20" fmla="*/ 3840 w 3840"/>
                  <a:gd name="T21" fmla="*/ 3898 h 3946"/>
                  <a:gd name="T22" fmla="*/ 3840 w 3840"/>
                  <a:gd name="T23" fmla="*/ 3946 h 3946"/>
                  <a:gd name="T24" fmla="*/ 2847 w 3840"/>
                  <a:gd name="T25" fmla="*/ 3946 h 3946"/>
                  <a:gd name="T26" fmla="*/ 2852 w 3840"/>
                  <a:gd name="T27" fmla="*/ 3914 h 3946"/>
                  <a:gd name="T28" fmla="*/ 2852 w 3840"/>
                  <a:gd name="T29" fmla="*/ 2616 h 3946"/>
                  <a:gd name="T30" fmla="*/ 2847 w 3840"/>
                  <a:gd name="T31" fmla="*/ 2506 h 3946"/>
                  <a:gd name="T32" fmla="*/ 1859 w 3840"/>
                  <a:gd name="T33" fmla="*/ 1692 h 3946"/>
                  <a:gd name="T34" fmla="*/ 1035 w 3840"/>
                  <a:gd name="T35" fmla="*/ 2569 h 3946"/>
                  <a:gd name="T36" fmla="*/ 1035 w 3840"/>
                  <a:gd name="T37" fmla="*/ 3946 h 3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40" h="3946">
                    <a:moveTo>
                      <a:pt x="1035" y="3946"/>
                    </a:moveTo>
                    <a:cubicBezTo>
                      <a:pt x="688" y="3946"/>
                      <a:pt x="346" y="3946"/>
                      <a:pt x="0" y="3946"/>
                    </a:cubicBezTo>
                    <a:cubicBezTo>
                      <a:pt x="0" y="3935"/>
                      <a:pt x="0" y="3925"/>
                      <a:pt x="0" y="3914"/>
                    </a:cubicBezTo>
                    <a:cubicBezTo>
                      <a:pt x="0" y="3210"/>
                      <a:pt x="0" y="2506"/>
                      <a:pt x="0" y="1802"/>
                    </a:cubicBezTo>
                    <a:cubicBezTo>
                      <a:pt x="0" y="1781"/>
                      <a:pt x="10" y="1760"/>
                      <a:pt x="26" y="1744"/>
                    </a:cubicBezTo>
                    <a:cubicBezTo>
                      <a:pt x="551" y="1261"/>
                      <a:pt x="1071" y="778"/>
                      <a:pt x="1597" y="294"/>
                    </a:cubicBezTo>
                    <a:cubicBezTo>
                      <a:pt x="1702" y="195"/>
                      <a:pt x="1812" y="100"/>
                      <a:pt x="1917" y="0"/>
                    </a:cubicBezTo>
                    <a:cubicBezTo>
                      <a:pt x="1928" y="11"/>
                      <a:pt x="1938" y="16"/>
                      <a:pt x="1949" y="26"/>
                    </a:cubicBezTo>
                    <a:cubicBezTo>
                      <a:pt x="2569" y="594"/>
                      <a:pt x="3189" y="1166"/>
                      <a:pt x="3803" y="1734"/>
                    </a:cubicBezTo>
                    <a:cubicBezTo>
                      <a:pt x="3830" y="1760"/>
                      <a:pt x="3840" y="1781"/>
                      <a:pt x="3840" y="1818"/>
                    </a:cubicBezTo>
                    <a:cubicBezTo>
                      <a:pt x="3840" y="2511"/>
                      <a:pt x="3840" y="3205"/>
                      <a:pt x="3840" y="3898"/>
                    </a:cubicBezTo>
                    <a:cubicBezTo>
                      <a:pt x="3840" y="3914"/>
                      <a:pt x="3840" y="3930"/>
                      <a:pt x="3840" y="3946"/>
                    </a:cubicBezTo>
                    <a:cubicBezTo>
                      <a:pt x="3509" y="3946"/>
                      <a:pt x="3178" y="3946"/>
                      <a:pt x="2847" y="3946"/>
                    </a:cubicBezTo>
                    <a:cubicBezTo>
                      <a:pt x="2847" y="3935"/>
                      <a:pt x="2852" y="3925"/>
                      <a:pt x="2852" y="3914"/>
                    </a:cubicBezTo>
                    <a:cubicBezTo>
                      <a:pt x="2852" y="3483"/>
                      <a:pt x="2852" y="3052"/>
                      <a:pt x="2852" y="2616"/>
                    </a:cubicBezTo>
                    <a:cubicBezTo>
                      <a:pt x="2852" y="2580"/>
                      <a:pt x="2852" y="2543"/>
                      <a:pt x="2847" y="2506"/>
                    </a:cubicBezTo>
                    <a:cubicBezTo>
                      <a:pt x="2795" y="2007"/>
                      <a:pt x="2364" y="1650"/>
                      <a:pt x="1859" y="1692"/>
                    </a:cubicBezTo>
                    <a:cubicBezTo>
                      <a:pt x="1408" y="1729"/>
                      <a:pt x="1040" y="2112"/>
                      <a:pt x="1035" y="2569"/>
                    </a:cubicBezTo>
                    <a:cubicBezTo>
                      <a:pt x="1029" y="3021"/>
                      <a:pt x="1035" y="3483"/>
                      <a:pt x="1035" y="39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6"/>
              <p:cNvSpPr>
                <a:spLocks noEditPoints="1"/>
              </p:cNvSpPr>
              <p:nvPr/>
            </p:nvSpPr>
            <p:spPr bwMode="auto">
              <a:xfrm>
                <a:off x="9551988" y="3810000"/>
                <a:ext cx="1836737" cy="979488"/>
              </a:xfrm>
              <a:custGeom>
                <a:avLst/>
                <a:gdLst>
                  <a:gd name="T0" fmla="*/ 1476 w 5064"/>
                  <a:gd name="T1" fmla="*/ 877 h 2706"/>
                  <a:gd name="T2" fmla="*/ 1476 w 5064"/>
                  <a:gd name="T3" fmla="*/ 877 h 2706"/>
                  <a:gd name="T4" fmla="*/ 1497 w 5064"/>
                  <a:gd name="T5" fmla="*/ 862 h 2706"/>
                  <a:gd name="T6" fmla="*/ 2170 w 5064"/>
                  <a:gd name="T7" fmla="*/ 226 h 2706"/>
                  <a:gd name="T8" fmla="*/ 2469 w 5064"/>
                  <a:gd name="T9" fmla="*/ 0 h 2706"/>
                  <a:gd name="T10" fmla="*/ 2580 w 5064"/>
                  <a:gd name="T11" fmla="*/ 0 h 2706"/>
                  <a:gd name="T12" fmla="*/ 2753 w 5064"/>
                  <a:gd name="T13" fmla="*/ 100 h 2706"/>
                  <a:gd name="T14" fmla="*/ 4886 w 5064"/>
                  <a:gd name="T15" fmla="*/ 2065 h 2706"/>
                  <a:gd name="T16" fmla="*/ 5064 w 5064"/>
                  <a:gd name="T17" fmla="*/ 2280 h 2706"/>
                  <a:gd name="T18" fmla="*/ 5064 w 5064"/>
                  <a:gd name="T19" fmla="*/ 2390 h 2706"/>
                  <a:gd name="T20" fmla="*/ 5059 w 5064"/>
                  <a:gd name="T21" fmla="*/ 2401 h 2706"/>
                  <a:gd name="T22" fmla="*/ 4555 w 5064"/>
                  <a:gd name="T23" fmla="*/ 2537 h 2706"/>
                  <a:gd name="T24" fmla="*/ 2748 w 5064"/>
                  <a:gd name="T25" fmla="*/ 872 h 2706"/>
                  <a:gd name="T26" fmla="*/ 2537 w 5064"/>
                  <a:gd name="T27" fmla="*/ 678 h 2706"/>
                  <a:gd name="T28" fmla="*/ 2506 w 5064"/>
                  <a:gd name="T29" fmla="*/ 704 h 2706"/>
                  <a:gd name="T30" fmla="*/ 1460 w 5064"/>
                  <a:gd name="T31" fmla="*/ 1665 h 2706"/>
                  <a:gd name="T32" fmla="*/ 499 w 5064"/>
                  <a:gd name="T33" fmla="*/ 2553 h 2706"/>
                  <a:gd name="T34" fmla="*/ 152 w 5064"/>
                  <a:gd name="T35" fmla="*/ 2601 h 2706"/>
                  <a:gd name="T36" fmla="*/ 0 w 5064"/>
                  <a:gd name="T37" fmla="*/ 2390 h 2706"/>
                  <a:gd name="T38" fmla="*/ 0 w 5064"/>
                  <a:gd name="T39" fmla="*/ 2291 h 2706"/>
                  <a:gd name="T40" fmla="*/ 147 w 5064"/>
                  <a:gd name="T41" fmla="*/ 2086 h 2706"/>
                  <a:gd name="T42" fmla="*/ 856 w 5064"/>
                  <a:gd name="T43" fmla="*/ 1455 h 2706"/>
                  <a:gd name="T44" fmla="*/ 930 w 5064"/>
                  <a:gd name="T45" fmla="*/ 1392 h 2706"/>
                  <a:gd name="T46" fmla="*/ 1476 w 5064"/>
                  <a:gd name="T47" fmla="*/ 877 h 2706"/>
                  <a:gd name="T48" fmla="*/ 1476 w 5064"/>
                  <a:gd name="T49" fmla="*/ 877 h 2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64" h="2706">
                    <a:moveTo>
                      <a:pt x="1476" y="877"/>
                    </a:moveTo>
                    <a:cubicBezTo>
                      <a:pt x="1476" y="893"/>
                      <a:pt x="1476" y="856"/>
                      <a:pt x="1476" y="877"/>
                    </a:cubicBezTo>
                    <a:cubicBezTo>
                      <a:pt x="1487" y="867"/>
                      <a:pt x="1492" y="867"/>
                      <a:pt x="1497" y="862"/>
                    </a:cubicBezTo>
                    <a:cubicBezTo>
                      <a:pt x="1723" y="651"/>
                      <a:pt x="1944" y="436"/>
                      <a:pt x="2170" y="226"/>
                    </a:cubicBezTo>
                    <a:cubicBezTo>
                      <a:pt x="2259" y="142"/>
                      <a:pt x="2338" y="37"/>
                      <a:pt x="2469" y="0"/>
                    </a:cubicBezTo>
                    <a:cubicBezTo>
                      <a:pt x="2506" y="0"/>
                      <a:pt x="2543" y="0"/>
                      <a:pt x="2580" y="0"/>
                    </a:cubicBezTo>
                    <a:cubicBezTo>
                      <a:pt x="2643" y="21"/>
                      <a:pt x="2700" y="53"/>
                      <a:pt x="2753" y="100"/>
                    </a:cubicBezTo>
                    <a:cubicBezTo>
                      <a:pt x="3462" y="757"/>
                      <a:pt x="4177" y="1408"/>
                      <a:pt x="4886" y="2065"/>
                    </a:cubicBezTo>
                    <a:cubicBezTo>
                      <a:pt x="4965" y="2117"/>
                      <a:pt x="5038" y="2180"/>
                      <a:pt x="5064" y="2280"/>
                    </a:cubicBezTo>
                    <a:cubicBezTo>
                      <a:pt x="5064" y="2317"/>
                      <a:pt x="5064" y="2354"/>
                      <a:pt x="5064" y="2390"/>
                    </a:cubicBezTo>
                    <a:cubicBezTo>
                      <a:pt x="5064" y="2396"/>
                      <a:pt x="5059" y="2396"/>
                      <a:pt x="5059" y="2401"/>
                    </a:cubicBezTo>
                    <a:cubicBezTo>
                      <a:pt x="5012" y="2622"/>
                      <a:pt x="4733" y="2706"/>
                      <a:pt x="4555" y="2537"/>
                    </a:cubicBezTo>
                    <a:cubicBezTo>
                      <a:pt x="3956" y="1981"/>
                      <a:pt x="3352" y="1424"/>
                      <a:pt x="2748" y="872"/>
                    </a:cubicBezTo>
                    <a:cubicBezTo>
                      <a:pt x="2679" y="809"/>
                      <a:pt x="2606" y="741"/>
                      <a:pt x="2537" y="678"/>
                    </a:cubicBezTo>
                    <a:cubicBezTo>
                      <a:pt x="2527" y="688"/>
                      <a:pt x="2516" y="693"/>
                      <a:pt x="2506" y="704"/>
                    </a:cubicBezTo>
                    <a:cubicBezTo>
                      <a:pt x="2159" y="1024"/>
                      <a:pt x="1812" y="1345"/>
                      <a:pt x="1460" y="1665"/>
                    </a:cubicBezTo>
                    <a:cubicBezTo>
                      <a:pt x="1140" y="1960"/>
                      <a:pt x="820" y="2254"/>
                      <a:pt x="499" y="2553"/>
                    </a:cubicBezTo>
                    <a:cubicBezTo>
                      <a:pt x="399" y="2643"/>
                      <a:pt x="268" y="2658"/>
                      <a:pt x="152" y="2601"/>
                    </a:cubicBezTo>
                    <a:cubicBezTo>
                      <a:pt x="68" y="2553"/>
                      <a:pt x="26" y="2480"/>
                      <a:pt x="0" y="2390"/>
                    </a:cubicBezTo>
                    <a:cubicBezTo>
                      <a:pt x="0" y="2359"/>
                      <a:pt x="0" y="2322"/>
                      <a:pt x="0" y="2291"/>
                    </a:cubicBezTo>
                    <a:cubicBezTo>
                      <a:pt x="26" y="2207"/>
                      <a:pt x="79" y="2143"/>
                      <a:pt x="147" y="2086"/>
                    </a:cubicBezTo>
                    <a:cubicBezTo>
                      <a:pt x="384" y="1876"/>
                      <a:pt x="620" y="1665"/>
                      <a:pt x="856" y="1455"/>
                    </a:cubicBezTo>
                    <a:cubicBezTo>
                      <a:pt x="883" y="1434"/>
                      <a:pt x="904" y="1418"/>
                      <a:pt x="930" y="1392"/>
                    </a:cubicBezTo>
                    <a:moveTo>
                      <a:pt x="1476" y="877"/>
                    </a:moveTo>
                    <a:lnTo>
                      <a:pt x="1476" y="8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7"/>
              <p:cNvSpPr>
                <a:spLocks/>
              </p:cNvSpPr>
              <p:nvPr/>
            </p:nvSpPr>
            <p:spPr bwMode="auto">
              <a:xfrm>
                <a:off x="10215563" y="4791075"/>
                <a:ext cx="531812" cy="776288"/>
              </a:xfrm>
              <a:custGeom>
                <a:avLst/>
                <a:gdLst>
                  <a:gd name="T0" fmla="*/ 1466 w 1466"/>
                  <a:gd name="T1" fmla="*/ 2149 h 2149"/>
                  <a:gd name="T2" fmla="*/ 0 w 1466"/>
                  <a:gd name="T3" fmla="*/ 2149 h 2149"/>
                  <a:gd name="T4" fmla="*/ 0 w 1466"/>
                  <a:gd name="T5" fmla="*/ 2117 h 2149"/>
                  <a:gd name="T6" fmla="*/ 0 w 1466"/>
                  <a:gd name="T7" fmla="*/ 772 h 2149"/>
                  <a:gd name="T8" fmla="*/ 473 w 1466"/>
                  <a:gd name="T9" fmla="*/ 105 h 2149"/>
                  <a:gd name="T10" fmla="*/ 1272 w 1466"/>
                  <a:gd name="T11" fmla="*/ 294 h 2149"/>
                  <a:gd name="T12" fmla="*/ 1466 w 1466"/>
                  <a:gd name="T13" fmla="*/ 809 h 2149"/>
                  <a:gd name="T14" fmla="*/ 1466 w 1466"/>
                  <a:gd name="T15" fmla="*/ 2091 h 2149"/>
                  <a:gd name="T16" fmla="*/ 1466 w 1466"/>
                  <a:gd name="T17" fmla="*/ 2149 h 2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6" h="2149">
                    <a:moveTo>
                      <a:pt x="1466" y="2149"/>
                    </a:moveTo>
                    <a:cubicBezTo>
                      <a:pt x="977" y="2149"/>
                      <a:pt x="489" y="2149"/>
                      <a:pt x="0" y="2149"/>
                    </a:cubicBezTo>
                    <a:cubicBezTo>
                      <a:pt x="0" y="2138"/>
                      <a:pt x="0" y="2128"/>
                      <a:pt x="0" y="2117"/>
                    </a:cubicBezTo>
                    <a:cubicBezTo>
                      <a:pt x="0" y="1670"/>
                      <a:pt x="0" y="1224"/>
                      <a:pt x="0" y="772"/>
                    </a:cubicBezTo>
                    <a:cubicBezTo>
                      <a:pt x="0" y="478"/>
                      <a:pt x="195" y="210"/>
                      <a:pt x="473" y="105"/>
                    </a:cubicBezTo>
                    <a:cubicBezTo>
                      <a:pt x="752" y="0"/>
                      <a:pt x="1072" y="73"/>
                      <a:pt x="1272" y="294"/>
                    </a:cubicBezTo>
                    <a:cubicBezTo>
                      <a:pt x="1403" y="441"/>
                      <a:pt x="1466" y="609"/>
                      <a:pt x="1466" y="809"/>
                    </a:cubicBezTo>
                    <a:cubicBezTo>
                      <a:pt x="1466" y="1234"/>
                      <a:pt x="1466" y="1665"/>
                      <a:pt x="1466" y="2091"/>
                    </a:cubicBezTo>
                    <a:cubicBezTo>
                      <a:pt x="1461" y="2112"/>
                      <a:pt x="1466" y="2128"/>
                      <a:pt x="1466" y="2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8701444" y="2758486"/>
              <a:ext cx="222143" cy="222143"/>
              <a:chOff x="8662187" y="2729197"/>
              <a:chExt cx="295672" cy="295672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8662187" y="2729197"/>
                <a:ext cx="295672" cy="29567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BBB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8743875" y="2784754"/>
                <a:ext cx="139358" cy="184827"/>
              </a:xfrm>
              <a:custGeom>
                <a:avLst/>
                <a:gdLst>
                  <a:gd name="connsiteX0" fmla="*/ 162767 w 734590"/>
                  <a:gd name="connsiteY0" fmla="*/ 734709 h 974274"/>
                  <a:gd name="connsiteX1" fmla="*/ 574767 w 734590"/>
                  <a:gd name="connsiteY1" fmla="*/ 734709 h 974274"/>
                  <a:gd name="connsiteX2" fmla="*/ 574767 w 734590"/>
                  <a:gd name="connsiteY2" fmla="*/ 780428 h 974274"/>
                  <a:gd name="connsiteX3" fmla="*/ 162767 w 734590"/>
                  <a:gd name="connsiteY3" fmla="*/ 780428 h 974274"/>
                  <a:gd name="connsiteX4" fmla="*/ 162767 w 734590"/>
                  <a:gd name="connsiteY4" fmla="*/ 582309 h 974274"/>
                  <a:gd name="connsiteX5" fmla="*/ 574767 w 734590"/>
                  <a:gd name="connsiteY5" fmla="*/ 582309 h 974274"/>
                  <a:gd name="connsiteX6" fmla="*/ 574767 w 734590"/>
                  <a:gd name="connsiteY6" fmla="*/ 628028 h 974274"/>
                  <a:gd name="connsiteX7" fmla="*/ 162767 w 734590"/>
                  <a:gd name="connsiteY7" fmla="*/ 628028 h 974274"/>
                  <a:gd name="connsiteX8" fmla="*/ 162767 w 734590"/>
                  <a:gd name="connsiteY8" fmla="*/ 429909 h 974274"/>
                  <a:gd name="connsiteX9" fmla="*/ 574767 w 734590"/>
                  <a:gd name="connsiteY9" fmla="*/ 429909 h 974274"/>
                  <a:gd name="connsiteX10" fmla="*/ 574767 w 734590"/>
                  <a:gd name="connsiteY10" fmla="*/ 475628 h 974274"/>
                  <a:gd name="connsiteX11" fmla="*/ 162767 w 734590"/>
                  <a:gd name="connsiteY11" fmla="*/ 475628 h 974274"/>
                  <a:gd name="connsiteX12" fmla="*/ 162767 w 734590"/>
                  <a:gd name="connsiteY12" fmla="*/ 277509 h 974274"/>
                  <a:gd name="connsiteX13" fmla="*/ 574767 w 734590"/>
                  <a:gd name="connsiteY13" fmla="*/ 277509 h 974274"/>
                  <a:gd name="connsiteX14" fmla="*/ 574767 w 734590"/>
                  <a:gd name="connsiteY14" fmla="*/ 323228 h 974274"/>
                  <a:gd name="connsiteX15" fmla="*/ 162767 w 734590"/>
                  <a:gd name="connsiteY15" fmla="*/ 323228 h 974274"/>
                  <a:gd name="connsiteX16" fmla="*/ 54442 w 734590"/>
                  <a:gd name="connsiteY16" fmla="*/ 55702 h 974274"/>
                  <a:gd name="connsiteX17" fmla="*/ 54442 w 734590"/>
                  <a:gd name="connsiteY17" fmla="*/ 932002 h 974274"/>
                  <a:gd name="connsiteX18" fmla="*/ 683092 w 734590"/>
                  <a:gd name="connsiteY18" fmla="*/ 932002 h 974274"/>
                  <a:gd name="connsiteX19" fmla="*/ 683092 w 734590"/>
                  <a:gd name="connsiteY19" fmla="*/ 241439 h 974274"/>
                  <a:gd name="connsiteX20" fmla="*/ 496664 w 734590"/>
                  <a:gd name="connsiteY20" fmla="*/ 241439 h 974274"/>
                  <a:gd name="connsiteX21" fmla="*/ 496664 w 734590"/>
                  <a:gd name="connsiteY21" fmla="*/ 55702 h 974274"/>
                  <a:gd name="connsiteX22" fmla="*/ 74812 w 734590"/>
                  <a:gd name="connsiteY22" fmla="*/ 0 h 974274"/>
                  <a:gd name="connsiteX23" fmla="*/ 513943 w 734590"/>
                  <a:gd name="connsiteY23" fmla="*/ 0 h 974274"/>
                  <a:gd name="connsiteX24" fmla="*/ 734590 w 734590"/>
                  <a:gd name="connsiteY24" fmla="*/ 236982 h 974274"/>
                  <a:gd name="connsiteX25" fmla="*/ 734590 w 734590"/>
                  <a:gd name="connsiteY25" fmla="*/ 899463 h 974274"/>
                  <a:gd name="connsiteX26" fmla="*/ 659779 w 734590"/>
                  <a:gd name="connsiteY26" fmla="*/ 974273 h 974274"/>
                  <a:gd name="connsiteX27" fmla="*/ 74812 w 734590"/>
                  <a:gd name="connsiteY27" fmla="*/ 974274 h 974274"/>
                  <a:gd name="connsiteX28" fmla="*/ 1 w 734590"/>
                  <a:gd name="connsiteY28" fmla="*/ 899463 h 974274"/>
                  <a:gd name="connsiteX29" fmla="*/ 0 w 734590"/>
                  <a:gd name="connsiteY29" fmla="*/ 74811 h 974274"/>
                  <a:gd name="connsiteX30" fmla="*/ 74812 w 734590"/>
                  <a:gd name="connsiteY30" fmla="*/ 0 h 974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34590" h="974274">
                    <a:moveTo>
                      <a:pt x="162767" y="734709"/>
                    </a:moveTo>
                    <a:lnTo>
                      <a:pt x="574767" y="734709"/>
                    </a:lnTo>
                    <a:lnTo>
                      <a:pt x="574767" y="780428"/>
                    </a:lnTo>
                    <a:lnTo>
                      <a:pt x="162767" y="780428"/>
                    </a:lnTo>
                    <a:close/>
                    <a:moveTo>
                      <a:pt x="162767" y="582309"/>
                    </a:moveTo>
                    <a:lnTo>
                      <a:pt x="574767" y="582309"/>
                    </a:lnTo>
                    <a:lnTo>
                      <a:pt x="574767" y="628028"/>
                    </a:lnTo>
                    <a:lnTo>
                      <a:pt x="162767" y="628028"/>
                    </a:lnTo>
                    <a:close/>
                    <a:moveTo>
                      <a:pt x="162767" y="429909"/>
                    </a:moveTo>
                    <a:lnTo>
                      <a:pt x="574767" y="429909"/>
                    </a:lnTo>
                    <a:lnTo>
                      <a:pt x="574767" y="475628"/>
                    </a:lnTo>
                    <a:lnTo>
                      <a:pt x="162767" y="475628"/>
                    </a:lnTo>
                    <a:close/>
                    <a:moveTo>
                      <a:pt x="162767" y="277509"/>
                    </a:moveTo>
                    <a:lnTo>
                      <a:pt x="574767" y="277509"/>
                    </a:lnTo>
                    <a:lnTo>
                      <a:pt x="574767" y="323228"/>
                    </a:lnTo>
                    <a:lnTo>
                      <a:pt x="162767" y="323228"/>
                    </a:lnTo>
                    <a:close/>
                    <a:moveTo>
                      <a:pt x="54442" y="55702"/>
                    </a:moveTo>
                    <a:lnTo>
                      <a:pt x="54442" y="932002"/>
                    </a:lnTo>
                    <a:lnTo>
                      <a:pt x="683092" y="932002"/>
                    </a:lnTo>
                    <a:lnTo>
                      <a:pt x="683092" y="241439"/>
                    </a:lnTo>
                    <a:lnTo>
                      <a:pt x="496664" y="241439"/>
                    </a:lnTo>
                    <a:lnTo>
                      <a:pt x="496664" y="55702"/>
                    </a:lnTo>
                    <a:close/>
                    <a:moveTo>
                      <a:pt x="74812" y="0"/>
                    </a:moveTo>
                    <a:lnTo>
                      <a:pt x="513943" y="0"/>
                    </a:lnTo>
                    <a:lnTo>
                      <a:pt x="734590" y="236982"/>
                    </a:lnTo>
                    <a:lnTo>
                      <a:pt x="734590" y="899463"/>
                    </a:lnTo>
                    <a:cubicBezTo>
                      <a:pt x="734590" y="940780"/>
                      <a:pt x="701096" y="974273"/>
                      <a:pt x="659779" y="974273"/>
                    </a:cubicBezTo>
                    <a:lnTo>
                      <a:pt x="74812" y="974274"/>
                    </a:lnTo>
                    <a:cubicBezTo>
                      <a:pt x="33494" y="974273"/>
                      <a:pt x="0" y="940780"/>
                      <a:pt x="1" y="899463"/>
                    </a:cubicBezTo>
                    <a:lnTo>
                      <a:pt x="0" y="74811"/>
                    </a:lnTo>
                    <a:cubicBezTo>
                      <a:pt x="0" y="33494"/>
                      <a:pt x="33495" y="0"/>
                      <a:pt x="74812" y="0"/>
                    </a:cubicBezTo>
                    <a:close/>
                  </a:path>
                </a:pathLst>
              </a:custGeom>
              <a:solidFill>
                <a:srgbClr val="BBBBBB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dist="10160" dir="2700000" algn="ctr" rotWithShape="0">
                  <a:schemeClr val="bg1"/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3" name="Chevron 52"/>
          <p:cNvSpPr/>
          <p:nvPr/>
        </p:nvSpPr>
        <p:spPr>
          <a:xfrm>
            <a:off x="1774470" y="2126274"/>
            <a:ext cx="2765008" cy="2540870"/>
          </a:xfrm>
          <a:custGeom>
            <a:avLst/>
            <a:gdLst>
              <a:gd name="connsiteX0" fmla="*/ 0 w 2835522"/>
              <a:gd name="connsiteY0" fmla="*/ 0 h 2591942"/>
              <a:gd name="connsiteX1" fmla="*/ 2514510 w 2835522"/>
              <a:gd name="connsiteY1" fmla="*/ 0 h 2591942"/>
              <a:gd name="connsiteX2" fmla="*/ 2835522 w 2835522"/>
              <a:gd name="connsiteY2" fmla="*/ 1295971 h 2591942"/>
              <a:gd name="connsiteX3" fmla="*/ 2514510 w 2835522"/>
              <a:gd name="connsiteY3" fmla="*/ 2591942 h 2591942"/>
              <a:gd name="connsiteX4" fmla="*/ 0 w 2835522"/>
              <a:gd name="connsiteY4" fmla="*/ 2591942 h 2591942"/>
              <a:gd name="connsiteX5" fmla="*/ 321012 w 2835522"/>
              <a:gd name="connsiteY5" fmla="*/ 1295971 h 2591942"/>
              <a:gd name="connsiteX6" fmla="*/ 0 w 2835522"/>
              <a:gd name="connsiteY6" fmla="*/ 0 h 2591942"/>
              <a:gd name="connsiteX0" fmla="*/ 0 w 2816472"/>
              <a:gd name="connsiteY0" fmla="*/ 0 h 2591942"/>
              <a:gd name="connsiteX1" fmla="*/ 2514510 w 2816472"/>
              <a:gd name="connsiteY1" fmla="*/ 0 h 2591942"/>
              <a:gd name="connsiteX2" fmla="*/ 2816472 w 2816472"/>
              <a:gd name="connsiteY2" fmla="*/ 1295971 h 2591942"/>
              <a:gd name="connsiteX3" fmla="*/ 2514510 w 2816472"/>
              <a:gd name="connsiteY3" fmla="*/ 2591942 h 2591942"/>
              <a:gd name="connsiteX4" fmla="*/ 0 w 2816472"/>
              <a:gd name="connsiteY4" fmla="*/ 2591942 h 2591942"/>
              <a:gd name="connsiteX5" fmla="*/ 321012 w 2816472"/>
              <a:gd name="connsiteY5" fmla="*/ 1295971 h 2591942"/>
              <a:gd name="connsiteX6" fmla="*/ 0 w 2816472"/>
              <a:gd name="connsiteY6" fmla="*/ 0 h 2591942"/>
              <a:gd name="connsiteX0" fmla="*/ 0 w 2816472"/>
              <a:gd name="connsiteY0" fmla="*/ 0 h 2591942"/>
              <a:gd name="connsiteX1" fmla="*/ 2514510 w 2816472"/>
              <a:gd name="connsiteY1" fmla="*/ 0 h 2591942"/>
              <a:gd name="connsiteX2" fmla="*/ 2816472 w 2816472"/>
              <a:gd name="connsiteY2" fmla="*/ 1295971 h 2591942"/>
              <a:gd name="connsiteX3" fmla="*/ 2482760 w 2816472"/>
              <a:gd name="connsiteY3" fmla="*/ 2591942 h 2591942"/>
              <a:gd name="connsiteX4" fmla="*/ 0 w 2816472"/>
              <a:gd name="connsiteY4" fmla="*/ 2591942 h 2591942"/>
              <a:gd name="connsiteX5" fmla="*/ 321012 w 2816472"/>
              <a:gd name="connsiteY5" fmla="*/ 1295971 h 2591942"/>
              <a:gd name="connsiteX6" fmla="*/ 0 w 2816472"/>
              <a:gd name="connsiteY6" fmla="*/ 0 h 2591942"/>
              <a:gd name="connsiteX0" fmla="*/ 0 w 2816472"/>
              <a:gd name="connsiteY0" fmla="*/ 0 h 2591942"/>
              <a:gd name="connsiteX1" fmla="*/ 2495460 w 2816472"/>
              <a:gd name="connsiteY1" fmla="*/ 0 h 2591942"/>
              <a:gd name="connsiteX2" fmla="*/ 2816472 w 2816472"/>
              <a:gd name="connsiteY2" fmla="*/ 1295971 h 2591942"/>
              <a:gd name="connsiteX3" fmla="*/ 2482760 w 2816472"/>
              <a:gd name="connsiteY3" fmla="*/ 2591942 h 2591942"/>
              <a:gd name="connsiteX4" fmla="*/ 0 w 2816472"/>
              <a:gd name="connsiteY4" fmla="*/ 2591942 h 2591942"/>
              <a:gd name="connsiteX5" fmla="*/ 321012 w 2816472"/>
              <a:gd name="connsiteY5" fmla="*/ 1295971 h 2591942"/>
              <a:gd name="connsiteX6" fmla="*/ 0 w 2816472"/>
              <a:gd name="connsiteY6" fmla="*/ 0 h 2591942"/>
              <a:gd name="connsiteX0" fmla="*/ 0 w 2816472"/>
              <a:gd name="connsiteY0" fmla="*/ 0 h 2591942"/>
              <a:gd name="connsiteX1" fmla="*/ 2476410 w 2816472"/>
              <a:gd name="connsiteY1" fmla="*/ 0 h 2591942"/>
              <a:gd name="connsiteX2" fmla="*/ 2816472 w 2816472"/>
              <a:gd name="connsiteY2" fmla="*/ 1295971 h 2591942"/>
              <a:gd name="connsiteX3" fmla="*/ 2482760 w 2816472"/>
              <a:gd name="connsiteY3" fmla="*/ 2591942 h 2591942"/>
              <a:gd name="connsiteX4" fmla="*/ 0 w 2816472"/>
              <a:gd name="connsiteY4" fmla="*/ 2591942 h 2591942"/>
              <a:gd name="connsiteX5" fmla="*/ 321012 w 2816472"/>
              <a:gd name="connsiteY5" fmla="*/ 1295971 h 2591942"/>
              <a:gd name="connsiteX6" fmla="*/ 0 w 2816472"/>
              <a:gd name="connsiteY6" fmla="*/ 0 h 2591942"/>
              <a:gd name="connsiteX0" fmla="*/ 0 w 2816472"/>
              <a:gd name="connsiteY0" fmla="*/ 0 h 2591942"/>
              <a:gd name="connsiteX1" fmla="*/ 2476410 w 2816472"/>
              <a:gd name="connsiteY1" fmla="*/ 0 h 2591942"/>
              <a:gd name="connsiteX2" fmla="*/ 2816472 w 2816472"/>
              <a:gd name="connsiteY2" fmla="*/ 1295971 h 2591942"/>
              <a:gd name="connsiteX3" fmla="*/ 2463710 w 2816472"/>
              <a:gd name="connsiteY3" fmla="*/ 2591942 h 2591942"/>
              <a:gd name="connsiteX4" fmla="*/ 0 w 2816472"/>
              <a:gd name="connsiteY4" fmla="*/ 2591942 h 2591942"/>
              <a:gd name="connsiteX5" fmla="*/ 321012 w 2816472"/>
              <a:gd name="connsiteY5" fmla="*/ 1295971 h 2591942"/>
              <a:gd name="connsiteX6" fmla="*/ 0 w 2816472"/>
              <a:gd name="connsiteY6" fmla="*/ 0 h 2591942"/>
              <a:gd name="connsiteX0" fmla="*/ 0 w 2797422"/>
              <a:gd name="connsiteY0" fmla="*/ 0 h 2591942"/>
              <a:gd name="connsiteX1" fmla="*/ 2476410 w 2797422"/>
              <a:gd name="connsiteY1" fmla="*/ 0 h 2591942"/>
              <a:gd name="connsiteX2" fmla="*/ 2797422 w 2797422"/>
              <a:gd name="connsiteY2" fmla="*/ 1295971 h 2591942"/>
              <a:gd name="connsiteX3" fmla="*/ 2463710 w 2797422"/>
              <a:gd name="connsiteY3" fmla="*/ 2591942 h 2591942"/>
              <a:gd name="connsiteX4" fmla="*/ 0 w 2797422"/>
              <a:gd name="connsiteY4" fmla="*/ 2591942 h 2591942"/>
              <a:gd name="connsiteX5" fmla="*/ 321012 w 2797422"/>
              <a:gd name="connsiteY5" fmla="*/ 1295971 h 2591942"/>
              <a:gd name="connsiteX6" fmla="*/ 0 w 2797422"/>
              <a:gd name="connsiteY6" fmla="*/ 0 h 259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7422" h="2591942">
                <a:moveTo>
                  <a:pt x="0" y="0"/>
                </a:moveTo>
                <a:lnTo>
                  <a:pt x="2476410" y="0"/>
                </a:lnTo>
                <a:lnTo>
                  <a:pt x="2797422" y="1295971"/>
                </a:lnTo>
                <a:lnTo>
                  <a:pt x="2463710" y="2591942"/>
                </a:lnTo>
                <a:lnTo>
                  <a:pt x="0" y="2591942"/>
                </a:lnTo>
                <a:lnTo>
                  <a:pt x="321012" y="1295971"/>
                </a:lnTo>
                <a:lnTo>
                  <a:pt x="0" y="0"/>
                </a:lnTo>
                <a:close/>
              </a:path>
            </a:pathLst>
          </a:custGeom>
          <a:noFill/>
          <a:ln w="41275">
            <a:solidFill>
              <a:srgbClr val="05B1F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3965862" y="1499146"/>
            <a:ext cx="1676400" cy="366952"/>
            <a:chOff x="3965862" y="1540421"/>
            <a:chExt cx="1676400" cy="366952"/>
          </a:xfrm>
        </p:grpSpPr>
        <p:grpSp>
          <p:nvGrpSpPr>
            <p:cNvPr id="11" name="Group 10"/>
            <p:cNvGrpSpPr/>
            <p:nvPr/>
          </p:nvGrpSpPr>
          <p:grpSpPr>
            <a:xfrm>
              <a:off x="3965862" y="1540421"/>
              <a:ext cx="1676400" cy="366952"/>
              <a:chOff x="3798073" y="2743077"/>
              <a:chExt cx="1472992" cy="269555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798073" y="2743077"/>
                <a:ext cx="1406038" cy="269555"/>
              </a:xfrm>
              <a:prstGeom prst="roundRect">
                <a:avLst>
                  <a:gd name="adj" fmla="val 12098"/>
                </a:avLst>
              </a:prstGeom>
              <a:solidFill>
                <a:srgbClr val="843C0C"/>
              </a:solidFill>
              <a:ln>
                <a:solidFill>
                  <a:schemeClr val="bg1"/>
                </a:solidFill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303427" y="2767781"/>
                <a:ext cx="967638" cy="22014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Homeless/ Mobile Outreach </a:t>
                </a:r>
                <a:endParaRPr 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3989662" y="1602711"/>
              <a:ext cx="624324" cy="248194"/>
              <a:chOff x="5267325" y="4529137"/>
              <a:chExt cx="2324101" cy="923926"/>
            </a:xfrm>
            <a:solidFill>
              <a:schemeClr val="bg1"/>
            </a:solidFill>
          </p:grpSpPr>
          <p:sp>
            <p:nvSpPr>
              <p:cNvPr id="120" name="Freeform 5"/>
              <p:cNvSpPr>
                <a:spLocks noEditPoints="1"/>
              </p:cNvSpPr>
              <p:nvPr/>
            </p:nvSpPr>
            <p:spPr bwMode="auto">
              <a:xfrm>
                <a:off x="5267325" y="4529137"/>
                <a:ext cx="2324101" cy="804863"/>
              </a:xfrm>
              <a:custGeom>
                <a:avLst/>
                <a:gdLst>
                  <a:gd name="T0" fmla="*/ 893 w 21490"/>
                  <a:gd name="T1" fmla="*/ 7064 h 7408"/>
                  <a:gd name="T2" fmla="*/ 2436 w 21490"/>
                  <a:gd name="T3" fmla="*/ 7269 h 7408"/>
                  <a:gd name="T4" fmla="*/ 4276 w 21490"/>
                  <a:gd name="T5" fmla="*/ 5243 h 7408"/>
                  <a:gd name="T6" fmla="*/ 6219 w 21490"/>
                  <a:gd name="T7" fmla="*/ 7408 h 7408"/>
                  <a:gd name="T8" fmla="*/ 16099 w 21490"/>
                  <a:gd name="T9" fmla="*/ 7408 h 7408"/>
                  <a:gd name="T10" fmla="*/ 17902 w 21490"/>
                  <a:gd name="T11" fmla="*/ 5205 h 7408"/>
                  <a:gd name="T12" fmla="*/ 19817 w 21490"/>
                  <a:gd name="T13" fmla="*/ 7287 h 7408"/>
                  <a:gd name="T14" fmla="*/ 21304 w 21490"/>
                  <a:gd name="T15" fmla="*/ 6804 h 7408"/>
                  <a:gd name="T16" fmla="*/ 21230 w 21490"/>
                  <a:gd name="T17" fmla="*/ 5168 h 7408"/>
                  <a:gd name="T18" fmla="*/ 16750 w 21490"/>
                  <a:gd name="T19" fmla="*/ 3198 h 7408"/>
                  <a:gd name="T20" fmla="*/ 12716 w 21490"/>
                  <a:gd name="T21" fmla="*/ 1004 h 7408"/>
                  <a:gd name="T22" fmla="*/ 5429 w 21490"/>
                  <a:gd name="T23" fmla="*/ 1004 h 7408"/>
                  <a:gd name="T24" fmla="*/ 2529 w 21490"/>
                  <a:gd name="T25" fmla="*/ 2584 h 7408"/>
                  <a:gd name="T26" fmla="*/ 726 w 21490"/>
                  <a:gd name="T27" fmla="*/ 2863 h 7408"/>
                  <a:gd name="T28" fmla="*/ 558 w 21490"/>
                  <a:gd name="T29" fmla="*/ 4871 h 7408"/>
                  <a:gd name="T30" fmla="*/ 893 w 21490"/>
                  <a:gd name="T31" fmla="*/ 7064 h 7408"/>
                  <a:gd name="T32" fmla="*/ 12660 w 21490"/>
                  <a:gd name="T33" fmla="*/ 1488 h 7408"/>
                  <a:gd name="T34" fmla="*/ 13007 w 21490"/>
                  <a:gd name="T35" fmla="*/ 1153 h 7408"/>
                  <a:gd name="T36" fmla="*/ 16359 w 21490"/>
                  <a:gd name="T37" fmla="*/ 3058 h 7408"/>
                  <a:gd name="T38" fmla="*/ 16341 w 21490"/>
                  <a:gd name="T39" fmla="*/ 3458 h 7408"/>
                  <a:gd name="T40" fmla="*/ 12660 w 21490"/>
                  <a:gd name="T41" fmla="*/ 1488 h 7408"/>
                  <a:gd name="T42" fmla="*/ 10206 w 21490"/>
                  <a:gd name="T43" fmla="*/ 1357 h 7408"/>
                  <a:gd name="T44" fmla="*/ 14147 w 21490"/>
                  <a:gd name="T45" fmla="*/ 2844 h 7408"/>
                  <a:gd name="T46" fmla="*/ 14407 w 21490"/>
                  <a:gd name="T47" fmla="*/ 3793 h 7408"/>
                  <a:gd name="T48" fmla="*/ 10652 w 21490"/>
                  <a:gd name="T49" fmla="*/ 3644 h 7408"/>
                  <a:gd name="T50" fmla="*/ 10206 w 21490"/>
                  <a:gd name="T51" fmla="*/ 1357 h 7408"/>
                  <a:gd name="T52" fmla="*/ 5875 w 21490"/>
                  <a:gd name="T53" fmla="*/ 2343 h 7408"/>
                  <a:gd name="T54" fmla="*/ 7194 w 21490"/>
                  <a:gd name="T55" fmla="*/ 1432 h 7408"/>
                  <a:gd name="T56" fmla="*/ 9407 w 21490"/>
                  <a:gd name="T57" fmla="*/ 1339 h 7408"/>
                  <a:gd name="T58" fmla="*/ 9741 w 21490"/>
                  <a:gd name="T59" fmla="*/ 3663 h 7408"/>
                  <a:gd name="T60" fmla="*/ 5949 w 21490"/>
                  <a:gd name="T61" fmla="*/ 3514 h 7408"/>
                  <a:gd name="T62" fmla="*/ 5875 w 21490"/>
                  <a:gd name="T63" fmla="*/ 2343 h 7408"/>
                  <a:gd name="T64" fmla="*/ 2882 w 21490"/>
                  <a:gd name="T65" fmla="*/ 2584 h 7408"/>
                  <a:gd name="T66" fmla="*/ 5391 w 21490"/>
                  <a:gd name="T67" fmla="*/ 1227 h 7408"/>
                  <a:gd name="T68" fmla="*/ 5410 w 21490"/>
                  <a:gd name="T69" fmla="*/ 1469 h 7408"/>
                  <a:gd name="T70" fmla="*/ 2900 w 21490"/>
                  <a:gd name="T71" fmla="*/ 2956 h 7408"/>
                  <a:gd name="T72" fmla="*/ 2882 w 21490"/>
                  <a:gd name="T73" fmla="*/ 2584 h 7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490" h="7408">
                    <a:moveTo>
                      <a:pt x="893" y="7064"/>
                    </a:moveTo>
                    <a:lnTo>
                      <a:pt x="2436" y="7269"/>
                    </a:lnTo>
                    <a:cubicBezTo>
                      <a:pt x="2436" y="7269"/>
                      <a:pt x="2417" y="5243"/>
                      <a:pt x="4276" y="5243"/>
                    </a:cubicBezTo>
                    <a:cubicBezTo>
                      <a:pt x="6135" y="5243"/>
                      <a:pt x="6219" y="7408"/>
                      <a:pt x="6219" y="7408"/>
                    </a:cubicBezTo>
                    <a:lnTo>
                      <a:pt x="16099" y="7408"/>
                    </a:lnTo>
                    <a:cubicBezTo>
                      <a:pt x="16099" y="7408"/>
                      <a:pt x="15987" y="5205"/>
                      <a:pt x="17902" y="5205"/>
                    </a:cubicBezTo>
                    <a:cubicBezTo>
                      <a:pt x="19817" y="5205"/>
                      <a:pt x="19817" y="7287"/>
                      <a:pt x="19817" y="7287"/>
                    </a:cubicBezTo>
                    <a:cubicBezTo>
                      <a:pt x="19817" y="7287"/>
                      <a:pt x="21248" y="7399"/>
                      <a:pt x="21304" y="6804"/>
                    </a:cubicBezTo>
                    <a:cubicBezTo>
                      <a:pt x="21360" y="6209"/>
                      <a:pt x="21490" y="5782"/>
                      <a:pt x="21230" y="5168"/>
                    </a:cubicBezTo>
                    <a:cubicBezTo>
                      <a:pt x="20969" y="4555"/>
                      <a:pt x="21322" y="3718"/>
                      <a:pt x="16750" y="3198"/>
                    </a:cubicBezTo>
                    <a:cubicBezTo>
                      <a:pt x="16750" y="3198"/>
                      <a:pt x="13106" y="1078"/>
                      <a:pt x="12716" y="1004"/>
                    </a:cubicBezTo>
                    <a:cubicBezTo>
                      <a:pt x="12325" y="930"/>
                      <a:pt x="7176" y="0"/>
                      <a:pt x="5429" y="1004"/>
                    </a:cubicBezTo>
                    <a:cubicBezTo>
                      <a:pt x="3681" y="2008"/>
                      <a:pt x="2919" y="2529"/>
                      <a:pt x="2529" y="2584"/>
                    </a:cubicBezTo>
                    <a:cubicBezTo>
                      <a:pt x="2138" y="2640"/>
                      <a:pt x="819" y="2621"/>
                      <a:pt x="726" y="2863"/>
                    </a:cubicBezTo>
                    <a:cubicBezTo>
                      <a:pt x="633" y="3105"/>
                      <a:pt x="558" y="4871"/>
                      <a:pt x="558" y="4871"/>
                    </a:cubicBezTo>
                    <a:cubicBezTo>
                      <a:pt x="558" y="4871"/>
                      <a:pt x="0" y="6154"/>
                      <a:pt x="893" y="7064"/>
                    </a:cubicBezTo>
                    <a:close/>
                    <a:moveTo>
                      <a:pt x="12660" y="1488"/>
                    </a:moveTo>
                    <a:lnTo>
                      <a:pt x="13007" y="1153"/>
                    </a:lnTo>
                    <a:cubicBezTo>
                      <a:pt x="13007" y="1153"/>
                      <a:pt x="15352" y="2467"/>
                      <a:pt x="16359" y="3058"/>
                    </a:cubicBezTo>
                    <a:cubicBezTo>
                      <a:pt x="16655" y="3232"/>
                      <a:pt x="16406" y="3405"/>
                      <a:pt x="16341" y="3458"/>
                    </a:cubicBezTo>
                    <a:cubicBezTo>
                      <a:pt x="16062" y="3681"/>
                      <a:pt x="12660" y="1488"/>
                      <a:pt x="12660" y="1488"/>
                    </a:cubicBezTo>
                    <a:close/>
                    <a:moveTo>
                      <a:pt x="10206" y="1357"/>
                    </a:moveTo>
                    <a:cubicBezTo>
                      <a:pt x="12753" y="1357"/>
                      <a:pt x="14147" y="2844"/>
                      <a:pt x="14147" y="2844"/>
                    </a:cubicBezTo>
                    <a:cubicBezTo>
                      <a:pt x="14389" y="3105"/>
                      <a:pt x="14407" y="3793"/>
                      <a:pt x="14407" y="3793"/>
                    </a:cubicBezTo>
                    <a:cubicBezTo>
                      <a:pt x="14407" y="3793"/>
                      <a:pt x="11080" y="3663"/>
                      <a:pt x="10652" y="3644"/>
                    </a:cubicBezTo>
                    <a:cubicBezTo>
                      <a:pt x="10224" y="3625"/>
                      <a:pt x="10206" y="1357"/>
                      <a:pt x="10206" y="1357"/>
                    </a:cubicBezTo>
                    <a:close/>
                    <a:moveTo>
                      <a:pt x="5875" y="2343"/>
                    </a:moveTo>
                    <a:cubicBezTo>
                      <a:pt x="5875" y="1934"/>
                      <a:pt x="6525" y="1785"/>
                      <a:pt x="7194" y="1432"/>
                    </a:cubicBezTo>
                    <a:cubicBezTo>
                      <a:pt x="7864" y="1078"/>
                      <a:pt x="9407" y="1339"/>
                      <a:pt x="9407" y="1339"/>
                    </a:cubicBezTo>
                    <a:lnTo>
                      <a:pt x="9741" y="3663"/>
                    </a:lnTo>
                    <a:lnTo>
                      <a:pt x="5949" y="3514"/>
                    </a:lnTo>
                    <a:cubicBezTo>
                      <a:pt x="5949" y="3514"/>
                      <a:pt x="5875" y="2752"/>
                      <a:pt x="5875" y="2343"/>
                    </a:cubicBezTo>
                    <a:close/>
                    <a:moveTo>
                      <a:pt x="2882" y="2584"/>
                    </a:moveTo>
                    <a:cubicBezTo>
                      <a:pt x="2882" y="2584"/>
                      <a:pt x="4768" y="1385"/>
                      <a:pt x="5391" y="1227"/>
                    </a:cubicBezTo>
                    <a:cubicBezTo>
                      <a:pt x="5454" y="1211"/>
                      <a:pt x="5410" y="1469"/>
                      <a:pt x="5410" y="1469"/>
                    </a:cubicBezTo>
                    <a:cubicBezTo>
                      <a:pt x="5410" y="1469"/>
                      <a:pt x="3086" y="3086"/>
                      <a:pt x="2900" y="2956"/>
                    </a:cubicBezTo>
                    <a:cubicBezTo>
                      <a:pt x="2714" y="2826"/>
                      <a:pt x="2882" y="2584"/>
                      <a:pt x="2882" y="25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" name="Oval 6"/>
              <p:cNvSpPr>
                <a:spLocks noChangeArrowheads="1"/>
              </p:cNvSpPr>
              <p:nvPr/>
            </p:nvSpPr>
            <p:spPr bwMode="auto">
              <a:xfrm>
                <a:off x="7050088" y="5140325"/>
                <a:ext cx="311150" cy="3127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Oval 7"/>
              <p:cNvSpPr>
                <a:spLocks noChangeArrowheads="1"/>
              </p:cNvSpPr>
              <p:nvPr/>
            </p:nvSpPr>
            <p:spPr bwMode="auto">
              <a:xfrm>
                <a:off x="5570538" y="5140325"/>
                <a:ext cx="312738" cy="3127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29" name="Group 128"/>
          <p:cNvGrpSpPr/>
          <p:nvPr/>
        </p:nvGrpSpPr>
        <p:grpSpPr>
          <a:xfrm>
            <a:off x="587098" y="4703702"/>
            <a:ext cx="1302582" cy="1289151"/>
            <a:chOff x="587098" y="4703702"/>
            <a:chExt cx="1302582" cy="1289151"/>
          </a:xfrm>
        </p:grpSpPr>
        <p:grpSp>
          <p:nvGrpSpPr>
            <p:cNvPr id="15" name="Group 14"/>
            <p:cNvGrpSpPr/>
            <p:nvPr/>
          </p:nvGrpSpPr>
          <p:grpSpPr>
            <a:xfrm>
              <a:off x="587098" y="4703702"/>
              <a:ext cx="1302582" cy="1289151"/>
              <a:chOff x="1444122" y="907496"/>
              <a:chExt cx="6012509" cy="5950504"/>
            </a:xfrm>
            <a:effectLst>
              <a:outerShdw blurRad="381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7" name="Group 16"/>
              <p:cNvGrpSpPr/>
              <p:nvPr/>
            </p:nvGrpSpPr>
            <p:grpSpPr>
              <a:xfrm>
                <a:off x="6091008" y="1512996"/>
                <a:ext cx="1365623" cy="2564137"/>
                <a:chOff x="5996305" y="1405983"/>
                <a:chExt cx="1292502" cy="2426843"/>
              </a:xfrm>
            </p:grpSpPr>
            <p:sp>
              <p:nvSpPr>
                <p:cNvPr id="30" name="Freeform 29"/>
                <p:cNvSpPr/>
                <p:nvPr/>
              </p:nvSpPr>
              <p:spPr>
                <a:xfrm rot="3773191">
                  <a:off x="6322689" y="2798385"/>
                  <a:ext cx="1063116" cy="869120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173988 w 2157728"/>
                    <a:gd name="connsiteY0" fmla="*/ 0 h 992834"/>
                    <a:gd name="connsiteX1" fmla="*/ 2157728 w 2157728"/>
                    <a:gd name="connsiteY1" fmla="*/ 860872 h 992834"/>
                    <a:gd name="connsiteX2" fmla="*/ 1117651 w 2157728"/>
                    <a:gd name="connsiteY2" fmla="*/ 780057 h 992834"/>
                    <a:gd name="connsiteX3" fmla="*/ 1131730 w 2157728"/>
                    <a:gd name="connsiteY3" fmla="*/ 585125 h 992834"/>
                    <a:gd name="connsiteX4" fmla="*/ 948378 w 2157728"/>
                    <a:gd name="connsiteY4" fmla="*/ 586364 h 992834"/>
                    <a:gd name="connsiteX5" fmla="*/ 0 w 2157728"/>
                    <a:gd name="connsiteY5" fmla="*/ 992834 h 992834"/>
                    <a:gd name="connsiteX6" fmla="*/ 995083 w 2157728"/>
                    <a:gd name="connsiteY6" fmla="*/ 186855 h 992834"/>
                    <a:gd name="connsiteX7" fmla="*/ 1160529 w 2157728"/>
                    <a:gd name="connsiteY7" fmla="*/ 186361 h 992834"/>
                    <a:gd name="connsiteX8" fmla="*/ 1173988 w 2157728"/>
                    <a:gd name="connsiteY8" fmla="*/ 0 h 992834"/>
                    <a:gd name="connsiteX0" fmla="*/ 232976 w 1216716"/>
                    <a:gd name="connsiteY0" fmla="*/ 0 h 860872"/>
                    <a:gd name="connsiteX1" fmla="*/ 1216716 w 1216716"/>
                    <a:gd name="connsiteY1" fmla="*/ 860872 h 860872"/>
                    <a:gd name="connsiteX2" fmla="*/ 176639 w 1216716"/>
                    <a:gd name="connsiteY2" fmla="*/ 780057 h 860872"/>
                    <a:gd name="connsiteX3" fmla="*/ 190718 w 1216716"/>
                    <a:gd name="connsiteY3" fmla="*/ 585125 h 860872"/>
                    <a:gd name="connsiteX4" fmla="*/ 7366 w 1216716"/>
                    <a:gd name="connsiteY4" fmla="*/ 586364 h 860872"/>
                    <a:gd name="connsiteX5" fmla="*/ 54071 w 1216716"/>
                    <a:gd name="connsiteY5" fmla="*/ 186855 h 860872"/>
                    <a:gd name="connsiteX6" fmla="*/ 219517 w 1216716"/>
                    <a:gd name="connsiteY6" fmla="*/ 186361 h 860872"/>
                    <a:gd name="connsiteX7" fmla="*/ 232976 w 1216716"/>
                    <a:gd name="connsiteY7" fmla="*/ 0 h 860872"/>
                    <a:gd name="connsiteX0" fmla="*/ 178905 w 1162645"/>
                    <a:gd name="connsiteY0" fmla="*/ 0 h 860872"/>
                    <a:gd name="connsiteX1" fmla="*/ 1162645 w 1162645"/>
                    <a:gd name="connsiteY1" fmla="*/ 860872 h 860872"/>
                    <a:gd name="connsiteX2" fmla="*/ 122568 w 1162645"/>
                    <a:gd name="connsiteY2" fmla="*/ 780057 h 860872"/>
                    <a:gd name="connsiteX3" fmla="*/ 136647 w 1162645"/>
                    <a:gd name="connsiteY3" fmla="*/ 585125 h 860872"/>
                    <a:gd name="connsiteX4" fmla="*/ 0 w 1162645"/>
                    <a:gd name="connsiteY4" fmla="*/ 186855 h 860872"/>
                    <a:gd name="connsiteX5" fmla="*/ 165446 w 1162645"/>
                    <a:gd name="connsiteY5" fmla="*/ 186361 h 860872"/>
                    <a:gd name="connsiteX6" fmla="*/ 178905 w 1162645"/>
                    <a:gd name="connsiteY6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42878 w 1040077"/>
                    <a:gd name="connsiteY4" fmla="*/ 186361 h 860872"/>
                    <a:gd name="connsiteX5" fmla="*/ 56337 w 1040077"/>
                    <a:gd name="connsiteY5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56337 w 1040077"/>
                    <a:gd name="connsiteY4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56337 w 1040077"/>
                    <a:gd name="connsiteY3" fmla="*/ 0 h 860872"/>
                    <a:gd name="connsiteX0" fmla="*/ 114249 w 1097989"/>
                    <a:gd name="connsiteY0" fmla="*/ 0 h 860872"/>
                    <a:gd name="connsiteX1" fmla="*/ 1097989 w 1097989"/>
                    <a:gd name="connsiteY1" fmla="*/ 860872 h 860872"/>
                    <a:gd name="connsiteX2" fmla="*/ 0 w 1097989"/>
                    <a:gd name="connsiteY2" fmla="*/ 705644 h 860872"/>
                    <a:gd name="connsiteX3" fmla="*/ 114249 w 1097989"/>
                    <a:gd name="connsiteY3" fmla="*/ 0 h 860872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0935 w 1097989"/>
                    <a:gd name="connsiteY0" fmla="*/ 0 h 889727"/>
                    <a:gd name="connsiteX1" fmla="*/ 1097989 w 1097989"/>
                    <a:gd name="connsiteY1" fmla="*/ 889727 h 889727"/>
                    <a:gd name="connsiteX2" fmla="*/ 0 w 1097989"/>
                    <a:gd name="connsiteY2" fmla="*/ 734499 h 889727"/>
                    <a:gd name="connsiteX3" fmla="*/ 40935 w 1097989"/>
                    <a:gd name="connsiteY3" fmla="*/ 0 h 889727"/>
                    <a:gd name="connsiteX0" fmla="*/ 58216 w 1115270"/>
                    <a:gd name="connsiteY0" fmla="*/ 0 h 889727"/>
                    <a:gd name="connsiteX1" fmla="*/ 1115270 w 1115270"/>
                    <a:gd name="connsiteY1" fmla="*/ 889727 h 889727"/>
                    <a:gd name="connsiteX2" fmla="*/ 0 w 1115270"/>
                    <a:gd name="connsiteY2" fmla="*/ 755030 h 889727"/>
                    <a:gd name="connsiteX3" fmla="*/ 58216 w 1115270"/>
                    <a:gd name="connsiteY3" fmla="*/ 0 h 889727"/>
                    <a:gd name="connsiteX0" fmla="*/ 70667 w 1127721"/>
                    <a:gd name="connsiteY0" fmla="*/ 0 h 889727"/>
                    <a:gd name="connsiteX1" fmla="*/ 1127721 w 1127721"/>
                    <a:gd name="connsiteY1" fmla="*/ 889727 h 889727"/>
                    <a:gd name="connsiteX2" fmla="*/ 0 w 1127721"/>
                    <a:gd name="connsiteY2" fmla="*/ 745609 h 889727"/>
                    <a:gd name="connsiteX3" fmla="*/ 70667 w 1127721"/>
                    <a:gd name="connsiteY3" fmla="*/ 0 h 889727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07231"/>
                    <a:gd name="connsiteY0" fmla="*/ 0 h 888907"/>
                    <a:gd name="connsiteX1" fmla="*/ 1107231 w 1107231"/>
                    <a:gd name="connsiteY1" fmla="*/ 888907 h 888907"/>
                    <a:gd name="connsiteX2" fmla="*/ 0 w 1107231"/>
                    <a:gd name="connsiteY2" fmla="*/ 759257 h 888907"/>
                    <a:gd name="connsiteX3" fmla="*/ 66963 w 1107231"/>
                    <a:gd name="connsiteY3" fmla="*/ 0 h 888907"/>
                    <a:gd name="connsiteX0" fmla="*/ 63295 w 1107231"/>
                    <a:gd name="connsiteY0" fmla="*/ 0 h 879750"/>
                    <a:gd name="connsiteX1" fmla="*/ 1107231 w 1107231"/>
                    <a:gd name="connsiteY1" fmla="*/ 879750 h 879750"/>
                    <a:gd name="connsiteX2" fmla="*/ 0 w 1107231"/>
                    <a:gd name="connsiteY2" fmla="*/ 750100 h 879750"/>
                    <a:gd name="connsiteX3" fmla="*/ 63295 w 1107231"/>
                    <a:gd name="connsiteY3" fmla="*/ 0 h 879750"/>
                    <a:gd name="connsiteX0" fmla="*/ 65132 w 1109068"/>
                    <a:gd name="connsiteY0" fmla="*/ 0 h 879750"/>
                    <a:gd name="connsiteX1" fmla="*/ 1109068 w 1109068"/>
                    <a:gd name="connsiteY1" fmla="*/ 879750 h 879750"/>
                    <a:gd name="connsiteX2" fmla="*/ 0 w 1109068"/>
                    <a:gd name="connsiteY2" fmla="*/ 745080 h 879750"/>
                    <a:gd name="connsiteX3" fmla="*/ 65132 w 1109068"/>
                    <a:gd name="connsiteY3" fmla="*/ 0 h 87975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0504" h="869120">
                      <a:moveTo>
                        <a:pt x="65132" y="0"/>
                      </a:moveTo>
                      <a:cubicBezTo>
                        <a:pt x="702461" y="269202"/>
                        <a:pt x="950705" y="462819"/>
                        <a:pt x="1100504" y="869120"/>
                      </a:cubicBezTo>
                      <a:cubicBezTo>
                        <a:pt x="853575" y="778777"/>
                        <a:pt x="462567" y="642739"/>
                        <a:pt x="0" y="745080"/>
                      </a:cubicBezTo>
                      <a:lnTo>
                        <a:pt x="65132" y="0"/>
                      </a:lnTo>
                      <a:close/>
                    </a:path>
                  </a:pathLst>
                </a:custGeom>
                <a:solidFill>
                  <a:srgbClr val="03769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 rot="3773191">
                  <a:off x="5279300" y="2122988"/>
                  <a:ext cx="2426843" cy="992834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6843" h="992834">
                      <a:moveTo>
                        <a:pt x="1443103" y="0"/>
                      </a:moveTo>
                      <a:cubicBezTo>
                        <a:pt x="1708901" y="62116"/>
                        <a:pt x="2234717" y="421728"/>
                        <a:pt x="2426843" y="860872"/>
                      </a:cubicBezTo>
                      <a:cubicBezTo>
                        <a:pt x="2210161" y="766976"/>
                        <a:pt x="1794129" y="609600"/>
                        <a:pt x="1386766" y="780057"/>
                      </a:cubicBezTo>
                      <a:lnTo>
                        <a:pt x="1400845" y="585125"/>
                      </a:lnTo>
                      <a:lnTo>
                        <a:pt x="1217493" y="586364"/>
                      </a:lnTo>
                      <a:cubicBezTo>
                        <a:pt x="791117" y="607457"/>
                        <a:pt x="562359" y="757734"/>
                        <a:pt x="269115" y="992834"/>
                      </a:cubicBezTo>
                      <a:lnTo>
                        <a:pt x="0" y="719386"/>
                      </a:lnTo>
                      <a:cubicBezTo>
                        <a:pt x="372874" y="321232"/>
                        <a:pt x="855241" y="201786"/>
                        <a:pt x="1264198" y="186855"/>
                      </a:cubicBezTo>
                      <a:lnTo>
                        <a:pt x="1429644" y="186361"/>
                      </a:lnTo>
                      <a:lnTo>
                        <a:pt x="1443103" y="0"/>
                      </a:lnTo>
                      <a:close/>
                    </a:path>
                  </a:pathLst>
                </a:custGeom>
                <a:solidFill>
                  <a:srgbClr val="05B1F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220589" y="4293863"/>
                <a:ext cx="1466022" cy="2564137"/>
                <a:chOff x="5172491" y="4037954"/>
                <a:chExt cx="1387525" cy="2426843"/>
              </a:xfrm>
            </p:grpSpPr>
            <p:sp>
              <p:nvSpPr>
                <p:cNvPr id="28" name="Freeform 27"/>
                <p:cNvSpPr/>
                <p:nvPr/>
              </p:nvSpPr>
              <p:spPr>
                <a:xfrm rot="7996135">
                  <a:off x="5075493" y="5363347"/>
                  <a:ext cx="1063116" cy="869120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173988 w 2157728"/>
                    <a:gd name="connsiteY0" fmla="*/ 0 h 992834"/>
                    <a:gd name="connsiteX1" fmla="*/ 2157728 w 2157728"/>
                    <a:gd name="connsiteY1" fmla="*/ 860872 h 992834"/>
                    <a:gd name="connsiteX2" fmla="*/ 1117651 w 2157728"/>
                    <a:gd name="connsiteY2" fmla="*/ 780057 h 992834"/>
                    <a:gd name="connsiteX3" fmla="*/ 1131730 w 2157728"/>
                    <a:gd name="connsiteY3" fmla="*/ 585125 h 992834"/>
                    <a:gd name="connsiteX4" fmla="*/ 948378 w 2157728"/>
                    <a:gd name="connsiteY4" fmla="*/ 586364 h 992834"/>
                    <a:gd name="connsiteX5" fmla="*/ 0 w 2157728"/>
                    <a:gd name="connsiteY5" fmla="*/ 992834 h 992834"/>
                    <a:gd name="connsiteX6" fmla="*/ 995083 w 2157728"/>
                    <a:gd name="connsiteY6" fmla="*/ 186855 h 992834"/>
                    <a:gd name="connsiteX7" fmla="*/ 1160529 w 2157728"/>
                    <a:gd name="connsiteY7" fmla="*/ 186361 h 992834"/>
                    <a:gd name="connsiteX8" fmla="*/ 1173988 w 2157728"/>
                    <a:gd name="connsiteY8" fmla="*/ 0 h 992834"/>
                    <a:gd name="connsiteX0" fmla="*/ 232976 w 1216716"/>
                    <a:gd name="connsiteY0" fmla="*/ 0 h 860872"/>
                    <a:gd name="connsiteX1" fmla="*/ 1216716 w 1216716"/>
                    <a:gd name="connsiteY1" fmla="*/ 860872 h 860872"/>
                    <a:gd name="connsiteX2" fmla="*/ 176639 w 1216716"/>
                    <a:gd name="connsiteY2" fmla="*/ 780057 h 860872"/>
                    <a:gd name="connsiteX3" fmla="*/ 190718 w 1216716"/>
                    <a:gd name="connsiteY3" fmla="*/ 585125 h 860872"/>
                    <a:gd name="connsiteX4" fmla="*/ 7366 w 1216716"/>
                    <a:gd name="connsiteY4" fmla="*/ 586364 h 860872"/>
                    <a:gd name="connsiteX5" fmla="*/ 54071 w 1216716"/>
                    <a:gd name="connsiteY5" fmla="*/ 186855 h 860872"/>
                    <a:gd name="connsiteX6" fmla="*/ 219517 w 1216716"/>
                    <a:gd name="connsiteY6" fmla="*/ 186361 h 860872"/>
                    <a:gd name="connsiteX7" fmla="*/ 232976 w 1216716"/>
                    <a:gd name="connsiteY7" fmla="*/ 0 h 860872"/>
                    <a:gd name="connsiteX0" fmla="*/ 178905 w 1162645"/>
                    <a:gd name="connsiteY0" fmla="*/ 0 h 860872"/>
                    <a:gd name="connsiteX1" fmla="*/ 1162645 w 1162645"/>
                    <a:gd name="connsiteY1" fmla="*/ 860872 h 860872"/>
                    <a:gd name="connsiteX2" fmla="*/ 122568 w 1162645"/>
                    <a:gd name="connsiteY2" fmla="*/ 780057 h 860872"/>
                    <a:gd name="connsiteX3" fmla="*/ 136647 w 1162645"/>
                    <a:gd name="connsiteY3" fmla="*/ 585125 h 860872"/>
                    <a:gd name="connsiteX4" fmla="*/ 0 w 1162645"/>
                    <a:gd name="connsiteY4" fmla="*/ 186855 h 860872"/>
                    <a:gd name="connsiteX5" fmla="*/ 165446 w 1162645"/>
                    <a:gd name="connsiteY5" fmla="*/ 186361 h 860872"/>
                    <a:gd name="connsiteX6" fmla="*/ 178905 w 1162645"/>
                    <a:gd name="connsiteY6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42878 w 1040077"/>
                    <a:gd name="connsiteY4" fmla="*/ 186361 h 860872"/>
                    <a:gd name="connsiteX5" fmla="*/ 56337 w 1040077"/>
                    <a:gd name="connsiteY5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56337 w 1040077"/>
                    <a:gd name="connsiteY4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56337 w 1040077"/>
                    <a:gd name="connsiteY3" fmla="*/ 0 h 860872"/>
                    <a:gd name="connsiteX0" fmla="*/ 114249 w 1097989"/>
                    <a:gd name="connsiteY0" fmla="*/ 0 h 860872"/>
                    <a:gd name="connsiteX1" fmla="*/ 1097989 w 1097989"/>
                    <a:gd name="connsiteY1" fmla="*/ 860872 h 860872"/>
                    <a:gd name="connsiteX2" fmla="*/ 0 w 1097989"/>
                    <a:gd name="connsiteY2" fmla="*/ 705644 h 860872"/>
                    <a:gd name="connsiteX3" fmla="*/ 114249 w 1097989"/>
                    <a:gd name="connsiteY3" fmla="*/ 0 h 860872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0935 w 1097989"/>
                    <a:gd name="connsiteY0" fmla="*/ 0 h 889727"/>
                    <a:gd name="connsiteX1" fmla="*/ 1097989 w 1097989"/>
                    <a:gd name="connsiteY1" fmla="*/ 889727 h 889727"/>
                    <a:gd name="connsiteX2" fmla="*/ 0 w 1097989"/>
                    <a:gd name="connsiteY2" fmla="*/ 734499 h 889727"/>
                    <a:gd name="connsiteX3" fmla="*/ 40935 w 1097989"/>
                    <a:gd name="connsiteY3" fmla="*/ 0 h 889727"/>
                    <a:gd name="connsiteX0" fmla="*/ 58216 w 1115270"/>
                    <a:gd name="connsiteY0" fmla="*/ 0 h 889727"/>
                    <a:gd name="connsiteX1" fmla="*/ 1115270 w 1115270"/>
                    <a:gd name="connsiteY1" fmla="*/ 889727 h 889727"/>
                    <a:gd name="connsiteX2" fmla="*/ 0 w 1115270"/>
                    <a:gd name="connsiteY2" fmla="*/ 755030 h 889727"/>
                    <a:gd name="connsiteX3" fmla="*/ 58216 w 1115270"/>
                    <a:gd name="connsiteY3" fmla="*/ 0 h 889727"/>
                    <a:gd name="connsiteX0" fmla="*/ 70667 w 1127721"/>
                    <a:gd name="connsiteY0" fmla="*/ 0 h 889727"/>
                    <a:gd name="connsiteX1" fmla="*/ 1127721 w 1127721"/>
                    <a:gd name="connsiteY1" fmla="*/ 889727 h 889727"/>
                    <a:gd name="connsiteX2" fmla="*/ 0 w 1127721"/>
                    <a:gd name="connsiteY2" fmla="*/ 745609 h 889727"/>
                    <a:gd name="connsiteX3" fmla="*/ 70667 w 1127721"/>
                    <a:gd name="connsiteY3" fmla="*/ 0 h 889727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07231"/>
                    <a:gd name="connsiteY0" fmla="*/ 0 h 888907"/>
                    <a:gd name="connsiteX1" fmla="*/ 1107231 w 1107231"/>
                    <a:gd name="connsiteY1" fmla="*/ 888907 h 888907"/>
                    <a:gd name="connsiteX2" fmla="*/ 0 w 1107231"/>
                    <a:gd name="connsiteY2" fmla="*/ 759257 h 888907"/>
                    <a:gd name="connsiteX3" fmla="*/ 66963 w 1107231"/>
                    <a:gd name="connsiteY3" fmla="*/ 0 h 888907"/>
                    <a:gd name="connsiteX0" fmla="*/ 63295 w 1107231"/>
                    <a:gd name="connsiteY0" fmla="*/ 0 h 879750"/>
                    <a:gd name="connsiteX1" fmla="*/ 1107231 w 1107231"/>
                    <a:gd name="connsiteY1" fmla="*/ 879750 h 879750"/>
                    <a:gd name="connsiteX2" fmla="*/ 0 w 1107231"/>
                    <a:gd name="connsiteY2" fmla="*/ 750100 h 879750"/>
                    <a:gd name="connsiteX3" fmla="*/ 63295 w 1107231"/>
                    <a:gd name="connsiteY3" fmla="*/ 0 h 879750"/>
                    <a:gd name="connsiteX0" fmla="*/ 65132 w 1109068"/>
                    <a:gd name="connsiteY0" fmla="*/ 0 h 879750"/>
                    <a:gd name="connsiteX1" fmla="*/ 1109068 w 1109068"/>
                    <a:gd name="connsiteY1" fmla="*/ 879750 h 879750"/>
                    <a:gd name="connsiteX2" fmla="*/ 0 w 1109068"/>
                    <a:gd name="connsiteY2" fmla="*/ 745080 h 879750"/>
                    <a:gd name="connsiteX3" fmla="*/ 65132 w 1109068"/>
                    <a:gd name="connsiteY3" fmla="*/ 0 h 87975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0504" h="869120">
                      <a:moveTo>
                        <a:pt x="65132" y="0"/>
                      </a:moveTo>
                      <a:cubicBezTo>
                        <a:pt x="652616" y="190256"/>
                        <a:pt x="972645" y="473671"/>
                        <a:pt x="1100504" y="869120"/>
                      </a:cubicBezTo>
                      <a:cubicBezTo>
                        <a:pt x="853575" y="778777"/>
                        <a:pt x="625050" y="675839"/>
                        <a:pt x="0" y="745080"/>
                      </a:cubicBezTo>
                      <a:lnTo>
                        <a:pt x="65132" y="0"/>
                      </a:lnTo>
                      <a:close/>
                    </a:path>
                  </a:pathLst>
                </a:custGeom>
                <a:solidFill>
                  <a:srgbClr val="3E5F27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 rot="7996135">
                  <a:off x="4850177" y="4754959"/>
                  <a:ext cx="2426843" cy="992834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6843" h="992834">
                      <a:moveTo>
                        <a:pt x="1443103" y="0"/>
                      </a:moveTo>
                      <a:cubicBezTo>
                        <a:pt x="1708901" y="62116"/>
                        <a:pt x="2234717" y="421728"/>
                        <a:pt x="2426843" y="860872"/>
                      </a:cubicBezTo>
                      <a:cubicBezTo>
                        <a:pt x="2210161" y="766976"/>
                        <a:pt x="1794129" y="609600"/>
                        <a:pt x="1386766" y="780057"/>
                      </a:cubicBezTo>
                      <a:lnTo>
                        <a:pt x="1400845" y="585125"/>
                      </a:lnTo>
                      <a:lnTo>
                        <a:pt x="1217493" y="586364"/>
                      </a:lnTo>
                      <a:cubicBezTo>
                        <a:pt x="791117" y="607457"/>
                        <a:pt x="562359" y="757734"/>
                        <a:pt x="269115" y="992834"/>
                      </a:cubicBezTo>
                      <a:lnTo>
                        <a:pt x="0" y="719386"/>
                      </a:lnTo>
                      <a:cubicBezTo>
                        <a:pt x="372874" y="321232"/>
                        <a:pt x="855241" y="201786"/>
                        <a:pt x="1264198" y="186855"/>
                      </a:cubicBezTo>
                      <a:lnTo>
                        <a:pt x="1429644" y="186361"/>
                      </a:lnTo>
                      <a:lnTo>
                        <a:pt x="1443103" y="0"/>
                      </a:lnTo>
                      <a:close/>
                    </a:path>
                  </a:pathLst>
                </a:custGeom>
                <a:solidFill>
                  <a:srgbClr val="54823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2072695" y="5281780"/>
                <a:ext cx="2564135" cy="1261126"/>
                <a:chOff x="2193145" y="4972972"/>
                <a:chExt cx="2426843" cy="1193600"/>
              </a:xfrm>
            </p:grpSpPr>
            <p:sp>
              <p:nvSpPr>
                <p:cNvPr id="26" name="Freeform 25"/>
                <p:cNvSpPr/>
                <p:nvPr/>
              </p:nvSpPr>
              <p:spPr>
                <a:xfrm rot="12302147">
                  <a:off x="2213072" y="4972972"/>
                  <a:ext cx="1063116" cy="869120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173988 w 2157728"/>
                    <a:gd name="connsiteY0" fmla="*/ 0 h 992834"/>
                    <a:gd name="connsiteX1" fmla="*/ 2157728 w 2157728"/>
                    <a:gd name="connsiteY1" fmla="*/ 860872 h 992834"/>
                    <a:gd name="connsiteX2" fmla="*/ 1117651 w 2157728"/>
                    <a:gd name="connsiteY2" fmla="*/ 780057 h 992834"/>
                    <a:gd name="connsiteX3" fmla="*/ 1131730 w 2157728"/>
                    <a:gd name="connsiteY3" fmla="*/ 585125 h 992834"/>
                    <a:gd name="connsiteX4" fmla="*/ 948378 w 2157728"/>
                    <a:gd name="connsiteY4" fmla="*/ 586364 h 992834"/>
                    <a:gd name="connsiteX5" fmla="*/ 0 w 2157728"/>
                    <a:gd name="connsiteY5" fmla="*/ 992834 h 992834"/>
                    <a:gd name="connsiteX6" fmla="*/ 995083 w 2157728"/>
                    <a:gd name="connsiteY6" fmla="*/ 186855 h 992834"/>
                    <a:gd name="connsiteX7" fmla="*/ 1160529 w 2157728"/>
                    <a:gd name="connsiteY7" fmla="*/ 186361 h 992834"/>
                    <a:gd name="connsiteX8" fmla="*/ 1173988 w 2157728"/>
                    <a:gd name="connsiteY8" fmla="*/ 0 h 992834"/>
                    <a:gd name="connsiteX0" fmla="*/ 232976 w 1216716"/>
                    <a:gd name="connsiteY0" fmla="*/ 0 h 860872"/>
                    <a:gd name="connsiteX1" fmla="*/ 1216716 w 1216716"/>
                    <a:gd name="connsiteY1" fmla="*/ 860872 h 860872"/>
                    <a:gd name="connsiteX2" fmla="*/ 176639 w 1216716"/>
                    <a:gd name="connsiteY2" fmla="*/ 780057 h 860872"/>
                    <a:gd name="connsiteX3" fmla="*/ 190718 w 1216716"/>
                    <a:gd name="connsiteY3" fmla="*/ 585125 h 860872"/>
                    <a:gd name="connsiteX4" fmla="*/ 7366 w 1216716"/>
                    <a:gd name="connsiteY4" fmla="*/ 586364 h 860872"/>
                    <a:gd name="connsiteX5" fmla="*/ 54071 w 1216716"/>
                    <a:gd name="connsiteY5" fmla="*/ 186855 h 860872"/>
                    <a:gd name="connsiteX6" fmla="*/ 219517 w 1216716"/>
                    <a:gd name="connsiteY6" fmla="*/ 186361 h 860872"/>
                    <a:gd name="connsiteX7" fmla="*/ 232976 w 1216716"/>
                    <a:gd name="connsiteY7" fmla="*/ 0 h 860872"/>
                    <a:gd name="connsiteX0" fmla="*/ 178905 w 1162645"/>
                    <a:gd name="connsiteY0" fmla="*/ 0 h 860872"/>
                    <a:gd name="connsiteX1" fmla="*/ 1162645 w 1162645"/>
                    <a:gd name="connsiteY1" fmla="*/ 860872 h 860872"/>
                    <a:gd name="connsiteX2" fmla="*/ 122568 w 1162645"/>
                    <a:gd name="connsiteY2" fmla="*/ 780057 h 860872"/>
                    <a:gd name="connsiteX3" fmla="*/ 136647 w 1162645"/>
                    <a:gd name="connsiteY3" fmla="*/ 585125 h 860872"/>
                    <a:gd name="connsiteX4" fmla="*/ 0 w 1162645"/>
                    <a:gd name="connsiteY4" fmla="*/ 186855 h 860872"/>
                    <a:gd name="connsiteX5" fmla="*/ 165446 w 1162645"/>
                    <a:gd name="connsiteY5" fmla="*/ 186361 h 860872"/>
                    <a:gd name="connsiteX6" fmla="*/ 178905 w 1162645"/>
                    <a:gd name="connsiteY6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42878 w 1040077"/>
                    <a:gd name="connsiteY4" fmla="*/ 186361 h 860872"/>
                    <a:gd name="connsiteX5" fmla="*/ 56337 w 1040077"/>
                    <a:gd name="connsiteY5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56337 w 1040077"/>
                    <a:gd name="connsiteY4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56337 w 1040077"/>
                    <a:gd name="connsiteY3" fmla="*/ 0 h 860872"/>
                    <a:gd name="connsiteX0" fmla="*/ 114249 w 1097989"/>
                    <a:gd name="connsiteY0" fmla="*/ 0 h 860872"/>
                    <a:gd name="connsiteX1" fmla="*/ 1097989 w 1097989"/>
                    <a:gd name="connsiteY1" fmla="*/ 860872 h 860872"/>
                    <a:gd name="connsiteX2" fmla="*/ 0 w 1097989"/>
                    <a:gd name="connsiteY2" fmla="*/ 705644 h 860872"/>
                    <a:gd name="connsiteX3" fmla="*/ 114249 w 1097989"/>
                    <a:gd name="connsiteY3" fmla="*/ 0 h 860872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0935 w 1097989"/>
                    <a:gd name="connsiteY0" fmla="*/ 0 h 889727"/>
                    <a:gd name="connsiteX1" fmla="*/ 1097989 w 1097989"/>
                    <a:gd name="connsiteY1" fmla="*/ 889727 h 889727"/>
                    <a:gd name="connsiteX2" fmla="*/ 0 w 1097989"/>
                    <a:gd name="connsiteY2" fmla="*/ 734499 h 889727"/>
                    <a:gd name="connsiteX3" fmla="*/ 40935 w 1097989"/>
                    <a:gd name="connsiteY3" fmla="*/ 0 h 889727"/>
                    <a:gd name="connsiteX0" fmla="*/ 58216 w 1115270"/>
                    <a:gd name="connsiteY0" fmla="*/ 0 h 889727"/>
                    <a:gd name="connsiteX1" fmla="*/ 1115270 w 1115270"/>
                    <a:gd name="connsiteY1" fmla="*/ 889727 h 889727"/>
                    <a:gd name="connsiteX2" fmla="*/ 0 w 1115270"/>
                    <a:gd name="connsiteY2" fmla="*/ 755030 h 889727"/>
                    <a:gd name="connsiteX3" fmla="*/ 58216 w 1115270"/>
                    <a:gd name="connsiteY3" fmla="*/ 0 h 889727"/>
                    <a:gd name="connsiteX0" fmla="*/ 70667 w 1127721"/>
                    <a:gd name="connsiteY0" fmla="*/ 0 h 889727"/>
                    <a:gd name="connsiteX1" fmla="*/ 1127721 w 1127721"/>
                    <a:gd name="connsiteY1" fmla="*/ 889727 h 889727"/>
                    <a:gd name="connsiteX2" fmla="*/ 0 w 1127721"/>
                    <a:gd name="connsiteY2" fmla="*/ 745609 h 889727"/>
                    <a:gd name="connsiteX3" fmla="*/ 70667 w 1127721"/>
                    <a:gd name="connsiteY3" fmla="*/ 0 h 889727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07231"/>
                    <a:gd name="connsiteY0" fmla="*/ 0 h 888907"/>
                    <a:gd name="connsiteX1" fmla="*/ 1107231 w 1107231"/>
                    <a:gd name="connsiteY1" fmla="*/ 888907 h 888907"/>
                    <a:gd name="connsiteX2" fmla="*/ 0 w 1107231"/>
                    <a:gd name="connsiteY2" fmla="*/ 759257 h 888907"/>
                    <a:gd name="connsiteX3" fmla="*/ 66963 w 1107231"/>
                    <a:gd name="connsiteY3" fmla="*/ 0 h 888907"/>
                    <a:gd name="connsiteX0" fmla="*/ 63295 w 1107231"/>
                    <a:gd name="connsiteY0" fmla="*/ 0 h 879750"/>
                    <a:gd name="connsiteX1" fmla="*/ 1107231 w 1107231"/>
                    <a:gd name="connsiteY1" fmla="*/ 879750 h 879750"/>
                    <a:gd name="connsiteX2" fmla="*/ 0 w 1107231"/>
                    <a:gd name="connsiteY2" fmla="*/ 750100 h 879750"/>
                    <a:gd name="connsiteX3" fmla="*/ 63295 w 1107231"/>
                    <a:gd name="connsiteY3" fmla="*/ 0 h 879750"/>
                    <a:gd name="connsiteX0" fmla="*/ 65132 w 1109068"/>
                    <a:gd name="connsiteY0" fmla="*/ 0 h 879750"/>
                    <a:gd name="connsiteX1" fmla="*/ 1109068 w 1109068"/>
                    <a:gd name="connsiteY1" fmla="*/ 879750 h 879750"/>
                    <a:gd name="connsiteX2" fmla="*/ 0 w 1109068"/>
                    <a:gd name="connsiteY2" fmla="*/ 745080 h 879750"/>
                    <a:gd name="connsiteX3" fmla="*/ 65132 w 1109068"/>
                    <a:gd name="connsiteY3" fmla="*/ 0 h 87975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0504" h="869120">
                      <a:moveTo>
                        <a:pt x="65132" y="0"/>
                      </a:moveTo>
                      <a:cubicBezTo>
                        <a:pt x="525501" y="128279"/>
                        <a:pt x="972645" y="473671"/>
                        <a:pt x="1100504" y="869120"/>
                      </a:cubicBezTo>
                      <a:cubicBezTo>
                        <a:pt x="853575" y="778777"/>
                        <a:pt x="362825" y="634985"/>
                        <a:pt x="0" y="745080"/>
                      </a:cubicBezTo>
                      <a:lnTo>
                        <a:pt x="65132" y="0"/>
                      </a:lnTo>
                      <a:close/>
                    </a:path>
                  </a:pathLst>
                </a:custGeom>
                <a:solidFill>
                  <a:srgbClr val="544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 rot="12302147">
                  <a:off x="2193145" y="5173738"/>
                  <a:ext cx="2426843" cy="992834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6843" h="992834">
                      <a:moveTo>
                        <a:pt x="1443103" y="0"/>
                      </a:moveTo>
                      <a:cubicBezTo>
                        <a:pt x="1708901" y="62116"/>
                        <a:pt x="2234717" y="421728"/>
                        <a:pt x="2426843" y="860872"/>
                      </a:cubicBezTo>
                      <a:cubicBezTo>
                        <a:pt x="2210161" y="766976"/>
                        <a:pt x="1794129" y="609600"/>
                        <a:pt x="1386766" y="780057"/>
                      </a:cubicBezTo>
                      <a:lnTo>
                        <a:pt x="1400845" y="585125"/>
                      </a:lnTo>
                      <a:lnTo>
                        <a:pt x="1217493" y="586364"/>
                      </a:lnTo>
                      <a:cubicBezTo>
                        <a:pt x="791117" y="607457"/>
                        <a:pt x="562359" y="757734"/>
                        <a:pt x="269115" y="992834"/>
                      </a:cubicBezTo>
                      <a:lnTo>
                        <a:pt x="0" y="719386"/>
                      </a:lnTo>
                      <a:cubicBezTo>
                        <a:pt x="372874" y="321232"/>
                        <a:pt x="855241" y="201786"/>
                        <a:pt x="1264198" y="186855"/>
                      </a:cubicBezTo>
                      <a:lnTo>
                        <a:pt x="1429644" y="186361"/>
                      </a:lnTo>
                      <a:lnTo>
                        <a:pt x="1443103" y="0"/>
                      </a:lnTo>
                      <a:close/>
                    </a:path>
                  </a:pathLst>
                </a:custGeom>
                <a:solidFill>
                  <a:srgbClr val="926F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1444122" y="2194971"/>
                <a:ext cx="1049000" cy="2596052"/>
                <a:chOff x="1598227" y="2051443"/>
                <a:chExt cx="992834" cy="2457052"/>
              </a:xfrm>
            </p:grpSpPr>
            <p:sp>
              <p:nvSpPr>
                <p:cNvPr id="24" name="Freeform 23"/>
                <p:cNvSpPr/>
                <p:nvPr/>
              </p:nvSpPr>
              <p:spPr>
                <a:xfrm rot="16447633">
                  <a:off x="1572185" y="2148441"/>
                  <a:ext cx="1063116" cy="869120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173988 w 2157728"/>
                    <a:gd name="connsiteY0" fmla="*/ 0 h 992834"/>
                    <a:gd name="connsiteX1" fmla="*/ 2157728 w 2157728"/>
                    <a:gd name="connsiteY1" fmla="*/ 860872 h 992834"/>
                    <a:gd name="connsiteX2" fmla="*/ 1117651 w 2157728"/>
                    <a:gd name="connsiteY2" fmla="*/ 780057 h 992834"/>
                    <a:gd name="connsiteX3" fmla="*/ 1131730 w 2157728"/>
                    <a:gd name="connsiteY3" fmla="*/ 585125 h 992834"/>
                    <a:gd name="connsiteX4" fmla="*/ 948378 w 2157728"/>
                    <a:gd name="connsiteY4" fmla="*/ 586364 h 992834"/>
                    <a:gd name="connsiteX5" fmla="*/ 0 w 2157728"/>
                    <a:gd name="connsiteY5" fmla="*/ 992834 h 992834"/>
                    <a:gd name="connsiteX6" fmla="*/ 995083 w 2157728"/>
                    <a:gd name="connsiteY6" fmla="*/ 186855 h 992834"/>
                    <a:gd name="connsiteX7" fmla="*/ 1160529 w 2157728"/>
                    <a:gd name="connsiteY7" fmla="*/ 186361 h 992834"/>
                    <a:gd name="connsiteX8" fmla="*/ 1173988 w 2157728"/>
                    <a:gd name="connsiteY8" fmla="*/ 0 h 992834"/>
                    <a:gd name="connsiteX0" fmla="*/ 232976 w 1216716"/>
                    <a:gd name="connsiteY0" fmla="*/ 0 h 860872"/>
                    <a:gd name="connsiteX1" fmla="*/ 1216716 w 1216716"/>
                    <a:gd name="connsiteY1" fmla="*/ 860872 h 860872"/>
                    <a:gd name="connsiteX2" fmla="*/ 176639 w 1216716"/>
                    <a:gd name="connsiteY2" fmla="*/ 780057 h 860872"/>
                    <a:gd name="connsiteX3" fmla="*/ 190718 w 1216716"/>
                    <a:gd name="connsiteY3" fmla="*/ 585125 h 860872"/>
                    <a:gd name="connsiteX4" fmla="*/ 7366 w 1216716"/>
                    <a:gd name="connsiteY4" fmla="*/ 586364 h 860872"/>
                    <a:gd name="connsiteX5" fmla="*/ 54071 w 1216716"/>
                    <a:gd name="connsiteY5" fmla="*/ 186855 h 860872"/>
                    <a:gd name="connsiteX6" fmla="*/ 219517 w 1216716"/>
                    <a:gd name="connsiteY6" fmla="*/ 186361 h 860872"/>
                    <a:gd name="connsiteX7" fmla="*/ 232976 w 1216716"/>
                    <a:gd name="connsiteY7" fmla="*/ 0 h 860872"/>
                    <a:gd name="connsiteX0" fmla="*/ 178905 w 1162645"/>
                    <a:gd name="connsiteY0" fmla="*/ 0 h 860872"/>
                    <a:gd name="connsiteX1" fmla="*/ 1162645 w 1162645"/>
                    <a:gd name="connsiteY1" fmla="*/ 860872 h 860872"/>
                    <a:gd name="connsiteX2" fmla="*/ 122568 w 1162645"/>
                    <a:gd name="connsiteY2" fmla="*/ 780057 h 860872"/>
                    <a:gd name="connsiteX3" fmla="*/ 136647 w 1162645"/>
                    <a:gd name="connsiteY3" fmla="*/ 585125 h 860872"/>
                    <a:gd name="connsiteX4" fmla="*/ 0 w 1162645"/>
                    <a:gd name="connsiteY4" fmla="*/ 186855 h 860872"/>
                    <a:gd name="connsiteX5" fmla="*/ 165446 w 1162645"/>
                    <a:gd name="connsiteY5" fmla="*/ 186361 h 860872"/>
                    <a:gd name="connsiteX6" fmla="*/ 178905 w 1162645"/>
                    <a:gd name="connsiteY6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42878 w 1040077"/>
                    <a:gd name="connsiteY4" fmla="*/ 186361 h 860872"/>
                    <a:gd name="connsiteX5" fmla="*/ 56337 w 1040077"/>
                    <a:gd name="connsiteY5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56337 w 1040077"/>
                    <a:gd name="connsiteY4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56337 w 1040077"/>
                    <a:gd name="connsiteY3" fmla="*/ 0 h 860872"/>
                    <a:gd name="connsiteX0" fmla="*/ 114249 w 1097989"/>
                    <a:gd name="connsiteY0" fmla="*/ 0 h 860872"/>
                    <a:gd name="connsiteX1" fmla="*/ 1097989 w 1097989"/>
                    <a:gd name="connsiteY1" fmla="*/ 860872 h 860872"/>
                    <a:gd name="connsiteX2" fmla="*/ 0 w 1097989"/>
                    <a:gd name="connsiteY2" fmla="*/ 705644 h 860872"/>
                    <a:gd name="connsiteX3" fmla="*/ 114249 w 1097989"/>
                    <a:gd name="connsiteY3" fmla="*/ 0 h 860872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0935 w 1097989"/>
                    <a:gd name="connsiteY0" fmla="*/ 0 h 889727"/>
                    <a:gd name="connsiteX1" fmla="*/ 1097989 w 1097989"/>
                    <a:gd name="connsiteY1" fmla="*/ 889727 h 889727"/>
                    <a:gd name="connsiteX2" fmla="*/ 0 w 1097989"/>
                    <a:gd name="connsiteY2" fmla="*/ 734499 h 889727"/>
                    <a:gd name="connsiteX3" fmla="*/ 40935 w 1097989"/>
                    <a:gd name="connsiteY3" fmla="*/ 0 h 889727"/>
                    <a:gd name="connsiteX0" fmla="*/ 58216 w 1115270"/>
                    <a:gd name="connsiteY0" fmla="*/ 0 h 889727"/>
                    <a:gd name="connsiteX1" fmla="*/ 1115270 w 1115270"/>
                    <a:gd name="connsiteY1" fmla="*/ 889727 h 889727"/>
                    <a:gd name="connsiteX2" fmla="*/ 0 w 1115270"/>
                    <a:gd name="connsiteY2" fmla="*/ 755030 h 889727"/>
                    <a:gd name="connsiteX3" fmla="*/ 58216 w 1115270"/>
                    <a:gd name="connsiteY3" fmla="*/ 0 h 889727"/>
                    <a:gd name="connsiteX0" fmla="*/ 70667 w 1127721"/>
                    <a:gd name="connsiteY0" fmla="*/ 0 h 889727"/>
                    <a:gd name="connsiteX1" fmla="*/ 1127721 w 1127721"/>
                    <a:gd name="connsiteY1" fmla="*/ 889727 h 889727"/>
                    <a:gd name="connsiteX2" fmla="*/ 0 w 1127721"/>
                    <a:gd name="connsiteY2" fmla="*/ 745609 h 889727"/>
                    <a:gd name="connsiteX3" fmla="*/ 70667 w 1127721"/>
                    <a:gd name="connsiteY3" fmla="*/ 0 h 889727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07231"/>
                    <a:gd name="connsiteY0" fmla="*/ 0 h 888907"/>
                    <a:gd name="connsiteX1" fmla="*/ 1107231 w 1107231"/>
                    <a:gd name="connsiteY1" fmla="*/ 888907 h 888907"/>
                    <a:gd name="connsiteX2" fmla="*/ 0 w 1107231"/>
                    <a:gd name="connsiteY2" fmla="*/ 759257 h 888907"/>
                    <a:gd name="connsiteX3" fmla="*/ 66963 w 1107231"/>
                    <a:gd name="connsiteY3" fmla="*/ 0 h 888907"/>
                    <a:gd name="connsiteX0" fmla="*/ 63295 w 1107231"/>
                    <a:gd name="connsiteY0" fmla="*/ 0 h 879750"/>
                    <a:gd name="connsiteX1" fmla="*/ 1107231 w 1107231"/>
                    <a:gd name="connsiteY1" fmla="*/ 879750 h 879750"/>
                    <a:gd name="connsiteX2" fmla="*/ 0 w 1107231"/>
                    <a:gd name="connsiteY2" fmla="*/ 750100 h 879750"/>
                    <a:gd name="connsiteX3" fmla="*/ 63295 w 1107231"/>
                    <a:gd name="connsiteY3" fmla="*/ 0 h 879750"/>
                    <a:gd name="connsiteX0" fmla="*/ 65132 w 1109068"/>
                    <a:gd name="connsiteY0" fmla="*/ 0 h 879750"/>
                    <a:gd name="connsiteX1" fmla="*/ 1109068 w 1109068"/>
                    <a:gd name="connsiteY1" fmla="*/ 879750 h 879750"/>
                    <a:gd name="connsiteX2" fmla="*/ 0 w 1109068"/>
                    <a:gd name="connsiteY2" fmla="*/ 745080 h 879750"/>
                    <a:gd name="connsiteX3" fmla="*/ 65132 w 1109068"/>
                    <a:gd name="connsiteY3" fmla="*/ 0 h 87975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0504" h="869120">
                      <a:moveTo>
                        <a:pt x="65132" y="0"/>
                      </a:moveTo>
                      <a:cubicBezTo>
                        <a:pt x="525501" y="128279"/>
                        <a:pt x="972645" y="473671"/>
                        <a:pt x="1100504" y="869120"/>
                      </a:cubicBezTo>
                      <a:cubicBezTo>
                        <a:pt x="853575" y="778777"/>
                        <a:pt x="362825" y="634985"/>
                        <a:pt x="0" y="745080"/>
                      </a:cubicBezTo>
                      <a:lnTo>
                        <a:pt x="65132" y="0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rot="16447633">
                  <a:off x="881222" y="2798657"/>
                  <a:ext cx="2426843" cy="992834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6843" h="992834">
                      <a:moveTo>
                        <a:pt x="1443103" y="0"/>
                      </a:moveTo>
                      <a:cubicBezTo>
                        <a:pt x="1708901" y="62116"/>
                        <a:pt x="2234717" y="421728"/>
                        <a:pt x="2426843" y="860872"/>
                      </a:cubicBezTo>
                      <a:cubicBezTo>
                        <a:pt x="2210161" y="766976"/>
                        <a:pt x="1794129" y="609600"/>
                        <a:pt x="1386766" y="780057"/>
                      </a:cubicBezTo>
                      <a:lnTo>
                        <a:pt x="1400845" y="585125"/>
                      </a:lnTo>
                      <a:lnTo>
                        <a:pt x="1217493" y="586364"/>
                      </a:lnTo>
                      <a:cubicBezTo>
                        <a:pt x="791117" y="607457"/>
                        <a:pt x="562359" y="757734"/>
                        <a:pt x="269115" y="992834"/>
                      </a:cubicBezTo>
                      <a:lnTo>
                        <a:pt x="0" y="719386"/>
                      </a:lnTo>
                      <a:cubicBezTo>
                        <a:pt x="372874" y="321232"/>
                        <a:pt x="855241" y="201786"/>
                        <a:pt x="1264198" y="186855"/>
                      </a:cubicBezTo>
                      <a:lnTo>
                        <a:pt x="1429644" y="186361"/>
                      </a:lnTo>
                      <a:lnTo>
                        <a:pt x="1443103" y="0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2759702" y="907496"/>
                <a:ext cx="2583506" cy="1120802"/>
                <a:chOff x="2843367" y="832901"/>
                <a:chExt cx="2445178" cy="1060793"/>
              </a:xfrm>
            </p:grpSpPr>
            <p:sp>
              <p:nvSpPr>
                <p:cNvPr id="22" name="Freeform 21"/>
                <p:cNvSpPr/>
                <p:nvPr/>
              </p:nvSpPr>
              <p:spPr>
                <a:xfrm rot="21173505">
                  <a:off x="4225429" y="832901"/>
                  <a:ext cx="1063116" cy="869120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173988 w 2157728"/>
                    <a:gd name="connsiteY0" fmla="*/ 0 h 992834"/>
                    <a:gd name="connsiteX1" fmla="*/ 2157728 w 2157728"/>
                    <a:gd name="connsiteY1" fmla="*/ 860872 h 992834"/>
                    <a:gd name="connsiteX2" fmla="*/ 1117651 w 2157728"/>
                    <a:gd name="connsiteY2" fmla="*/ 780057 h 992834"/>
                    <a:gd name="connsiteX3" fmla="*/ 1131730 w 2157728"/>
                    <a:gd name="connsiteY3" fmla="*/ 585125 h 992834"/>
                    <a:gd name="connsiteX4" fmla="*/ 948378 w 2157728"/>
                    <a:gd name="connsiteY4" fmla="*/ 586364 h 992834"/>
                    <a:gd name="connsiteX5" fmla="*/ 0 w 2157728"/>
                    <a:gd name="connsiteY5" fmla="*/ 992834 h 992834"/>
                    <a:gd name="connsiteX6" fmla="*/ 995083 w 2157728"/>
                    <a:gd name="connsiteY6" fmla="*/ 186855 h 992834"/>
                    <a:gd name="connsiteX7" fmla="*/ 1160529 w 2157728"/>
                    <a:gd name="connsiteY7" fmla="*/ 186361 h 992834"/>
                    <a:gd name="connsiteX8" fmla="*/ 1173988 w 2157728"/>
                    <a:gd name="connsiteY8" fmla="*/ 0 h 992834"/>
                    <a:gd name="connsiteX0" fmla="*/ 232976 w 1216716"/>
                    <a:gd name="connsiteY0" fmla="*/ 0 h 860872"/>
                    <a:gd name="connsiteX1" fmla="*/ 1216716 w 1216716"/>
                    <a:gd name="connsiteY1" fmla="*/ 860872 h 860872"/>
                    <a:gd name="connsiteX2" fmla="*/ 176639 w 1216716"/>
                    <a:gd name="connsiteY2" fmla="*/ 780057 h 860872"/>
                    <a:gd name="connsiteX3" fmla="*/ 190718 w 1216716"/>
                    <a:gd name="connsiteY3" fmla="*/ 585125 h 860872"/>
                    <a:gd name="connsiteX4" fmla="*/ 7366 w 1216716"/>
                    <a:gd name="connsiteY4" fmla="*/ 586364 h 860872"/>
                    <a:gd name="connsiteX5" fmla="*/ 54071 w 1216716"/>
                    <a:gd name="connsiteY5" fmla="*/ 186855 h 860872"/>
                    <a:gd name="connsiteX6" fmla="*/ 219517 w 1216716"/>
                    <a:gd name="connsiteY6" fmla="*/ 186361 h 860872"/>
                    <a:gd name="connsiteX7" fmla="*/ 232976 w 1216716"/>
                    <a:gd name="connsiteY7" fmla="*/ 0 h 860872"/>
                    <a:gd name="connsiteX0" fmla="*/ 178905 w 1162645"/>
                    <a:gd name="connsiteY0" fmla="*/ 0 h 860872"/>
                    <a:gd name="connsiteX1" fmla="*/ 1162645 w 1162645"/>
                    <a:gd name="connsiteY1" fmla="*/ 860872 h 860872"/>
                    <a:gd name="connsiteX2" fmla="*/ 122568 w 1162645"/>
                    <a:gd name="connsiteY2" fmla="*/ 780057 h 860872"/>
                    <a:gd name="connsiteX3" fmla="*/ 136647 w 1162645"/>
                    <a:gd name="connsiteY3" fmla="*/ 585125 h 860872"/>
                    <a:gd name="connsiteX4" fmla="*/ 0 w 1162645"/>
                    <a:gd name="connsiteY4" fmla="*/ 186855 h 860872"/>
                    <a:gd name="connsiteX5" fmla="*/ 165446 w 1162645"/>
                    <a:gd name="connsiteY5" fmla="*/ 186361 h 860872"/>
                    <a:gd name="connsiteX6" fmla="*/ 178905 w 1162645"/>
                    <a:gd name="connsiteY6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42878 w 1040077"/>
                    <a:gd name="connsiteY4" fmla="*/ 186361 h 860872"/>
                    <a:gd name="connsiteX5" fmla="*/ 56337 w 1040077"/>
                    <a:gd name="connsiteY5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14079 w 1040077"/>
                    <a:gd name="connsiteY3" fmla="*/ 585125 h 860872"/>
                    <a:gd name="connsiteX4" fmla="*/ 56337 w 1040077"/>
                    <a:gd name="connsiteY4" fmla="*/ 0 h 860872"/>
                    <a:gd name="connsiteX0" fmla="*/ 56337 w 1040077"/>
                    <a:gd name="connsiteY0" fmla="*/ 0 h 860872"/>
                    <a:gd name="connsiteX1" fmla="*/ 1040077 w 1040077"/>
                    <a:gd name="connsiteY1" fmla="*/ 860872 h 860872"/>
                    <a:gd name="connsiteX2" fmla="*/ 0 w 1040077"/>
                    <a:gd name="connsiteY2" fmla="*/ 780057 h 860872"/>
                    <a:gd name="connsiteX3" fmla="*/ 56337 w 1040077"/>
                    <a:gd name="connsiteY3" fmla="*/ 0 h 860872"/>
                    <a:gd name="connsiteX0" fmla="*/ 114249 w 1097989"/>
                    <a:gd name="connsiteY0" fmla="*/ 0 h 860872"/>
                    <a:gd name="connsiteX1" fmla="*/ 1097989 w 1097989"/>
                    <a:gd name="connsiteY1" fmla="*/ 860872 h 860872"/>
                    <a:gd name="connsiteX2" fmla="*/ 0 w 1097989"/>
                    <a:gd name="connsiteY2" fmla="*/ 705644 h 860872"/>
                    <a:gd name="connsiteX3" fmla="*/ 114249 w 1097989"/>
                    <a:gd name="connsiteY3" fmla="*/ 0 h 860872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4528 w 1097989"/>
                    <a:gd name="connsiteY0" fmla="*/ 0 h 917560"/>
                    <a:gd name="connsiteX1" fmla="*/ 1097989 w 1097989"/>
                    <a:gd name="connsiteY1" fmla="*/ 917560 h 917560"/>
                    <a:gd name="connsiteX2" fmla="*/ 0 w 1097989"/>
                    <a:gd name="connsiteY2" fmla="*/ 762332 h 917560"/>
                    <a:gd name="connsiteX3" fmla="*/ 44528 w 1097989"/>
                    <a:gd name="connsiteY3" fmla="*/ 0 h 917560"/>
                    <a:gd name="connsiteX0" fmla="*/ 40935 w 1097989"/>
                    <a:gd name="connsiteY0" fmla="*/ 0 h 889727"/>
                    <a:gd name="connsiteX1" fmla="*/ 1097989 w 1097989"/>
                    <a:gd name="connsiteY1" fmla="*/ 889727 h 889727"/>
                    <a:gd name="connsiteX2" fmla="*/ 0 w 1097989"/>
                    <a:gd name="connsiteY2" fmla="*/ 734499 h 889727"/>
                    <a:gd name="connsiteX3" fmla="*/ 40935 w 1097989"/>
                    <a:gd name="connsiteY3" fmla="*/ 0 h 889727"/>
                    <a:gd name="connsiteX0" fmla="*/ 58216 w 1115270"/>
                    <a:gd name="connsiteY0" fmla="*/ 0 h 889727"/>
                    <a:gd name="connsiteX1" fmla="*/ 1115270 w 1115270"/>
                    <a:gd name="connsiteY1" fmla="*/ 889727 h 889727"/>
                    <a:gd name="connsiteX2" fmla="*/ 0 w 1115270"/>
                    <a:gd name="connsiteY2" fmla="*/ 755030 h 889727"/>
                    <a:gd name="connsiteX3" fmla="*/ 58216 w 1115270"/>
                    <a:gd name="connsiteY3" fmla="*/ 0 h 889727"/>
                    <a:gd name="connsiteX0" fmla="*/ 70667 w 1127721"/>
                    <a:gd name="connsiteY0" fmla="*/ 0 h 889727"/>
                    <a:gd name="connsiteX1" fmla="*/ 1127721 w 1127721"/>
                    <a:gd name="connsiteY1" fmla="*/ 889727 h 889727"/>
                    <a:gd name="connsiteX2" fmla="*/ 0 w 1127721"/>
                    <a:gd name="connsiteY2" fmla="*/ 745609 h 889727"/>
                    <a:gd name="connsiteX3" fmla="*/ 70667 w 1127721"/>
                    <a:gd name="connsiteY3" fmla="*/ 0 h 889727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27721"/>
                    <a:gd name="connsiteY0" fmla="*/ 0 h 903375"/>
                    <a:gd name="connsiteX1" fmla="*/ 1127721 w 1127721"/>
                    <a:gd name="connsiteY1" fmla="*/ 903375 h 903375"/>
                    <a:gd name="connsiteX2" fmla="*/ 0 w 1127721"/>
                    <a:gd name="connsiteY2" fmla="*/ 759257 h 903375"/>
                    <a:gd name="connsiteX3" fmla="*/ 66963 w 1127721"/>
                    <a:gd name="connsiteY3" fmla="*/ 0 h 903375"/>
                    <a:gd name="connsiteX0" fmla="*/ 66963 w 1107231"/>
                    <a:gd name="connsiteY0" fmla="*/ 0 h 888907"/>
                    <a:gd name="connsiteX1" fmla="*/ 1107231 w 1107231"/>
                    <a:gd name="connsiteY1" fmla="*/ 888907 h 888907"/>
                    <a:gd name="connsiteX2" fmla="*/ 0 w 1107231"/>
                    <a:gd name="connsiteY2" fmla="*/ 759257 h 888907"/>
                    <a:gd name="connsiteX3" fmla="*/ 66963 w 1107231"/>
                    <a:gd name="connsiteY3" fmla="*/ 0 h 888907"/>
                    <a:gd name="connsiteX0" fmla="*/ 63295 w 1107231"/>
                    <a:gd name="connsiteY0" fmla="*/ 0 h 879750"/>
                    <a:gd name="connsiteX1" fmla="*/ 1107231 w 1107231"/>
                    <a:gd name="connsiteY1" fmla="*/ 879750 h 879750"/>
                    <a:gd name="connsiteX2" fmla="*/ 0 w 1107231"/>
                    <a:gd name="connsiteY2" fmla="*/ 750100 h 879750"/>
                    <a:gd name="connsiteX3" fmla="*/ 63295 w 1107231"/>
                    <a:gd name="connsiteY3" fmla="*/ 0 h 879750"/>
                    <a:gd name="connsiteX0" fmla="*/ 65132 w 1109068"/>
                    <a:gd name="connsiteY0" fmla="*/ 0 h 879750"/>
                    <a:gd name="connsiteX1" fmla="*/ 1109068 w 1109068"/>
                    <a:gd name="connsiteY1" fmla="*/ 879750 h 879750"/>
                    <a:gd name="connsiteX2" fmla="*/ 0 w 1109068"/>
                    <a:gd name="connsiteY2" fmla="*/ 745080 h 879750"/>
                    <a:gd name="connsiteX3" fmla="*/ 65132 w 1109068"/>
                    <a:gd name="connsiteY3" fmla="*/ 0 h 87975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  <a:gd name="connsiteX0" fmla="*/ 65132 w 1100504"/>
                    <a:gd name="connsiteY0" fmla="*/ 0 h 869120"/>
                    <a:gd name="connsiteX1" fmla="*/ 1100504 w 1100504"/>
                    <a:gd name="connsiteY1" fmla="*/ 869120 h 869120"/>
                    <a:gd name="connsiteX2" fmla="*/ 0 w 1100504"/>
                    <a:gd name="connsiteY2" fmla="*/ 745080 h 869120"/>
                    <a:gd name="connsiteX3" fmla="*/ 65132 w 1100504"/>
                    <a:gd name="connsiteY3" fmla="*/ 0 h 869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0504" h="869120">
                      <a:moveTo>
                        <a:pt x="65132" y="0"/>
                      </a:moveTo>
                      <a:cubicBezTo>
                        <a:pt x="625547" y="216826"/>
                        <a:pt x="972645" y="473671"/>
                        <a:pt x="1100504" y="869120"/>
                      </a:cubicBezTo>
                      <a:cubicBezTo>
                        <a:pt x="853575" y="778777"/>
                        <a:pt x="419748" y="632102"/>
                        <a:pt x="0" y="745080"/>
                      </a:cubicBezTo>
                      <a:lnTo>
                        <a:pt x="65132" y="0"/>
                      </a:lnTo>
                      <a:close/>
                    </a:path>
                  </a:pathLst>
                </a:custGeom>
                <a:solidFill>
                  <a:srgbClr val="700E0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 rot="21173505">
                  <a:off x="2843367" y="900860"/>
                  <a:ext cx="2426843" cy="992834"/>
                </a:xfrm>
                <a:custGeom>
                  <a:avLst/>
                  <a:gdLst>
                    <a:gd name="connsiteX0" fmla="*/ 1443103 w 2426843"/>
                    <a:gd name="connsiteY0" fmla="*/ 0 h 988072"/>
                    <a:gd name="connsiteX1" fmla="*/ 2426843 w 2426843"/>
                    <a:gd name="connsiteY1" fmla="*/ 853729 h 988072"/>
                    <a:gd name="connsiteX2" fmla="*/ 1386766 w 2426843"/>
                    <a:gd name="connsiteY2" fmla="*/ 780057 h 988072"/>
                    <a:gd name="connsiteX3" fmla="*/ 1400845 w 2426843"/>
                    <a:gd name="connsiteY3" fmla="*/ 585125 h 988072"/>
                    <a:gd name="connsiteX4" fmla="*/ 1217493 w 2426843"/>
                    <a:gd name="connsiteY4" fmla="*/ 586364 h 988072"/>
                    <a:gd name="connsiteX5" fmla="*/ 264353 w 2426843"/>
                    <a:gd name="connsiteY5" fmla="*/ 988072 h 988072"/>
                    <a:gd name="connsiteX6" fmla="*/ 0 w 2426843"/>
                    <a:gd name="connsiteY6" fmla="*/ 719386 h 988072"/>
                    <a:gd name="connsiteX7" fmla="*/ 1264198 w 2426843"/>
                    <a:gd name="connsiteY7" fmla="*/ 186855 h 988072"/>
                    <a:gd name="connsiteX8" fmla="*/ 1429644 w 2426843"/>
                    <a:gd name="connsiteY8" fmla="*/ 186361 h 988072"/>
                    <a:gd name="connsiteX0" fmla="*/ 1443103 w 2426843"/>
                    <a:gd name="connsiteY0" fmla="*/ 0 h 992834"/>
                    <a:gd name="connsiteX1" fmla="*/ 2426843 w 2426843"/>
                    <a:gd name="connsiteY1" fmla="*/ 853729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  <a:gd name="connsiteX0" fmla="*/ 1443103 w 2426843"/>
                    <a:gd name="connsiteY0" fmla="*/ 0 h 992834"/>
                    <a:gd name="connsiteX1" fmla="*/ 2426843 w 2426843"/>
                    <a:gd name="connsiteY1" fmla="*/ 860872 h 992834"/>
                    <a:gd name="connsiteX2" fmla="*/ 1386766 w 2426843"/>
                    <a:gd name="connsiteY2" fmla="*/ 780057 h 992834"/>
                    <a:gd name="connsiteX3" fmla="*/ 1400845 w 2426843"/>
                    <a:gd name="connsiteY3" fmla="*/ 585125 h 992834"/>
                    <a:gd name="connsiteX4" fmla="*/ 1217493 w 2426843"/>
                    <a:gd name="connsiteY4" fmla="*/ 586364 h 992834"/>
                    <a:gd name="connsiteX5" fmla="*/ 269115 w 2426843"/>
                    <a:gd name="connsiteY5" fmla="*/ 992834 h 992834"/>
                    <a:gd name="connsiteX6" fmla="*/ 0 w 2426843"/>
                    <a:gd name="connsiteY6" fmla="*/ 719386 h 992834"/>
                    <a:gd name="connsiteX7" fmla="*/ 1264198 w 2426843"/>
                    <a:gd name="connsiteY7" fmla="*/ 186855 h 992834"/>
                    <a:gd name="connsiteX8" fmla="*/ 1429644 w 2426843"/>
                    <a:gd name="connsiteY8" fmla="*/ 186361 h 992834"/>
                    <a:gd name="connsiteX9" fmla="*/ 1443103 w 2426843"/>
                    <a:gd name="connsiteY9" fmla="*/ 0 h 99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6843" h="992834">
                      <a:moveTo>
                        <a:pt x="1443103" y="0"/>
                      </a:moveTo>
                      <a:cubicBezTo>
                        <a:pt x="1708901" y="62116"/>
                        <a:pt x="2234717" y="421728"/>
                        <a:pt x="2426843" y="860872"/>
                      </a:cubicBezTo>
                      <a:cubicBezTo>
                        <a:pt x="2210161" y="766976"/>
                        <a:pt x="1794129" y="609600"/>
                        <a:pt x="1386766" y="780057"/>
                      </a:cubicBezTo>
                      <a:lnTo>
                        <a:pt x="1400845" y="585125"/>
                      </a:lnTo>
                      <a:lnTo>
                        <a:pt x="1217493" y="586364"/>
                      </a:lnTo>
                      <a:cubicBezTo>
                        <a:pt x="791117" y="607457"/>
                        <a:pt x="562359" y="757734"/>
                        <a:pt x="269115" y="992834"/>
                      </a:cubicBezTo>
                      <a:lnTo>
                        <a:pt x="0" y="719386"/>
                      </a:lnTo>
                      <a:cubicBezTo>
                        <a:pt x="372874" y="321232"/>
                        <a:pt x="855241" y="201786"/>
                        <a:pt x="1264198" y="186855"/>
                      </a:cubicBezTo>
                      <a:lnTo>
                        <a:pt x="1429644" y="186361"/>
                      </a:lnTo>
                      <a:lnTo>
                        <a:pt x="1443103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28" name="TextBox 127"/>
            <p:cNvSpPr txBox="1"/>
            <p:nvPr/>
          </p:nvSpPr>
          <p:spPr>
            <a:xfrm>
              <a:off x="625005" y="4979944"/>
              <a:ext cx="1226768" cy="7366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Continuous System Performance Monitoring</a:t>
              </a:r>
              <a:endPara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2647916" y="5469217"/>
            <a:ext cx="91945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Emergency Shelter</a:t>
            </a:r>
            <a:endParaRPr lang="en-US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493753" y="5469217"/>
            <a:ext cx="1024983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Transitional Housing</a:t>
            </a:r>
            <a:endParaRPr lang="en-US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7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How We Will Create the System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0444" y="859309"/>
            <a:ext cx="8054788" cy="542522"/>
            <a:chOff x="473950" y="904281"/>
            <a:chExt cx="9514466" cy="640838"/>
          </a:xfrm>
        </p:grpSpPr>
        <p:grpSp>
          <p:nvGrpSpPr>
            <p:cNvPr id="5" name="Group 4"/>
            <p:cNvGrpSpPr/>
            <p:nvPr/>
          </p:nvGrpSpPr>
          <p:grpSpPr>
            <a:xfrm>
              <a:off x="733125" y="904281"/>
              <a:ext cx="9255291" cy="640838"/>
              <a:chOff x="408788" y="904281"/>
              <a:chExt cx="9255291" cy="640838"/>
            </a:xfrm>
          </p:grpSpPr>
          <p:sp>
            <p:nvSpPr>
              <p:cNvPr id="213" name="Rectangle 212"/>
              <p:cNvSpPr/>
              <p:nvPr/>
            </p:nvSpPr>
            <p:spPr>
              <a:xfrm>
                <a:off x="408788" y="904281"/>
                <a:ext cx="9255291" cy="640838"/>
              </a:xfrm>
              <a:prstGeom prst="rect">
                <a:avLst/>
              </a:prstGeom>
              <a:solidFill>
                <a:srgbClr val="DEF0FE"/>
              </a:solidFill>
              <a:ln w="25400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884389" y="1055423"/>
                <a:ext cx="7461325" cy="33813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Shift to a Housing First Approach</a:t>
                </a:r>
              </a:p>
            </p:txBody>
          </p:sp>
        </p:grpSp>
        <p:grpSp>
          <p:nvGrpSpPr>
            <p:cNvPr id="214" name="Group 213"/>
            <p:cNvGrpSpPr/>
            <p:nvPr/>
          </p:nvGrpSpPr>
          <p:grpSpPr>
            <a:xfrm>
              <a:off x="473950" y="989700"/>
              <a:ext cx="743850" cy="544868"/>
              <a:chOff x="4382618" y="1309219"/>
              <a:chExt cx="875634" cy="598247"/>
            </a:xfrm>
          </p:grpSpPr>
          <p:sp>
            <p:nvSpPr>
              <p:cNvPr id="218" name="Pentagon 217"/>
              <p:cNvSpPr/>
              <p:nvPr/>
            </p:nvSpPr>
            <p:spPr>
              <a:xfrm>
                <a:off x="4382618" y="1316841"/>
                <a:ext cx="875634" cy="480423"/>
              </a:xfrm>
              <a:prstGeom prst="homePlate">
                <a:avLst>
                  <a:gd name="adj" fmla="val 30000"/>
                </a:avLst>
              </a:prstGeom>
              <a:solidFill>
                <a:srgbClr val="056CB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9" name="Rectangle 3"/>
              <p:cNvSpPr/>
              <p:nvPr/>
            </p:nvSpPr>
            <p:spPr>
              <a:xfrm>
                <a:off x="5050810" y="1342458"/>
                <a:ext cx="171991" cy="448125"/>
              </a:xfrm>
              <a:custGeom>
                <a:avLst/>
                <a:gdLst>
                  <a:gd name="connsiteX0" fmla="*/ 0 w 381000"/>
                  <a:gd name="connsiteY0" fmla="*/ 0 h 685800"/>
                  <a:gd name="connsiteX1" fmla="*/ 381000 w 381000"/>
                  <a:gd name="connsiteY1" fmla="*/ 0 h 685800"/>
                  <a:gd name="connsiteX2" fmla="*/ 381000 w 381000"/>
                  <a:gd name="connsiteY2" fmla="*/ 685800 h 685800"/>
                  <a:gd name="connsiteX3" fmla="*/ 0 w 381000"/>
                  <a:gd name="connsiteY3" fmla="*/ 685800 h 685800"/>
                  <a:gd name="connsiteX4" fmla="*/ 0 w 381000"/>
                  <a:gd name="connsiteY4" fmla="*/ 0 h 685800"/>
                  <a:gd name="connsiteX0" fmla="*/ 169068 w 381000"/>
                  <a:gd name="connsiteY0" fmla="*/ 0 h 695325"/>
                  <a:gd name="connsiteX1" fmla="*/ 381000 w 381000"/>
                  <a:gd name="connsiteY1" fmla="*/ 9525 h 695325"/>
                  <a:gd name="connsiteX2" fmla="*/ 381000 w 381000"/>
                  <a:gd name="connsiteY2" fmla="*/ 695325 h 695325"/>
                  <a:gd name="connsiteX3" fmla="*/ 0 w 381000"/>
                  <a:gd name="connsiteY3" fmla="*/ 695325 h 695325"/>
                  <a:gd name="connsiteX4" fmla="*/ 169068 w 381000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381000 w 426244"/>
                  <a:gd name="connsiteY2" fmla="*/ 695325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190500 w 426244"/>
                  <a:gd name="connsiteY2" fmla="*/ 666750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2380 w 259556"/>
                  <a:gd name="connsiteY0" fmla="*/ 0 h 666750"/>
                  <a:gd name="connsiteX1" fmla="*/ 259556 w 259556"/>
                  <a:gd name="connsiteY1" fmla="*/ 307181 h 666750"/>
                  <a:gd name="connsiteX2" fmla="*/ 23812 w 259556"/>
                  <a:gd name="connsiteY2" fmla="*/ 666750 h 666750"/>
                  <a:gd name="connsiteX3" fmla="*/ 0 w 259556"/>
                  <a:gd name="connsiteY3" fmla="*/ 661987 h 666750"/>
                  <a:gd name="connsiteX4" fmla="*/ 2380 w 259556"/>
                  <a:gd name="connsiteY4" fmla="*/ 0 h 666750"/>
                  <a:gd name="connsiteX0" fmla="*/ 18962 w 276138"/>
                  <a:gd name="connsiteY0" fmla="*/ 0 h 666750"/>
                  <a:gd name="connsiteX1" fmla="*/ 276138 w 276138"/>
                  <a:gd name="connsiteY1" fmla="*/ 307181 h 666750"/>
                  <a:gd name="connsiteX2" fmla="*/ 40394 w 276138"/>
                  <a:gd name="connsiteY2" fmla="*/ 666750 h 666750"/>
                  <a:gd name="connsiteX3" fmla="*/ 16582 w 276138"/>
                  <a:gd name="connsiteY3" fmla="*/ 661987 h 666750"/>
                  <a:gd name="connsiteX4" fmla="*/ 18963 w 276138"/>
                  <a:gd name="connsiteY4" fmla="*/ 330995 h 666750"/>
                  <a:gd name="connsiteX5" fmla="*/ 18962 w 276138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19634 w 262522"/>
                  <a:gd name="connsiteY1" fmla="*/ 16670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5346 w 262522"/>
                  <a:gd name="connsiteY0" fmla="*/ 0 h 666750"/>
                  <a:gd name="connsiteX1" fmla="*/ 33922 w 262522"/>
                  <a:gd name="connsiteY1" fmla="*/ 1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7142 w 259556"/>
                  <a:gd name="connsiteY0" fmla="*/ 0 h 669132"/>
                  <a:gd name="connsiteX1" fmla="*/ 30956 w 259556"/>
                  <a:gd name="connsiteY1" fmla="*/ 2383 h 669132"/>
                  <a:gd name="connsiteX2" fmla="*/ 259556 w 259556"/>
                  <a:gd name="connsiteY2" fmla="*/ 309563 h 669132"/>
                  <a:gd name="connsiteX3" fmla="*/ 23812 w 259556"/>
                  <a:gd name="connsiteY3" fmla="*/ 669132 h 669132"/>
                  <a:gd name="connsiteX4" fmla="*/ 0 w 259556"/>
                  <a:gd name="connsiteY4" fmla="*/ 664369 h 669132"/>
                  <a:gd name="connsiteX5" fmla="*/ 188119 w 259556"/>
                  <a:gd name="connsiteY5" fmla="*/ 316708 h 669132"/>
                  <a:gd name="connsiteX6" fmla="*/ 7142 w 259556"/>
                  <a:gd name="connsiteY6" fmla="*/ 0 h 669132"/>
                  <a:gd name="connsiteX0" fmla="*/ 7142 w 259556"/>
                  <a:gd name="connsiteY0" fmla="*/ 7142 h 676274"/>
                  <a:gd name="connsiteX1" fmla="*/ 23812 w 259556"/>
                  <a:gd name="connsiteY1" fmla="*/ 0 h 676274"/>
                  <a:gd name="connsiteX2" fmla="*/ 259556 w 259556"/>
                  <a:gd name="connsiteY2" fmla="*/ 316705 h 676274"/>
                  <a:gd name="connsiteX3" fmla="*/ 23812 w 259556"/>
                  <a:gd name="connsiteY3" fmla="*/ 676274 h 676274"/>
                  <a:gd name="connsiteX4" fmla="*/ 0 w 259556"/>
                  <a:gd name="connsiteY4" fmla="*/ 671511 h 676274"/>
                  <a:gd name="connsiteX5" fmla="*/ 188119 w 259556"/>
                  <a:gd name="connsiteY5" fmla="*/ 323850 h 676274"/>
                  <a:gd name="connsiteX6" fmla="*/ 7142 w 259556"/>
                  <a:gd name="connsiteY6" fmla="*/ 7142 h 67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556" h="676274">
                    <a:moveTo>
                      <a:pt x="7142" y="7142"/>
                    </a:moveTo>
                    <a:lnTo>
                      <a:pt x="23812" y="0"/>
                    </a:lnTo>
                    <a:lnTo>
                      <a:pt x="259556" y="316705"/>
                    </a:lnTo>
                    <a:lnTo>
                      <a:pt x="23812" y="676274"/>
                    </a:lnTo>
                    <a:lnTo>
                      <a:pt x="0" y="671511"/>
                    </a:lnTo>
                    <a:cubicBezTo>
                      <a:pt x="105965" y="484583"/>
                      <a:pt x="142479" y="410368"/>
                      <a:pt x="188119" y="323850"/>
                    </a:cubicBezTo>
                    <a:lnTo>
                      <a:pt x="7142" y="71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0" name="Rectangle 4"/>
              <p:cNvSpPr/>
              <p:nvPr/>
            </p:nvSpPr>
            <p:spPr>
              <a:xfrm>
                <a:off x="4383356" y="1793853"/>
                <a:ext cx="304535" cy="113613"/>
              </a:xfrm>
              <a:custGeom>
                <a:avLst/>
                <a:gdLst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171456 h 171456"/>
                  <a:gd name="connsiteX4" fmla="*/ 0 w 459581"/>
                  <a:gd name="connsiteY4" fmla="*/ 0 h 171456"/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0 h 17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581" h="171456">
                    <a:moveTo>
                      <a:pt x="0" y="0"/>
                    </a:moveTo>
                    <a:lnTo>
                      <a:pt x="459581" y="0"/>
                    </a:lnTo>
                    <a:lnTo>
                      <a:pt x="459581" y="17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43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4553168" y="1309219"/>
                <a:ext cx="385325" cy="439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lt"/>
                  </a:rPr>
                  <a:t>1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540444" y="1506688"/>
            <a:ext cx="8054788" cy="542522"/>
            <a:chOff x="473950" y="904281"/>
            <a:chExt cx="9514466" cy="640838"/>
          </a:xfrm>
        </p:grpSpPr>
        <p:grpSp>
          <p:nvGrpSpPr>
            <p:cNvPr id="61" name="Group 60"/>
            <p:cNvGrpSpPr/>
            <p:nvPr/>
          </p:nvGrpSpPr>
          <p:grpSpPr>
            <a:xfrm>
              <a:off x="733125" y="904281"/>
              <a:ext cx="9255291" cy="640838"/>
              <a:chOff x="408788" y="904281"/>
              <a:chExt cx="9255291" cy="640838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408788" y="904281"/>
                <a:ext cx="9255291" cy="640838"/>
              </a:xfrm>
              <a:prstGeom prst="rect">
                <a:avLst/>
              </a:prstGeom>
              <a:solidFill>
                <a:srgbClr val="D1EDEF"/>
              </a:solidFill>
              <a:ln w="25400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84389" y="1024539"/>
                <a:ext cx="8779690" cy="39990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16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Transform existing set of programs into housing crisis resolution system</a:t>
                </a:r>
                <a:endPara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73950" y="989700"/>
              <a:ext cx="743850" cy="549071"/>
              <a:chOff x="4382618" y="1309219"/>
              <a:chExt cx="875634" cy="602862"/>
            </a:xfrm>
          </p:grpSpPr>
          <p:sp>
            <p:nvSpPr>
              <p:cNvPr id="63" name="Pentagon 62"/>
              <p:cNvSpPr/>
              <p:nvPr/>
            </p:nvSpPr>
            <p:spPr>
              <a:xfrm>
                <a:off x="4382618" y="1316841"/>
                <a:ext cx="875634" cy="480423"/>
              </a:xfrm>
              <a:prstGeom prst="homePlate">
                <a:avLst>
                  <a:gd name="adj" fmla="val 30000"/>
                </a:avLst>
              </a:prstGeom>
              <a:solidFill>
                <a:srgbClr val="38939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" name="Rectangle 3"/>
              <p:cNvSpPr/>
              <p:nvPr/>
            </p:nvSpPr>
            <p:spPr>
              <a:xfrm>
                <a:off x="5050810" y="1342458"/>
                <a:ext cx="171991" cy="448125"/>
              </a:xfrm>
              <a:custGeom>
                <a:avLst/>
                <a:gdLst>
                  <a:gd name="connsiteX0" fmla="*/ 0 w 381000"/>
                  <a:gd name="connsiteY0" fmla="*/ 0 h 685800"/>
                  <a:gd name="connsiteX1" fmla="*/ 381000 w 381000"/>
                  <a:gd name="connsiteY1" fmla="*/ 0 h 685800"/>
                  <a:gd name="connsiteX2" fmla="*/ 381000 w 381000"/>
                  <a:gd name="connsiteY2" fmla="*/ 685800 h 685800"/>
                  <a:gd name="connsiteX3" fmla="*/ 0 w 381000"/>
                  <a:gd name="connsiteY3" fmla="*/ 685800 h 685800"/>
                  <a:gd name="connsiteX4" fmla="*/ 0 w 381000"/>
                  <a:gd name="connsiteY4" fmla="*/ 0 h 685800"/>
                  <a:gd name="connsiteX0" fmla="*/ 169068 w 381000"/>
                  <a:gd name="connsiteY0" fmla="*/ 0 h 695325"/>
                  <a:gd name="connsiteX1" fmla="*/ 381000 w 381000"/>
                  <a:gd name="connsiteY1" fmla="*/ 9525 h 695325"/>
                  <a:gd name="connsiteX2" fmla="*/ 381000 w 381000"/>
                  <a:gd name="connsiteY2" fmla="*/ 695325 h 695325"/>
                  <a:gd name="connsiteX3" fmla="*/ 0 w 381000"/>
                  <a:gd name="connsiteY3" fmla="*/ 695325 h 695325"/>
                  <a:gd name="connsiteX4" fmla="*/ 169068 w 381000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381000 w 426244"/>
                  <a:gd name="connsiteY2" fmla="*/ 695325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190500 w 426244"/>
                  <a:gd name="connsiteY2" fmla="*/ 666750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2380 w 259556"/>
                  <a:gd name="connsiteY0" fmla="*/ 0 h 666750"/>
                  <a:gd name="connsiteX1" fmla="*/ 259556 w 259556"/>
                  <a:gd name="connsiteY1" fmla="*/ 307181 h 666750"/>
                  <a:gd name="connsiteX2" fmla="*/ 23812 w 259556"/>
                  <a:gd name="connsiteY2" fmla="*/ 666750 h 666750"/>
                  <a:gd name="connsiteX3" fmla="*/ 0 w 259556"/>
                  <a:gd name="connsiteY3" fmla="*/ 661987 h 666750"/>
                  <a:gd name="connsiteX4" fmla="*/ 2380 w 259556"/>
                  <a:gd name="connsiteY4" fmla="*/ 0 h 666750"/>
                  <a:gd name="connsiteX0" fmla="*/ 18962 w 276138"/>
                  <a:gd name="connsiteY0" fmla="*/ 0 h 666750"/>
                  <a:gd name="connsiteX1" fmla="*/ 276138 w 276138"/>
                  <a:gd name="connsiteY1" fmla="*/ 307181 h 666750"/>
                  <a:gd name="connsiteX2" fmla="*/ 40394 w 276138"/>
                  <a:gd name="connsiteY2" fmla="*/ 666750 h 666750"/>
                  <a:gd name="connsiteX3" fmla="*/ 16582 w 276138"/>
                  <a:gd name="connsiteY3" fmla="*/ 661987 h 666750"/>
                  <a:gd name="connsiteX4" fmla="*/ 18963 w 276138"/>
                  <a:gd name="connsiteY4" fmla="*/ 330995 h 666750"/>
                  <a:gd name="connsiteX5" fmla="*/ 18962 w 276138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19634 w 262522"/>
                  <a:gd name="connsiteY1" fmla="*/ 16670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5346 w 262522"/>
                  <a:gd name="connsiteY0" fmla="*/ 0 h 666750"/>
                  <a:gd name="connsiteX1" fmla="*/ 33922 w 262522"/>
                  <a:gd name="connsiteY1" fmla="*/ 1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7142 w 259556"/>
                  <a:gd name="connsiteY0" fmla="*/ 0 h 669132"/>
                  <a:gd name="connsiteX1" fmla="*/ 30956 w 259556"/>
                  <a:gd name="connsiteY1" fmla="*/ 2383 h 669132"/>
                  <a:gd name="connsiteX2" fmla="*/ 259556 w 259556"/>
                  <a:gd name="connsiteY2" fmla="*/ 309563 h 669132"/>
                  <a:gd name="connsiteX3" fmla="*/ 23812 w 259556"/>
                  <a:gd name="connsiteY3" fmla="*/ 669132 h 669132"/>
                  <a:gd name="connsiteX4" fmla="*/ 0 w 259556"/>
                  <a:gd name="connsiteY4" fmla="*/ 664369 h 669132"/>
                  <a:gd name="connsiteX5" fmla="*/ 188119 w 259556"/>
                  <a:gd name="connsiteY5" fmla="*/ 316708 h 669132"/>
                  <a:gd name="connsiteX6" fmla="*/ 7142 w 259556"/>
                  <a:gd name="connsiteY6" fmla="*/ 0 h 669132"/>
                  <a:gd name="connsiteX0" fmla="*/ 7142 w 259556"/>
                  <a:gd name="connsiteY0" fmla="*/ 7142 h 676274"/>
                  <a:gd name="connsiteX1" fmla="*/ 23812 w 259556"/>
                  <a:gd name="connsiteY1" fmla="*/ 0 h 676274"/>
                  <a:gd name="connsiteX2" fmla="*/ 259556 w 259556"/>
                  <a:gd name="connsiteY2" fmla="*/ 316705 h 676274"/>
                  <a:gd name="connsiteX3" fmla="*/ 23812 w 259556"/>
                  <a:gd name="connsiteY3" fmla="*/ 676274 h 676274"/>
                  <a:gd name="connsiteX4" fmla="*/ 0 w 259556"/>
                  <a:gd name="connsiteY4" fmla="*/ 671511 h 676274"/>
                  <a:gd name="connsiteX5" fmla="*/ 188119 w 259556"/>
                  <a:gd name="connsiteY5" fmla="*/ 323850 h 676274"/>
                  <a:gd name="connsiteX6" fmla="*/ 7142 w 259556"/>
                  <a:gd name="connsiteY6" fmla="*/ 7142 h 67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556" h="676274">
                    <a:moveTo>
                      <a:pt x="7142" y="7142"/>
                    </a:moveTo>
                    <a:lnTo>
                      <a:pt x="23812" y="0"/>
                    </a:lnTo>
                    <a:lnTo>
                      <a:pt x="259556" y="316705"/>
                    </a:lnTo>
                    <a:lnTo>
                      <a:pt x="23812" y="676274"/>
                    </a:lnTo>
                    <a:lnTo>
                      <a:pt x="0" y="671511"/>
                    </a:lnTo>
                    <a:cubicBezTo>
                      <a:pt x="105965" y="484583"/>
                      <a:pt x="142479" y="410368"/>
                      <a:pt x="188119" y="323850"/>
                    </a:cubicBezTo>
                    <a:lnTo>
                      <a:pt x="7142" y="71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" name="Rectangle 4"/>
              <p:cNvSpPr/>
              <p:nvPr/>
            </p:nvSpPr>
            <p:spPr>
              <a:xfrm>
                <a:off x="4383356" y="1798468"/>
                <a:ext cx="304535" cy="113613"/>
              </a:xfrm>
              <a:custGeom>
                <a:avLst/>
                <a:gdLst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171456 h 171456"/>
                  <a:gd name="connsiteX4" fmla="*/ 0 w 459581"/>
                  <a:gd name="connsiteY4" fmla="*/ 0 h 171456"/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0 h 17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581" h="171456">
                    <a:moveTo>
                      <a:pt x="0" y="0"/>
                    </a:moveTo>
                    <a:lnTo>
                      <a:pt x="459581" y="0"/>
                    </a:lnTo>
                    <a:lnTo>
                      <a:pt x="459581" y="17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5C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518253" y="1309219"/>
                <a:ext cx="455154" cy="51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2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540444" y="2154067"/>
            <a:ext cx="8054788" cy="542522"/>
            <a:chOff x="473950" y="904281"/>
            <a:chExt cx="9514466" cy="640838"/>
          </a:xfrm>
        </p:grpSpPr>
        <p:grpSp>
          <p:nvGrpSpPr>
            <p:cNvPr id="70" name="Group 69"/>
            <p:cNvGrpSpPr/>
            <p:nvPr/>
          </p:nvGrpSpPr>
          <p:grpSpPr>
            <a:xfrm>
              <a:off x="733125" y="904281"/>
              <a:ext cx="9255291" cy="640838"/>
              <a:chOff x="408788" y="904281"/>
              <a:chExt cx="9255291" cy="640838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408788" y="904281"/>
                <a:ext cx="9255291" cy="640838"/>
              </a:xfrm>
              <a:prstGeom prst="rect">
                <a:avLst/>
              </a:prstGeom>
              <a:solidFill>
                <a:srgbClr val="DEF0FE"/>
              </a:solidFill>
              <a:ln w="25400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84389" y="1024539"/>
                <a:ext cx="7461325" cy="39990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Develop and Implement Shelter Diversion/Housing Counseling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473950" y="972555"/>
              <a:ext cx="743850" cy="562012"/>
              <a:chOff x="4382618" y="1290395"/>
              <a:chExt cx="875634" cy="617071"/>
            </a:xfrm>
          </p:grpSpPr>
          <p:sp>
            <p:nvSpPr>
              <p:cNvPr id="72" name="Pentagon 71"/>
              <p:cNvSpPr/>
              <p:nvPr/>
            </p:nvSpPr>
            <p:spPr>
              <a:xfrm>
                <a:off x="4382618" y="1316841"/>
                <a:ext cx="875634" cy="480423"/>
              </a:xfrm>
              <a:prstGeom prst="homePlate">
                <a:avLst>
                  <a:gd name="adj" fmla="val 30000"/>
                </a:avLst>
              </a:prstGeom>
              <a:solidFill>
                <a:srgbClr val="056CB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" name="Rectangle 3"/>
              <p:cNvSpPr/>
              <p:nvPr/>
            </p:nvSpPr>
            <p:spPr>
              <a:xfrm>
                <a:off x="5050810" y="1342458"/>
                <a:ext cx="171991" cy="448125"/>
              </a:xfrm>
              <a:custGeom>
                <a:avLst/>
                <a:gdLst>
                  <a:gd name="connsiteX0" fmla="*/ 0 w 381000"/>
                  <a:gd name="connsiteY0" fmla="*/ 0 h 685800"/>
                  <a:gd name="connsiteX1" fmla="*/ 381000 w 381000"/>
                  <a:gd name="connsiteY1" fmla="*/ 0 h 685800"/>
                  <a:gd name="connsiteX2" fmla="*/ 381000 w 381000"/>
                  <a:gd name="connsiteY2" fmla="*/ 685800 h 685800"/>
                  <a:gd name="connsiteX3" fmla="*/ 0 w 381000"/>
                  <a:gd name="connsiteY3" fmla="*/ 685800 h 685800"/>
                  <a:gd name="connsiteX4" fmla="*/ 0 w 381000"/>
                  <a:gd name="connsiteY4" fmla="*/ 0 h 685800"/>
                  <a:gd name="connsiteX0" fmla="*/ 169068 w 381000"/>
                  <a:gd name="connsiteY0" fmla="*/ 0 h 695325"/>
                  <a:gd name="connsiteX1" fmla="*/ 381000 w 381000"/>
                  <a:gd name="connsiteY1" fmla="*/ 9525 h 695325"/>
                  <a:gd name="connsiteX2" fmla="*/ 381000 w 381000"/>
                  <a:gd name="connsiteY2" fmla="*/ 695325 h 695325"/>
                  <a:gd name="connsiteX3" fmla="*/ 0 w 381000"/>
                  <a:gd name="connsiteY3" fmla="*/ 695325 h 695325"/>
                  <a:gd name="connsiteX4" fmla="*/ 169068 w 381000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381000 w 426244"/>
                  <a:gd name="connsiteY2" fmla="*/ 695325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190500 w 426244"/>
                  <a:gd name="connsiteY2" fmla="*/ 666750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2380 w 259556"/>
                  <a:gd name="connsiteY0" fmla="*/ 0 h 666750"/>
                  <a:gd name="connsiteX1" fmla="*/ 259556 w 259556"/>
                  <a:gd name="connsiteY1" fmla="*/ 307181 h 666750"/>
                  <a:gd name="connsiteX2" fmla="*/ 23812 w 259556"/>
                  <a:gd name="connsiteY2" fmla="*/ 666750 h 666750"/>
                  <a:gd name="connsiteX3" fmla="*/ 0 w 259556"/>
                  <a:gd name="connsiteY3" fmla="*/ 661987 h 666750"/>
                  <a:gd name="connsiteX4" fmla="*/ 2380 w 259556"/>
                  <a:gd name="connsiteY4" fmla="*/ 0 h 666750"/>
                  <a:gd name="connsiteX0" fmla="*/ 18962 w 276138"/>
                  <a:gd name="connsiteY0" fmla="*/ 0 h 666750"/>
                  <a:gd name="connsiteX1" fmla="*/ 276138 w 276138"/>
                  <a:gd name="connsiteY1" fmla="*/ 307181 h 666750"/>
                  <a:gd name="connsiteX2" fmla="*/ 40394 w 276138"/>
                  <a:gd name="connsiteY2" fmla="*/ 666750 h 666750"/>
                  <a:gd name="connsiteX3" fmla="*/ 16582 w 276138"/>
                  <a:gd name="connsiteY3" fmla="*/ 661987 h 666750"/>
                  <a:gd name="connsiteX4" fmla="*/ 18963 w 276138"/>
                  <a:gd name="connsiteY4" fmla="*/ 330995 h 666750"/>
                  <a:gd name="connsiteX5" fmla="*/ 18962 w 276138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19634 w 262522"/>
                  <a:gd name="connsiteY1" fmla="*/ 16670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5346 w 262522"/>
                  <a:gd name="connsiteY0" fmla="*/ 0 h 666750"/>
                  <a:gd name="connsiteX1" fmla="*/ 33922 w 262522"/>
                  <a:gd name="connsiteY1" fmla="*/ 1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7142 w 259556"/>
                  <a:gd name="connsiteY0" fmla="*/ 0 h 669132"/>
                  <a:gd name="connsiteX1" fmla="*/ 30956 w 259556"/>
                  <a:gd name="connsiteY1" fmla="*/ 2383 h 669132"/>
                  <a:gd name="connsiteX2" fmla="*/ 259556 w 259556"/>
                  <a:gd name="connsiteY2" fmla="*/ 309563 h 669132"/>
                  <a:gd name="connsiteX3" fmla="*/ 23812 w 259556"/>
                  <a:gd name="connsiteY3" fmla="*/ 669132 h 669132"/>
                  <a:gd name="connsiteX4" fmla="*/ 0 w 259556"/>
                  <a:gd name="connsiteY4" fmla="*/ 664369 h 669132"/>
                  <a:gd name="connsiteX5" fmla="*/ 188119 w 259556"/>
                  <a:gd name="connsiteY5" fmla="*/ 316708 h 669132"/>
                  <a:gd name="connsiteX6" fmla="*/ 7142 w 259556"/>
                  <a:gd name="connsiteY6" fmla="*/ 0 h 669132"/>
                  <a:gd name="connsiteX0" fmla="*/ 7142 w 259556"/>
                  <a:gd name="connsiteY0" fmla="*/ 7142 h 676274"/>
                  <a:gd name="connsiteX1" fmla="*/ 23812 w 259556"/>
                  <a:gd name="connsiteY1" fmla="*/ 0 h 676274"/>
                  <a:gd name="connsiteX2" fmla="*/ 259556 w 259556"/>
                  <a:gd name="connsiteY2" fmla="*/ 316705 h 676274"/>
                  <a:gd name="connsiteX3" fmla="*/ 23812 w 259556"/>
                  <a:gd name="connsiteY3" fmla="*/ 676274 h 676274"/>
                  <a:gd name="connsiteX4" fmla="*/ 0 w 259556"/>
                  <a:gd name="connsiteY4" fmla="*/ 671511 h 676274"/>
                  <a:gd name="connsiteX5" fmla="*/ 188119 w 259556"/>
                  <a:gd name="connsiteY5" fmla="*/ 323850 h 676274"/>
                  <a:gd name="connsiteX6" fmla="*/ 7142 w 259556"/>
                  <a:gd name="connsiteY6" fmla="*/ 7142 h 67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556" h="676274">
                    <a:moveTo>
                      <a:pt x="7142" y="7142"/>
                    </a:moveTo>
                    <a:lnTo>
                      <a:pt x="23812" y="0"/>
                    </a:lnTo>
                    <a:lnTo>
                      <a:pt x="259556" y="316705"/>
                    </a:lnTo>
                    <a:lnTo>
                      <a:pt x="23812" y="676274"/>
                    </a:lnTo>
                    <a:lnTo>
                      <a:pt x="0" y="671511"/>
                    </a:lnTo>
                    <a:cubicBezTo>
                      <a:pt x="105965" y="484583"/>
                      <a:pt x="142479" y="410368"/>
                      <a:pt x="188119" y="323850"/>
                    </a:cubicBezTo>
                    <a:lnTo>
                      <a:pt x="7142" y="71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" name="Rectangle 4"/>
              <p:cNvSpPr/>
              <p:nvPr/>
            </p:nvSpPr>
            <p:spPr>
              <a:xfrm>
                <a:off x="4383356" y="1793853"/>
                <a:ext cx="304535" cy="113613"/>
              </a:xfrm>
              <a:custGeom>
                <a:avLst/>
                <a:gdLst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171456 h 171456"/>
                  <a:gd name="connsiteX4" fmla="*/ 0 w 459581"/>
                  <a:gd name="connsiteY4" fmla="*/ 0 h 171456"/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0 h 17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581" h="171456">
                    <a:moveTo>
                      <a:pt x="0" y="0"/>
                    </a:moveTo>
                    <a:lnTo>
                      <a:pt x="459581" y="0"/>
                    </a:lnTo>
                    <a:lnTo>
                      <a:pt x="459581" y="17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43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518253" y="1290395"/>
                <a:ext cx="455154" cy="51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3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</a:endParaRP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540444" y="2801446"/>
            <a:ext cx="8054788" cy="542522"/>
            <a:chOff x="473950" y="904281"/>
            <a:chExt cx="9514466" cy="640838"/>
          </a:xfrm>
        </p:grpSpPr>
        <p:grpSp>
          <p:nvGrpSpPr>
            <p:cNvPr id="79" name="Group 78"/>
            <p:cNvGrpSpPr/>
            <p:nvPr/>
          </p:nvGrpSpPr>
          <p:grpSpPr>
            <a:xfrm>
              <a:off x="733125" y="904281"/>
              <a:ext cx="9255291" cy="640838"/>
              <a:chOff x="408788" y="904281"/>
              <a:chExt cx="9255291" cy="640838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408788" y="904281"/>
                <a:ext cx="9255291" cy="640838"/>
              </a:xfrm>
              <a:prstGeom prst="rect">
                <a:avLst/>
              </a:prstGeom>
              <a:solidFill>
                <a:srgbClr val="D1EDEF"/>
              </a:solidFill>
              <a:ln w="25400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84389" y="1024537"/>
                <a:ext cx="8779690" cy="39990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Develop and Implement a Coordinated Entry System for Homeless Services</a:t>
                </a: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473950" y="972555"/>
              <a:ext cx="743850" cy="562012"/>
              <a:chOff x="4382618" y="1290395"/>
              <a:chExt cx="875634" cy="617071"/>
            </a:xfrm>
          </p:grpSpPr>
          <p:sp>
            <p:nvSpPr>
              <p:cNvPr id="81" name="Pentagon 80"/>
              <p:cNvSpPr/>
              <p:nvPr/>
            </p:nvSpPr>
            <p:spPr>
              <a:xfrm>
                <a:off x="4382618" y="1316841"/>
                <a:ext cx="875634" cy="480423"/>
              </a:xfrm>
              <a:prstGeom prst="homePlate">
                <a:avLst>
                  <a:gd name="adj" fmla="val 30000"/>
                </a:avLst>
              </a:prstGeom>
              <a:solidFill>
                <a:srgbClr val="38939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" name="Rectangle 3"/>
              <p:cNvSpPr/>
              <p:nvPr/>
            </p:nvSpPr>
            <p:spPr>
              <a:xfrm>
                <a:off x="5050810" y="1342458"/>
                <a:ext cx="171991" cy="448125"/>
              </a:xfrm>
              <a:custGeom>
                <a:avLst/>
                <a:gdLst>
                  <a:gd name="connsiteX0" fmla="*/ 0 w 381000"/>
                  <a:gd name="connsiteY0" fmla="*/ 0 h 685800"/>
                  <a:gd name="connsiteX1" fmla="*/ 381000 w 381000"/>
                  <a:gd name="connsiteY1" fmla="*/ 0 h 685800"/>
                  <a:gd name="connsiteX2" fmla="*/ 381000 w 381000"/>
                  <a:gd name="connsiteY2" fmla="*/ 685800 h 685800"/>
                  <a:gd name="connsiteX3" fmla="*/ 0 w 381000"/>
                  <a:gd name="connsiteY3" fmla="*/ 685800 h 685800"/>
                  <a:gd name="connsiteX4" fmla="*/ 0 w 381000"/>
                  <a:gd name="connsiteY4" fmla="*/ 0 h 685800"/>
                  <a:gd name="connsiteX0" fmla="*/ 169068 w 381000"/>
                  <a:gd name="connsiteY0" fmla="*/ 0 h 695325"/>
                  <a:gd name="connsiteX1" fmla="*/ 381000 w 381000"/>
                  <a:gd name="connsiteY1" fmla="*/ 9525 h 695325"/>
                  <a:gd name="connsiteX2" fmla="*/ 381000 w 381000"/>
                  <a:gd name="connsiteY2" fmla="*/ 695325 h 695325"/>
                  <a:gd name="connsiteX3" fmla="*/ 0 w 381000"/>
                  <a:gd name="connsiteY3" fmla="*/ 695325 h 695325"/>
                  <a:gd name="connsiteX4" fmla="*/ 169068 w 381000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381000 w 426244"/>
                  <a:gd name="connsiteY2" fmla="*/ 695325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190500 w 426244"/>
                  <a:gd name="connsiteY2" fmla="*/ 666750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2380 w 259556"/>
                  <a:gd name="connsiteY0" fmla="*/ 0 h 666750"/>
                  <a:gd name="connsiteX1" fmla="*/ 259556 w 259556"/>
                  <a:gd name="connsiteY1" fmla="*/ 307181 h 666750"/>
                  <a:gd name="connsiteX2" fmla="*/ 23812 w 259556"/>
                  <a:gd name="connsiteY2" fmla="*/ 666750 h 666750"/>
                  <a:gd name="connsiteX3" fmla="*/ 0 w 259556"/>
                  <a:gd name="connsiteY3" fmla="*/ 661987 h 666750"/>
                  <a:gd name="connsiteX4" fmla="*/ 2380 w 259556"/>
                  <a:gd name="connsiteY4" fmla="*/ 0 h 666750"/>
                  <a:gd name="connsiteX0" fmla="*/ 18962 w 276138"/>
                  <a:gd name="connsiteY0" fmla="*/ 0 h 666750"/>
                  <a:gd name="connsiteX1" fmla="*/ 276138 w 276138"/>
                  <a:gd name="connsiteY1" fmla="*/ 307181 h 666750"/>
                  <a:gd name="connsiteX2" fmla="*/ 40394 w 276138"/>
                  <a:gd name="connsiteY2" fmla="*/ 666750 h 666750"/>
                  <a:gd name="connsiteX3" fmla="*/ 16582 w 276138"/>
                  <a:gd name="connsiteY3" fmla="*/ 661987 h 666750"/>
                  <a:gd name="connsiteX4" fmla="*/ 18963 w 276138"/>
                  <a:gd name="connsiteY4" fmla="*/ 330995 h 666750"/>
                  <a:gd name="connsiteX5" fmla="*/ 18962 w 276138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19634 w 262522"/>
                  <a:gd name="connsiteY1" fmla="*/ 16670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5346 w 262522"/>
                  <a:gd name="connsiteY0" fmla="*/ 0 h 666750"/>
                  <a:gd name="connsiteX1" fmla="*/ 33922 w 262522"/>
                  <a:gd name="connsiteY1" fmla="*/ 1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7142 w 259556"/>
                  <a:gd name="connsiteY0" fmla="*/ 0 h 669132"/>
                  <a:gd name="connsiteX1" fmla="*/ 30956 w 259556"/>
                  <a:gd name="connsiteY1" fmla="*/ 2383 h 669132"/>
                  <a:gd name="connsiteX2" fmla="*/ 259556 w 259556"/>
                  <a:gd name="connsiteY2" fmla="*/ 309563 h 669132"/>
                  <a:gd name="connsiteX3" fmla="*/ 23812 w 259556"/>
                  <a:gd name="connsiteY3" fmla="*/ 669132 h 669132"/>
                  <a:gd name="connsiteX4" fmla="*/ 0 w 259556"/>
                  <a:gd name="connsiteY4" fmla="*/ 664369 h 669132"/>
                  <a:gd name="connsiteX5" fmla="*/ 188119 w 259556"/>
                  <a:gd name="connsiteY5" fmla="*/ 316708 h 669132"/>
                  <a:gd name="connsiteX6" fmla="*/ 7142 w 259556"/>
                  <a:gd name="connsiteY6" fmla="*/ 0 h 669132"/>
                  <a:gd name="connsiteX0" fmla="*/ 7142 w 259556"/>
                  <a:gd name="connsiteY0" fmla="*/ 7142 h 676274"/>
                  <a:gd name="connsiteX1" fmla="*/ 23812 w 259556"/>
                  <a:gd name="connsiteY1" fmla="*/ 0 h 676274"/>
                  <a:gd name="connsiteX2" fmla="*/ 259556 w 259556"/>
                  <a:gd name="connsiteY2" fmla="*/ 316705 h 676274"/>
                  <a:gd name="connsiteX3" fmla="*/ 23812 w 259556"/>
                  <a:gd name="connsiteY3" fmla="*/ 676274 h 676274"/>
                  <a:gd name="connsiteX4" fmla="*/ 0 w 259556"/>
                  <a:gd name="connsiteY4" fmla="*/ 671511 h 676274"/>
                  <a:gd name="connsiteX5" fmla="*/ 188119 w 259556"/>
                  <a:gd name="connsiteY5" fmla="*/ 323850 h 676274"/>
                  <a:gd name="connsiteX6" fmla="*/ 7142 w 259556"/>
                  <a:gd name="connsiteY6" fmla="*/ 7142 h 67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556" h="676274">
                    <a:moveTo>
                      <a:pt x="7142" y="7142"/>
                    </a:moveTo>
                    <a:lnTo>
                      <a:pt x="23812" y="0"/>
                    </a:lnTo>
                    <a:lnTo>
                      <a:pt x="259556" y="316705"/>
                    </a:lnTo>
                    <a:lnTo>
                      <a:pt x="23812" y="676274"/>
                    </a:lnTo>
                    <a:lnTo>
                      <a:pt x="0" y="671511"/>
                    </a:lnTo>
                    <a:cubicBezTo>
                      <a:pt x="105965" y="484583"/>
                      <a:pt x="142479" y="410368"/>
                      <a:pt x="188119" y="323850"/>
                    </a:cubicBezTo>
                    <a:lnTo>
                      <a:pt x="7142" y="71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" name="Rectangle 4"/>
              <p:cNvSpPr/>
              <p:nvPr/>
            </p:nvSpPr>
            <p:spPr>
              <a:xfrm>
                <a:off x="4383356" y="1793853"/>
                <a:ext cx="304535" cy="113613"/>
              </a:xfrm>
              <a:custGeom>
                <a:avLst/>
                <a:gdLst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171456 h 171456"/>
                  <a:gd name="connsiteX4" fmla="*/ 0 w 459581"/>
                  <a:gd name="connsiteY4" fmla="*/ 0 h 171456"/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0 h 17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581" h="171456">
                    <a:moveTo>
                      <a:pt x="0" y="0"/>
                    </a:moveTo>
                    <a:lnTo>
                      <a:pt x="459581" y="0"/>
                    </a:lnTo>
                    <a:lnTo>
                      <a:pt x="459581" y="17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5C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518253" y="1290395"/>
                <a:ext cx="455154" cy="51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4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540444" y="3448825"/>
            <a:ext cx="8054788" cy="542522"/>
            <a:chOff x="473950" y="904281"/>
            <a:chExt cx="9514466" cy="640838"/>
          </a:xfrm>
        </p:grpSpPr>
        <p:grpSp>
          <p:nvGrpSpPr>
            <p:cNvPr id="88" name="Group 87"/>
            <p:cNvGrpSpPr/>
            <p:nvPr/>
          </p:nvGrpSpPr>
          <p:grpSpPr>
            <a:xfrm>
              <a:off x="733125" y="904281"/>
              <a:ext cx="9255291" cy="640838"/>
              <a:chOff x="408788" y="904281"/>
              <a:chExt cx="9255291" cy="640838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408788" y="904281"/>
                <a:ext cx="9255291" cy="640838"/>
              </a:xfrm>
              <a:prstGeom prst="rect">
                <a:avLst/>
              </a:prstGeom>
              <a:solidFill>
                <a:srgbClr val="DEF0FE"/>
              </a:solidFill>
              <a:ln w="25400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84389" y="1024539"/>
                <a:ext cx="7461325" cy="39990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Right Size Interim Housing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73950" y="989700"/>
              <a:ext cx="743850" cy="544868"/>
              <a:chOff x="4382618" y="1309219"/>
              <a:chExt cx="875634" cy="598247"/>
            </a:xfrm>
          </p:grpSpPr>
          <p:sp>
            <p:nvSpPr>
              <p:cNvPr id="90" name="Pentagon 89"/>
              <p:cNvSpPr/>
              <p:nvPr/>
            </p:nvSpPr>
            <p:spPr>
              <a:xfrm>
                <a:off x="4382618" y="1316841"/>
                <a:ext cx="875634" cy="480423"/>
              </a:xfrm>
              <a:prstGeom prst="homePlate">
                <a:avLst>
                  <a:gd name="adj" fmla="val 30000"/>
                </a:avLst>
              </a:prstGeom>
              <a:solidFill>
                <a:srgbClr val="056CB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1" name="Rectangle 3"/>
              <p:cNvSpPr/>
              <p:nvPr/>
            </p:nvSpPr>
            <p:spPr>
              <a:xfrm>
                <a:off x="5050810" y="1342458"/>
                <a:ext cx="171991" cy="448125"/>
              </a:xfrm>
              <a:custGeom>
                <a:avLst/>
                <a:gdLst>
                  <a:gd name="connsiteX0" fmla="*/ 0 w 381000"/>
                  <a:gd name="connsiteY0" fmla="*/ 0 h 685800"/>
                  <a:gd name="connsiteX1" fmla="*/ 381000 w 381000"/>
                  <a:gd name="connsiteY1" fmla="*/ 0 h 685800"/>
                  <a:gd name="connsiteX2" fmla="*/ 381000 w 381000"/>
                  <a:gd name="connsiteY2" fmla="*/ 685800 h 685800"/>
                  <a:gd name="connsiteX3" fmla="*/ 0 w 381000"/>
                  <a:gd name="connsiteY3" fmla="*/ 685800 h 685800"/>
                  <a:gd name="connsiteX4" fmla="*/ 0 w 381000"/>
                  <a:gd name="connsiteY4" fmla="*/ 0 h 685800"/>
                  <a:gd name="connsiteX0" fmla="*/ 169068 w 381000"/>
                  <a:gd name="connsiteY0" fmla="*/ 0 h 695325"/>
                  <a:gd name="connsiteX1" fmla="*/ 381000 w 381000"/>
                  <a:gd name="connsiteY1" fmla="*/ 9525 h 695325"/>
                  <a:gd name="connsiteX2" fmla="*/ 381000 w 381000"/>
                  <a:gd name="connsiteY2" fmla="*/ 695325 h 695325"/>
                  <a:gd name="connsiteX3" fmla="*/ 0 w 381000"/>
                  <a:gd name="connsiteY3" fmla="*/ 695325 h 695325"/>
                  <a:gd name="connsiteX4" fmla="*/ 169068 w 381000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381000 w 426244"/>
                  <a:gd name="connsiteY2" fmla="*/ 695325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190500 w 426244"/>
                  <a:gd name="connsiteY2" fmla="*/ 666750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2380 w 259556"/>
                  <a:gd name="connsiteY0" fmla="*/ 0 h 666750"/>
                  <a:gd name="connsiteX1" fmla="*/ 259556 w 259556"/>
                  <a:gd name="connsiteY1" fmla="*/ 307181 h 666750"/>
                  <a:gd name="connsiteX2" fmla="*/ 23812 w 259556"/>
                  <a:gd name="connsiteY2" fmla="*/ 666750 h 666750"/>
                  <a:gd name="connsiteX3" fmla="*/ 0 w 259556"/>
                  <a:gd name="connsiteY3" fmla="*/ 661987 h 666750"/>
                  <a:gd name="connsiteX4" fmla="*/ 2380 w 259556"/>
                  <a:gd name="connsiteY4" fmla="*/ 0 h 666750"/>
                  <a:gd name="connsiteX0" fmla="*/ 18962 w 276138"/>
                  <a:gd name="connsiteY0" fmla="*/ 0 h 666750"/>
                  <a:gd name="connsiteX1" fmla="*/ 276138 w 276138"/>
                  <a:gd name="connsiteY1" fmla="*/ 307181 h 666750"/>
                  <a:gd name="connsiteX2" fmla="*/ 40394 w 276138"/>
                  <a:gd name="connsiteY2" fmla="*/ 666750 h 666750"/>
                  <a:gd name="connsiteX3" fmla="*/ 16582 w 276138"/>
                  <a:gd name="connsiteY3" fmla="*/ 661987 h 666750"/>
                  <a:gd name="connsiteX4" fmla="*/ 18963 w 276138"/>
                  <a:gd name="connsiteY4" fmla="*/ 330995 h 666750"/>
                  <a:gd name="connsiteX5" fmla="*/ 18962 w 276138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19634 w 262522"/>
                  <a:gd name="connsiteY1" fmla="*/ 16670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5346 w 262522"/>
                  <a:gd name="connsiteY0" fmla="*/ 0 h 666750"/>
                  <a:gd name="connsiteX1" fmla="*/ 33922 w 262522"/>
                  <a:gd name="connsiteY1" fmla="*/ 1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7142 w 259556"/>
                  <a:gd name="connsiteY0" fmla="*/ 0 h 669132"/>
                  <a:gd name="connsiteX1" fmla="*/ 30956 w 259556"/>
                  <a:gd name="connsiteY1" fmla="*/ 2383 h 669132"/>
                  <a:gd name="connsiteX2" fmla="*/ 259556 w 259556"/>
                  <a:gd name="connsiteY2" fmla="*/ 309563 h 669132"/>
                  <a:gd name="connsiteX3" fmla="*/ 23812 w 259556"/>
                  <a:gd name="connsiteY3" fmla="*/ 669132 h 669132"/>
                  <a:gd name="connsiteX4" fmla="*/ 0 w 259556"/>
                  <a:gd name="connsiteY4" fmla="*/ 664369 h 669132"/>
                  <a:gd name="connsiteX5" fmla="*/ 188119 w 259556"/>
                  <a:gd name="connsiteY5" fmla="*/ 316708 h 669132"/>
                  <a:gd name="connsiteX6" fmla="*/ 7142 w 259556"/>
                  <a:gd name="connsiteY6" fmla="*/ 0 h 669132"/>
                  <a:gd name="connsiteX0" fmla="*/ 7142 w 259556"/>
                  <a:gd name="connsiteY0" fmla="*/ 7142 h 676274"/>
                  <a:gd name="connsiteX1" fmla="*/ 23812 w 259556"/>
                  <a:gd name="connsiteY1" fmla="*/ 0 h 676274"/>
                  <a:gd name="connsiteX2" fmla="*/ 259556 w 259556"/>
                  <a:gd name="connsiteY2" fmla="*/ 316705 h 676274"/>
                  <a:gd name="connsiteX3" fmla="*/ 23812 w 259556"/>
                  <a:gd name="connsiteY3" fmla="*/ 676274 h 676274"/>
                  <a:gd name="connsiteX4" fmla="*/ 0 w 259556"/>
                  <a:gd name="connsiteY4" fmla="*/ 671511 h 676274"/>
                  <a:gd name="connsiteX5" fmla="*/ 188119 w 259556"/>
                  <a:gd name="connsiteY5" fmla="*/ 323850 h 676274"/>
                  <a:gd name="connsiteX6" fmla="*/ 7142 w 259556"/>
                  <a:gd name="connsiteY6" fmla="*/ 7142 h 67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556" h="676274">
                    <a:moveTo>
                      <a:pt x="7142" y="7142"/>
                    </a:moveTo>
                    <a:lnTo>
                      <a:pt x="23812" y="0"/>
                    </a:lnTo>
                    <a:lnTo>
                      <a:pt x="259556" y="316705"/>
                    </a:lnTo>
                    <a:lnTo>
                      <a:pt x="23812" y="676274"/>
                    </a:lnTo>
                    <a:lnTo>
                      <a:pt x="0" y="671511"/>
                    </a:lnTo>
                    <a:cubicBezTo>
                      <a:pt x="105965" y="484583"/>
                      <a:pt x="142479" y="410368"/>
                      <a:pt x="188119" y="323850"/>
                    </a:cubicBezTo>
                    <a:lnTo>
                      <a:pt x="7142" y="71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" name="Rectangle 4"/>
              <p:cNvSpPr/>
              <p:nvPr/>
            </p:nvSpPr>
            <p:spPr>
              <a:xfrm>
                <a:off x="4383356" y="1793853"/>
                <a:ext cx="304535" cy="113613"/>
              </a:xfrm>
              <a:custGeom>
                <a:avLst/>
                <a:gdLst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171456 h 171456"/>
                  <a:gd name="connsiteX4" fmla="*/ 0 w 459581"/>
                  <a:gd name="connsiteY4" fmla="*/ 0 h 171456"/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0 h 17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581" h="171456">
                    <a:moveTo>
                      <a:pt x="0" y="0"/>
                    </a:moveTo>
                    <a:lnTo>
                      <a:pt x="459581" y="0"/>
                    </a:lnTo>
                    <a:lnTo>
                      <a:pt x="459581" y="17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43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518253" y="1309219"/>
                <a:ext cx="455154" cy="51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5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</a:endParaRP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540444" y="4096204"/>
            <a:ext cx="8054788" cy="542522"/>
            <a:chOff x="473950" y="904281"/>
            <a:chExt cx="9514466" cy="640838"/>
          </a:xfrm>
        </p:grpSpPr>
        <p:grpSp>
          <p:nvGrpSpPr>
            <p:cNvPr id="97" name="Group 96"/>
            <p:cNvGrpSpPr/>
            <p:nvPr/>
          </p:nvGrpSpPr>
          <p:grpSpPr>
            <a:xfrm>
              <a:off x="733125" y="904281"/>
              <a:ext cx="9255291" cy="640838"/>
              <a:chOff x="408788" y="904281"/>
              <a:chExt cx="9255291" cy="640838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408788" y="904281"/>
                <a:ext cx="9255291" cy="640838"/>
              </a:xfrm>
              <a:prstGeom prst="rect">
                <a:avLst/>
              </a:prstGeom>
              <a:solidFill>
                <a:srgbClr val="D1EDEF"/>
              </a:solidFill>
              <a:ln w="25400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884389" y="1024539"/>
                <a:ext cx="7461325" cy="39990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Expand Rapid Re-Housing Services</a:t>
                </a: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73950" y="989700"/>
              <a:ext cx="743850" cy="544868"/>
              <a:chOff x="4382618" y="1309219"/>
              <a:chExt cx="875634" cy="598247"/>
            </a:xfrm>
          </p:grpSpPr>
          <p:sp>
            <p:nvSpPr>
              <p:cNvPr id="99" name="Pentagon 98"/>
              <p:cNvSpPr/>
              <p:nvPr/>
            </p:nvSpPr>
            <p:spPr>
              <a:xfrm>
                <a:off x="4382618" y="1316841"/>
                <a:ext cx="875634" cy="480423"/>
              </a:xfrm>
              <a:prstGeom prst="homePlate">
                <a:avLst>
                  <a:gd name="adj" fmla="val 30000"/>
                </a:avLst>
              </a:prstGeom>
              <a:solidFill>
                <a:srgbClr val="38939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" name="Rectangle 3"/>
              <p:cNvSpPr/>
              <p:nvPr/>
            </p:nvSpPr>
            <p:spPr>
              <a:xfrm>
                <a:off x="5050810" y="1342458"/>
                <a:ext cx="171991" cy="448125"/>
              </a:xfrm>
              <a:custGeom>
                <a:avLst/>
                <a:gdLst>
                  <a:gd name="connsiteX0" fmla="*/ 0 w 381000"/>
                  <a:gd name="connsiteY0" fmla="*/ 0 h 685800"/>
                  <a:gd name="connsiteX1" fmla="*/ 381000 w 381000"/>
                  <a:gd name="connsiteY1" fmla="*/ 0 h 685800"/>
                  <a:gd name="connsiteX2" fmla="*/ 381000 w 381000"/>
                  <a:gd name="connsiteY2" fmla="*/ 685800 h 685800"/>
                  <a:gd name="connsiteX3" fmla="*/ 0 w 381000"/>
                  <a:gd name="connsiteY3" fmla="*/ 685800 h 685800"/>
                  <a:gd name="connsiteX4" fmla="*/ 0 w 381000"/>
                  <a:gd name="connsiteY4" fmla="*/ 0 h 685800"/>
                  <a:gd name="connsiteX0" fmla="*/ 169068 w 381000"/>
                  <a:gd name="connsiteY0" fmla="*/ 0 h 695325"/>
                  <a:gd name="connsiteX1" fmla="*/ 381000 w 381000"/>
                  <a:gd name="connsiteY1" fmla="*/ 9525 h 695325"/>
                  <a:gd name="connsiteX2" fmla="*/ 381000 w 381000"/>
                  <a:gd name="connsiteY2" fmla="*/ 695325 h 695325"/>
                  <a:gd name="connsiteX3" fmla="*/ 0 w 381000"/>
                  <a:gd name="connsiteY3" fmla="*/ 695325 h 695325"/>
                  <a:gd name="connsiteX4" fmla="*/ 169068 w 381000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381000 w 426244"/>
                  <a:gd name="connsiteY2" fmla="*/ 695325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190500 w 426244"/>
                  <a:gd name="connsiteY2" fmla="*/ 666750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2380 w 259556"/>
                  <a:gd name="connsiteY0" fmla="*/ 0 h 666750"/>
                  <a:gd name="connsiteX1" fmla="*/ 259556 w 259556"/>
                  <a:gd name="connsiteY1" fmla="*/ 307181 h 666750"/>
                  <a:gd name="connsiteX2" fmla="*/ 23812 w 259556"/>
                  <a:gd name="connsiteY2" fmla="*/ 666750 h 666750"/>
                  <a:gd name="connsiteX3" fmla="*/ 0 w 259556"/>
                  <a:gd name="connsiteY3" fmla="*/ 661987 h 666750"/>
                  <a:gd name="connsiteX4" fmla="*/ 2380 w 259556"/>
                  <a:gd name="connsiteY4" fmla="*/ 0 h 666750"/>
                  <a:gd name="connsiteX0" fmla="*/ 18962 w 276138"/>
                  <a:gd name="connsiteY0" fmla="*/ 0 h 666750"/>
                  <a:gd name="connsiteX1" fmla="*/ 276138 w 276138"/>
                  <a:gd name="connsiteY1" fmla="*/ 307181 h 666750"/>
                  <a:gd name="connsiteX2" fmla="*/ 40394 w 276138"/>
                  <a:gd name="connsiteY2" fmla="*/ 666750 h 666750"/>
                  <a:gd name="connsiteX3" fmla="*/ 16582 w 276138"/>
                  <a:gd name="connsiteY3" fmla="*/ 661987 h 666750"/>
                  <a:gd name="connsiteX4" fmla="*/ 18963 w 276138"/>
                  <a:gd name="connsiteY4" fmla="*/ 330995 h 666750"/>
                  <a:gd name="connsiteX5" fmla="*/ 18962 w 276138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19634 w 262522"/>
                  <a:gd name="connsiteY1" fmla="*/ 16670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5346 w 262522"/>
                  <a:gd name="connsiteY0" fmla="*/ 0 h 666750"/>
                  <a:gd name="connsiteX1" fmla="*/ 33922 w 262522"/>
                  <a:gd name="connsiteY1" fmla="*/ 1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7142 w 259556"/>
                  <a:gd name="connsiteY0" fmla="*/ 0 h 669132"/>
                  <a:gd name="connsiteX1" fmla="*/ 30956 w 259556"/>
                  <a:gd name="connsiteY1" fmla="*/ 2383 h 669132"/>
                  <a:gd name="connsiteX2" fmla="*/ 259556 w 259556"/>
                  <a:gd name="connsiteY2" fmla="*/ 309563 h 669132"/>
                  <a:gd name="connsiteX3" fmla="*/ 23812 w 259556"/>
                  <a:gd name="connsiteY3" fmla="*/ 669132 h 669132"/>
                  <a:gd name="connsiteX4" fmla="*/ 0 w 259556"/>
                  <a:gd name="connsiteY4" fmla="*/ 664369 h 669132"/>
                  <a:gd name="connsiteX5" fmla="*/ 188119 w 259556"/>
                  <a:gd name="connsiteY5" fmla="*/ 316708 h 669132"/>
                  <a:gd name="connsiteX6" fmla="*/ 7142 w 259556"/>
                  <a:gd name="connsiteY6" fmla="*/ 0 h 669132"/>
                  <a:gd name="connsiteX0" fmla="*/ 7142 w 259556"/>
                  <a:gd name="connsiteY0" fmla="*/ 7142 h 676274"/>
                  <a:gd name="connsiteX1" fmla="*/ 23812 w 259556"/>
                  <a:gd name="connsiteY1" fmla="*/ 0 h 676274"/>
                  <a:gd name="connsiteX2" fmla="*/ 259556 w 259556"/>
                  <a:gd name="connsiteY2" fmla="*/ 316705 h 676274"/>
                  <a:gd name="connsiteX3" fmla="*/ 23812 w 259556"/>
                  <a:gd name="connsiteY3" fmla="*/ 676274 h 676274"/>
                  <a:gd name="connsiteX4" fmla="*/ 0 w 259556"/>
                  <a:gd name="connsiteY4" fmla="*/ 671511 h 676274"/>
                  <a:gd name="connsiteX5" fmla="*/ 188119 w 259556"/>
                  <a:gd name="connsiteY5" fmla="*/ 323850 h 676274"/>
                  <a:gd name="connsiteX6" fmla="*/ 7142 w 259556"/>
                  <a:gd name="connsiteY6" fmla="*/ 7142 h 67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556" h="676274">
                    <a:moveTo>
                      <a:pt x="7142" y="7142"/>
                    </a:moveTo>
                    <a:lnTo>
                      <a:pt x="23812" y="0"/>
                    </a:lnTo>
                    <a:lnTo>
                      <a:pt x="259556" y="316705"/>
                    </a:lnTo>
                    <a:lnTo>
                      <a:pt x="23812" y="676274"/>
                    </a:lnTo>
                    <a:lnTo>
                      <a:pt x="0" y="671511"/>
                    </a:lnTo>
                    <a:cubicBezTo>
                      <a:pt x="105965" y="484583"/>
                      <a:pt x="142479" y="410368"/>
                      <a:pt x="188119" y="323850"/>
                    </a:cubicBezTo>
                    <a:lnTo>
                      <a:pt x="7142" y="71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1" name="Rectangle 4"/>
              <p:cNvSpPr/>
              <p:nvPr/>
            </p:nvSpPr>
            <p:spPr>
              <a:xfrm>
                <a:off x="4383356" y="1793853"/>
                <a:ext cx="304535" cy="113613"/>
              </a:xfrm>
              <a:custGeom>
                <a:avLst/>
                <a:gdLst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171456 h 171456"/>
                  <a:gd name="connsiteX4" fmla="*/ 0 w 459581"/>
                  <a:gd name="connsiteY4" fmla="*/ 0 h 171456"/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0 h 17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581" h="171456">
                    <a:moveTo>
                      <a:pt x="0" y="0"/>
                    </a:moveTo>
                    <a:lnTo>
                      <a:pt x="459581" y="0"/>
                    </a:lnTo>
                    <a:lnTo>
                      <a:pt x="459581" y="17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5C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518253" y="1309219"/>
                <a:ext cx="455154" cy="51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6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</a:endParaRP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540444" y="4743583"/>
            <a:ext cx="8054788" cy="542522"/>
            <a:chOff x="473950" y="904281"/>
            <a:chExt cx="9514466" cy="640838"/>
          </a:xfrm>
        </p:grpSpPr>
        <p:grpSp>
          <p:nvGrpSpPr>
            <p:cNvPr id="106" name="Group 105"/>
            <p:cNvGrpSpPr/>
            <p:nvPr/>
          </p:nvGrpSpPr>
          <p:grpSpPr>
            <a:xfrm>
              <a:off x="733125" y="904281"/>
              <a:ext cx="9255291" cy="640838"/>
              <a:chOff x="408788" y="904281"/>
              <a:chExt cx="9255291" cy="640838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408788" y="904281"/>
                <a:ext cx="9255291" cy="640838"/>
              </a:xfrm>
              <a:prstGeom prst="rect">
                <a:avLst/>
              </a:prstGeom>
              <a:solidFill>
                <a:srgbClr val="DEF0FE"/>
              </a:solidFill>
              <a:ln w="25400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884389" y="1024539"/>
                <a:ext cx="7461325" cy="39990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Maximize Permanent Supportive Housing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473950" y="972555"/>
              <a:ext cx="743850" cy="562012"/>
              <a:chOff x="4382618" y="1290395"/>
              <a:chExt cx="875634" cy="617071"/>
            </a:xfrm>
          </p:grpSpPr>
          <p:sp>
            <p:nvSpPr>
              <p:cNvPr id="108" name="Pentagon 107"/>
              <p:cNvSpPr/>
              <p:nvPr/>
            </p:nvSpPr>
            <p:spPr>
              <a:xfrm>
                <a:off x="4382618" y="1316841"/>
                <a:ext cx="875634" cy="480423"/>
              </a:xfrm>
              <a:prstGeom prst="homePlate">
                <a:avLst>
                  <a:gd name="adj" fmla="val 30000"/>
                </a:avLst>
              </a:prstGeom>
              <a:solidFill>
                <a:srgbClr val="056CB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" name="Rectangle 3"/>
              <p:cNvSpPr/>
              <p:nvPr/>
            </p:nvSpPr>
            <p:spPr>
              <a:xfrm>
                <a:off x="5050810" y="1342458"/>
                <a:ext cx="171991" cy="448125"/>
              </a:xfrm>
              <a:custGeom>
                <a:avLst/>
                <a:gdLst>
                  <a:gd name="connsiteX0" fmla="*/ 0 w 381000"/>
                  <a:gd name="connsiteY0" fmla="*/ 0 h 685800"/>
                  <a:gd name="connsiteX1" fmla="*/ 381000 w 381000"/>
                  <a:gd name="connsiteY1" fmla="*/ 0 h 685800"/>
                  <a:gd name="connsiteX2" fmla="*/ 381000 w 381000"/>
                  <a:gd name="connsiteY2" fmla="*/ 685800 h 685800"/>
                  <a:gd name="connsiteX3" fmla="*/ 0 w 381000"/>
                  <a:gd name="connsiteY3" fmla="*/ 685800 h 685800"/>
                  <a:gd name="connsiteX4" fmla="*/ 0 w 381000"/>
                  <a:gd name="connsiteY4" fmla="*/ 0 h 685800"/>
                  <a:gd name="connsiteX0" fmla="*/ 169068 w 381000"/>
                  <a:gd name="connsiteY0" fmla="*/ 0 h 695325"/>
                  <a:gd name="connsiteX1" fmla="*/ 381000 w 381000"/>
                  <a:gd name="connsiteY1" fmla="*/ 9525 h 695325"/>
                  <a:gd name="connsiteX2" fmla="*/ 381000 w 381000"/>
                  <a:gd name="connsiteY2" fmla="*/ 695325 h 695325"/>
                  <a:gd name="connsiteX3" fmla="*/ 0 w 381000"/>
                  <a:gd name="connsiteY3" fmla="*/ 695325 h 695325"/>
                  <a:gd name="connsiteX4" fmla="*/ 169068 w 381000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381000 w 426244"/>
                  <a:gd name="connsiteY2" fmla="*/ 695325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190500 w 426244"/>
                  <a:gd name="connsiteY2" fmla="*/ 666750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2380 w 259556"/>
                  <a:gd name="connsiteY0" fmla="*/ 0 h 666750"/>
                  <a:gd name="connsiteX1" fmla="*/ 259556 w 259556"/>
                  <a:gd name="connsiteY1" fmla="*/ 307181 h 666750"/>
                  <a:gd name="connsiteX2" fmla="*/ 23812 w 259556"/>
                  <a:gd name="connsiteY2" fmla="*/ 666750 h 666750"/>
                  <a:gd name="connsiteX3" fmla="*/ 0 w 259556"/>
                  <a:gd name="connsiteY3" fmla="*/ 661987 h 666750"/>
                  <a:gd name="connsiteX4" fmla="*/ 2380 w 259556"/>
                  <a:gd name="connsiteY4" fmla="*/ 0 h 666750"/>
                  <a:gd name="connsiteX0" fmla="*/ 18962 w 276138"/>
                  <a:gd name="connsiteY0" fmla="*/ 0 h 666750"/>
                  <a:gd name="connsiteX1" fmla="*/ 276138 w 276138"/>
                  <a:gd name="connsiteY1" fmla="*/ 307181 h 666750"/>
                  <a:gd name="connsiteX2" fmla="*/ 40394 w 276138"/>
                  <a:gd name="connsiteY2" fmla="*/ 666750 h 666750"/>
                  <a:gd name="connsiteX3" fmla="*/ 16582 w 276138"/>
                  <a:gd name="connsiteY3" fmla="*/ 661987 h 666750"/>
                  <a:gd name="connsiteX4" fmla="*/ 18963 w 276138"/>
                  <a:gd name="connsiteY4" fmla="*/ 330995 h 666750"/>
                  <a:gd name="connsiteX5" fmla="*/ 18962 w 276138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19634 w 262522"/>
                  <a:gd name="connsiteY1" fmla="*/ 16670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5346 w 262522"/>
                  <a:gd name="connsiteY0" fmla="*/ 0 h 666750"/>
                  <a:gd name="connsiteX1" fmla="*/ 33922 w 262522"/>
                  <a:gd name="connsiteY1" fmla="*/ 1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7142 w 259556"/>
                  <a:gd name="connsiteY0" fmla="*/ 0 h 669132"/>
                  <a:gd name="connsiteX1" fmla="*/ 30956 w 259556"/>
                  <a:gd name="connsiteY1" fmla="*/ 2383 h 669132"/>
                  <a:gd name="connsiteX2" fmla="*/ 259556 w 259556"/>
                  <a:gd name="connsiteY2" fmla="*/ 309563 h 669132"/>
                  <a:gd name="connsiteX3" fmla="*/ 23812 w 259556"/>
                  <a:gd name="connsiteY3" fmla="*/ 669132 h 669132"/>
                  <a:gd name="connsiteX4" fmla="*/ 0 w 259556"/>
                  <a:gd name="connsiteY4" fmla="*/ 664369 h 669132"/>
                  <a:gd name="connsiteX5" fmla="*/ 188119 w 259556"/>
                  <a:gd name="connsiteY5" fmla="*/ 316708 h 669132"/>
                  <a:gd name="connsiteX6" fmla="*/ 7142 w 259556"/>
                  <a:gd name="connsiteY6" fmla="*/ 0 h 669132"/>
                  <a:gd name="connsiteX0" fmla="*/ 7142 w 259556"/>
                  <a:gd name="connsiteY0" fmla="*/ 7142 h 676274"/>
                  <a:gd name="connsiteX1" fmla="*/ 23812 w 259556"/>
                  <a:gd name="connsiteY1" fmla="*/ 0 h 676274"/>
                  <a:gd name="connsiteX2" fmla="*/ 259556 w 259556"/>
                  <a:gd name="connsiteY2" fmla="*/ 316705 h 676274"/>
                  <a:gd name="connsiteX3" fmla="*/ 23812 w 259556"/>
                  <a:gd name="connsiteY3" fmla="*/ 676274 h 676274"/>
                  <a:gd name="connsiteX4" fmla="*/ 0 w 259556"/>
                  <a:gd name="connsiteY4" fmla="*/ 671511 h 676274"/>
                  <a:gd name="connsiteX5" fmla="*/ 188119 w 259556"/>
                  <a:gd name="connsiteY5" fmla="*/ 323850 h 676274"/>
                  <a:gd name="connsiteX6" fmla="*/ 7142 w 259556"/>
                  <a:gd name="connsiteY6" fmla="*/ 7142 h 67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556" h="676274">
                    <a:moveTo>
                      <a:pt x="7142" y="7142"/>
                    </a:moveTo>
                    <a:lnTo>
                      <a:pt x="23812" y="0"/>
                    </a:lnTo>
                    <a:lnTo>
                      <a:pt x="259556" y="316705"/>
                    </a:lnTo>
                    <a:lnTo>
                      <a:pt x="23812" y="676274"/>
                    </a:lnTo>
                    <a:lnTo>
                      <a:pt x="0" y="671511"/>
                    </a:lnTo>
                    <a:cubicBezTo>
                      <a:pt x="105965" y="484583"/>
                      <a:pt x="142479" y="410368"/>
                      <a:pt x="188119" y="323850"/>
                    </a:cubicBezTo>
                    <a:lnTo>
                      <a:pt x="7142" y="71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" name="Rectangle 4"/>
              <p:cNvSpPr/>
              <p:nvPr/>
            </p:nvSpPr>
            <p:spPr>
              <a:xfrm>
                <a:off x="4383356" y="1793853"/>
                <a:ext cx="304535" cy="113613"/>
              </a:xfrm>
              <a:custGeom>
                <a:avLst/>
                <a:gdLst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171456 h 171456"/>
                  <a:gd name="connsiteX4" fmla="*/ 0 w 459581"/>
                  <a:gd name="connsiteY4" fmla="*/ 0 h 171456"/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0 h 17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581" h="171456">
                    <a:moveTo>
                      <a:pt x="0" y="0"/>
                    </a:moveTo>
                    <a:lnTo>
                      <a:pt x="459581" y="0"/>
                    </a:lnTo>
                    <a:lnTo>
                      <a:pt x="459581" y="17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43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4518253" y="1290395"/>
                <a:ext cx="455154" cy="51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7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</a:endParaRPr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540444" y="5390965"/>
            <a:ext cx="8054788" cy="542522"/>
            <a:chOff x="473950" y="904281"/>
            <a:chExt cx="9514466" cy="640838"/>
          </a:xfrm>
        </p:grpSpPr>
        <p:grpSp>
          <p:nvGrpSpPr>
            <p:cNvPr id="115" name="Group 114"/>
            <p:cNvGrpSpPr/>
            <p:nvPr/>
          </p:nvGrpSpPr>
          <p:grpSpPr>
            <a:xfrm>
              <a:off x="733125" y="904281"/>
              <a:ext cx="9255291" cy="640838"/>
              <a:chOff x="408788" y="904281"/>
              <a:chExt cx="9255291" cy="640838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408788" y="904281"/>
                <a:ext cx="9255291" cy="640838"/>
              </a:xfrm>
              <a:prstGeom prst="rect">
                <a:avLst/>
              </a:prstGeom>
              <a:solidFill>
                <a:srgbClr val="D1EDEF"/>
              </a:solidFill>
              <a:ln w="25400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884389" y="1024539"/>
                <a:ext cx="7461325" cy="39990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Use Data for Continuous Quality Improvement</a:t>
                </a: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473950" y="978984"/>
              <a:ext cx="743850" cy="559787"/>
              <a:chOff x="4382618" y="1297453"/>
              <a:chExt cx="875634" cy="614628"/>
            </a:xfrm>
          </p:grpSpPr>
          <p:sp>
            <p:nvSpPr>
              <p:cNvPr id="117" name="Pentagon 116"/>
              <p:cNvSpPr/>
              <p:nvPr/>
            </p:nvSpPr>
            <p:spPr>
              <a:xfrm>
                <a:off x="4382618" y="1316841"/>
                <a:ext cx="875634" cy="480423"/>
              </a:xfrm>
              <a:prstGeom prst="homePlate">
                <a:avLst>
                  <a:gd name="adj" fmla="val 30000"/>
                </a:avLst>
              </a:prstGeom>
              <a:solidFill>
                <a:srgbClr val="38939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8" name="Rectangle 3"/>
              <p:cNvSpPr/>
              <p:nvPr/>
            </p:nvSpPr>
            <p:spPr>
              <a:xfrm>
                <a:off x="5050810" y="1342458"/>
                <a:ext cx="171991" cy="448125"/>
              </a:xfrm>
              <a:custGeom>
                <a:avLst/>
                <a:gdLst>
                  <a:gd name="connsiteX0" fmla="*/ 0 w 381000"/>
                  <a:gd name="connsiteY0" fmla="*/ 0 h 685800"/>
                  <a:gd name="connsiteX1" fmla="*/ 381000 w 381000"/>
                  <a:gd name="connsiteY1" fmla="*/ 0 h 685800"/>
                  <a:gd name="connsiteX2" fmla="*/ 381000 w 381000"/>
                  <a:gd name="connsiteY2" fmla="*/ 685800 h 685800"/>
                  <a:gd name="connsiteX3" fmla="*/ 0 w 381000"/>
                  <a:gd name="connsiteY3" fmla="*/ 685800 h 685800"/>
                  <a:gd name="connsiteX4" fmla="*/ 0 w 381000"/>
                  <a:gd name="connsiteY4" fmla="*/ 0 h 685800"/>
                  <a:gd name="connsiteX0" fmla="*/ 169068 w 381000"/>
                  <a:gd name="connsiteY0" fmla="*/ 0 h 695325"/>
                  <a:gd name="connsiteX1" fmla="*/ 381000 w 381000"/>
                  <a:gd name="connsiteY1" fmla="*/ 9525 h 695325"/>
                  <a:gd name="connsiteX2" fmla="*/ 381000 w 381000"/>
                  <a:gd name="connsiteY2" fmla="*/ 695325 h 695325"/>
                  <a:gd name="connsiteX3" fmla="*/ 0 w 381000"/>
                  <a:gd name="connsiteY3" fmla="*/ 695325 h 695325"/>
                  <a:gd name="connsiteX4" fmla="*/ 169068 w 381000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381000 w 426244"/>
                  <a:gd name="connsiteY2" fmla="*/ 695325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169068 w 426244"/>
                  <a:gd name="connsiteY0" fmla="*/ 0 h 695325"/>
                  <a:gd name="connsiteX1" fmla="*/ 426244 w 426244"/>
                  <a:gd name="connsiteY1" fmla="*/ 307181 h 695325"/>
                  <a:gd name="connsiteX2" fmla="*/ 190500 w 426244"/>
                  <a:gd name="connsiteY2" fmla="*/ 666750 h 695325"/>
                  <a:gd name="connsiteX3" fmla="*/ 0 w 426244"/>
                  <a:gd name="connsiteY3" fmla="*/ 695325 h 695325"/>
                  <a:gd name="connsiteX4" fmla="*/ 169068 w 426244"/>
                  <a:gd name="connsiteY4" fmla="*/ 0 h 695325"/>
                  <a:gd name="connsiteX0" fmla="*/ 2380 w 259556"/>
                  <a:gd name="connsiteY0" fmla="*/ 0 h 666750"/>
                  <a:gd name="connsiteX1" fmla="*/ 259556 w 259556"/>
                  <a:gd name="connsiteY1" fmla="*/ 307181 h 666750"/>
                  <a:gd name="connsiteX2" fmla="*/ 23812 w 259556"/>
                  <a:gd name="connsiteY2" fmla="*/ 666750 h 666750"/>
                  <a:gd name="connsiteX3" fmla="*/ 0 w 259556"/>
                  <a:gd name="connsiteY3" fmla="*/ 661987 h 666750"/>
                  <a:gd name="connsiteX4" fmla="*/ 2380 w 259556"/>
                  <a:gd name="connsiteY4" fmla="*/ 0 h 666750"/>
                  <a:gd name="connsiteX0" fmla="*/ 18962 w 276138"/>
                  <a:gd name="connsiteY0" fmla="*/ 0 h 666750"/>
                  <a:gd name="connsiteX1" fmla="*/ 276138 w 276138"/>
                  <a:gd name="connsiteY1" fmla="*/ 307181 h 666750"/>
                  <a:gd name="connsiteX2" fmla="*/ 40394 w 276138"/>
                  <a:gd name="connsiteY2" fmla="*/ 666750 h 666750"/>
                  <a:gd name="connsiteX3" fmla="*/ 16582 w 276138"/>
                  <a:gd name="connsiteY3" fmla="*/ 661987 h 666750"/>
                  <a:gd name="connsiteX4" fmla="*/ 18963 w 276138"/>
                  <a:gd name="connsiteY4" fmla="*/ 330995 h 666750"/>
                  <a:gd name="connsiteX5" fmla="*/ 18962 w 276138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262522 w 262522"/>
                  <a:gd name="connsiteY1" fmla="*/ 307181 h 666750"/>
                  <a:gd name="connsiteX2" fmla="*/ 26778 w 262522"/>
                  <a:gd name="connsiteY2" fmla="*/ 666750 h 666750"/>
                  <a:gd name="connsiteX3" fmla="*/ 2966 w 262522"/>
                  <a:gd name="connsiteY3" fmla="*/ 661987 h 666750"/>
                  <a:gd name="connsiteX4" fmla="*/ 191085 w 262522"/>
                  <a:gd name="connsiteY4" fmla="*/ 314326 h 666750"/>
                  <a:gd name="connsiteX5" fmla="*/ 5346 w 262522"/>
                  <a:gd name="connsiteY5" fmla="*/ 0 h 666750"/>
                  <a:gd name="connsiteX0" fmla="*/ 5346 w 262522"/>
                  <a:gd name="connsiteY0" fmla="*/ 0 h 666750"/>
                  <a:gd name="connsiteX1" fmla="*/ 19634 w 262522"/>
                  <a:gd name="connsiteY1" fmla="*/ 16670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5346 w 262522"/>
                  <a:gd name="connsiteY0" fmla="*/ 0 h 666750"/>
                  <a:gd name="connsiteX1" fmla="*/ 33922 w 262522"/>
                  <a:gd name="connsiteY1" fmla="*/ 1 h 666750"/>
                  <a:gd name="connsiteX2" fmla="*/ 262522 w 262522"/>
                  <a:gd name="connsiteY2" fmla="*/ 307181 h 666750"/>
                  <a:gd name="connsiteX3" fmla="*/ 26778 w 262522"/>
                  <a:gd name="connsiteY3" fmla="*/ 666750 h 666750"/>
                  <a:gd name="connsiteX4" fmla="*/ 2966 w 262522"/>
                  <a:gd name="connsiteY4" fmla="*/ 661987 h 666750"/>
                  <a:gd name="connsiteX5" fmla="*/ 191085 w 262522"/>
                  <a:gd name="connsiteY5" fmla="*/ 314326 h 666750"/>
                  <a:gd name="connsiteX6" fmla="*/ 5346 w 262522"/>
                  <a:gd name="connsiteY6" fmla="*/ 0 h 666750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16667 w 259556"/>
                  <a:gd name="connsiteY0" fmla="*/ 4761 h 666749"/>
                  <a:gd name="connsiteX1" fmla="*/ 30956 w 259556"/>
                  <a:gd name="connsiteY1" fmla="*/ 0 h 666749"/>
                  <a:gd name="connsiteX2" fmla="*/ 259556 w 259556"/>
                  <a:gd name="connsiteY2" fmla="*/ 307180 h 666749"/>
                  <a:gd name="connsiteX3" fmla="*/ 23812 w 259556"/>
                  <a:gd name="connsiteY3" fmla="*/ 666749 h 666749"/>
                  <a:gd name="connsiteX4" fmla="*/ 0 w 259556"/>
                  <a:gd name="connsiteY4" fmla="*/ 661986 h 666749"/>
                  <a:gd name="connsiteX5" fmla="*/ 188119 w 259556"/>
                  <a:gd name="connsiteY5" fmla="*/ 314325 h 666749"/>
                  <a:gd name="connsiteX6" fmla="*/ 16667 w 259556"/>
                  <a:gd name="connsiteY6" fmla="*/ 4761 h 666749"/>
                  <a:gd name="connsiteX0" fmla="*/ 7142 w 259556"/>
                  <a:gd name="connsiteY0" fmla="*/ 0 h 669132"/>
                  <a:gd name="connsiteX1" fmla="*/ 30956 w 259556"/>
                  <a:gd name="connsiteY1" fmla="*/ 2383 h 669132"/>
                  <a:gd name="connsiteX2" fmla="*/ 259556 w 259556"/>
                  <a:gd name="connsiteY2" fmla="*/ 309563 h 669132"/>
                  <a:gd name="connsiteX3" fmla="*/ 23812 w 259556"/>
                  <a:gd name="connsiteY3" fmla="*/ 669132 h 669132"/>
                  <a:gd name="connsiteX4" fmla="*/ 0 w 259556"/>
                  <a:gd name="connsiteY4" fmla="*/ 664369 h 669132"/>
                  <a:gd name="connsiteX5" fmla="*/ 188119 w 259556"/>
                  <a:gd name="connsiteY5" fmla="*/ 316708 h 669132"/>
                  <a:gd name="connsiteX6" fmla="*/ 7142 w 259556"/>
                  <a:gd name="connsiteY6" fmla="*/ 0 h 669132"/>
                  <a:gd name="connsiteX0" fmla="*/ 7142 w 259556"/>
                  <a:gd name="connsiteY0" fmla="*/ 7142 h 676274"/>
                  <a:gd name="connsiteX1" fmla="*/ 23812 w 259556"/>
                  <a:gd name="connsiteY1" fmla="*/ 0 h 676274"/>
                  <a:gd name="connsiteX2" fmla="*/ 259556 w 259556"/>
                  <a:gd name="connsiteY2" fmla="*/ 316705 h 676274"/>
                  <a:gd name="connsiteX3" fmla="*/ 23812 w 259556"/>
                  <a:gd name="connsiteY3" fmla="*/ 676274 h 676274"/>
                  <a:gd name="connsiteX4" fmla="*/ 0 w 259556"/>
                  <a:gd name="connsiteY4" fmla="*/ 671511 h 676274"/>
                  <a:gd name="connsiteX5" fmla="*/ 188119 w 259556"/>
                  <a:gd name="connsiteY5" fmla="*/ 323850 h 676274"/>
                  <a:gd name="connsiteX6" fmla="*/ 7142 w 259556"/>
                  <a:gd name="connsiteY6" fmla="*/ 7142 h 67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556" h="676274">
                    <a:moveTo>
                      <a:pt x="7142" y="7142"/>
                    </a:moveTo>
                    <a:lnTo>
                      <a:pt x="23812" y="0"/>
                    </a:lnTo>
                    <a:lnTo>
                      <a:pt x="259556" y="316705"/>
                    </a:lnTo>
                    <a:lnTo>
                      <a:pt x="23812" y="676274"/>
                    </a:lnTo>
                    <a:lnTo>
                      <a:pt x="0" y="671511"/>
                    </a:lnTo>
                    <a:cubicBezTo>
                      <a:pt x="105965" y="484583"/>
                      <a:pt x="142479" y="410368"/>
                      <a:pt x="188119" y="323850"/>
                    </a:cubicBezTo>
                    <a:lnTo>
                      <a:pt x="7142" y="71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9" name="Rectangle 4"/>
              <p:cNvSpPr/>
              <p:nvPr/>
            </p:nvSpPr>
            <p:spPr>
              <a:xfrm>
                <a:off x="4383356" y="1798468"/>
                <a:ext cx="304535" cy="113613"/>
              </a:xfrm>
              <a:custGeom>
                <a:avLst/>
                <a:gdLst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171456 h 171456"/>
                  <a:gd name="connsiteX4" fmla="*/ 0 w 459581"/>
                  <a:gd name="connsiteY4" fmla="*/ 0 h 171456"/>
                  <a:gd name="connsiteX0" fmla="*/ 0 w 459581"/>
                  <a:gd name="connsiteY0" fmla="*/ 0 h 171456"/>
                  <a:gd name="connsiteX1" fmla="*/ 459581 w 459581"/>
                  <a:gd name="connsiteY1" fmla="*/ 0 h 171456"/>
                  <a:gd name="connsiteX2" fmla="*/ 459581 w 459581"/>
                  <a:gd name="connsiteY2" fmla="*/ 171456 h 171456"/>
                  <a:gd name="connsiteX3" fmla="*/ 0 w 459581"/>
                  <a:gd name="connsiteY3" fmla="*/ 0 h 17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581" h="171456">
                    <a:moveTo>
                      <a:pt x="0" y="0"/>
                    </a:moveTo>
                    <a:lnTo>
                      <a:pt x="459581" y="0"/>
                    </a:lnTo>
                    <a:lnTo>
                      <a:pt x="459581" y="17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5C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4518253" y="1297453"/>
                <a:ext cx="455154" cy="518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8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047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/>
          <p:nvPr/>
        </p:nvSpPr>
        <p:spPr>
          <a:xfrm flipH="1" flipV="1">
            <a:off x="0" y="743403"/>
            <a:ext cx="9144000" cy="826992"/>
          </a:xfrm>
          <a:custGeom>
            <a:avLst/>
            <a:gdLst>
              <a:gd name="connsiteX0" fmla="*/ 0 w 9144000"/>
              <a:gd name="connsiteY0" fmla="*/ 0 h 1304365"/>
              <a:gd name="connsiteX1" fmla="*/ 9144000 w 9144000"/>
              <a:gd name="connsiteY1" fmla="*/ 0 h 1304365"/>
              <a:gd name="connsiteX2" fmla="*/ 9144000 w 9144000"/>
              <a:gd name="connsiteY2" fmla="*/ 1304365 h 1304365"/>
              <a:gd name="connsiteX3" fmla="*/ 0 w 9144000"/>
              <a:gd name="connsiteY3" fmla="*/ 1304365 h 1304365"/>
              <a:gd name="connsiteX4" fmla="*/ 0 w 9144000"/>
              <a:gd name="connsiteY4" fmla="*/ 0 h 1304365"/>
              <a:gd name="connsiteX0" fmla="*/ 0 w 9144000"/>
              <a:gd name="connsiteY0" fmla="*/ 13447 h 1317812"/>
              <a:gd name="connsiteX1" fmla="*/ 4652682 w 9144000"/>
              <a:gd name="connsiteY1" fmla="*/ 0 h 1317812"/>
              <a:gd name="connsiteX2" fmla="*/ 9144000 w 9144000"/>
              <a:gd name="connsiteY2" fmla="*/ 13447 h 1317812"/>
              <a:gd name="connsiteX3" fmla="*/ 9144000 w 9144000"/>
              <a:gd name="connsiteY3" fmla="*/ 1317812 h 1317812"/>
              <a:gd name="connsiteX4" fmla="*/ 0 w 9144000"/>
              <a:gd name="connsiteY4" fmla="*/ 1317812 h 1317812"/>
              <a:gd name="connsiteX5" fmla="*/ 0 w 9144000"/>
              <a:gd name="connsiteY5" fmla="*/ 13447 h 1317812"/>
              <a:gd name="connsiteX0" fmla="*/ 0 w 9144000"/>
              <a:gd name="connsiteY0" fmla="*/ 0 h 1304365"/>
              <a:gd name="connsiteX1" fmla="*/ 7113494 w 9144000"/>
              <a:gd name="connsiteY1" fmla="*/ 685800 h 1304365"/>
              <a:gd name="connsiteX2" fmla="*/ 9144000 w 9144000"/>
              <a:gd name="connsiteY2" fmla="*/ 0 h 1304365"/>
              <a:gd name="connsiteX3" fmla="*/ 9144000 w 9144000"/>
              <a:gd name="connsiteY3" fmla="*/ 1304365 h 1304365"/>
              <a:gd name="connsiteX4" fmla="*/ 0 w 9144000"/>
              <a:gd name="connsiteY4" fmla="*/ 1304365 h 1304365"/>
              <a:gd name="connsiteX5" fmla="*/ 0 w 9144000"/>
              <a:gd name="connsiteY5" fmla="*/ 0 h 1304365"/>
              <a:gd name="connsiteX0" fmla="*/ 0 w 9144000"/>
              <a:gd name="connsiteY0" fmla="*/ 0 h 1304365"/>
              <a:gd name="connsiteX1" fmla="*/ 4222376 w 9144000"/>
              <a:gd name="connsiteY1" fmla="*/ 860612 h 1304365"/>
              <a:gd name="connsiteX2" fmla="*/ 9144000 w 9144000"/>
              <a:gd name="connsiteY2" fmla="*/ 0 h 1304365"/>
              <a:gd name="connsiteX3" fmla="*/ 9144000 w 9144000"/>
              <a:gd name="connsiteY3" fmla="*/ 1304365 h 1304365"/>
              <a:gd name="connsiteX4" fmla="*/ 0 w 9144000"/>
              <a:gd name="connsiteY4" fmla="*/ 1304365 h 1304365"/>
              <a:gd name="connsiteX5" fmla="*/ 0 w 9144000"/>
              <a:gd name="connsiteY5" fmla="*/ 0 h 1304365"/>
              <a:gd name="connsiteX0" fmla="*/ 0 w 9144000"/>
              <a:gd name="connsiteY0" fmla="*/ 0 h 1304365"/>
              <a:gd name="connsiteX1" fmla="*/ 4276165 w 9144000"/>
              <a:gd name="connsiteY1" fmla="*/ 1062318 h 1304365"/>
              <a:gd name="connsiteX2" fmla="*/ 9144000 w 9144000"/>
              <a:gd name="connsiteY2" fmla="*/ 0 h 1304365"/>
              <a:gd name="connsiteX3" fmla="*/ 9144000 w 9144000"/>
              <a:gd name="connsiteY3" fmla="*/ 1304365 h 1304365"/>
              <a:gd name="connsiteX4" fmla="*/ 0 w 9144000"/>
              <a:gd name="connsiteY4" fmla="*/ 1304365 h 1304365"/>
              <a:gd name="connsiteX5" fmla="*/ 0 w 9144000"/>
              <a:gd name="connsiteY5" fmla="*/ 0 h 1304365"/>
              <a:gd name="connsiteX0" fmla="*/ 0 w 9144000"/>
              <a:gd name="connsiteY0" fmla="*/ 0 h 1304365"/>
              <a:gd name="connsiteX1" fmla="*/ 7516906 w 9144000"/>
              <a:gd name="connsiteY1" fmla="*/ 860612 h 1304365"/>
              <a:gd name="connsiteX2" fmla="*/ 9144000 w 9144000"/>
              <a:gd name="connsiteY2" fmla="*/ 0 h 1304365"/>
              <a:gd name="connsiteX3" fmla="*/ 9144000 w 9144000"/>
              <a:gd name="connsiteY3" fmla="*/ 1304365 h 1304365"/>
              <a:gd name="connsiteX4" fmla="*/ 0 w 9144000"/>
              <a:gd name="connsiteY4" fmla="*/ 1304365 h 1304365"/>
              <a:gd name="connsiteX5" fmla="*/ 0 w 9144000"/>
              <a:gd name="connsiteY5" fmla="*/ 0 h 1304365"/>
              <a:gd name="connsiteX0" fmla="*/ 0 w 9144000"/>
              <a:gd name="connsiteY0" fmla="*/ 0 h 1304365"/>
              <a:gd name="connsiteX1" fmla="*/ 7584141 w 9144000"/>
              <a:gd name="connsiteY1" fmla="*/ 847165 h 1304365"/>
              <a:gd name="connsiteX2" fmla="*/ 9144000 w 9144000"/>
              <a:gd name="connsiteY2" fmla="*/ 0 h 1304365"/>
              <a:gd name="connsiteX3" fmla="*/ 9144000 w 9144000"/>
              <a:gd name="connsiteY3" fmla="*/ 1304365 h 1304365"/>
              <a:gd name="connsiteX4" fmla="*/ 0 w 9144000"/>
              <a:gd name="connsiteY4" fmla="*/ 1304365 h 1304365"/>
              <a:gd name="connsiteX5" fmla="*/ 0 w 9144000"/>
              <a:gd name="connsiteY5" fmla="*/ 0 h 1304365"/>
              <a:gd name="connsiteX0" fmla="*/ 0 w 9144000"/>
              <a:gd name="connsiteY0" fmla="*/ 0 h 1304365"/>
              <a:gd name="connsiteX1" fmla="*/ 9144000 w 9144000"/>
              <a:gd name="connsiteY1" fmla="*/ 0 h 1304365"/>
              <a:gd name="connsiteX2" fmla="*/ 9144000 w 9144000"/>
              <a:gd name="connsiteY2" fmla="*/ 1304365 h 1304365"/>
              <a:gd name="connsiteX3" fmla="*/ 0 w 9144000"/>
              <a:gd name="connsiteY3" fmla="*/ 1304365 h 1304365"/>
              <a:gd name="connsiteX4" fmla="*/ 0 w 9144000"/>
              <a:gd name="connsiteY4" fmla="*/ 0 h 1304365"/>
              <a:gd name="connsiteX0" fmla="*/ 0 w 9157447"/>
              <a:gd name="connsiteY0" fmla="*/ 2486443 h 3790808"/>
              <a:gd name="connsiteX1" fmla="*/ 9157447 w 9157447"/>
              <a:gd name="connsiteY1" fmla="*/ 0 h 3790808"/>
              <a:gd name="connsiteX2" fmla="*/ 9144000 w 9157447"/>
              <a:gd name="connsiteY2" fmla="*/ 3790808 h 3790808"/>
              <a:gd name="connsiteX3" fmla="*/ 0 w 9157447"/>
              <a:gd name="connsiteY3" fmla="*/ 3790808 h 3790808"/>
              <a:gd name="connsiteX4" fmla="*/ 0 w 9157447"/>
              <a:gd name="connsiteY4" fmla="*/ 2486443 h 3790808"/>
              <a:gd name="connsiteX0" fmla="*/ 0 w 9157447"/>
              <a:gd name="connsiteY0" fmla="*/ 2486443 h 3790808"/>
              <a:gd name="connsiteX1" fmla="*/ 9157447 w 9157447"/>
              <a:gd name="connsiteY1" fmla="*/ 0 h 3790808"/>
              <a:gd name="connsiteX2" fmla="*/ 9144000 w 9157447"/>
              <a:gd name="connsiteY2" fmla="*/ 3790808 h 3790808"/>
              <a:gd name="connsiteX3" fmla="*/ 0 w 9157447"/>
              <a:gd name="connsiteY3" fmla="*/ 3790808 h 3790808"/>
              <a:gd name="connsiteX4" fmla="*/ 0 w 9157447"/>
              <a:gd name="connsiteY4" fmla="*/ 2486443 h 3790808"/>
              <a:gd name="connsiteX0" fmla="*/ 0 w 9144596"/>
              <a:gd name="connsiteY0" fmla="*/ 4449542 h 5753907"/>
              <a:gd name="connsiteX1" fmla="*/ 9130553 w 9144596"/>
              <a:gd name="connsiteY1" fmla="*/ 0 h 5753907"/>
              <a:gd name="connsiteX2" fmla="*/ 9144000 w 9144596"/>
              <a:gd name="connsiteY2" fmla="*/ 5753907 h 5753907"/>
              <a:gd name="connsiteX3" fmla="*/ 0 w 9144596"/>
              <a:gd name="connsiteY3" fmla="*/ 5753907 h 5753907"/>
              <a:gd name="connsiteX4" fmla="*/ 0 w 9144596"/>
              <a:gd name="connsiteY4" fmla="*/ 4449542 h 5753907"/>
              <a:gd name="connsiteX0" fmla="*/ 0 w 9144596"/>
              <a:gd name="connsiteY0" fmla="*/ 4788006 h 6092371"/>
              <a:gd name="connsiteX1" fmla="*/ 9130553 w 9144596"/>
              <a:gd name="connsiteY1" fmla="*/ 0 h 6092371"/>
              <a:gd name="connsiteX2" fmla="*/ 9144000 w 9144596"/>
              <a:gd name="connsiteY2" fmla="*/ 6092371 h 6092371"/>
              <a:gd name="connsiteX3" fmla="*/ 0 w 9144596"/>
              <a:gd name="connsiteY3" fmla="*/ 6092371 h 6092371"/>
              <a:gd name="connsiteX4" fmla="*/ 0 w 9144596"/>
              <a:gd name="connsiteY4" fmla="*/ 4788006 h 6092371"/>
              <a:gd name="connsiteX0" fmla="*/ 0 w 9144596"/>
              <a:gd name="connsiteY0" fmla="*/ 4788006 h 6092371"/>
              <a:gd name="connsiteX1" fmla="*/ 9130553 w 9144596"/>
              <a:gd name="connsiteY1" fmla="*/ 0 h 6092371"/>
              <a:gd name="connsiteX2" fmla="*/ 9144000 w 9144596"/>
              <a:gd name="connsiteY2" fmla="*/ 6092371 h 6092371"/>
              <a:gd name="connsiteX3" fmla="*/ 0 w 9144596"/>
              <a:gd name="connsiteY3" fmla="*/ 6092371 h 6092371"/>
              <a:gd name="connsiteX4" fmla="*/ 0 w 9144596"/>
              <a:gd name="connsiteY4" fmla="*/ 4788006 h 6092371"/>
              <a:gd name="connsiteX0" fmla="*/ 0 w 9144596"/>
              <a:gd name="connsiteY0" fmla="*/ 4788006 h 6092371"/>
              <a:gd name="connsiteX1" fmla="*/ 9130553 w 9144596"/>
              <a:gd name="connsiteY1" fmla="*/ 0 h 6092371"/>
              <a:gd name="connsiteX2" fmla="*/ 9144000 w 9144596"/>
              <a:gd name="connsiteY2" fmla="*/ 6092371 h 6092371"/>
              <a:gd name="connsiteX3" fmla="*/ 0 w 9144596"/>
              <a:gd name="connsiteY3" fmla="*/ 6092371 h 6092371"/>
              <a:gd name="connsiteX4" fmla="*/ 0 w 9144596"/>
              <a:gd name="connsiteY4" fmla="*/ 4788006 h 6092371"/>
              <a:gd name="connsiteX0" fmla="*/ 0 w 9144596"/>
              <a:gd name="connsiteY0" fmla="*/ 4788006 h 6092371"/>
              <a:gd name="connsiteX1" fmla="*/ 9130553 w 9144596"/>
              <a:gd name="connsiteY1" fmla="*/ 0 h 6092371"/>
              <a:gd name="connsiteX2" fmla="*/ 9144000 w 9144596"/>
              <a:gd name="connsiteY2" fmla="*/ 6092371 h 6092371"/>
              <a:gd name="connsiteX3" fmla="*/ 0 w 9144596"/>
              <a:gd name="connsiteY3" fmla="*/ 6092371 h 6092371"/>
              <a:gd name="connsiteX4" fmla="*/ 0 w 9144596"/>
              <a:gd name="connsiteY4" fmla="*/ 4788006 h 6092371"/>
              <a:gd name="connsiteX0" fmla="*/ 0 w 9144596"/>
              <a:gd name="connsiteY0" fmla="*/ 4788006 h 6092371"/>
              <a:gd name="connsiteX1" fmla="*/ 9130553 w 9144596"/>
              <a:gd name="connsiteY1" fmla="*/ 0 h 6092371"/>
              <a:gd name="connsiteX2" fmla="*/ 9144000 w 9144596"/>
              <a:gd name="connsiteY2" fmla="*/ 6092371 h 6092371"/>
              <a:gd name="connsiteX3" fmla="*/ 0 w 9144596"/>
              <a:gd name="connsiteY3" fmla="*/ 6092371 h 6092371"/>
              <a:gd name="connsiteX4" fmla="*/ 0 w 9144596"/>
              <a:gd name="connsiteY4" fmla="*/ 4788006 h 6092371"/>
              <a:gd name="connsiteX0" fmla="*/ 0 w 9144596"/>
              <a:gd name="connsiteY0" fmla="*/ 7546820 h 8851185"/>
              <a:gd name="connsiteX1" fmla="*/ 9130553 w 9144596"/>
              <a:gd name="connsiteY1" fmla="*/ 0 h 8851185"/>
              <a:gd name="connsiteX2" fmla="*/ 9144000 w 9144596"/>
              <a:gd name="connsiteY2" fmla="*/ 8851185 h 8851185"/>
              <a:gd name="connsiteX3" fmla="*/ 0 w 9144596"/>
              <a:gd name="connsiteY3" fmla="*/ 8851185 h 8851185"/>
              <a:gd name="connsiteX4" fmla="*/ 0 w 9144596"/>
              <a:gd name="connsiteY4" fmla="*/ 7546820 h 8851185"/>
              <a:gd name="connsiteX0" fmla="*/ 0 w 9144596"/>
              <a:gd name="connsiteY0" fmla="*/ 8236530 h 9540895"/>
              <a:gd name="connsiteX1" fmla="*/ 9130553 w 9144596"/>
              <a:gd name="connsiteY1" fmla="*/ 0 h 9540895"/>
              <a:gd name="connsiteX2" fmla="*/ 9144000 w 9144596"/>
              <a:gd name="connsiteY2" fmla="*/ 9540895 h 9540895"/>
              <a:gd name="connsiteX3" fmla="*/ 0 w 9144596"/>
              <a:gd name="connsiteY3" fmla="*/ 9540895 h 9540895"/>
              <a:gd name="connsiteX4" fmla="*/ 0 w 9144596"/>
              <a:gd name="connsiteY4" fmla="*/ 8236530 h 9540895"/>
              <a:gd name="connsiteX0" fmla="*/ 0 w 9144596"/>
              <a:gd name="connsiteY0" fmla="*/ 8236530 h 9540895"/>
              <a:gd name="connsiteX1" fmla="*/ 9130553 w 9144596"/>
              <a:gd name="connsiteY1" fmla="*/ 0 h 9540895"/>
              <a:gd name="connsiteX2" fmla="*/ 9144000 w 9144596"/>
              <a:gd name="connsiteY2" fmla="*/ 9540895 h 9540895"/>
              <a:gd name="connsiteX3" fmla="*/ 0 w 9144596"/>
              <a:gd name="connsiteY3" fmla="*/ 9540895 h 9540895"/>
              <a:gd name="connsiteX4" fmla="*/ 0 w 9144596"/>
              <a:gd name="connsiteY4" fmla="*/ 8236530 h 9540895"/>
              <a:gd name="connsiteX0" fmla="*/ 0 w 9144596"/>
              <a:gd name="connsiteY0" fmla="*/ 8236530 h 9540895"/>
              <a:gd name="connsiteX1" fmla="*/ 9130553 w 9144596"/>
              <a:gd name="connsiteY1" fmla="*/ 0 h 9540895"/>
              <a:gd name="connsiteX2" fmla="*/ 9144000 w 9144596"/>
              <a:gd name="connsiteY2" fmla="*/ 9540895 h 9540895"/>
              <a:gd name="connsiteX3" fmla="*/ 0 w 9144596"/>
              <a:gd name="connsiteY3" fmla="*/ 9540895 h 9540895"/>
              <a:gd name="connsiteX4" fmla="*/ 0 w 9144596"/>
              <a:gd name="connsiteY4" fmla="*/ 8236530 h 9540895"/>
              <a:gd name="connsiteX0" fmla="*/ 0 w 9144596"/>
              <a:gd name="connsiteY0" fmla="*/ 8236530 h 9540895"/>
              <a:gd name="connsiteX1" fmla="*/ 9130553 w 9144596"/>
              <a:gd name="connsiteY1" fmla="*/ 0 h 9540895"/>
              <a:gd name="connsiteX2" fmla="*/ 9144000 w 9144596"/>
              <a:gd name="connsiteY2" fmla="*/ 9540895 h 9540895"/>
              <a:gd name="connsiteX3" fmla="*/ 0 w 9144596"/>
              <a:gd name="connsiteY3" fmla="*/ 9540895 h 9540895"/>
              <a:gd name="connsiteX4" fmla="*/ 0 w 9144596"/>
              <a:gd name="connsiteY4" fmla="*/ 8236530 h 9540895"/>
              <a:gd name="connsiteX0" fmla="*/ 0 w 9144596"/>
              <a:gd name="connsiteY0" fmla="*/ 8236530 h 9540895"/>
              <a:gd name="connsiteX1" fmla="*/ 9130553 w 9144596"/>
              <a:gd name="connsiteY1" fmla="*/ 0 h 9540895"/>
              <a:gd name="connsiteX2" fmla="*/ 9144000 w 9144596"/>
              <a:gd name="connsiteY2" fmla="*/ 9540895 h 9540895"/>
              <a:gd name="connsiteX3" fmla="*/ 0 w 9144596"/>
              <a:gd name="connsiteY3" fmla="*/ 9540895 h 9540895"/>
              <a:gd name="connsiteX4" fmla="*/ 0 w 9144596"/>
              <a:gd name="connsiteY4" fmla="*/ 8236530 h 9540895"/>
              <a:gd name="connsiteX0" fmla="*/ 0 w 9144596"/>
              <a:gd name="connsiteY0" fmla="*/ 8236530 h 9540895"/>
              <a:gd name="connsiteX1" fmla="*/ 9130553 w 9144596"/>
              <a:gd name="connsiteY1" fmla="*/ 0 h 9540895"/>
              <a:gd name="connsiteX2" fmla="*/ 9144000 w 9144596"/>
              <a:gd name="connsiteY2" fmla="*/ 9540895 h 9540895"/>
              <a:gd name="connsiteX3" fmla="*/ 0 w 9144596"/>
              <a:gd name="connsiteY3" fmla="*/ 9540895 h 9540895"/>
              <a:gd name="connsiteX4" fmla="*/ 0 w 9144596"/>
              <a:gd name="connsiteY4" fmla="*/ 8236530 h 9540895"/>
              <a:gd name="connsiteX0" fmla="*/ 0 w 9145293"/>
              <a:gd name="connsiteY0" fmla="*/ 8236530 h 9540895"/>
              <a:gd name="connsiteX1" fmla="*/ 9144000 w 9145293"/>
              <a:gd name="connsiteY1" fmla="*/ 0 h 9540895"/>
              <a:gd name="connsiteX2" fmla="*/ 9144000 w 9145293"/>
              <a:gd name="connsiteY2" fmla="*/ 9540895 h 9540895"/>
              <a:gd name="connsiteX3" fmla="*/ 0 w 9145293"/>
              <a:gd name="connsiteY3" fmla="*/ 9540895 h 9540895"/>
              <a:gd name="connsiteX4" fmla="*/ 0 w 9145293"/>
              <a:gd name="connsiteY4" fmla="*/ 8236530 h 9540895"/>
              <a:gd name="connsiteX0" fmla="*/ 0 w 9157447"/>
              <a:gd name="connsiteY0" fmla="*/ 8236530 h 9540895"/>
              <a:gd name="connsiteX1" fmla="*/ 9157447 w 9157447"/>
              <a:gd name="connsiteY1" fmla="*/ 0 h 9540895"/>
              <a:gd name="connsiteX2" fmla="*/ 9144000 w 9157447"/>
              <a:gd name="connsiteY2" fmla="*/ 9540895 h 9540895"/>
              <a:gd name="connsiteX3" fmla="*/ 0 w 9157447"/>
              <a:gd name="connsiteY3" fmla="*/ 9540895 h 9540895"/>
              <a:gd name="connsiteX4" fmla="*/ 0 w 9157447"/>
              <a:gd name="connsiteY4" fmla="*/ 8236530 h 9540895"/>
              <a:gd name="connsiteX0" fmla="*/ 0 w 9170894"/>
              <a:gd name="connsiteY0" fmla="*/ 12678006 h 13982371"/>
              <a:gd name="connsiteX1" fmla="*/ 9170894 w 9170894"/>
              <a:gd name="connsiteY1" fmla="*/ 0 h 13982371"/>
              <a:gd name="connsiteX2" fmla="*/ 9144000 w 9170894"/>
              <a:gd name="connsiteY2" fmla="*/ 13982371 h 13982371"/>
              <a:gd name="connsiteX3" fmla="*/ 0 w 9170894"/>
              <a:gd name="connsiteY3" fmla="*/ 13982371 h 13982371"/>
              <a:gd name="connsiteX4" fmla="*/ 0 w 9170894"/>
              <a:gd name="connsiteY4" fmla="*/ 12678006 h 13982371"/>
              <a:gd name="connsiteX0" fmla="*/ 0 w 9157447"/>
              <a:gd name="connsiteY0" fmla="*/ 13335999 h 14640364"/>
              <a:gd name="connsiteX1" fmla="*/ 9157447 w 9157447"/>
              <a:gd name="connsiteY1" fmla="*/ 0 h 14640364"/>
              <a:gd name="connsiteX2" fmla="*/ 9144000 w 9157447"/>
              <a:gd name="connsiteY2" fmla="*/ 14640364 h 14640364"/>
              <a:gd name="connsiteX3" fmla="*/ 0 w 9157447"/>
              <a:gd name="connsiteY3" fmla="*/ 14640364 h 14640364"/>
              <a:gd name="connsiteX4" fmla="*/ 0 w 9157447"/>
              <a:gd name="connsiteY4" fmla="*/ 13335999 h 14640364"/>
              <a:gd name="connsiteX0" fmla="*/ 0 w 9157447"/>
              <a:gd name="connsiteY0" fmla="*/ 12184512 h 13488877"/>
              <a:gd name="connsiteX1" fmla="*/ 9157447 w 9157447"/>
              <a:gd name="connsiteY1" fmla="*/ 0 h 13488877"/>
              <a:gd name="connsiteX2" fmla="*/ 9144000 w 9157447"/>
              <a:gd name="connsiteY2" fmla="*/ 13488877 h 13488877"/>
              <a:gd name="connsiteX3" fmla="*/ 0 w 9157447"/>
              <a:gd name="connsiteY3" fmla="*/ 13488877 h 13488877"/>
              <a:gd name="connsiteX4" fmla="*/ 0 w 9157447"/>
              <a:gd name="connsiteY4" fmla="*/ 12184512 h 1348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447" h="13488877">
                <a:moveTo>
                  <a:pt x="0" y="12184512"/>
                </a:moveTo>
                <a:lnTo>
                  <a:pt x="9157447" y="0"/>
                </a:lnTo>
                <a:cubicBezTo>
                  <a:pt x="9152965" y="1263603"/>
                  <a:pt x="9148482" y="12225274"/>
                  <a:pt x="9144000" y="13488877"/>
                </a:cubicBezTo>
                <a:lnTo>
                  <a:pt x="0" y="13488877"/>
                </a:lnTo>
                <a:lnTo>
                  <a:pt x="0" y="12184512"/>
                </a:lnTo>
                <a:close/>
              </a:path>
            </a:pathLst>
          </a:cu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End Veteran Homelessness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160" t="5001" r="917"/>
          <a:stretch/>
        </p:blipFill>
        <p:spPr>
          <a:xfrm>
            <a:off x="0" y="743402"/>
            <a:ext cx="9144000" cy="524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0" y="4508204"/>
            <a:ext cx="9144000" cy="1475737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162" y="4645907"/>
            <a:ext cx="8829676" cy="120032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82880" indent="-182880">
              <a:buClr>
                <a:schemeClr val="bg1"/>
              </a:buClr>
              <a:buFont typeface="Calibri" panose="020F0502020204030204" pitchFamily="34" charset="0"/>
              <a:buChar char="›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collaborative and focused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effort</a:t>
            </a:r>
          </a:p>
          <a:p>
            <a:pPr>
              <a:buClr>
                <a:schemeClr val="bg1"/>
              </a:buClr>
            </a:pP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" lvl="1" indent="-182880">
              <a:buClr>
                <a:schemeClr val="bg1"/>
              </a:buClr>
              <a:buFont typeface="Calibri" panose="020F0502020204030204" pitchFamily="34" charset="0"/>
              <a:buChar char="›"/>
            </a:pP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" lvl="1" indent="-182880">
              <a:buClr>
                <a:schemeClr val="bg1"/>
              </a:buClr>
              <a:buFont typeface="Calibri" panose="020F0502020204030204" pitchFamily="34" charset="0"/>
              <a:buChar char="›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practices to end veteran homelessness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57162" y="4508202"/>
            <a:ext cx="9144000" cy="56225"/>
          </a:xfrm>
          <a:prstGeom prst="rect">
            <a:avLst/>
          </a:prstGeom>
          <a:solidFill>
            <a:srgbClr val="38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8694" b="24273"/>
          <a:stretch/>
        </p:blipFill>
        <p:spPr>
          <a:xfrm>
            <a:off x="0" y="754743"/>
            <a:ext cx="9144000" cy="3371370"/>
          </a:xfrm>
          <a:prstGeom prst="rect">
            <a:avLst/>
          </a:prstGeom>
        </p:spPr>
      </p:pic>
      <p:sp>
        <p:nvSpPr>
          <p:cNvPr id="2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End </a:t>
            </a:r>
            <a:r>
              <a:rPr lang="en-US" b="1" dirty="0" smtClean="0">
                <a:solidFill>
                  <a:schemeClr val="tx1"/>
                </a:solidFill>
              </a:rPr>
              <a:t>Family </a:t>
            </a:r>
            <a:r>
              <a:rPr lang="en-US" b="1" dirty="0">
                <a:solidFill>
                  <a:schemeClr val="tx1"/>
                </a:solidFill>
              </a:rPr>
              <a:t>Homelessness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155566"/>
            <a:ext cx="9144000" cy="1828376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099340"/>
            <a:ext cx="9144000" cy="53971"/>
          </a:xfrm>
          <a:prstGeom prst="rect">
            <a:avLst/>
          </a:prstGeom>
          <a:solidFill>
            <a:srgbClr val="38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4408034"/>
            <a:ext cx="9144001" cy="163121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Redesign existing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emergency and transitional housing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 for homeless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families</a:t>
            </a: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 housing locator and case management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micro-housing for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families</a:t>
            </a:r>
          </a:p>
          <a:p>
            <a:pPr marL="285750" indent="-285750">
              <a:buFont typeface="Calibri" panose="020F0502020204030204" pitchFamily="34" charset="0"/>
              <a:buChar char="›"/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 entry to shelter through redesigned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motel voucher program, linkage with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diversion/housing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counseling &amp; rapid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re-housing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757691"/>
            <a:ext cx="9143999" cy="3336446"/>
          </a:xfrm>
          <a:prstGeom prst="rect">
            <a:avLst/>
          </a:prstGeom>
          <a:solidFill>
            <a:schemeClr val="tx1">
              <a:alpha val="2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6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End </a:t>
            </a:r>
            <a:r>
              <a:rPr lang="en-US" b="1" dirty="0" smtClean="0">
                <a:solidFill>
                  <a:schemeClr val="tx1"/>
                </a:solidFill>
              </a:rPr>
              <a:t>Youth </a:t>
            </a:r>
            <a:r>
              <a:rPr lang="en-US" b="1" dirty="0">
                <a:solidFill>
                  <a:schemeClr val="tx1"/>
                </a:solidFill>
              </a:rPr>
              <a:t>Homelessness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155566"/>
            <a:ext cx="9144000" cy="1828376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070312"/>
            <a:ext cx="9144000" cy="53971"/>
          </a:xfrm>
          <a:prstGeom prst="rect">
            <a:avLst/>
          </a:prstGeom>
          <a:solidFill>
            <a:srgbClr val="38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890" t="2459" r="3516"/>
          <a:stretch/>
        </p:blipFill>
        <p:spPr>
          <a:xfrm>
            <a:off x="0" y="765774"/>
            <a:ext cx="9143999" cy="3310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733412"/>
            <a:ext cx="9143999" cy="3336446"/>
          </a:xfrm>
          <a:prstGeom prst="rect">
            <a:avLst/>
          </a:prstGeom>
          <a:solidFill>
            <a:schemeClr val="tx1">
              <a:alpha val="2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31" y="4408035"/>
            <a:ext cx="9085938" cy="1323439"/>
          </a:xfrm>
          <a:prstGeom prst="rect">
            <a:avLst/>
          </a:prstGeom>
          <a:noFill/>
        </p:spPr>
        <p:txBody>
          <a:bodyPr wrap="square" numCol="2" rtlCol="0" anchor="ctr">
            <a:spAutoFit/>
          </a:bodyPr>
          <a:lstStyle/>
          <a:p>
            <a:pPr marL="182880" indent="-182880"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 a better understanding on the rate of youth homelessness</a:t>
            </a:r>
          </a:p>
          <a:p>
            <a:pPr marL="182880" indent="-182880"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appropriate supports are available for homeless youth, former foster youth, and transition age youth</a:t>
            </a:r>
          </a:p>
          <a:p>
            <a:pPr marL="182880" indent="-182880"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Prioritize through coordinated entry</a:t>
            </a:r>
          </a:p>
          <a:p>
            <a:pPr marL="182880" indent="-182880"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interim housing capacity</a:t>
            </a:r>
          </a:p>
          <a:p>
            <a:pPr marL="182880" indent="-182880">
              <a:buClr>
                <a:schemeClr val="bg1"/>
              </a:buClr>
              <a:buFont typeface="Arial" panose="020B0604020202020204" pitchFamily="34" charset="0"/>
              <a:buChar char="›"/>
            </a:pP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efforts to maximize use of existing capacity and housing 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vouchers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332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36956"/>
          </a:xfrm>
        </p:spPr>
        <p:txBody>
          <a:bodyPr anchor="t">
            <a:noAutofit/>
          </a:bodyPr>
          <a:lstStyle/>
          <a:p>
            <a:r>
              <a:rPr lang="en-US" sz="2000" b="1" dirty="0" smtClean="0"/>
              <a:t>Individuals Exiting from Institutions</a:t>
            </a:r>
            <a:r>
              <a:rPr lang="en-US" sz="2000" b="1" baseline="0" dirty="0" smtClean="0"/>
              <a:t> Will </a:t>
            </a:r>
            <a:r>
              <a:rPr lang="en-US" sz="2000" b="1" dirty="0"/>
              <a:t>N</a:t>
            </a:r>
            <a:r>
              <a:rPr lang="en-US" sz="2000" b="1" baseline="0" dirty="0" smtClean="0"/>
              <a:t>ot Discharge to Homelessness</a:t>
            </a:r>
            <a:endParaRPr lang="en-US" sz="2000" b="1" dirty="0"/>
          </a:p>
        </p:txBody>
      </p:sp>
      <p:pic>
        <p:nvPicPr>
          <p:cNvPr id="2054" name="Picture 6" descr="https://authorajcoulter.files.wordpress.com/2015/10/barcelona_homeless_by_nicolas_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b="12846"/>
          <a:stretch/>
        </p:blipFill>
        <p:spPr bwMode="auto">
          <a:xfrm>
            <a:off x="0" y="777583"/>
            <a:ext cx="9144000" cy="51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" y="777583"/>
            <a:ext cx="4679576" cy="5157692"/>
            <a:chOff x="1" y="764136"/>
            <a:chExt cx="4679576" cy="5157692"/>
          </a:xfrm>
        </p:grpSpPr>
        <p:sp>
          <p:nvSpPr>
            <p:cNvPr id="24" name="Rectangle 23"/>
            <p:cNvSpPr/>
            <p:nvPr/>
          </p:nvSpPr>
          <p:spPr>
            <a:xfrm rot="10800000" flipH="1" flipV="1">
              <a:off x="1" y="764136"/>
              <a:ext cx="4572000" cy="5157692"/>
            </a:xfrm>
            <a:prstGeom prst="rect">
              <a:avLst/>
            </a:prstGeom>
            <a:solidFill>
              <a:srgbClr val="38939B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 rot="10800000" flipH="1" flipV="1">
              <a:off x="4572000" y="764136"/>
              <a:ext cx="107577" cy="5157692"/>
            </a:xfrm>
            <a:prstGeom prst="rect">
              <a:avLst/>
            </a:prstGeom>
            <a:solidFill>
              <a:srgbClr val="056CB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1528242"/>
            <a:ext cx="4572001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 efforts between County departments and institutions for homeless clients to have a permanent or interim housing plan prior to discharge</a:t>
            </a: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›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Prioritize or repurpose shelter capacity for dedicated emergency beds for those leaving institutions for whom a permanent housing option has not yet been identified 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6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>
              <a:defRPr/>
            </a:pPr>
            <a:r>
              <a:rPr lang="en-US" b="1" dirty="0">
                <a:solidFill>
                  <a:prstClr val="black"/>
                </a:solidFill>
              </a:rPr>
              <a:t>Our </a:t>
            </a:r>
            <a:r>
              <a:rPr lang="en-US" b="1" dirty="0" smtClean="0">
                <a:solidFill>
                  <a:prstClr val="black"/>
                </a:solidFill>
              </a:rPr>
              <a:t>Goal: End Homelessness by 2020</a:t>
            </a:r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0048" y="3121940"/>
            <a:ext cx="8343902" cy="2881235"/>
            <a:chOff x="400048" y="3121940"/>
            <a:chExt cx="8343902" cy="2881235"/>
          </a:xfrm>
        </p:grpSpPr>
        <p:grpSp>
          <p:nvGrpSpPr>
            <p:cNvPr id="27" name="Group 26"/>
            <p:cNvGrpSpPr/>
            <p:nvPr/>
          </p:nvGrpSpPr>
          <p:grpSpPr>
            <a:xfrm>
              <a:off x="400048" y="3121940"/>
              <a:ext cx="8343902" cy="2881235"/>
              <a:chOff x="114044" y="3724329"/>
              <a:chExt cx="4247288" cy="2485159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2" name="Group 31"/>
              <p:cNvGrpSpPr/>
              <p:nvPr/>
            </p:nvGrpSpPr>
            <p:grpSpPr>
              <a:xfrm>
                <a:off x="2242670" y="3728301"/>
                <a:ext cx="2118662" cy="2479498"/>
                <a:chOff x="2242670" y="3728301"/>
                <a:chExt cx="2118662" cy="2479498"/>
              </a:xfrm>
            </p:grpSpPr>
            <p:sp>
              <p:nvSpPr>
                <p:cNvPr id="42" name="Round Same Side Corner Rectangle 41"/>
                <p:cNvSpPr/>
                <p:nvPr/>
              </p:nvSpPr>
              <p:spPr>
                <a:xfrm rot="10800000">
                  <a:off x="3408017" y="4811417"/>
                  <a:ext cx="953315" cy="1396382"/>
                </a:xfrm>
                <a:prstGeom prst="round2SameRect">
                  <a:avLst>
                    <a:gd name="adj1" fmla="val 4925"/>
                    <a:gd name="adj2" fmla="val 0"/>
                  </a:avLst>
                </a:prstGeom>
                <a:solidFill>
                  <a:srgbClr val="3893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2242670" y="3728301"/>
                  <a:ext cx="2115710" cy="1082993"/>
                </a:xfrm>
                <a:custGeom>
                  <a:avLst/>
                  <a:gdLst>
                    <a:gd name="connsiteX0" fmla="*/ 0 w 3562565"/>
                    <a:gd name="connsiteY0" fmla="*/ 0 h 2743926"/>
                    <a:gd name="connsiteX1" fmla="*/ 3562565 w 3562565"/>
                    <a:gd name="connsiteY1" fmla="*/ 2743926 h 2743926"/>
                    <a:gd name="connsiteX2" fmla="*/ 2019531 w 3562565"/>
                    <a:gd name="connsiteY2" fmla="*/ 2743926 h 2743926"/>
                    <a:gd name="connsiteX0" fmla="*/ 0 w 3562565"/>
                    <a:gd name="connsiteY0" fmla="*/ 0 h 2743926"/>
                    <a:gd name="connsiteX1" fmla="*/ 3562565 w 3562565"/>
                    <a:gd name="connsiteY1" fmla="*/ 2743926 h 2743926"/>
                    <a:gd name="connsiteX2" fmla="*/ 2013137 w 3562565"/>
                    <a:gd name="connsiteY2" fmla="*/ 2743926 h 2743926"/>
                    <a:gd name="connsiteX3" fmla="*/ 0 w 3562565"/>
                    <a:gd name="connsiteY3" fmla="*/ 0 h 2743926"/>
                    <a:gd name="connsiteX0" fmla="*/ 0 w 3562565"/>
                    <a:gd name="connsiteY0" fmla="*/ 0 h 2743926"/>
                    <a:gd name="connsiteX1" fmla="*/ 3562565 w 3562565"/>
                    <a:gd name="connsiteY1" fmla="*/ 2743926 h 2743926"/>
                    <a:gd name="connsiteX2" fmla="*/ 2006743 w 3562565"/>
                    <a:gd name="connsiteY2" fmla="*/ 2743926 h 2743926"/>
                    <a:gd name="connsiteX3" fmla="*/ 0 w 3562565"/>
                    <a:gd name="connsiteY3" fmla="*/ 0 h 2743926"/>
                    <a:gd name="connsiteX0" fmla="*/ 0 w 3562565"/>
                    <a:gd name="connsiteY0" fmla="*/ 0 h 2743926"/>
                    <a:gd name="connsiteX1" fmla="*/ 3562565 w 3562565"/>
                    <a:gd name="connsiteY1" fmla="*/ 2743926 h 2743926"/>
                    <a:gd name="connsiteX2" fmla="*/ 2016335 w 3562565"/>
                    <a:gd name="connsiteY2" fmla="*/ 2743926 h 2743926"/>
                    <a:gd name="connsiteX3" fmla="*/ 0 w 3562565"/>
                    <a:gd name="connsiteY3" fmla="*/ 0 h 2743926"/>
                    <a:gd name="connsiteX0" fmla="*/ 0 w 3562565"/>
                    <a:gd name="connsiteY0" fmla="*/ 0 h 2743926"/>
                    <a:gd name="connsiteX1" fmla="*/ 3562565 w 3562565"/>
                    <a:gd name="connsiteY1" fmla="*/ 2743926 h 2743926"/>
                    <a:gd name="connsiteX2" fmla="*/ 2009940 w 3562565"/>
                    <a:gd name="connsiteY2" fmla="*/ 2743926 h 2743926"/>
                    <a:gd name="connsiteX3" fmla="*/ 0 w 3562565"/>
                    <a:gd name="connsiteY3" fmla="*/ 0 h 2743926"/>
                    <a:gd name="connsiteX0" fmla="*/ 0 w 3562565"/>
                    <a:gd name="connsiteY0" fmla="*/ 0 h 2743926"/>
                    <a:gd name="connsiteX1" fmla="*/ 3562565 w 3562565"/>
                    <a:gd name="connsiteY1" fmla="*/ 2743926 h 2743926"/>
                    <a:gd name="connsiteX2" fmla="*/ 2006743 w 3562565"/>
                    <a:gd name="connsiteY2" fmla="*/ 2743926 h 2743926"/>
                    <a:gd name="connsiteX3" fmla="*/ 0 w 3562565"/>
                    <a:gd name="connsiteY3" fmla="*/ 0 h 2743926"/>
                    <a:gd name="connsiteX0" fmla="*/ 0 w 3562565"/>
                    <a:gd name="connsiteY0" fmla="*/ 0 h 2743926"/>
                    <a:gd name="connsiteX1" fmla="*/ 3562565 w 3562565"/>
                    <a:gd name="connsiteY1" fmla="*/ 2743926 h 2743926"/>
                    <a:gd name="connsiteX2" fmla="*/ 2017206 w 3562565"/>
                    <a:gd name="connsiteY2" fmla="*/ 2743926 h 2743926"/>
                    <a:gd name="connsiteX3" fmla="*/ 0 w 3562565"/>
                    <a:gd name="connsiteY3" fmla="*/ 0 h 2743926"/>
                    <a:gd name="connsiteX0" fmla="*/ 0 w 3562565"/>
                    <a:gd name="connsiteY0" fmla="*/ 0 h 2743926"/>
                    <a:gd name="connsiteX1" fmla="*/ 3562565 w 3562565"/>
                    <a:gd name="connsiteY1" fmla="*/ 2743926 h 2743926"/>
                    <a:gd name="connsiteX2" fmla="*/ 2011975 w 3562565"/>
                    <a:gd name="connsiteY2" fmla="*/ 2743926 h 2743926"/>
                    <a:gd name="connsiteX3" fmla="*/ 0 w 3562565"/>
                    <a:gd name="connsiteY3" fmla="*/ 0 h 2743926"/>
                    <a:gd name="connsiteX0" fmla="*/ 0 w 3488684"/>
                    <a:gd name="connsiteY0" fmla="*/ 0 h 2730493"/>
                    <a:gd name="connsiteX1" fmla="*/ 3488684 w 3488684"/>
                    <a:gd name="connsiteY1" fmla="*/ 2730493 h 2730493"/>
                    <a:gd name="connsiteX2" fmla="*/ 1938094 w 3488684"/>
                    <a:gd name="connsiteY2" fmla="*/ 2730493 h 2730493"/>
                    <a:gd name="connsiteX3" fmla="*/ 0 w 3488684"/>
                    <a:gd name="connsiteY3" fmla="*/ 0 h 2730493"/>
                    <a:gd name="connsiteX0" fmla="*/ 0 w 3448385"/>
                    <a:gd name="connsiteY0" fmla="*/ 0 h 2737209"/>
                    <a:gd name="connsiteX1" fmla="*/ 3448385 w 3448385"/>
                    <a:gd name="connsiteY1" fmla="*/ 2737209 h 2737209"/>
                    <a:gd name="connsiteX2" fmla="*/ 1897795 w 3448385"/>
                    <a:gd name="connsiteY2" fmla="*/ 2737209 h 2737209"/>
                    <a:gd name="connsiteX3" fmla="*/ 0 w 3448385"/>
                    <a:gd name="connsiteY3" fmla="*/ 0 h 2737209"/>
                    <a:gd name="connsiteX0" fmla="*/ 0 w 3461818"/>
                    <a:gd name="connsiteY0" fmla="*/ 0 h 2750642"/>
                    <a:gd name="connsiteX1" fmla="*/ 3461818 w 3461818"/>
                    <a:gd name="connsiteY1" fmla="*/ 2750642 h 2750642"/>
                    <a:gd name="connsiteX2" fmla="*/ 1911228 w 3461818"/>
                    <a:gd name="connsiteY2" fmla="*/ 2750642 h 2750642"/>
                    <a:gd name="connsiteX3" fmla="*/ 0 w 3461818"/>
                    <a:gd name="connsiteY3" fmla="*/ 0 h 2750642"/>
                    <a:gd name="connsiteX0" fmla="*/ 0 w 3461818"/>
                    <a:gd name="connsiteY0" fmla="*/ 0 h 2750642"/>
                    <a:gd name="connsiteX1" fmla="*/ 3461818 w 3461818"/>
                    <a:gd name="connsiteY1" fmla="*/ 2750642 h 2750642"/>
                    <a:gd name="connsiteX2" fmla="*/ 1906382 w 3461818"/>
                    <a:gd name="connsiteY2" fmla="*/ 2750642 h 2750642"/>
                    <a:gd name="connsiteX3" fmla="*/ 0 w 3461818"/>
                    <a:gd name="connsiteY3" fmla="*/ 0 h 2750642"/>
                    <a:gd name="connsiteX0" fmla="*/ 0 w 3461818"/>
                    <a:gd name="connsiteY0" fmla="*/ 0 h 2750642"/>
                    <a:gd name="connsiteX1" fmla="*/ 3461818 w 3461818"/>
                    <a:gd name="connsiteY1" fmla="*/ 2750642 h 2750642"/>
                    <a:gd name="connsiteX2" fmla="*/ 1901535 w 3461818"/>
                    <a:gd name="connsiteY2" fmla="*/ 2750642 h 2750642"/>
                    <a:gd name="connsiteX3" fmla="*/ 0 w 3461818"/>
                    <a:gd name="connsiteY3" fmla="*/ 0 h 2750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61818" h="2750642">
                      <a:moveTo>
                        <a:pt x="0" y="0"/>
                      </a:moveTo>
                      <a:lnTo>
                        <a:pt x="3461818" y="2750642"/>
                      </a:lnTo>
                      <a:lnTo>
                        <a:pt x="1901535" y="2750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A6F7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1205967" y="3726385"/>
                <a:ext cx="1028919" cy="2483103"/>
                <a:chOff x="1205967" y="3726385"/>
                <a:chExt cx="1028919" cy="2483103"/>
              </a:xfrm>
            </p:grpSpPr>
            <p:sp>
              <p:nvSpPr>
                <p:cNvPr id="40" name="Round Same Side Corner Rectangle 39"/>
                <p:cNvSpPr/>
                <p:nvPr/>
              </p:nvSpPr>
              <p:spPr>
                <a:xfrm rot="10800000">
                  <a:off x="1210353" y="4811416"/>
                  <a:ext cx="953318" cy="1398072"/>
                </a:xfrm>
                <a:prstGeom prst="round2SameRect">
                  <a:avLst>
                    <a:gd name="adj1" fmla="val 5916"/>
                    <a:gd name="adj2" fmla="val 0"/>
                  </a:avLst>
                </a:prstGeom>
                <a:solidFill>
                  <a:srgbClr val="3893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 flipH="1">
                  <a:off x="1205967" y="3726385"/>
                  <a:ext cx="1028919" cy="1084909"/>
                </a:xfrm>
                <a:custGeom>
                  <a:avLst/>
                  <a:gdLst>
                    <a:gd name="connsiteX0" fmla="*/ 0 w 1581654"/>
                    <a:gd name="connsiteY0" fmla="*/ 0 h 2748788"/>
                    <a:gd name="connsiteX1" fmla="*/ 29023 w 1581654"/>
                    <a:gd name="connsiteY1" fmla="*/ 2748788 h 2748788"/>
                    <a:gd name="connsiteX2" fmla="*/ 1581654 w 1581654"/>
                    <a:gd name="connsiteY2" fmla="*/ 2748788 h 2748788"/>
                    <a:gd name="connsiteX0" fmla="*/ 0 w 1581654"/>
                    <a:gd name="connsiteY0" fmla="*/ 0 h 2748788"/>
                    <a:gd name="connsiteX1" fmla="*/ 16234 w 1581654"/>
                    <a:gd name="connsiteY1" fmla="*/ 2748788 h 2748788"/>
                    <a:gd name="connsiteX2" fmla="*/ 1581654 w 1581654"/>
                    <a:gd name="connsiteY2" fmla="*/ 2748788 h 2748788"/>
                    <a:gd name="connsiteX3" fmla="*/ 0 w 1581654"/>
                    <a:gd name="connsiteY3" fmla="*/ 0 h 2748788"/>
                    <a:gd name="connsiteX0" fmla="*/ 0 w 1578329"/>
                    <a:gd name="connsiteY0" fmla="*/ 0 h 2748788"/>
                    <a:gd name="connsiteX1" fmla="*/ 16234 w 1578329"/>
                    <a:gd name="connsiteY1" fmla="*/ 2748788 h 2748788"/>
                    <a:gd name="connsiteX2" fmla="*/ 1578329 w 1578329"/>
                    <a:gd name="connsiteY2" fmla="*/ 2748788 h 2748788"/>
                    <a:gd name="connsiteX3" fmla="*/ 0 w 1578329"/>
                    <a:gd name="connsiteY3" fmla="*/ 0 h 2748788"/>
                    <a:gd name="connsiteX0" fmla="*/ 0 w 1578329"/>
                    <a:gd name="connsiteY0" fmla="*/ 0 h 2748788"/>
                    <a:gd name="connsiteX1" fmla="*/ 16234 w 1578329"/>
                    <a:gd name="connsiteY1" fmla="*/ 2748788 h 2748788"/>
                    <a:gd name="connsiteX2" fmla="*/ 1578329 w 1578329"/>
                    <a:gd name="connsiteY2" fmla="*/ 2748788 h 2748788"/>
                    <a:gd name="connsiteX3" fmla="*/ 0 w 1578329"/>
                    <a:gd name="connsiteY3" fmla="*/ 0 h 2748788"/>
                    <a:gd name="connsiteX0" fmla="*/ 0 w 1578329"/>
                    <a:gd name="connsiteY0" fmla="*/ 0 h 2748788"/>
                    <a:gd name="connsiteX1" fmla="*/ 16234 w 1578329"/>
                    <a:gd name="connsiteY1" fmla="*/ 2748788 h 2748788"/>
                    <a:gd name="connsiteX2" fmla="*/ 1578329 w 1578329"/>
                    <a:gd name="connsiteY2" fmla="*/ 2748788 h 2748788"/>
                    <a:gd name="connsiteX3" fmla="*/ 0 w 1578329"/>
                    <a:gd name="connsiteY3" fmla="*/ 0 h 2748788"/>
                    <a:gd name="connsiteX0" fmla="*/ 0 w 1578329"/>
                    <a:gd name="connsiteY0" fmla="*/ 0 h 2748788"/>
                    <a:gd name="connsiteX1" fmla="*/ 16234 w 1578329"/>
                    <a:gd name="connsiteY1" fmla="*/ 2748788 h 2748788"/>
                    <a:gd name="connsiteX2" fmla="*/ 1578329 w 1578329"/>
                    <a:gd name="connsiteY2" fmla="*/ 2748788 h 2748788"/>
                    <a:gd name="connsiteX3" fmla="*/ 0 w 1578329"/>
                    <a:gd name="connsiteY3" fmla="*/ 0 h 2748788"/>
                    <a:gd name="connsiteX0" fmla="*/ 0 w 1578329"/>
                    <a:gd name="connsiteY0" fmla="*/ 0 h 2748788"/>
                    <a:gd name="connsiteX1" fmla="*/ 16234 w 1578329"/>
                    <a:gd name="connsiteY1" fmla="*/ 2748788 h 2748788"/>
                    <a:gd name="connsiteX2" fmla="*/ 1578329 w 1578329"/>
                    <a:gd name="connsiteY2" fmla="*/ 2748788 h 2748788"/>
                    <a:gd name="connsiteX3" fmla="*/ 0 w 1578329"/>
                    <a:gd name="connsiteY3" fmla="*/ 0 h 2748788"/>
                    <a:gd name="connsiteX0" fmla="*/ 0 w 1578329"/>
                    <a:gd name="connsiteY0" fmla="*/ 0 h 2748788"/>
                    <a:gd name="connsiteX1" fmla="*/ 16234 w 1578329"/>
                    <a:gd name="connsiteY1" fmla="*/ 2748788 h 2748788"/>
                    <a:gd name="connsiteX2" fmla="*/ 1578329 w 1578329"/>
                    <a:gd name="connsiteY2" fmla="*/ 2748788 h 2748788"/>
                    <a:gd name="connsiteX3" fmla="*/ 0 w 1578329"/>
                    <a:gd name="connsiteY3" fmla="*/ 0 h 2748788"/>
                    <a:gd name="connsiteX0" fmla="*/ 0 w 1578329"/>
                    <a:gd name="connsiteY0" fmla="*/ 0 h 2748788"/>
                    <a:gd name="connsiteX1" fmla="*/ 16234 w 1578329"/>
                    <a:gd name="connsiteY1" fmla="*/ 2744454 h 2748788"/>
                    <a:gd name="connsiteX2" fmla="*/ 1578329 w 1578329"/>
                    <a:gd name="connsiteY2" fmla="*/ 2748788 h 2748788"/>
                    <a:gd name="connsiteX3" fmla="*/ 0 w 1578329"/>
                    <a:gd name="connsiteY3" fmla="*/ 0 h 2748788"/>
                    <a:gd name="connsiteX0" fmla="*/ 0 w 1578329"/>
                    <a:gd name="connsiteY0" fmla="*/ 0 h 2748788"/>
                    <a:gd name="connsiteX1" fmla="*/ 11901 w 1578329"/>
                    <a:gd name="connsiteY1" fmla="*/ 2748788 h 2748788"/>
                    <a:gd name="connsiteX2" fmla="*/ 1578329 w 1578329"/>
                    <a:gd name="connsiteY2" fmla="*/ 2748788 h 2748788"/>
                    <a:gd name="connsiteX3" fmla="*/ 0 w 1578329"/>
                    <a:gd name="connsiteY3" fmla="*/ 0 h 2748788"/>
                    <a:gd name="connsiteX0" fmla="*/ 0 w 1574269"/>
                    <a:gd name="connsiteY0" fmla="*/ 0 h 2748788"/>
                    <a:gd name="connsiteX1" fmla="*/ 11901 w 1574269"/>
                    <a:gd name="connsiteY1" fmla="*/ 2748788 h 2748788"/>
                    <a:gd name="connsiteX2" fmla="*/ 1574269 w 1574269"/>
                    <a:gd name="connsiteY2" fmla="*/ 2748788 h 2748788"/>
                    <a:gd name="connsiteX3" fmla="*/ 0 w 1574269"/>
                    <a:gd name="connsiteY3" fmla="*/ 0 h 2748788"/>
                    <a:gd name="connsiteX0" fmla="*/ 0 w 1648149"/>
                    <a:gd name="connsiteY0" fmla="*/ 0 h 2735355"/>
                    <a:gd name="connsiteX1" fmla="*/ 85781 w 1648149"/>
                    <a:gd name="connsiteY1" fmla="*/ 2735355 h 2735355"/>
                    <a:gd name="connsiteX2" fmla="*/ 1648149 w 1648149"/>
                    <a:gd name="connsiteY2" fmla="*/ 2735355 h 2735355"/>
                    <a:gd name="connsiteX3" fmla="*/ 0 w 1648149"/>
                    <a:gd name="connsiteY3" fmla="*/ 0 h 2735355"/>
                    <a:gd name="connsiteX0" fmla="*/ 0 w 1675015"/>
                    <a:gd name="connsiteY0" fmla="*/ 0 h 2755504"/>
                    <a:gd name="connsiteX1" fmla="*/ 112647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12647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12647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12647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20268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20268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12649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21394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21394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17021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75015"/>
                    <a:gd name="connsiteY0" fmla="*/ 0 h 2755504"/>
                    <a:gd name="connsiteX1" fmla="*/ 112174 w 1675015"/>
                    <a:gd name="connsiteY1" fmla="*/ 2755504 h 2755504"/>
                    <a:gd name="connsiteX2" fmla="*/ 1675015 w 1675015"/>
                    <a:gd name="connsiteY2" fmla="*/ 2755504 h 2755504"/>
                    <a:gd name="connsiteX3" fmla="*/ 0 w 1675015"/>
                    <a:gd name="connsiteY3" fmla="*/ 0 h 2755504"/>
                    <a:gd name="connsiteX0" fmla="*/ 0 w 1683562"/>
                    <a:gd name="connsiteY0" fmla="*/ 0 h 2755504"/>
                    <a:gd name="connsiteX1" fmla="*/ 112174 w 1683562"/>
                    <a:gd name="connsiteY1" fmla="*/ 2755504 h 2755504"/>
                    <a:gd name="connsiteX2" fmla="*/ 1683562 w 1683562"/>
                    <a:gd name="connsiteY2" fmla="*/ 2755504 h 2755504"/>
                    <a:gd name="connsiteX3" fmla="*/ 0 w 1683562"/>
                    <a:gd name="connsiteY3" fmla="*/ 0 h 2755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3562" h="2755504">
                      <a:moveTo>
                        <a:pt x="0" y="0"/>
                      </a:moveTo>
                      <a:cubicBezTo>
                        <a:pt x="87959" y="1909263"/>
                        <a:pt x="79898" y="1537002"/>
                        <a:pt x="112174" y="2755504"/>
                      </a:cubicBezTo>
                      <a:lnTo>
                        <a:pt x="1683562" y="27555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A6F7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114044" y="3724329"/>
                <a:ext cx="2122354" cy="2484638"/>
                <a:chOff x="114044" y="3724329"/>
                <a:chExt cx="2122354" cy="2484638"/>
              </a:xfrm>
            </p:grpSpPr>
            <p:sp>
              <p:nvSpPr>
                <p:cNvPr id="38" name="Round Same Side Corner Rectangle 37"/>
                <p:cNvSpPr/>
                <p:nvPr/>
              </p:nvSpPr>
              <p:spPr>
                <a:xfrm rot="10800000" flipH="1">
                  <a:off x="114254" y="4811416"/>
                  <a:ext cx="953318" cy="1397551"/>
                </a:xfrm>
                <a:prstGeom prst="round2SameRect">
                  <a:avLst>
                    <a:gd name="adj1" fmla="val 4935"/>
                    <a:gd name="adj2" fmla="val 0"/>
                  </a:avLst>
                </a:prstGeom>
                <a:solidFill>
                  <a:srgbClr val="056CB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 flipH="1">
                  <a:off x="114044" y="3724329"/>
                  <a:ext cx="2122354" cy="1086964"/>
                </a:xfrm>
                <a:custGeom>
                  <a:avLst/>
                  <a:gdLst>
                    <a:gd name="connsiteX0" fmla="*/ 0 w 3354235"/>
                    <a:gd name="connsiteY0" fmla="*/ 0 h 2747296"/>
                    <a:gd name="connsiteX1" fmla="*/ 1805749 w 3354235"/>
                    <a:gd name="connsiteY1" fmla="*/ 2747296 h 2747296"/>
                    <a:gd name="connsiteX2" fmla="*/ 3354235 w 3354235"/>
                    <a:gd name="connsiteY2" fmla="*/ 2747296 h 2747296"/>
                    <a:gd name="connsiteX0" fmla="*/ 0 w 3354235"/>
                    <a:gd name="connsiteY0" fmla="*/ 0 h 2747296"/>
                    <a:gd name="connsiteX1" fmla="*/ 1799354 w 3354235"/>
                    <a:gd name="connsiteY1" fmla="*/ 2747296 h 2747296"/>
                    <a:gd name="connsiteX2" fmla="*/ 3354235 w 3354235"/>
                    <a:gd name="connsiteY2" fmla="*/ 2747296 h 2747296"/>
                    <a:gd name="connsiteX3" fmla="*/ 0 w 3354235"/>
                    <a:gd name="connsiteY3" fmla="*/ 0 h 2747296"/>
                    <a:gd name="connsiteX0" fmla="*/ 0 w 3354235"/>
                    <a:gd name="connsiteY0" fmla="*/ 0 h 2747296"/>
                    <a:gd name="connsiteX1" fmla="*/ 1796157 w 3354235"/>
                    <a:gd name="connsiteY1" fmla="*/ 2747296 h 2747296"/>
                    <a:gd name="connsiteX2" fmla="*/ 3354235 w 3354235"/>
                    <a:gd name="connsiteY2" fmla="*/ 2747296 h 2747296"/>
                    <a:gd name="connsiteX3" fmla="*/ 0 w 3354235"/>
                    <a:gd name="connsiteY3" fmla="*/ 0 h 2747296"/>
                    <a:gd name="connsiteX0" fmla="*/ 0 w 3354235"/>
                    <a:gd name="connsiteY0" fmla="*/ 0 h 2747296"/>
                    <a:gd name="connsiteX1" fmla="*/ 1790925 w 3354235"/>
                    <a:gd name="connsiteY1" fmla="*/ 2747296 h 2747296"/>
                    <a:gd name="connsiteX2" fmla="*/ 3354235 w 3354235"/>
                    <a:gd name="connsiteY2" fmla="*/ 2747296 h 2747296"/>
                    <a:gd name="connsiteX3" fmla="*/ 0 w 3354235"/>
                    <a:gd name="connsiteY3" fmla="*/ 0 h 2747296"/>
                    <a:gd name="connsiteX0" fmla="*/ 0 w 3354235"/>
                    <a:gd name="connsiteY0" fmla="*/ 0 h 2747296"/>
                    <a:gd name="connsiteX1" fmla="*/ 1799044 w 3354235"/>
                    <a:gd name="connsiteY1" fmla="*/ 2747296 h 2747296"/>
                    <a:gd name="connsiteX2" fmla="*/ 3354235 w 3354235"/>
                    <a:gd name="connsiteY2" fmla="*/ 2747296 h 2747296"/>
                    <a:gd name="connsiteX3" fmla="*/ 0 w 3354235"/>
                    <a:gd name="connsiteY3" fmla="*/ 0 h 2747296"/>
                    <a:gd name="connsiteX0" fmla="*/ 0 w 3461697"/>
                    <a:gd name="connsiteY0" fmla="*/ 0 h 2767446"/>
                    <a:gd name="connsiteX1" fmla="*/ 1906506 w 3461697"/>
                    <a:gd name="connsiteY1" fmla="*/ 2767446 h 2767446"/>
                    <a:gd name="connsiteX2" fmla="*/ 3461697 w 3461697"/>
                    <a:gd name="connsiteY2" fmla="*/ 2767446 h 2767446"/>
                    <a:gd name="connsiteX3" fmla="*/ 0 w 3461697"/>
                    <a:gd name="connsiteY3" fmla="*/ 0 h 2767446"/>
                    <a:gd name="connsiteX0" fmla="*/ 0 w 3468414"/>
                    <a:gd name="connsiteY0" fmla="*/ 0 h 2760729"/>
                    <a:gd name="connsiteX1" fmla="*/ 1913223 w 3468414"/>
                    <a:gd name="connsiteY1" fmla="*/ 2760729 h 2760729"/>
                    <a:gd name="connsiteX2" fmla="*/ 3468414 w 3468414"/>
                    <a:gd name="connsiteY2" fmla="*/ 2760729 h 2760729"/>
                    <a:gd name="connsiteX3" fmla="*/ 0 w 3468414"/>
                    <a:gd name="connsiteY3" fmla="*/ 0 h 2760729"/>
                    <a:gd name="connsiteX0" fmla="*/ 0 w 3472687"/>
                    <a:gd name="connsiteY0" fmla="*/ 0 h 2760729"/>
                    <a:gd name="connsiteX1" fmla="*/ 1913223 w 3472687"/>
                    <a:gd name="connsiteY1" fmla="*/ 2760729 h 2760729"/>
                    <a:gd name="connsiteX2" fmla="*/ 3472687 w 3472687"/>
                    <a:gd name="connsiteY2" fmla="*/ 2760729 h 2760729"/>
                    <a:gd name="connsiteX3" fmla="*/ 0 w 3472687"/>
                    <a:gd name="connsiteY3" fmla="*/ 0 h 2760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2687" h="2760729">
                      <a:moveTo>
                        <a:pt x="0" y="0"/>
                      </a:moveTo>
                      <a:lnTo>
                        <a:pt x="1913223" y="2760729"/>
                      </a:lnTo>
                      <a:lnTo>
                        <a:pt x="3472687" y="27607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4538E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2242534" y="3726278"/>
                <a:ext cx="1030277" cy="2481520"/>
                <a:chOff x="2242534" y="3726278"/>
                <a:chExt cx="1030277" cy="2481520"/>
              </a:xfrm>
            </p:grpSpPr>
            <p:sp>
              <p:nvSpPr>
                <p:cNvPr id="36" name="Round Same Side Corner Rectangle 35"/>
                <p:cNvSpPr/>
                <p:nvPr/>
              </p:nvSpPr>
              <p:spPr>
                <a:xfrm rot="10800000">
                  <a:off x="2319495" y="4811416"/>
                  <a:ext cx="953316" cy="1396382"/>
                </a:xfrm>
                <a:prstGeom prst="round2SameRect">
                  <a:avLst>
                    <a:gd name="adj1" fmla="val 5903"/>
                    <a:gd name="adj2" fmla="val 0"/>
                  </a:avLst>
                </a:prstGeom>
                <a:solidFill>
                  <a:srgbClr val="056CB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2242534" y="3726278"/>
                  <a:ext cx="1029698" cy="1085014"/>
                </a:xfrm>
                <a:custGeom>
                  <a:avLst/>
                  <a:gdLst>
                    <a:gd name="connsiteX0" fmla="*/ 0 w 1785576"/>
                    <a:gd name="connsiteY0" fmla="*/ 0 h 2739061"/>
                    <a:gd name="connsiteX1" fmla="*/ 1785576 w 1785576"/>
                    <a:gd name="connsiteY1" fmla="*/ 2739061 h 2739061"/>
                    <a:gd name="connsiteX2" fmla="*/ 236143 w 1785576"/>
                    <a:gd name="connsiteY2" fmla="*/ 2739061 h 2739061"/>
                    <a:gd name="connsiteX0" fmla="*/ 0 w 1785576"/>
                    <a:gd name="connsiteY0" fmla="*/ 0 h 2739061"/>
                    <a:gd name="connsiteX1" fmla="*/ 1785576 w 1785576"/>
                    <a:gd name="connsiteY1" fmla="*/ 2739061 h 2739061"/>
                    <a:gd name="connsiteX2" fmla="*/ 232946 w 1785576"/>
                    <a:gd name="connsiteY2" fmla="*/ 2739061 h 2739061"/>
                    <a:gd name="connsiteX3" fmla="*/ 0 w 1785576"/>
                    <a:gd name="connsiteY3" fmla="*/ 0 h 2739061"/>
                    <a:gd name="connsiteX0" fmla="*/ 0 w 1785576"/>
                    <a:gd name="connsiteY0" fmla="*/ 0 h 2739061"/>
                    <a:gd name="connsiteX1" fmla="*/ 1785576 w 1785576"/>
                    <a:gd name="connsiteY1" fmla="*/ 2739061 h 2739061"/>
                    <a:gd name="connsiteX2" fmla="*/ 229749 w 1785576"/>
                    <a:gd name="connsiteY2" fmla="*/ 2739061 h 2739061"/>
                    <a:gd name="connsiteX3" fmla="*/ 0 w 1785576"/>
                    <a:gd name="connsiteY3" fmla="*/ 0 h 2739061"/>
                    <a:gd name="connsiteX0" fmla="*/ 0 w 1785576"/>
                    <a:gd name="connsiteY0" fmla="*/ 0 h 2739061"/>
                    <a:gd name="connsiteX1" fmla="*/ 1785576 w 1785576"/>
                    <a:gd name="connsiteY1" fmla="*/ 2739061 h 2739061"/>
                    <a:gd name="connsiteX2" fmla="*/ 226551 w 1785576"/>
                    <a:gd name="connsiteY2" fmla="*/ 2739061 h 2739061"/>
                    <a:gd name="connsiteX3" fmla="*/ 0 w 1785576"/>
                    <a:gd name="connsiteY3" fmla="*/ 0 h 2739061"/>
                    <a:gd name="connsiteX0" fmla="*/ 0 w 1785576"/>
                    <a:gd name="connsiteY0" fmla="*/ 0 h 2739061"/>
                    <a:gd name="connsiteX1" fmla="*/ 1785576 w 1785576"/>
                    <a:gd name="connsiteY1" fmla="*/ 2739061 h 2739061"/>
                    <a:gd name="connsiteX2" fmla="*/ 223354 w 1785576"/>
                    <a:gd name="connsiteY2" fmla="*/ 2739061 h 2739061"/>
                    <a:gd name="connsiteX3" fmla="*/ 0 w 1785576"/>
                    <a:gd name="connsiteY3" fmla="*/ 0 h 2739061"/>
                    <a:gd name="connsiteX0" fmla="*/ 0 w 1785576"/>
                    <a:gd name="connsiteY0" fmla="*/ 0 h 2739061"/>
                    <a:gd name="connsiteX1" fmla="*/ 1785576 w 1785576"/>
                    <a:gd name="connsiteY1" fmla="*/ 2739061 h 2739061"/>
                    <a:gd name="connsiteX2" fmla="*/ 214687 w 1785576"/>
                    <a:gd name="connsiteY2" fmla="*/ 2734728 h 2739061"/>
                    <a:gd name="connsiteX3" fmla="*/ 0 w 1785576"/>
                    <a:gd name="connsiteY3" fmla="*/ 0 h 2739061"/>
                    <a:gd name="connsiteX0" fmla="*/ 0 w 1785576"/>
                    <a:gd name="connsiteY0" fmla="*/ 0 h 2739062"/>
                    <a:gd name="connsiteX1" fmla="*/ 1785576 w 1785576"/>
                    <a:gd name="connsiteY1" fmla="*/ 2739061 h 2739062"/>
                    <a:gd name="connsiteX2" fmla="*/ 219020 w 1785576"/>
                    <a:gd name="connsiteY2" fmla="*/ 2739062 h 2739062"/>
                    <a:gd name="connsiteX3" fmla="*/ 0 w 1785576"/>
                    <a:gd name="connsiteY3" fmla="*/ 0 h 2739062"/>
                    <a:gd name="connsiteX0" fmla="*/ 0 w 1785576"/>
                    <a:gd name="connsiteY0" fmla="*/ 0 h 2739062"/>
                    <a:gd name="connsiteX1" fmla="*/ 1785576 w 1785576"/>
                    <a:gd name="connsiteY1" fmla="*/ 2739061 h 2739062"/>
                    <a:gd name="connsiteX2" fmla="*/ 229483 w 1785576"/>
                    <a:gd name="connsiteY2" fmla="*/ 2739062 h 2739062"/>
                    <a:gd name="connsiteX3" fmla="*/ 0 w 1785576"/>
                    <a:gd name="connsiteY3" fmla="*/ 0 h 2739062"/>
                    <a:gd name="connsiteX0" fmla="*/ 0 w 1785576"/>
                    <a:gd name="connsiteY0" fmla="*/ 0 h 2742405"/>
                    <a:gd name="connsiteX1" fmla="*/ 1785576 w 1785576"/>
                    <a:gd name="connsiteY1" fmla="*/ 2739061 h 2742405"/>
                    <a:gd name="connsiteX2" fmla="*/ 229483 w 1785576"/>
                    <a:gd name="connsiteY2" fmla="*/ 2742405 h 2742405"/>
                    <a:gd name="connsiteX3" fmla="*/ 0 w 1785576"/>
                    <a:gd name="connsiteY3" fmla="*/ 0 h 2742405"/>
                    <a:gd name="connsiteX0" fmla="*/ 0 w 1785576"/>
                    <a:gd name="connsiteY0" fmla="*/ 0 h 2745746"/>
                    <a:gd name="connsiteX1" fmla="*/ 1785576 w 1785576"/>
                    <a:gd name="connsiteY1" fmla="*/ 2745746 h 2745746"/>
                    <a:gd name="connsiteX2" fmla="*/ 229483 w 1785576"/>
                    <a:gd name="connsiteY2" fmla="*/ 2742405 h 2745746"/>
                    <a:gd name="connsiteX3" fmla="*/ 0 w 1785576"/>
                    <a:gd name="connsiteY3" fmla="*/ 0 h 2745746"/>
                    <a:gd name="connsiteX0" fmla="*/ 0 w 1785576"/>
                    <a:gd name="connsiteY0" fmla="*/ 0 h 2745747"/>
                    <a:gd name="connsiteX1" fmla="*/ 1785576 w 1785576"/>
                    <a:gd name="connsiteY1" fmla="*/ 2745746 h 2745747"/>
                    <a:gd name="connsiteX2" fmla="*/ 226140 w 1785576"/>
                    <a:gd name="connsiteY2" fmla="*/ 2745747 h 2745747"/>
                    <a:gd name="connsiteX3" fmla="*/ 0 w 1785576"/>
                    <a:gd name="connsiteY3" fmla="*/ 0 h 2745747"/>
                    <a:gd name="connsiteX0" fmla="*/ 0 w 1785576"/>
                    <a:gd name="connsiteY0" fmla="*/ 0 h 2749090"/>
                    <a:gd name="connsiteX1" fmla="*/ 1785576 w 1785576"/>
                    <a:gd name="connsiteY1" fmla="*/ 2745746 h 2749090"/>
                    <a:gd name="connsiteX2" fmla="*/ 226140 w 1785576"/>
                    <a:gd name="connsiteY2" fmla="*/ 2749090 h 2749090"/>
                    <a:gd name="connsiteX3" fmla="*/ 0 w 1785576"/>
                    <a:gd name="connsiteY3" fmla="*/ 0 h 2749090"/>
                    <a:gd name="connsiteX0" fmla="*/ 0 w 1792261"/>
                    <a:gd name="connsiteY0" fmla="*/ 0 h 2752431"/>
                    <a:gd name="connsiteX1" fmla="*/ 1792261 w 1792261"/>
                    <a:gd name="connsiteY1" fmla="*/ 2752431 h 2752431"/>
                    <a:gd name="connsiteX2" fmla="*/ 226140 w 1792261"/>
                    <a:gd name="connsiteY2" fmla="*/ 2749090 h 2752431"/>
                    <a:gd name="connsiteX3" fmla="*/ 0 w 1792261"/>
                    <a:gd name="connsiteY3" fmla="*/ 0 h 2752431"/>
                    <a:gd name="connsiteX0" fmla="*/ 0 w 1788918"/>
                    <a:gd name="connsiteY0" fmla="*/ 0 h 2752431"/>
                    <a:gd name="connsiteX1" fmla="*/ 1788918 w 1788918"/>
                    <a:gd name="connsiteY1" fmla="*/ 2752431 h 2752431"/>
                    <a:gd name="connsiteX2" fmla="*/ 226140 w 1788918"/>
                    <a:gd name="connsiteY2" fmla="*/ 2749090 h 2752431"/>
                    <a:gd name="connsiteX3" fmla="*/ 0 w 1788918"/>
                    <a:gd name="connsiteY3" fmla="*/ 0 h 2752431"/>
                    <a:gd name="connsiteX0" fmla="*/ 0 w 1788918"/>
                    <a:gd name="connsiteY0" fmla="*/ 0 h 2755775"/>
                    <a:gd name="connsiteX1" fmla="*/ 1788918 w 1788918"/>
                    <a:gd name="connsiteY1" fmla="*/ 2752431 h 2755775"/>
                    <a:gd name="connsiteX2" fmla="*/ 226140 w 1788918"/>
                    <a:gd name="connsiteY2" fmla="*/ 2755775 h 2755775"/>
                    <a:gd name="connsiteX3" fmla="*/ 0 w 1788918"/>
                    <a:gd name="connsiteY3" fmla="*/ 0 h 2755775"/>
                    <a:gd name="connsiteX0" fmla="*/ 0 w 1792261"/>
                    <a:gd name="connsiteY0" fmla="*/ 0 h 2755775"/>
                    <a:gd name="connsiteX1" fmla="*/ 1792261 w 1792261"/>
                    <a:gd name="connsiteY1" fmla="*/ 2755774 h 2755775"/>
                    <a:gd name="connsiteX2" fmla="*/ 226140 w 1792261"/>
                    <a:gd name="connsiteY2" fmla="*/ 2755775 h 2755775"/>
                    <a:gd name="connsiteX3" fmla="*/ 0 w 1792261"/>
                    <a:gd name="connsiteY3" fmla="*/ 0 h 2755775"/>
                    <a:gd name="connsiteX0" fmla="*/ 0 w 1792261"/>
                    <a:gd name="connsiteY0" fmla="*/ 0 h 2755775"/>
                    <a:gd name="connsiteX1" fmla="*/ 1792261 w 1792261"/>
                    <a:gd name="connsiteY1" fmla="*/ 2755774 h 2755775"/>
                    <a:gd name="connsiteX2" fmla="*/ 222080 w 1792261"/>
                    <a:gd name="connsiteY2" fmla="*/ 2755775 h 2755775"/>
                    <a:gd name="connsiteX3" fmla="*/ 0 w 1792261"/>
                    <a:gd name="connsiteY3" fmla="*/ 0 h 2755775"/>
                    <a:gd name="connsiteX0" fmla="*/ 0 w 1784143"/>
                    <a:gd name="connsiteY0" fmla="*/ 0 h 2755775"/>
                    <a:gd name="connsiteX1" fmla="*/ 1784143 w 1784143"/>
                    <a:gd name="connsiteY1" fmla="*/ 2755774 h 2755775"/>
                    <a:gd name="connsiteX2" fmla="*/ 222080 w 1784143"/>
                    <a:gd name="connsiteY2" fmla="*/ 2755775 h 2755775"/>
                    <a:gd name="connsiteX3" fmla="*/ 0 w 1784143"/>
                    <a:gd name="connsiteY3" fmla="*/ 0 h 2755775"/>
                    <a:gd name="connsiteX0" fmla="*/ 0 w 1784143"/>
                    <a:gd name="connsiteY0" fmla="*/ 0 h 2755775"/>
                    <a:gd name="connsiteX1" fmla="*/ 1784143 w 1784143"/>
                    <a:gd name="connsiteY1" fmla="*/ 2755774 h 2755775"/>
                    <a:gd name="connsiteX2" fmla="*/ 218021 w 1784143"/>
                    <a:gd name="connsiteY2" fmla="*/ 2755775 h 2755775"/>
                    <a:gd name="connsiteX3" fmla="*/ 0 w 1784143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2399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2399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2399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2399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2399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2399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3923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4685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46852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31614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23994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90114"/>
                    <a:gd name="connsiteY0" fmla="*/ 0 h 2755775"/>
                    <a:gd name="connsiteX1" fmla="*/ 1690114 w 1690114"/>
                    <a:gd name="connsiteY1" fmla="*/ 2755774 h 2755775"/>
                    <a:gd name="connsiteX2" fmla="*/ 128366 w 1690114"/>
                    <a:gd name="connsiteY2" fmla="*/ 2755775 h 2755775"/>
                    <a:gd name="connsiteX3" fmla="*/ 0 w 1690114"/>
                    <a:gd name="connsiteY3" fmla="*/ 0 h 2755775"/>
                    <a:gd name="connsiteX0" fmla="*/ 0 w 1684837"/>
                    <a:gd name="connsiteY0" fmla="*/ 0 h 2755775"/>
                    <a:gd name="connsiteX1" fmla="*/ 1684837 w 1684837"/>
                    <a:gd name="connsiteY1" fmla="*/ 2755774 h 2755775"/>
                    <a:gd name="connsiteX2" fmla="*/ 128366 w 1684837"/>
                    <a:gd name="connsiteY2" fmla="*/ 2755775 h 2755775"/>
                    <a:gd name="connsiteX3" fmla="*/ 0 w 1684837"/>
                    <a:gd name="connsiteY3" fmla="*/ 0 h 275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4837" h="2755775">
                      <a:moveTo>
                        <a:pt x="0" y="0"/>
                      </a:moveTo>
                      <a:lnTo>
                        <a:pt x="1684837" y="2755774"/>
                      </a:lnTo>
                      <a:lnTo>
                        <a:pt x="128366" y="2755775"/>
                      </a:lnTo>
                      <a:cubicBezTo>
                        <a:pt x="64894" y="1103637"/>
                        <a:pt x="93955" y="1606421"/>
                        <a:pt x="0" y="0"/>
                      </a:cubicBezTo>
                      <a:close/>
                    </a:path>
                  </a:pathLst>
                </a:custGeom>
                <a:solidFill>
                  <a:srgbClr val="04538E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8" name="Rectangle 27"/>
            <p:cNvSpPr/>
            <p:nvPr/>
          </p:nvSpPr>
          <p:spPr>
            <a:xfrm>
              <a:off x="431889" y="4451664"/>
              <a:ext cx="1826509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Functional Zero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64515" y="4451664"/>
              <a:ext cx="1862077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defRPr/>
              </a:pPr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System Performance and Accountability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49162" y="4451664"/>
              <a:ext cx="1830742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defRPr/>
              </a:pPr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Continuous Quality Improvement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74109" y="4451664"/>
              <a:ext cx="1860675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defRPr/>
              </a:pPr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Housing Stability</a:t>
              </a:r>
              <a:endPara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89632" y="1013634"/>
            <a:ext cx="2564734" cy="2564734"/>
            <a:chOff x="3289632" y="1013634"/>
            <a:chExt cx="2564734" cy="2564734"/>
          </a:xfrm>
        </p:grpSpPr>
        <p:sp>
          <p:nvSpPr>
            <p:cNvPr id="44" name="Oval 43"/>
            <p:cNvSpPr/>
            <p:nvPr/>
          </p:nvSpPr>
          <p:spPr>
            <a:xfrm>
              <a:off x="3289632" y="1013634"/>
              <a:ext cx="2564734" cy="2564734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56CB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468886" y="1167835"/>
              <a:ext cx="2206227" cy="2002333"/>
              <a:chOff x="4515653" y="3301199"/>
              <a:chExt cx="858927" cy="779548"/>
            </a:xfrm>
            <a:solidFill>
              <a:srgbClr val="056CB6"/>
            </a:solidFill>
          </p:grpSpPr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4615269" y="3451666"/>
                <a:ext cx="659695" cy="629081"/>
              </a:xfrm>
              <a:custGeom>
                <a:avLst/>
                <a:gdLst>
                  <a:gd name="connsiteX0" fmla="*/ 891846 w 1803531"/>
                  <a:gd name="connsiteY0" fmla="*/ 0 h 1719843"/>
                  <a:gd name="connsiteX1" fmla="*/ 1803531 w 1803531"/>
                  <a:gd name="connsiteY1" fmla="*/ 709607 h 1719843"/>
                  <a:gd name="connsiteX2" fmla="*/ 1803531 w 1803531"/>
                  <a:gd name="connsiteY2" fmla="*/ 1675815 h 1719843"/>
                  <a:gd name="connsiteX3" fmla="*/ 1767821 w 1803531"/>
                  <a:gd name="connsiteY3" fmla="*/ 1719843 h 1719843"/>
                  <a:gd name="connsiteX4" fmla="*/ 1236460 w 1803531"/>
                  <a:gd name="connsiteY4" fmla="*/ 1719212 h 1719843"/>
                  <a:gd name="connsiteX5" fmla="*/ 1236460 w 1803531"/>
                  <a:gd name="connsiteY5" fmla="*/ 953442 h 1719843"/>
                  <a:gd name="connsiteX6" fmla="*/ 567071 w 1803531"/>
                  <a:gd name="connsiteY6" fmla="*/ 953442 h 1719843"/>
                  <a:gd name="connsiteX7" fmla="*/ 567071 w 1803531"/>
                  <a:gd name="connsiteY7" fmla="*/ 1718417 h 1719843"/>
                  <a:gd name="connsiteX8" fmla="*/ 30119 w 1803531"/>
                  <a:gd name="connsiteY8" fmla="*/ 1717779 h 1719843"/>
                  <a:gd name="connsiteX9" fmla="*/ 0 w 1803531"/>
                  <a:gd name="connsiteY9" fmla="*/ 1675815 h 1719843"/>
                  <a:gd name="connsiteX10" fmla="*/ 0 w 1803531"/>
                  <a:gd name="connsiteY10" fmla="*/ 711327 h 1719843"/>
                  <a:gd name="connsiteX11" fmla="*/ 891846 w 1803531"/>
                  <a:gd name="connsiteY11" fmla="*/ 0 h 171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3531" h="1719843">
                    <a:moveTo>
                      <a:pt x="891846" y="0"/>
                    </a:moveTo>
                    <a:lnTo>
                      <a:pt x="1803531" y="709607"/>
                    </a:lnTo>
                    <a:lnTo>
                      <a:pt x="1803531" y="1675815"/>
                    </a:lnTo>
                    <a:cubicBezTo>
                      <a:pt x="1803531" y="1693874"/>
                      <a:pt x="1791087" y="1712448"/>
                      <a:pt x="1767821" y="1719843"/>
                    </a:cubicBezTo>
                    <a:lnTo>
                      <a:pt x="1236460" y="1719212"/>
                    </a:lnTo>
                    <a:lnTo>
                      <a:pt x="1236460" y="953442"/>
                    </a:lnTo>
                    <a:lnTo>
                      <a:pt x="567071" y="953442"/>
                    </a:lnTo>
                    <a:lnTo>
                      <a:pt x="567071" y="1718417"/>
                    </a:lnTo>
                    <a:lnTo>
                      <a:pt x="30119" y="1717779"/>
                    </a:lnTo>
                    <a:cubicBezTo>
                      <a:pt x="12084" y="1716060"/>
                      <a:pt x="0" y="1693530"/>
                      <a:pt x="0" y="1675815"/>
                    </a:cubicBezTo>
                    <a:lnTo>
                      <a:pt x="0" y="711327"/>
                    </a:lnTo>
                    <a:lnTo>
                      <a:pt x="8918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4515653" y="3301199"/>
                <a:ext cx="858927" cy="392889"/>
              </a:xfrm>
              <a:custGeom>
                <a:avLst/>
                <a:gdLst>
                  <a:gd name="T0" fmla="*/ 6308 w 6501"/>
                  <a:gd name="T1" fmla="*/ 2281 h 2972"/>
                  <a:gd name="T2" fmla="*/ 3476 w 6501"/>
                  <a:gd name="T3" fmla="*/ 102 h 2972"/>
                  <a:gd name="T4" fmla="*/ 3024 w 6501"/>
                  <a:gd name="T5" fmla="*/ 102 h 2972"/>
                  <a:gd name="T6" fmla="*/ 1507 w 6501"/>
                  <a:gd name="T7" fmla="*/ 1269 h 2972"/>
                  <a:gd name="T8" fmla="*/ 1507 w 6501"/>
                  <a:gd name="T9" fmla="*/ 680 h 2972"/>
                  <a:gd name="T10" fmla="*/ 767 w 6501"/>
                  <a:gd name="T11" fmla="*/ 680 h 2972"/>
                  <a:gd name="T12" fmla="*/ 767 w 6501"/>
                  <a:gd name="T13" fmla="*/ 1839 h 2972"/>
                  <a:gd name="T14" fmla="*/ 193 w 6501"/>
                  <a:gd name="T15" fmla="*/ 2281 h 2972"/>
                  <a:gd name="T16" fmla="*/ 125 w 6501"/>
                  <a:gd name="T17" fmla="*/ 2800 h 2972"/>
                  <a:gd name="T18" fmla="*/ 418 w 6501"/>
                  <a:gd name="T19" fmla="*/ 2944 h 2972"/>
                  <a:gd name="T20" fmla="*/ 539 w 6501"/>
                  <a:gd name="T21" fmla="*/ 2924 h 2972"/>
                  <a:gd name="T22" fmla="*/ 3136 w 6501"/>
                  <a:gd name="T23" fmla="*/ 858 h 2972"/>
                  <a:gd name="T24" fmla="*/ 3307 w 6501"/>
                  <a:gd name="T25" fmla="*/ 856 h 2972"/>
                  <a:gd name="T26" fmla="*/ 5967 w 6501"/>
                  <a:gd name="T27" fmla="*/ 2925 h 2972"/>
                  <a:gd name="T28" fmla="*/ 6376 w 6501"/>
                  <a:gd name="T29" fmla="*/ 2800 h 2972"/>
                  <a:gd name="T30" fmla="*/ 6308 w 6501"/>
                  <a:gd name="T31" fmla="*/ 2281 h 2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01" h="2972">
                    <a:moveTo>
                      <a:pt x="6308" y="2281"/>
                    </a:moveTo>
                    <a:lnTo>
                      <a:pt x="3476" y="102"/>
                    </a:lnTo>
                    <a:cubicBezTo>
                      <a:pt x="3343" y="0"/>
                      <a:pt x="3157" y="0"/>
                      <a:pt x="3024" y="102"/>
                    </a:cubicBezTo>
                    <a:lnTo>
                      <a:pt x="1507" y="1269"/>
                    </a:lnTo>
                    <a:lnTo>
                      <a:pt x="1507" y="680"/>
                    </a:lnTo>
                    <a:lnTo>
                      <a:pt x="767" y="680"/>
                    </a:lnTo>
                    <a:lnTo>
                      <a:pt x="767" y="1839"/>
                    </a:lnTo>
                    <a:lnTo>
                      <a:pt x="193" y="2281"/>
                    </a:lnTo>
                    <a:cubicBezTo>
                      <a:pt x="31" y="2405"/>
                      <a:pt x="0" y="2638"/>
                      <a:pt x="125" y="2800"/>
                    </a:cubicBezTo>
                    <a:cubicBezTo>
                      <a:pt x="198" y="2895"/>
                      <a:pt x="308" y="2944"/>
                      <a:pt x="418" y="2944"/>
                    </a:cubicBezTo>
                    <a:cubicBezTo>
                      <a:pt x="459" y="2944"/>
                      <a:pt x="500" y="2937"/>
                      <a:pt x="539" y="2924"/>
                    </a:cubicBezTo>
                    <a:lnTo>
                      <a:pt x="3136" y="858"/>
                    </a:lnTo>
                    <a:cubicBezTo>
                      <a:pt x="3186" y="818"/>
                      <a:pt x="3257" y="817"/>
                      <a:pt x="3307" y="856"/>
                    </a:cubicBezTo>
                    <a:lnTo>
                      <a:pt x="5967" y="2925"/>
                    </a:lnTo>
                    <a:cubicBezTo>
                      <a:pt x="6113" y="2972"/>
                      <a:pt x="6277" y="2928"/>
                      <a:pt x="6376" y="2800"/>
                    </a:cubicBezTo>
                    <a:cubicBezTo>
                      <a:pt x="6501" y="2638"/>
                      <a:pt x="6470" y="2405"/>
                      <a:pt x="6308" y="22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9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ndinghomelessnessny.org/wp-content/uploads/2015/10/o-HOMELESS-CHILD-faceboo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8"/>
          <a:stretch/>
        </p:blipFill>
        <p:spPr bwMode="auto">
          <a:xfrm>
            <a:off x="0" y="747933"/>
            <a:ext cx="9144000" cy="513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" y="996698"/>
            <a:ext cx="4201671" cy="2149696"/>
            <a:chOff x="2" y="996698"/>
            <a:chExt cx="4201671" cy="2149696"/>
          </a:xfrm>
        </p:grpSpPr>
        <p:sp>
          <p:nvSpPr>
            <p:cNvPr id="16" name="Freeform 15"/>
            <p:cNvSpPr/>
            <p:nvPr/>
          </p:nvSpPr>
          <p:spPr>
            <a:xfrm>
              <a:off x="3644112" y="996698"/>
              <a:ext cx="557561" cy="2149696"/>
            </a:xfrm>
            <a:custGeom>
              <a:avLst/>
              <a:gdLst>
                <a:gd name="connsiteX0" fmla="*/ 0 w 557561"/>
                <a:gd name="connsiteY0" fmla="*/ 0 h 2149696"/>
                <a:gd name="connsiteX1" fmla="*/ 94130 w 557561"/>
                <a:gd name="connsiteY1" fmla="*/ 0 h 2149696"/>
                <a:gd name="connsiteX2" fmla="*/ 557561 w 557561"/>
                <a:gd name="connsiteY2" fmla="*/ 1074848 h 2149696"/>
                <a:gd name="connsiteX3" fmla="*/ 94130 w 557561"/>
                <a:gd name="connsiteY3" fmla="*/ 2149696 h 2149696"/>
                <a:gd name="connsiteX4" fmla="*/ 0 w 557561"/>
                <a:gd name="connsiteY4" fmla="*/ 2149696 h 2149696"/>
                <a:gd name="connsiteX5" fmla="*/ 463431 w 557561"/>
                <a:gd name="connsiteY5" fmla="*/ 1074848 h 2149696"/>
                <a:gd name="connsiteX6" fmla="*/ 0 w 557561"/>
                <a:gd name="connsiteY6" fmla="*/ 0 h 214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7561" h="2149696">
                  <a:moveTo>
                    <a:pt x="0" y="0"/>
                  </a:moveTo>
                  <a:lnTo>
                    <a:pt x="94130" y="0"/>
                  </a:lnTo>
                  <a:lnTo>
                    <a:pt x="557561" y="1074848"/>
                  </a:lnTo>
                  <a:lnTo>
                    <a:pt x="94130" y="2149696"/>
                  </a:lnTo>
                  <a:lnTo>
                    <a:pt x="0" y="2149696"/>
                  </a:lnTo>
                  <a:lnTo>
                    <a:pt x="463431" y="1074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9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Pentagon 16"/>
            <p:cNvSpPr/>
            <p:nvPr/>
          </p:nvSpPr>
          <p:spPr>
            <a:xfrm>
              <a:off x="2" y="996698"/>
              <a:ext cx="4107541" cy="2149696"/>
            </a:xfrm>
            <a:prstGeom prst="homePlate">
              <a:avLst>
                <a:gd name="adj" fmla="val 21558"/>
              </a:avLst>
            </a:prstGeom>
            <a:solidFill>
              <a:schemeClr val="tx1">
                <a:lumMod val="75000"/>
                <a:lumOff val="25000"/>
                <a:alpha val="89000"/>
              </a:schemeClr>
            </a:solidFill>
            <a:ln w="0">
              <a:solidFill>
                <a:srgbClr val="3893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5853" y="1106723"/>
            <a:ext cx="3655875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THANK </a:t>
            </a:r>
            <a:endParaRPr lang="en-US" sz="6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6000" b="1" dirty="0" smtClean="0">
                <a:solidFill>
                  <a:srgbClr val="62B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YOU</a:t>
            </a:r>
            <a:endParaRPr lang="en-US" sz="6000" b="1" dirty="0">
              <a:solidFill>
                <a:srgbClr val="62BF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5854" y="3545481"/>
            <a:ext cx="6345287" cy="2215991"/>
            <a:chOff x="95854" y="3545481"/>
            <a:chExt cx="6345287" cy="2215991"/>
          </a:xfrm>
        </p:grpSpPr>
        <p:sp>
          <p:nvSpPr>
            <p:cNvPr id="13" name="Rectangle 12"/>
            <p:cNvSpPr/>
            <p:nvPr/>
          </p:nvSpPr>
          <p:spPr>
            <a:xfrm>
              <a:off x="1048871" y="3865963"/>
              <a:ext cx="5392270" cy="1575027"/>
            </a:xfrm>
            <a:prstGeom prst="rect">
              <a:avLst/>
            </a:prstGeom>
            <a:gradFill flip="none" rotWithShape="1">
              <a:gsLst>
                <a:gs pos="7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95854" y="3545481"/>
              <a:ext cx="1960736" cy="2215991"/>
              <a:chOff x="425277" y="3895103"/>
              <a:chExt cx="1960736" cy="2215991"/>
            </a:xfrm>
            <a:effectLst>
              <a:outerShdw blurRad="63500" sx="106000" sy="106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Oval 18"/>
              <p:cNvSpPr/>
              <p:nvPr/>
            </p:nvSpPr>
            <p:spPr>
              <a:xfrm>
                <a:off x="425277" y="4025795"/>
                <a:ext cx="1960736" cy="1954606"/>
              </a:xfrm>
              <a:prstGeom prst="ellipse">
                <a:avLst/>
              </a:prstGeom>
              <a:solidFill>
                <a:srgbClr val="0891F8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78484" y="3895103"/>
                <a:ext cx="1054322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8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?</a:t>
                </a:r>
                <a:endParaRPr lang="en-US" sz="13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949563" y="4191811"/>
              <a:ext cx="3762245" cy="923330"/>
            </a:xfrm>
            <a:prstGeom prst="rect">
              <a:avLst/>
            </a:prstGeom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Questions</a:t>
              </a:r>
              <a:endPara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4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Overview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3dprint.com/wp-content/uploads/2014/04/homeless-fea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6" b="10745"/>
          <a:stretch/>
        </p:blipFill>
        <p:spPr bwMode="auto">
          <a:xfrm>
            <a:off x="-6874" y="757238"/>
            <a:ext cx="9157748" cy="525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874" y="757238"/>
            <a:ext cx="9150874" cy="523112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3763" y="1965958"/>
            <a:ext cx="8229600" cy="41275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Homeless in San Mateo County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Homeless Systems Redesign Process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Strategic</a:t>
            </a:r>
            <a:r>
              <a:rPr lang="en-US" baseline="0" dirty="0" smtClean="0">
                <a:solidFill>
                  <a:schemeClr val="bg1"/>
                </a:solidFill>
              </a:rPr>
              <a:t> Goals to End Homelessness by 2020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omelessness logo 3-9-0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4900"/>
            <a:ext cx="6883400" cy="453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5300" y="1033460"/>
            <a:ext cx="8153400" cy="48133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5300" y="1028697"/>
            <a:ext cx="8153400" cy="357187"/>
          </a:xfrm>
          <a:prstGeom prst="rect">
            <a:avLst/>
          </a:prstGeom>
          <a:solidFill>
            <a:srgbClr val="056CB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49335" y="225963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1,796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57059" y="160986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2,281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90530" y="229011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1,772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78512" y="176339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2,149</a:t>
            </a:r>
            <a:endParaRPr lang="en-US" sz="1200" b="1" dirty="0"/>
          </a:p>
        </p:txBody>
      </p:sp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671505"/>
              </p:ext>
            </p:extLst>
          </p:nvPr>
        </p:nvGraphicFramePr>
        <p:xfrm>
          <a:off x="495300" y="1017132"/>
          <a:ext cx="8153399" cy="483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</a:rPr>
              <a:t>Homeless </a:t>
            </a:r>
            <a:r>
              <a:rPr lang="en-US" b="1" dirty="0" smtClean="0">
                <a:solidFill>
                  <a:schemeClr val="tx1"/>
                </a:solidFill>
              </a:rPr>
              <a:t>Count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 eaLnBrk="0" hangingPunct="0">
              <a:defRPr/>
            </a:pPr>
            <a:r>
              <a:rPr lang="en-US" b="1" dirty="0">
                <a:solidFill>
                  <a:schemeClr val="tx1"/>
                </a:solidFill>
              </a:rPr>
              <a:t>Fewer Unsheltered People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5300" y="1028698"/>
            <a:ext cx="8153400" cy="4818063"/>
            <a:chOff x="495300" y="1028698"/>
            <a:chExt cx="8153400" cy="4818063"/>
          </a:xfrm>
        </p:grpSpPr>
        <p:sp>
          <p:nvSpPr>
            <p:cNvPr id="5" name="Rectangle 4"/>
            <p:cNvSpPr/>
            <p:nvPr/>
          </p:nvSpPr>
          <p:spPr>
            <a:xfrm>
              <a:off x="495300" y="1033460"/>
              <a:ext cx="8153400" cy="48133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solidFill>
                <a:srgbClr val="056CB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95300" y="1028698"/>
              <a:ext cx="8153400" cy="142878"/>
            </a:xfrm>
            <a:prstGeom prst="rect">
              <a:avLst/>
            </a:prstGeom>
            <a:solidFill>
              <a:srgbClr val="056CB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8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174239"/>
              </p:ext>
            </p:extLst>
          </p:nvPr>
        </p:nvGraphicFramePr>
        <p:xfrm>
          <a:off x="495300" y="1088571"/>
          <a:ext cx="8153400" cy="4758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47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701031"/>
              </p:ext>
            </p:extLst>
          </p:nvPr>
        </p:nvGraphicFramePr>
        <p:xfrm>
          <a:off x="559933" y="1299374"/>
          <a:ext cx="8126867" cy="4715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814386"/>
          </a:xfrm>
        </p:spPr>
        <p:txBody>
          <a:bodyPr>
            <a:noAutofit/>
          </a:bodyPr>
          <a:lstStyle/>
          <a:p>
            <a:pPr lvl="0"/>
            <a:r>
              <a:rPr lang="en-US" b="1" dirty="0" smtClean="0">
                <a:solidFill>
                  <a:schemeClr val="tx1"/>
                </a:solidFill>
              </a:rPr>
              <a:t>Locations of Unsheltered People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1675" y="2081956"/>
            <a:ext cx="2085975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sz="1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 i="1" dirty="0" smtClean="0"/>
              <a:t>Encampments </a:t>
            </a:r>
            <a:fld id="{3BA6AA52-4B7E-4C0F-8D6C-2F0A66FBAA12}" type="PERCENTAGE">
              <a:rPr lang="en-US" b="1" i="1" smtClean="0"/>
              <a:pPr algn="ctr">
                <a:defRPr sz="16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t>18%</a:t>
            </a:fld>
            <a:endParaRPr lang="en-US" b="1" i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1781486" y="1337330"/>
            <a:ext cx="1094590" cy="660512"/>
            <a:chOff x="234950" y="1096963"/>
            <a:chExt cx="7673976" cy="4630738"/>
          </a:xfrm>
          <a:solidFill>
            <a:schemeClr val="bg1"/>
          </a:solidFill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824038" y="1096963"/>
              <a:ext cx="6084888" cy="4630738"/>
            </a:xfrm>
            <a:custGeom>
              <a:avLst/>
              <a:gdLst>
                <a:gd name="T0" fmla="*/ 1284 w 3833"/>
                <a:gd name="T1" fmla="*/ 2898 h 2917"/>
                <a:gd name="T2" fmla="*/ 1302 w 3833"/>
                <a:gd name="T3" fmla="*/ 2914 h 2917"/>
                <a:gd name="T4" fmla="*/ 1326 w 3833"/>
                <a:gd name="T5" fmla="*/ 2914 h 2917"/>
                <a:gd name="T6" fmla="*/ 3819 w 3833"/>
                <a:gd name="T7" fmla="*/ 1865 h 2917"/>
                <a:gd name="T8" fmla="*/ 3833 w 3833"/>
                <a:gd name="T9" fmla="*/ 1836 h 2917"/>
                <a:gd name="T10" fmla="*/ 2747 w 3833"/>
                <a:gd name="T11" fmla="*/ 20 h 2917"/>
                <a:gd name="T12" fmla="*/ 2728 w 3833"/>
                <a:gd name="T13" fmla="*/ 2 h 2917"/>
                <a:gd name="T14" fmla="*/ 37 w 3833"/>
                <a:gd name="T15" fmla="*/ 161 h 2917"/>
                <a:gd name="T16" fmla="*/ 12 w 3833"/>
                <a:gd name="T17" fmla="*/ 171 h 2917"/>
                <a:gd name="T18" fmla="*/ 2 w 3833"/>
                <a:gd name="T19" fmla="*/ 194 h 2917"/>
                <a:gd name="T20" fmla="*/ 4 w 3833"/>
                <a:gd name="T21" fmla="*/ 218 h 2917"/>
                <a:gd name="T22" fmla="*/ 22 w 3833"/>
                <a:gd name="T23" fmla="*/ 234 h 2917"/>
                <a:gd name="T24" fmla="*/ 2268 w 3833"/>
                <a:gd name="T25" fmla="*/ 102 h 2917"/>
                <a:gd name="T26" fmla="*/ 2684 w 3833"/>
                <a:gd name="T27" fmla="*/ 77 h 2917"/>
                <a:gd name="T28" fmla="*/ 2697 w 3833"/>
                <a:gd name="T29" fmla="*/ 77 h 2917"/>
                <a:gd name="T30" fmla="*/ 2704 w 3833"/>
                <a:gd name="T31" fmla="*/ 77 h 2917"/>
                <a:gd name="T32" fmla="*/ 2706 w 3833"/>
                <a:gd name="T33" fmla="*/ 77 h 2917"/>
                <a:gd name="T34" fmla="*/ 2703 w 3833"/>
                <a:gd name="T35" fmla="*/ 75 h 2917"/>
                <a:gd name="T36" fmla="*/ 2697 w 3833"/>
                <a:gd name="T37" fmla="*/ 72 h 2917"/>
                <a:gd name="T38" fmla="*/ 2691 w 3833"/>
                <a:gd name="T39" fmla="*/ 68 h 2917"/>
                <a:gd name="T40" fmla="*/ 2685 w 3833"/>
                <a:gd name="T41" fmla="*/ 61 h 2917"/>
                <a:gd name="T42" fmla="*/ 3426 w 3833"/>
                <a:gd name="T43" fmla="*/ 1297 h 2917"/>
                <a:gd name="T44" fmla="*/ 3784 w 3833"/>
                <a:gd name="T45" fmla="*/ 1802 h 2917"/>
                <a:gd name="T46" fmla="*/ 1344 w 3833"/>
                <a:gd name="T47" fmla="*/ 2826 h 2917"/>
                <a:gd name="T48" fmla="*/ 1321 w 3833"/>
                <a:gd name="T49" fmla="*/ 2836 h 2917"/>
                <a:gd name="T50" fmla="*/ 1315 w 3833"/>
                <a:gd name="T51" fmla="*/ 2839 h 2917"/>
                <a:gd name="T52" fmla="*/ 1322 w 3833"/>
                <a:gd name="T53" fmla="*/ 2840 h 2917"/>
                <a:gd name="T54" fmla="*/ 1335 w 3833"/>
                <a:gd name="T55" fmla="*/ 2843 h 2917"/>
                <a:gd name="T56" fmla="*/ 1347 w 3833"/>
                <a:gd name="T57" fmla="*/ 2856 h 2917"/>
                <a:gd name="T58" fmla="*/ 817 w 3833"/>
                <a:gd name="T59" fmla="*/ 1748 h 2917"/>
                <a:gd name="T60" fmla="*/ 60 w 3833"/>
                <a:gd name="T61" fmla="*/ 168 h 2917"/>
                <a:gd name="T62" fmla="*/ 38 w 3833"/>
                <a:gd name="T63" fmla="*/ 159 h 2917"/>
                <a:gd name="T64" fmla="*/ 16 w 3833"/>
                <a:gd name="T65" fmla="*/ 169 h 2917"/>
                <a:gd name="T66" fmla="*/ 2 w 3833"/>
                <a:gd name="T67" fmla="*/ 190 h 2917"/>
                <a:gd name="T68" fmla="*/ 4 w 3833"/>
                <a:gd name="T69" fmla="*/ 216 h 2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33" h="2917">
                  <a:moveTo>
                    <a:pt x="4" y="216"/>
                  </a:moveTo>
                  <a:lnTo>
                    <a:pt x="1284" y="2898"/>
                  </a:lnTo>
                  <a:lnTo>
                    <a:pt x="1291" y="2906"/>
                  </a:lnTo>
                  <a:lnTo>
                    <a:pt x="1302" y="2914"/>
                  </a:lnTo>
                  <a:lnTo>
                    <a:pt x="1315" y="2917"/>
                  </a:lnTo>
                  <a:lnTo>
                    <a:pt x="1326" y="2914"/>
                  </a:lnTo>
                  <a:lnTo>
                    <a:pt x="3805" y="1874"/>
                  </a:lnTo>
                  <a:lnTo>
                    <a:pt x="3819" y="1865"/>
                  </a:lnTo>
                  <a:lnTo>
                    <a:pt x="3828" y="1852"/>
                  </a:lnTo>
                  <a:lnTo>
                    <a:pt x="3833" y="1836"/>
                  </a:lnTo>
                  <a:lnTo>
                    <a:pt x="3827" y="1820"/>
                  </a:lnTo>
                  <a:lnTo>
                    <a:pt x="2747" y="20"/>
                  </a:lnTo>
                  <a:lnTo>
                    <a:pt x="2739" y="9"/>
                  </a:lnTo>
                  <a:lnTo>
                    <a:pt x="2728" y="2"/>
                  </a:lnTo>
                  <a:lnTo>
                    <a:pt x="2715" y="0"/>
                  </a:lnTo>
                  <a:lnTo>
                    <a:pt x="37" y="161"/>
                  </a:lnTo>
                  <a:lnTo>
                    <a:pt x="22" y="163"/>
                  </a:lnTo>
                  <a:lnTo>
                    <a:pt x="12" y="171"/>
                  </a:lnTo>
                  <a:lnTo>
                    <a:pt x="4" y="181"/>
                  </a:lnTo>
                  <a:lnTo>
                    <a:pt x="2" y="194"/>
                  </a:lnTo>
                  <a:lnTo>
                    <a:pt x="2" y="206"/>
                  </a:lnTo>
                  <a:lnTo>
                    <a:pt x="4" y="218"/>
                  </a:lnTo>
                  <a:lnTo>
                    <a:pt x="12" y="228"/>
                  </a:lnTo>
                  <a:lnTo>
                    <a:pt x="22" y="234"/>
                  </a:lnTo>
                  <a:lnTo>
                    <a:pt x="37" y="235"/>
                  </a:lnTo>
                  <a:lnTo>
                    <a:pt x="2268" y="102"/>
                  </a:lnTo>
                  <a:lnTo>
                    <a:pt x="2673" y="78"/>
                  </a:lnTo>
                  <a:lnTo>
                    <a:pt x="2684" y="77"/>
                  </a:lnTo>
                  <a:lnTo>
                    <a:pt x="2691" y="77"/>
                  </a:lnTo>
                  <a:lnTo>
                    <a:pt x="2697" y="77"/>
                  </a:lnTo>
                  <a:lnTo>
                    <a:pt x="2701" y="77"/>
                  </a:lnTo>
                  <a:lnTo>
                    <a:pt x="2704" y="77"/>
                  </a:lnTo>
                  <a:lnTo>
                    <a:pt x="2706" y="77"/>
                  </a:lnTo>
                  <a:lnTo>
                    <a:pt x="2706" y="77"/>
                  </a:lnTo>
                  <a:lnTo>
                    <a:pt x="2704" y="77"/>
                  </a:lnTo>
                  <a:lnTo>
                    <a:pt x="2703" y="75"/>
                  </a:lnTo>
                  <a:lnTo>
                    <a:pt x="2700" y="74"/>
                  </a:lnTo>
                  <a:lnTo>
                    <a:pt x="2697" y="72"/>
                  </a:lnTo>
                  <a:lnTo>
                    <a:pt x="2694" y="71"/>
                  </a:lnTo>
                  <a:lnTo>
                    <a:pt x="2691" y="68"/>
                  </a:lnTo>
                  <a:lnTo>
                    <a:pt x="2688" y="65"/>
                  </a:lnTo>
                  <a:lnTo>
                    <a:pt x="2685" y="61"/>
                  </a:lnTo>
                  <a:lnTo>
                    <a:pt x="2750" y="169"/>
                  </a:lnTo>
                  <a:lnTo>
                    <a:pt x="3426" y="1297"/>
                  </a:lnTo>
                  <a:lnTo>
                    <a:pt x="3762" y="1856"/>
                  </a:lnTo>
                  <a:lnTo>
                    <a:pt x="3784" y="1802"/>
                  </a:lnTo>
                  <a:lnTo>
                    <a:pt x="1720" y="2668"/>
                  </a:lnTo>
                  <a:lnTo>
                    <a:pt x="1344" y="2826"/>
                  </a:lnTo>
                  <a:lnTo>
                    <a:pt x="1329" y="2831"/>
                  </a:lnTo>
                  <a:lnTo>
                    <a:pt x="1321" y="2836"/>
                  </a:lnTo>
                  <a:lnTo>
                    <a:pt x="1315" y="2837"/>
                  </a:lnTo>
                  <a:lnTo>
                    <a:pt x="1315" y="2839"/>
                  </a:lnTo>
                  <a:lnTo>
                    <a:pt x="1318" y="2839"/>
                  </a:lnTo>
                  <a:lnTo>
                    <a:pt x="1322" y="2840"/>
                  </a:lnTo>
                  <a:lnTo>
                    <a:pt x="1328" y="2840"/>
                  </a:lnTo>
                  <a:lnTo>
                    <a:pt x="1335" y="2843"/>
                  </a:lnTo>
                  <a:lnTo>
                    <a:pt x="1341" y="2849"/>
                  </a:lnTo>
                  <a:lnTo>
                    <a:pt x="1347" y="2856"/>
                  </a:lnTo>
                  <a:lnTo>
                    <a:pt x="1307" y="2773"/>
                  </a:lnTo>
                  <a:lnTo>
                    <a:pt x="817" y="1748"/>
                  </a:lnTo>
                  <a:lnTo>
                    <a:pt x="69" y="180"/>
                  </a:lnTo>
                  <a:lnTo>
                    <a:pt x="60" y="168"/>
                  </a:lnTo>
                  <a:lnTo>
                    <a:pt x="50" y="161"/>
                  </a:lnTo>
                  <a:lnTo>
                    <a:pt x="38" y="159"/>
                  </a:lnTo>
                  <a:lnTo>
                    <a:pt x="26" y="162"/>
                  </a:lnTo>
                  <a:lnTo>
                    <a:pt x="16" y="169"/>
                  </a:lnTo>
                  <a:lnTo>
                    <a:pt x="7" y="178"/>
                  </a:lnTo>
                  <a:lnTo>
                    <a:pt x="2" y="190"/>
                  </a:lnTo>
                  <a:lnTo>
                    <a:pt x="0" y="203"/>
                  </a:lnTo>
                  <a:lnTo>
                    <a:pt x="4" y="216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38125" y="1352550"/>
              <a:ext cx="3733800" cy="4371975"/>
            </a:xfrm>
            <a:custGeom>
              <a:avLst/>
              <a:gdLst>
                <a:gd name="T0" fmla="*/ 69 w 2352"/>
                <a:gd name="T1" fmla="*/ 2256 h 2754"/>
                <a:gd name="T2" fmla="*/ 1068 w 2352"/>
                <a:gd name="T3" fmla="*/ 55 h 2754"/>
                <a:gd name="T4" fmla="*/ 1003 w 2352"/>
                <a:gd name="T5" fmla="*/ 55 h 2754"/>
                <a:gd name="T6" fmla="*/ 2283 w 2352"/>
                <a:gd name="T7" fmla="*/ 2737 h 2754"/>
                <a:gd name="T8" fmla="*/ 2325 w 2352"/>
                <a:gd name="T9" fmla="*/ 2681 h 2754"/>
                <a:gd name="T10" fmla="*/ 47 w 2352"/>
                <a:gd name="T11" fmla="*/ 2201 h 2754"/>
                <a:gd name="T12" fmla="*/ 32 w 2352"/>
                <a:gd name="T13" fmla="*/ 2201 h 2754"/>
                <a:gd name="T14" fmla="*/ 19 w 2352"/>
                <a:gd name="T15" fmla="*/ 2205 h 2754"/>
                <a:gd name="T16" fmla="*/ 10 w 2352"/>
                <a:gd name="T17" fmla="*/ 2214 h 2754"/>
                <a:gd name="T18" fmla="*/ 3 w 2352"/>
                <a:gd name="T19" fmla="*/ 2224 h 2754"/>
                <a:gd name="T20" fmla="*/ 0 w 2352"/>
                <a:gd name="T21" fmla="*/ 2236 h 2754"/>
                <a:gd name="T22" fmla="*/ 0 w 2352"/>
                <a:gd name="T23" fmla="*/ 2248 h 2754"/>
                <a:gd name="T24" fmla="*/ 4 w 2352"/>
                <a:gd name="T25" fmla="*/ 2259 h 2754"/>
                <a:gd name="T26" fmla="*/ 13 w 2352"/>
                <a:gd name="T27" fmla="*/ 2268 h 2754"/>
                <a:gd name="T28" fmla="*/ 26 w 2352"/>
                <a:gd name="T29" fmla="*/ 2274 h 2754"/>
                <a:gd name="T30" fmla="*/ 2305 w 2352"/>
                <a:gd name="T31" fmla="*/ 2753 h 2754"/>
                <a:gd name="T32" fmla="*/ 2321 w 2352"/>
                <a:gd name="T33" fmla="*/ 2754 h 2754"/>
                <a:gd name="T34" fmla="*/ 2334 w 2352"/>
                <a:gd name="T35" fmla="*/ 2748 h 2754"/>
                <a:gd name="T36" fmla="*/ 2345 w 2352"/>
                <a:gd name="T37" fmla="*/ 2739 h 2754"/>
                <a:gd name="T38" fmla="*/ 2350 w 2352"/>
                <a:gd name="T39" fmla="*/ 2728 h 2754"/>
                <a:gd name="T40" fmla="*/ 2352 w 2352"/>
                <a:gd name="T41" fmla="*/ 2713 h 2754"/>
                <a:gd name="T42" fmla="*/ 2348 w 2352"/>
                <a:gd name="T43" fmla="*/ 2698 h 2754"/>
                <a:gd name="T44" fmla="*/ 1068 w 2352"/>
                <a:gd name="T45" fmla="*/ 19 h 2754"/>
                <a:gd name="T46" fmla="*/ 1061 w 2352"/>
                <a:gd name="T47" fmla="*/ 8 h 2754"/>
                <a:gd name="T48" fmla="*/ 1049 w 2352"/>
                <a:gd name="T49" fmla="*/ 1 h 2754"/>
                <a:gd name="T50" fmla="*/ 1036 w 2352"/>
                <a:gd name="T51" fmla="*/ 0 h 2754"/>
                <a:gd name="T52" fmla="*/ 1023 w 2352"/>
                <a:gd name="T53" fmla="*/ 1 h 2754"/>
                <a:gd name="T54" fmla="*/ 1011 w 2352"/>
                <a:gd name="T55" fmla="*/ 7 h 2754"/>
                <a:gd name="T56" fmla="*/ 1003 w 2352"/>
                <a:gd name="T57" fmla="*/ 19 h 2754"/>
                <a:gd name="T58" fmla="*/ 4 w 2352"/>
                <a:gd name="T59" fmla="*/ 2218 h 2754"/>
                <a:gd name="T60" fmla="*/ 0 w 2352"/>
                <a:gd name="T61" fmla="*/ 2233 h 2754"/>
                <a:gd name="T62" fmla="*/ 1 w 2352"/>
                <a:gd name="T63" fmla="*/ 2246 h 2754"/>
                <a:gd name="T64" fmla="*/ 7 w 2352"/>
                <a:gd name="T65" fmla="*/ 2258 h 2754"/>
                <a:gd name="T66" fmla="*/ 16 w 2352"/>
                <a:gd name="T67" fmla="*/ 2267 h 2754"/>
                <a:gd name="T68" fmla="*/ 26 w 2352"/>
                <a:gd name="T69" fmla="*/ 2273 h 2754"/>
                <a:gd name="T70" fmla="*/ 38 w 2352"/>
                <a:gd name="T71" fmla="*/ 2275 h 2754"/>
                <a:gd name="T72" fmla="*/ 50 w 2352"/>
                <a:gd name="T73" fmla="*/ 2274 h 2754"/>
                <a:gd name="T74" fmla="*/ 60 w 2352"/>
                <a:gd name="T75" fmla="*/ 2268 h 2754"/>
                <a:gd name="T76" fmla="*/ 69 w 2352"/>
                <a:gd name="T77" fmla="*/ 2256 h 2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52" h="2754">
                  <a:moveTo>
                    <a:pt x="69" y="2256"/>
                  </a:moveTo>
                  <a:lnTo>
                    <a:pt x="1068" y="55"/>
                  </a:lnTo>
                  <a:lnTo>
                    <a:pt x="1003" y="55"/>
                  </a:lnTo>
                  <a:lnTo>
                    <a:pt x="2283" y="2737"/>
                  </a:lnTo>
                  <a:lnTo>
                    <a:pt x="2325" y="2681"/>
                  </a:lnTo>
                  <a:lnTo>
                    <a:pt x="47" y="2201"/>
                  </a:lnTo>
                  <a:lnTo>
                    <a:pt x="32" y="2201"/>
                  </a:lnTo>
                  <a:lnTo>
                    <a:pt x="19" y="2205"/>
                  </a:lnTo>
                  <a:lnTo>
                    <a:pt x="10" y="2214"/>
                  </a:lnTo>
                  <a:lnTo>
                    <a:pt x="3" y="2224"/>
                  </a:lnTo>
                  <a:lnTo>
                    <a:pt x="0" y="2236"/>
                  </a:lnTo>
                  <a:lnTo>
                    <a:pt x="0" y="2248"/>
                  </a:lnTo>
                  <a:lnTo>
                    <a:pt x="4" y="2259"/>
                  </a:lnTo>
                  <a:lnTo>
                    <a:pt x="13" y="2268"/>
                  </a:lnTo>
                  <a:lnTo>
                    <a:pt x="26" y="2274"/>
                  </a:lnTo>
                  <a:lnTo>
                    <a:pt x="2305" y="2753"/>
                  </a:lnTo>
                  <a:lnTo>
                    <a:pt x="2321" y="2754"/>
                  </a:lnTo>
                  <a:lnTo>
                    <a:pt x="2334" y="2748"/>
                  </a:lnTo>
                  <a:lnTo>
                    <a:pt x="2345" y="2739"/>
                  </a:lnTo>
                  <a:lnTo>
                    <a:pt x="2350" y="2728"/>
                  </a:lnTo>
                  <a:lnTo>
                    <a:pt x="2352" y="2713"/>
                  </a:lnTo>
                  <a:lnTo>
                    <a:pt x="2348" y="2698"/>
                  </a:lnTo>
                  <a:lnTo>
                    <a:pt x="1068" y="19"/>
                  </a:lnTo>
                  <a:lnTo>
                    <a:pt x="1061" y="8"/>
                  </a:lnTo>
                  <a:lnTo>
                    <a:pt x="1049" y="1"/>
                  </a:lnTo>
                  <a:lnTo>
                    <a:pt x="1036" y="0"/>
                  </a:lnTo>
                  <a:lnTo>
                    <a:pt x="1023" y="1"/>
                  </a:lnTo>
                  <a:lnTo>
                    <a:pt x="1011" y="7"/>
                  </a:lnTo>
                  <a:lnTo>
                    <a:pt x="1003" y="19"/>
                  </a:lnTo>
                  <a:lnTo>
                    <a:pt x="4" y="2218"/>
                  </a:lnTo>
                  <a:lnTo>
                    <a:pt x="0" y="2233"/>
                  </a:lnTo>
                  <a:lnTo>
                    <a:pt x="1" y="2246"/>
                  </a:lnTo>
                  <a:lnTo>
                    <a:pt x="7" y="2258"/>
                  </a:lnTo>
                  <a:lnTo>
                    <a:pt x="16" y="2267"/>
                  </a:lnTo>
                  <a:lnTo>
                    <a:pt x="26" y="2273"/>
                  </a:lnTo>
                  <a:lnTo>
                    <a:pt x="38" y="2275"/>
                  </a:lnTo>
                  <a:lnTo>
                    <a:pt x="50" y="2274"/>
                  </a:lnTo>
                  <a:lnTo>
                    <a:pt x="60" y="2268"/>
                  </a:lnTo>
                  <a:lnTo>
                    <a:pt x="69" y="2256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1398588" y="3316288"/>
              <a:ext cx="1082675" cy="2047875"/>
            </a:xfrm>
            <a:custGeom>
              <a:avLst/>
              <a:gdLst>
                <a:gd name="T0" fmla="*/ 0 w 682"/>
                <a:gd name="T1" fmla="*/ 1146 h 1290"/>
                <a:gd name="T2" fmla="*/ 305 w 682"/>
                <a:gd name="T3" fmla="*/ 0 h 1290"/>
                <a:gd name="T4" fmla="*/ 682 w 682"/>
                <a:gd name="T5" fmla="*/ 1290 h 1290"/>
                <a:gd name="T6" fmla="*/ 0 w 682"/>
                <a:gd name="T7" fmla="*/ 1146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2" h="1290">
                  <a:moveTo>
                    <a:pt x="0" y="1146"/>
                  </a:moveTo>
                  <a:lnTo>
                    <a:pt x="305" y="0"/>
                  </a:lnTo>
                  <a:lnTo>
                    <a:pt x="682" y="1290"/>
                  </a:lnTo>
                  <a:lnTo>
                    <a:pt x="0" y="1146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658813" y="3286125"/>
              <a:ext cx="1250950" cy="1879600"/>
            </a:xfrm>
            <a:custGeom>
              <a:avLst/>
              <a:gdLst>
                <a:gd name="T0" fmla="*/ 3 w 788"/>
                <a:gd name="T1" fmla="*/ 483 h 1184"/>
                <a:gd name="T2" fmla="*/ 449 w 788"/>
                <a:gd name="T3" fmla="*/ 1175 h 1184"/>
                <a:gd name="T4" fmla="*/ 455 w 788"/>
                <a:gd name="T5" fmla="*/ 1181 h 1184"/>
                <a:gd name="T6" fmla="*/ 464 w 788"/>
                <a:gd name="T7" fmla="*/ 1184 h 1184"/>
                <a:gd name="T8" fmla="*/ 471 w 788"/>
                <a:gd name="T9" fmla="*/ 1182 h 1184"/>
                <a:gd name="T10" fmla="*/ 479 w 788"/>
                <a:gd name="T11" fmla="*/ 1178 h 1184"/>
                <a:gd name="T12" fmla="*/ 483 w 788"/>
                <a:gd name="T13" fmla="*/ 1171 h 1184"/>
                <a:gd name="T14" fmla="*/ 788 w 788"/>
                <a:gd name="T15" fmla="*/ 24 h 1184"/>
                <a:gd name="T16" fmla="*/ 788 w 788"/>
                <a:gd name="T17" fmla="*/ 13 h 1184"/>
                <a:gd name="T18" fmla="*/ 783 w 788"/>
                <a:gd name="T19" fmla="*/ 5 h 1184"/>
                <a:gd name="T20" fmla="*/ 772 w 788"/>
                <a:gd name="T21" fmla="*/ 0 h 1184"/>
                <a:gd name="T22" fmla="*/ 760 w 788"/>
                <a:gd name="T23" fmla="*/ 3 h 1184"/>
                <a:gd name="T24" fmla="*/ 9 w 788"/>
                <a:gd name="T25" fmla="*/ 457 h 1184"/>
                <a:gd name="T26" fmla="*/ 2 w 788"/>
                <a:gd name="T27" fmla="*/ 464 h 1184"/>
                <a:gd name="T28" fmla="*/ 0 w 788"/>
                <a:gd name="T29" fmla="*/ 475 h 1184"/>
                <a:gd name="T30" fmla="*/ 3 w 788"/>
                <a:gd name="T31" fmla="*/ 483 h 1184"/>
                <a:gd name="T32" fmla="*/ 9 w 788"/>
                <a:gd name="T33" fmla="*/ 489 h 1184"/>
                <a:gd name="T34" fmla="*/ 18 w 788"/>
                <a:gd name="T35" fmla="*/ 492 h 1184"/>
                <a:gd name="T36" fmla="*/ 28 w 788"/>
                <a:gd name="T37" fmla="*/ 489 h 1184"/>
                <a:gd name="T38" fmla="*/ 780 w 788"/>
                <a:gd name="T39" fmla="*/ 35 h 1184"/>
                <a:gd name="T40" fmla="*/ 753 w 788"/>
                <a:gd name="T41" fmla="*/ 13 h 1184"/>
                <a:gd name="T42" fmla="*/ 448 w 788"/>
                <a:gd name="T43" fmla="*/ 1160 h 1184"/>
                <a:gd name="T44" fmla="*/ 482 w 788"/>
                <a:gd name="T45" fmla="*/ 1156 h 1184"/>
                <a:gd name="T46" fmla="*/ 36 w 788"/>
                <a:gd name="T47" fmla="*/ 464 h 1184"/>
                <a:gd name="T48" fmla="*/ 27 w 788"/>
                <a:gd name="T49" fmla="*/ 457 h 1184"/>
                <a:gd name="T50" fmla="*/ 18 w 788"/>
                <a:gd name="T51" fmla="*/ 455 h 1184"/>
                <a:gd name="T52" fmla="*/ 9 w 788"/>
                <a:gd name="T53" fmla="*/ 458 h 1184"/>
                <a:gd name="T54" fmla="*/ 2 w 788"/>
                <a:gd name="T55" fmla="*/ 464 h 1184"/>
                <a:gd name="T56" fmla="*/ 0 w 788"/>
                <a:gd name="T57" fmla="*/ 473 h 1184"/>
                <a:gd name="T58" fmla="*/ 3 w 788"/>
                <a:gd name="T59" fmla="*/ 483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8" h="1184">
                  <a:moveTo>
                    <a:pt x="3" y="483"/>
                  </a:moveTo>
                  <a:lnTo>
                    <a:pt x="449" y="1175"/>
                  </a:lnTo>
                  <a:lnTo>
                    <a:pt x="455" y="1181"/>
                  </a:lnTo>
                  <a:lnTo>
                    <a:pt x="464" y="1184"/>
                  </a:lnTo>
                  <a:lnTo>
                    <a:pt x="471" y="1182"/>
                  </a:lnTo>
                  <a:lnTo>
                    <a:pt x="479" y="1178"/>
                  </a:lnTo>
                  <a:lnTo>
                    <a:pt x="483" y="1171"/>
                  </a:lnTo>
                  <a:lnTo>
                    <a:pt x="788" y="24"/>
                  </a:lnTo>
                  <a:lnTo>
                    <a:pt x="788" y="13"/>
                  </a:lnTo>
                  <a:lnTo>
                    <a:pt x="783" y="5"/>
                  </a:lnTo>
                  <a:lnTo>
                    <a:pt x="772" y="0"/>
                  </a:lnTo>
                  <a:lnTo>
                    <a:pt x="760" y="3"/>
                  </a:lnTo>
                  <a:lnTo>
                    <a:pt x="9" y="457"/>
                  </a:lnTo>
                  <a:lnTo>
                    <a:pt x="2" y="464"/>
                  </a:lnTo>
                  <a:lnTo>
                    <a:pt x="0" y="475"/>
                  </a:lnTo>
                  <a:lnTo>
                    <a:pt x="3" y="483"/>
                  </a:lnTo>
                  <a:lnTo>
                    <a:pt x="9" y="489"/>
                  </a:lnTo>
                  <a:lnTo>
                    <a:pt x="18" y="492"/>
                  </a:lnTo>
                  <a:lnTo>
                    <a:pt x="28" y="489"/>
                  </a:lnTo>
                  <a:lnTo>
                    <a:pt x="780" y="35"/>
                  </a:lnTo>
                  <a:lnTo>
                    <a:pt x="753" y="13"/>
                  </a:lnTo>
                  <a:lnTo>
                    <a:pt x="448" y="1160"/>
                  </a:lnTo>
                  <a:lnTo>
                    <a:pt x="482" y="1156"/>
                  </a:lnTo>
                  <a:lnTo>
                    <a:pt x="36" y="464"/>
                  </a:lnTo>
                  <a:lnTo>
                    <a:pt x="27" y="457"/>
                  </a:lnTo>
                  <a:lnTo>
                    <a:pt x="18" y="455"/>
                  </a:lnTo>
                  <a:lnTo>
                    <a:pt x="9" y="458"/>
                  </a:lnTo>
                  <a:lnTo>
                    <a:pt x="2" y="464"/>
                  </a:lnTo>
                  <a:lnTo>
                    <a:pt x="0" y="473"/>
                  </a:lnTo>
                  <a:lnTo>
                    <a:pt x="3" y="483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1854200" y="3284538"/>
              <a:ext cx="1449388" cy="2109788"/>
            </a:xfrm>
            <a:custGeom>
              <a:avLst/>
              <a:gdLst>
                <a:gd name="T0" fmla="*/ 0 w 913"/>
                <a:gd name="T1" fmla="*/ 25 h 1329"/>
                <a:gd name="T2" fmla="*/ 377 w 913"/>
                <a:gd name="T3" fmla="*/ 1315 h 1329"/>
                <a:gd name="T4" fmla="*/ 382 w 913"/>
                <a:gd name="T5" fmla="*/ 1323 h 1329"/>
                <a:gd name="T6" fmla="*/ 389 w 913"/>
                <a:gd name="T7" fmla="*/ 1327 h 1329"/>
                <a:gd name="T8" fmla="*/ 396 w 913"/>
                <a:gd name="T9" fmla="*/ 1329 h 1329"/>
                <a:gd name="T10" fmla="*/ 405 w 913"/>
                <a:gd name="T11" fmla="*/ 1326 h 1329"/>
                <a:gd name="T12" fmla="*/ 411 w 913"/>
                <a:gd name="T13" fmla="*/ 1320 h 1329"/>
                <a:gd name="T14" fmla="*/ 910 w 913"/>
                <a:gd name="T15" fmla="*/ 675 h 1329"/>
                <a:gd name="T16" fmla="*/ 913 w 913"/>
                <a:gd name="T17" fmla="*/ 665 h 1329"/>
                <a:gd name="T18" fmla="*/ 908 w 913"/>
                <a:gd name="T19" fmla="*/ 656 h 1329"/>
                <a:gd name="T20" fmla="*/ 903 w 913"/>
                <a:gd name="T21" fmla="*/ 649 h 1329"/>
                <a:gd name="T22" fmla="*/ 27 w 913"/>
                <a:gd name="T23" fmla="*/ 4 h 1329"/>
                <a:gd name="T24" fmla="*/ 18 w 913"/>
                <a:gd name="T25" fmla="*/ 0 h 1329"/>
                <a:gd name="T26" fmla="*/ 9 w 913"/>
                <a:gd name="T27" fmla="*/ 3 h 1329"/>
                <a:gd name="T28" fmla="*/ 3 w 913"/>
                <a:gd name="T29" fmla="*/ 9 h 1329"/>
                <a:gd name="T30" fmla="*/ 0 w 913"/>
                <a:gd name="T31" fmla="*/ 19 h 1329"/>
                <a:gd name="T32" fmla="*/ 2 w 913"/>
                <a:gd name="T33" fmla="*/ 28 h 1329"/>
                <a:gd name="T34" fmla="*/ 9 w 913"/>
                <a:gd name="T35" fmla="*/ 36 h 1329"/>
                <a:gd name="T36" fmla="*/ 834 w 913"/>
                <a:gd name="T37" fmla="*/ 644 h 1329"/>
                <a:gd name="T38" fmla="*/ 881 w 913"/>
                <a:gd name="T39" fmla="*/ 678 h 1329"/>
                <a:gd name="T40" fmla="*/ 876 w 913"/>
                <a:gd name="T41" fmla="*/ 674 h 1329"/>
                <a:gd name="T42" fmla="*/ 873 w 913"/>
                <a:gd name="T43" fmla="*/ 669 h 1329"/>
                <a:gd name="T44" fmla="*/ 873 w 913"/>
                <a:gd name="T45" fmla="*/ 666 h 1329"/>
                <a:gd name="T46" fmla="*/ 873 w 913"/>
                <a:gd name="T47" fmla="*/ 663 h 1329"/>
                <a:gd name="T48" fmla="*/ 872 w 913"/>
                <a:gd name="T49" fmla="*/ 663 h 1329"/>
                <a:gd name="T50" fmla="*/ 869 w 913"/>
                <a:gd name="T51" fmla="*/ 665 h 1329"/>
                <a:gd name="T52" fmla="*/ 864 w 913"/>
                <a:gd name="T53" fmla="*/ 672 h 1329"/>
                <a:gd name="T54" fmla="*/ 857 w 913"/>
                <a:gd name="T55" fmla="*/ 683 h 1329"/>
                <a:gd name="T56" fmla="*/ 691 w 913"/>
                <a:gd name="T57" fmla="*/ 897 h 1329"/>
                <a:gd name="T58" fmla="*/ 379 w 913"/>
                <a:gd name="T59" fmla="*/ 1301 h 1329"/>
                <a:gd name="T60" fmla="*/ 414 w 913"/>
                <a:gd name="T61" fmla="*/ 1305 h 1329"/>
                <a:gd name="T62" fmla="*/ 35 w 913"/>
                <a:gd name="T63" fmla="*/ 14 h 1329"/>
                <a:gd name="T64" fmla="*/ 30 w 913"/>
                <a:gd name="T65" fmla="*/ 6 h 1329"/>
                <a:gd name="T66" fmla="*/ 22 w 913"/>
                <a:gd name="T67" fmla="*/ 3 h 1329"/>
                <a:gd name="T68" fmla="*/ 12 w 913"/>
                <a:gd name="T69" fmla="*/ 3 h 1329"/>
                <a:gd name="T70" fmla="*/ 5 w 913"/>
                <a:gd name="T71" fmla="*/ 7 h 1329"/>
                <a:gd name="T72" fmla="*/ 0 w 913"/>
                <a:gd name="T73" fmla="*/ 14 h 1329"/>
                <a:gd name="T74" fmla="*/ 0 w 913"/>
                <a:gd name="T75" fmla="*/ 25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13" h="1329">
                  <a:moveTo>
                    <a:pt x="0" y="25"/>
                  </a:moveTo>
                  <a:lnTo>
                    <a:pt x="377" y="1315"/>
                  </a:lnTo>
                  <a:lnTo>
                    <a:pt x="382" y="1323"/>
                  </a:lnTo>
                  <a:lnTo>
                    <a:pt x="389" y="1327"/>
                  </a:lnTo>
                  <a:lnTo>
                    <a:pt x="396" y="1329"/>
                  </a:lnTo>
                  <a:lnTo>
                    <a:pt x="405" y="1326"/>
                  </a:lnTo>
                  <a:lnTo>
                    <a:pt x="411" y="1320"/>
                  </a:lnTo>
                  <a:lnTo>
                    <a:pt x="910" y="675"/>
                  </a:lnTo>
                  <a:lnTo>
                    <a:pt x="913" y="665"/>
                  </a:lnTo>
                  <a:lnTo>
                    <a:pt x="908" y="656"/>
                  </a:lnTo>
                  <a:lnTo>
                    <a:pt x="903" y="649"/>
                  </a:lnTo>
                  <a:lnTo>
                    <a:pt x="27" y="4"/>
                  </a:lnTo>
                  <a:lnTo>
                    <a:pt x="18" y="0"/>
                  </a:lnTo>
                  <a:lnTo>
                    <a:pt x="9" y="3"/>
                  </a:lnTo>
                  <a:lnTo>
                    <a:pt x="3" y="9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9" y="36"/>
                  </a:lnTo>
                  <a:lnTo>
                    <a:pt x="834" y="644"/>
                  </a:lnTo>
                  <a:lnTo>
                    <a:pt x="881" y="678"/>
                  </a:lnTo>
                  <a:lnTo>
                    <a:pt x="876" y="674"/>
                  </a:lnTo>
                  <a:lnTo>
                    <a:pt x="873" y="669"/>
                  </a:lnTo>
                  <a:lnTo>
                    <a:pt x="873" y="666"/>
                  </a:lnTo>
                  <a:lnTo>
                    <a:pt x="873" y="663"/>
                  </a:lnTo>
                  <a:lnTo>
                    <a:pt x="872" y="663"/>
                  </a:lnTo>
                  <a:lnTo>
                    <a:pt x="869" y="665"/>
                  </a:lnTo>
                  <a:lnTo>
                    <a:pt x="864" y="672"/>
                  </a:lnTo>
                  <a:lnTo>
                    <a:pt x="857" y="683"/>
                  </a:lnTo>
                  <a:lnTo>
                    <a:pt x="691" y="897"/>
                  </a:lnTo>
                  <a:lnTo>
                    <a:pt x="379" y="1301"/>
                  </a:lnTo>
                  <a:lnTo>
                    <a:pt x="414" y="1305"/>
                  </a:lnTo>
                  <a:lnTo>
                    <a:pt x="35" y="14"/>
                  </a:lnTo>
                  <a:lnTo>
                    <a:pt x="30" y="6"/>
                  </a:lnTo>
                  <a:lnTo>
                    <a:pt x="22" y="3"/>
                  </a:lnTo>
                  <a:lnTo>
                    <a:pt x="12" y="3"/>
                  </a:lnTo>
                  <a:lnTo>
                    <a:pt x="5" y="7"/>
                  </a:lnTo>
                  <a:lnTo>
                    <a:pt x="0" y="14"/>
                  </a:lnTo>
                  <a:lnTo>
                    <a:pt x="0" y="25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1852613" y="1382713"/>
              <a:ext cx="60325" cy="1962150"/>
            </a:xfrm>
            <a:custGeom>
              <a:avLst/>
              <a:gdLst>
                <a:gd name="T0" fmla="*/ 38 w 38"/>
                <a:gd name="T1" fmla="*/ 1218 h 1236"/>
                <a:gd name="T2" fmla="*/ 38 w 38"/>
                <a:gd name="T3" fmla="*/ 17 h 1236"/>
                <a:gd name="T4" fmla="*/ 35 w 38"/>
                <a:gd name="T5" fmla="*/ 8 h 1236"/>
                <a:gd name="T6" fmla="*/ 28 w 38"/>
                <a:gd name="T7" fmla="*/ 1 h 1236"/>
                <a:gd name="T8" fmla="*/ 19 w 38"/>
                <a:gd name="T9" fmla="*/ 0 h 1236"/>
                <a:gd name="T10" fmla="*/ 10 w 38"/>
                <a:gd name="T11" fmla="*/ 1 h 1236"/>
                <a:gd name="T12" fmla="*/ 3 w 38"/>
                <a:gd name="T13" fmla="*/ 8 h 1236"/>
                <a:gd name="T14" fmla="*/ 0 w 38"/>
                <a:gd name="T15" fmla="*/ 17 h 1236"/>
                <a:gd name="T16" fmla="*/ 0 w 38"/>
                <a:gd name="T17" fmla="*/ 1218 h 1236"/>
                <a:gd name="T18" fmla="*/ 3 w 38"/>
                <a:gd name="T19" fmla="*/ 1229 h 1236"/>
                <a:gd name="T20" fmla="*/ 10 w 38"/>
                <a:gd name="T21" fmla="*/ 1234 h 1236"/>
                <a:gd name="T22" fmla="*/ 19 w 38"/>
                <a:gd name="T23" fmla="*/ 1236 h 1236"/>
                <a:gd name="T24" fmla="*/ 28 w 38"/>
                <a:gd name="T25" fmla="*/ 1234 h 1236"/>
                <a:gd name="T26" fmla="*/ 35 w 38"/>
                <a:gd name="T27" fmla="*/ 1229 h 1236"/>
                <a:gd name="T28" fmla="*/ 38 w 38"/>
                <a:gd name="T29" fmla="*/ 1218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236">
                  <a:moveTo>
                    <a:pt x="38" y="1218"/>
                  </a:moveTo>
                  <a:lnTo>
                    <a:pt x="38" y="17"/>
                  </a:lnTo>
                  <a:lnTo>
                    <a:pt x="35" y="8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3" y="8"/>
                  </a:lnTo>
                  <a:lnTo>
                    <a:pt x="0" y="17"/>
                  </a:lnTo>
                  <a:lnTo>
                    <a:pt x="0" y="1218"/>
                  </a:lnTo>
                  <a:lnTo>
                    <a:pt x="3" y="1229"/>
                  </a:lnTo>
                  <a:lnTo>
                    <a:pt x="10" y="1234"/>
                  </a:lnTo>
                  <a:lnTo>
                    <a:pt x="19" y="1236"/>
                  </a:lnTo>
                  <a:lnTo>
                    <a:pt x="28" y="1234"/>
                  </a:lnTo>
                  <a:lnTo>
                    <a:pt x="35" y="1229"/>
                  </a:lnTo>
                  <a:lnTo>
                    <a:pt x="38" y="1218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7786688" y="3259138"/>
              <a:ext cx="119063" cy="812800"/>
            </a:xfrm>
            <a:custGeom>
              <a:avLst/>
              <a:gdLst>
                <a:gd name="T0" fmla="*/ 0 w 75"/>
                <a:gd name="T1" fmla="*/ 36 h 512"/>
                <a:gd name="T2" fmla="*/ 0 w 75"/>
                <a:gd name="T3" fmla="*/ 475 h 512"/>
                <a:gd name="T4" fmla="*/ 5 w 75"/>
                <a:gd name="T5" fmla="*/ 492 h 512"/>
                <a:gd name="T6" fmla="*/ 12 w 75"/>
                <a:gd name="T7" fmla="*/ 503 h 512"/>
                <a:gd name="T8" fmla="*/ 25 w 75"/>
                <a:gd name="T9" fmla="*/ 511 h 512"/>
                <a:gd name="T10" fmla="*/ 38 w 75"/>
                <a:gd name="T11" fmla="*/ 512 h 512"/>
                <a:gd name="T12" fmla="*/ 52 w 75"/>
                <a:gd name="T13" fmla="*/ 511 h 512"/>
                <a:gd name="T14" fmla="*/ 65 w 75"/>
                <a:gd name="T15" fmla="*/ 503 h 512"/>
                <a:gd name="T16" fmla="*/ 72 w 75"/>
                <a:gd name="T17" fmla="*/ 492 h 512"/>
                <a:gd name="T18" fmla="*/ 75 w 75"/>
                <a:gd name="T19" fmla="*/ 475 h 512"/>
                <a:gd name="T20" fmla="*/ 75 w 75"/>
                <a:gd name="T21" fmla="*/ 36 h 512"/>
                <a:gd name="T22" fmla="*/ 72 w 75"/>
                <a:gd name="T23" fmla="*/ 20 h 512"/>
                <a:gd name="T24" fmla="*/ 65 w 75"/>
                <a:gd name="T25" fmla="*/ 8 h 512"/>
                <a:gd name="T26" fmla="*/ 52 w 75"/>
                <a:gd name="T27" fmla="*/ 3 h 512"/>
                <a:gd name="T28" fmla="*/ 38 w 75"/>
                <a:gd name="T29" fmla="*/ 0 h 512"/>
                <a:gd name="T30" fmla="*/ 25 w 75"/>
                <a:gd name="T31" fmla="*/ 3 h 512"/>
                <a:gd name="T32" fmla="*/ 12 w 75"/>
                <a:gd name="T33" fmla="*/ 8 h 512"/>
                <a:gd name="T34" fmla="*/ 5 w 75"/>
                <a:gd name="T35" fmla="*/ 20 h 512"/>
                <a:gd name="T36" fmla="*/ 0 w 75"/>
                <a:gd name="T37" fmla="*/ 3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512">
                  <a:moveTo>
                    <a:pt x="0" y="36"/>
                  </a:moveTo>
                  <a:lnTo>
                    <a:pt x="0" y="475"/>
                  </a:lnTo>
                  <a:lnTo>
                    <a:pt x="5" y="492"/>
                  </a:lnTo>
                  <a:lnTo>
                    <a:pt x="12" y="503"/>
                  </a:lnTo>
                  <a:lnTo>
                    <a:pt x="25" y="511"/>
                  </a:lnTo>
                  <a:lnTo>
                    <a:pt x="38" y="512"/>
                  </a:lnTo>
                  <a:lnTo>
                    <a:pt x="52" y="511"/>
                  </a:lnTo>
                  <a:lnTo>
                    <a:pt x="65" y="503"/>
                  </a:lnTo>
                  <a:lnTo>
                    <a:pt x="72" y="492"/>
                  </a:lnTo>
                  <a:lnTo>
                    <a:pt x="75" y="475"/>
                  </a:lnTo>
                  <a:lnTo>
                    <a:pt x="75" y="36"/>
                  </a:lnTo>
                  <a:lnTo>
                    <a:pt x="72" y="20"/>
                  </a:lnTo>
                  <a:lnTo>
                    <a:pt x="65" y="8"/>
                  </a:lnTo>
                  <a:lnTo>
                    <a:pt x="52" y="3"/>
                  </a:lnTo>
                  <a:lnTo>
                    <a:pt x="38" y="0"/>
                  </a:lnTo>
                  <a:lnTo>
                    <a:pt x="25" y="3"/>
                  </a:lnTo>
                  <a:lnTo>
                    <a:pt x="12" y="8"/>
                  </a:lnTo>
                  <a:lnTo>
                    <a:pt x="5" y="2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3852863" y="4862513"/>
              <a:ext cx="119063" cy="812800"/>
            </a:xfrm>
            <a:custGeom>
              <a:avLst/>
              <a:gdLst>
                <a:gd name="T0" fmla="*/ 0 w 75"/>
                <a:gd name="T1" fmla="*/ 37 h 512"/>
                <a:gd name="T2" fmla="*/ 0 w 75"/>
                <a:gd name="T3" fmla="*/ 476 h 512"/>
                <a:gd name="T4" fmla="*/ 3 w 75"/>
                <a:gd name="T5" fmla="*/ 492 h 512"/>
                <a:gd name="T6" fmla="*/ 12 w 75"/>
                <a:gd name="T7" fmla="*/ 503 h 512"/>
                <a:gd name="T8" fmla="*/ 24 w 75"/>
                <a:gd name="T9" fmla="*/ 511 h 512"/>
                <a:gd name="T10" fmla="*/ 38 w 75"/>
                <a:gd name="T11" fmla="*/ 512 h 512"/>
                <a:gd name="T12" fmla="*/ 51 w 75"/>
                <a:gd name="T13" fmla="*/ 511 h 512"/>
                <a:gd name="T14" fmla="*/ 63 w 75"/>
                <a:gd name="T15" fmla="*/ 503 h 512"/>
                <a:gd name="T16" fmla="*/ 72 w 75"/>
                <a:gd name="T17" fmla="*/ 492 h 512"/>
                <a:gd name="T18" fmla="*/ 75 w 75"/>
                <a:gd name="T19" fmla="*/ 476 h 512"/>
                <a:gd name="T20" fmla="*/ 75 w 75"/>
                <a:gd name="T21" fmla="*/ 37 h 512"/>
                <a:gd name="T22" fmla="*/ 72 w 75"/>
                <a:gd name="T23" fmla="*/ 20 h 512"/>
                <a:gd name="T24" fmla="*/ 63 w 75"/>
                <a:gd name="T25" fmla="*/ 9 h 512"/>
                <a:gd name="T26" fmla="*/ 51 w 75"/>
                <a:gd name="T27" fmla="*/ 3 h 512"/>
                <a:gd name="T28" fmla="*/ 38 w 75"/>
                <a:gd name="T29" fmla="*/ 0 h 512"/>
                <a:gd name="T30" fmla="*/ 24 w 75"/>
                <a:gd name="T31" fmla="*/ 3 h 512"/>
                <a:gd name="T32" fmla="*/ 12 w 75"/>
                <a:gd name="T33" fmla="*/ 9 h 512"/>
                <a:gd name="T34" fmla="*/ 3 w 75"/>
                <a:gd name="T35" fmla="*/ 20 h 512"/>
                <a:gd name="T36" fmla="*/ 0 w 75"/>
                <a:gd name="T37" fmla="*/ 3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512">
                  <a:moveTo>
                    <a:pt x="0" y="37"/>
                  </a:moveTo>
                  <a:lnTo>
                    <a:pt x="0" y="476"/>
                  </a:lnTo>
                  <a:lnTo>
                    <a:pt x="3" y="492"/>
                  </a:lnTo>
                  <a:lnTo>
                    <a:pt x="12" y="503"/>
                  </a:lnTo>
                  <a:lnTo>
                    <a:pt x="24" y="511"/>
                  </a:lnTo>
                  <a:lnTo>
                    <a:pt x="38" y="512"/>
                  </a:lnTo>
                  <a:lnTo>
                    <a:pt x="51" y="511"/>
                  </a:lnTo>
                  <a:lnTo>
                    <a:pt x="63" y="503"/>
                  </a:lnTo>
                  <a:lnTo>
                    <a:pt x="72" y="492"/>
                  </a:lnTo>
                  <a:lnTo>
                    <a:pt x="75" y="476"/>
                  </a:lnTo>
                  <a:lnTo>
                    <a:pt x="75" y="37"/>
                  </a:lnTo>
                  <a:lnTo>
                    <a:pt x="72" y="20"/>
                  </a:lnTo>
                  <a:lnTo>
                    <a:pt x="63" y="9"/>
                  </a:lnTo>
                  <a:lnTo>
                    <a:pt x="51" y="3"/>
                  </a:lnTo>
                  <a:lnTo>
                    <a:pt x="38" y="0"/>
                  </a:lnTo>
                  <a:lnTo>
                    <a:pt x="24" y="3"/>
                  </a:lnTo>
                  <a:lnTo>
                    <a:pt x="12" y="9"/>
                  </a:lnTo>
                  <a:lnTo>
                    <a:pt x="3" y="20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234950" y="4140200"/>
              <a:ext cx="119063" cy="812800"/>
            </a:xfrm>
            <a:custGeom>
              <a:avLst/>
              <a:gdLst>
                <a:gd name="T0" fmla="*/ 0 w 75"/>
                <a:gd name="T1" fmla="*/ 36 h 512"/>
                <a:gd name="T2" fmla="*/ 0 w 75"/>
                <a:gd name="T3" fmla="*/ 475 h 512"/>
                <a:gd name="T4" fmla="*/ 3 w 75"/>
                <a:gd name="T5" fmla="*/ 492 h 512"/>
                <a:gd name="T6" fmla="*/ 12 w 75"/>
                <a:gd name="T7" fmla="*/ 503 h 512"/>
                <a:gd name="T8" fmla="*/ 24 w 75"/>
                <a:gd name="T9" fmla="*/ 511 h 512"/>
                <a:gd name="T10" fmla="*/ 39 w 75"/>
                <a:gd name="T11" fmla="*/ 512 h 512"/>
                <a:gd name="T12" fmla="*/ 52 w 75"/>
                <a:gd name="T13" fmla="*/ 511 h 512"/>
                <a:gd name="T14" fmla="*/ 63 w 75"/>
                <a:gd name="T15" fmla="*/ 503 h 512"/>
                <a:gd name="T16" fmla="*/ 72 w 75"/>
                <a:gd name="T17" fmla="*/ 492 h 512"/>
                <a:gd name="T18" fmla="*/ 75 w 75"/>
                <a:gd name="T19" fmla="*/ 475 h 512"/>
                <a:gd name="T20" fmla="*/ 75 w 75"/>
                <a:gd name="T21" fmla="*/ 36 h 512"/>
                <a:gd name="T22" fmla="*/ 72 w 75"/>
                <a:gd name="T23" fmla="*/ 20 h 512"/>
                <a:gd name="T24" fmla="*/ 63 w 75"/>
                <a:gd name="T25" fmla="*/ 8 h 512"/>
                <a:gd name="T26" fmla="*/ 52 w 75"/>
                <a:gd name="T27" fmla="*/ 3 h 512"/>
                <a:gd name="T28" fmla="*/ 39 w 75"/>
                <a:gd name="T29" fmla="*/ 0 h 512"/>
                <a:gd name="T30" fmla="*/ 24 w 75"/>
                <a:gd name="T31" fmla="*/ 3 h 512"/>
                <a:gd name="T32" fmla="*/ 12 w 75"/>
                <a:gd name="T33" fmla="*/ 8 h 512"/>
                <a:gd name="T34" fmla="*/ 3 w 75"/>
                <a:gd name="T35" fmla="*/ 20 h 512"/>
                <a:gd name="T36" fmla="*/ 0 w 75"/>
                <a:gd name="T37" fmla="*/ 3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512">
                  <a:moveTo>
                    <a:pt x="0" y="36"/>
                  </a:moveTo>
                  <a:lnTo>
                    <a:pt x="0" y="475"/>
                  </a:lnTo>
                  <a:lnTo>
                    <a:pt x="3" y="492"/>
                  </a:lnTo>
                  <a:lnTo>
                    <a:pt x="12" y="503"/>
                  </a:lnTo>
                  <a:lnTo>
                    <a:pt x="24" y="511"/>
                  </a:lnTo>
                  <a:lnTo>
                    <a:pt x="39" y="512"/>
                  </a:lnTo>
                  <a:lnTo>
                    <a:pt x="52" y="511"/>
                  </a:lnTo>
                  <a:lnTo>
                    <a:pt x="63" y="503"/>
                  </a:lnTo>
                  <a:lnTo>
                    <a:pt x="72" y="492"/>
                  </a:lnTo>
                  <a:lnTo>
                    <a:pt x="75" y="475"/>
                  </a:lnTo>
                  <a:lnTo>
                    <a:pt x="75" y="36"/>
                  </a:lnTo>
                  <a:lnTo>
                    <a:pt x="72" y="20"/>
                  </a:lnTo>
                  <a:lnTo>
                    <a:pt x="63" y="8"/>
                  </a:lnTo>
                  <a:lnTo>
                    <a:pt x="52" y="3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12" y="8"/>
                  </a:lnTo>
                  <a:lnTo>
                    <a:pt x="3" y="2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0">
              <a:solidFill>
                <a:srgbClr val="62BFC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472361" y="3918931"/>
            <a:ext cx="1135857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sz="1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fld id="{81EA7ED0-49B9-46C4-AD5D-60DC66394E62}" type="CATEGORYNAME">
              <a:rPr lang="en-US" b="1" i="1" smtClean="0"/>
              <a:pPr algn="ctr">
                <a:defRPr sz="16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t>RV's</a:t>
            </a:fld>
            <a:r>
              <a:rPr lang="en-US" b="1" i="1" dirty="0"/>
              <a:t> </a:t>
            </a:r>
            <a:fld id="{3F6DDAC6-CA03-4B67-91FC-7E27AE0F024A}" type="PERCENTAGE">
              <a:rPr lang="en-US" b="1" i="1" smtClean="0"/>
              <a:pPr algn="ctr">
                <a:defRPr sz="16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t>19%</a:t>
            </a:fld>
            <a:endParaRPr lang="en-US" b="1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561358" y="3332732"/>
            <a:ext cx="957862" cy="510340"/>
            <a:chOff x="1699784" y="3406484"/>
            <a:chExt cx="681010" cy="362836"/>
          </a:xfrm>
        </p:grpSpPr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1699784" y="3552395"/>
              <a:ext cx="425111" cy="166855"/>
            </a:xfrm>
            <a:custGeom>
              <a:avLst/>
              <a:gdLst>
                <a:gd name="T0" fmla="*/ 0 w 3065"/>
                <a:gd name="T1" fmla="*/ 0 h 1203"/>
                <a:gd name="T2" fmla="*/ 3065 w 3065"/>
                <a:gd name="T3" fmla="*/ 1203 h 1203"/>
                <a:gd name="T4" fmla="*/ 1811 w 3065"/>
                <a:gd name="T5" fmla="*/ 1203 h 1203"/>
                <a:gd name="T6" fmla="*/ 1810 w 3065"/>
                <a:gd name="T7" fmla="*/ 1198 h 1203"/>
                <a:gd name="T8" fmla="*/ 1807 w 3065"/>
                <a:gd name="T9" fmla="*/ 1144 h 1203"/>
                <a:gd name="T10" fmla="*/ 1804 w 3065"/>
                <a:gd name="T11" fmla="*/ 1126 h 1203"/>
                <a:gd name="T12" fmla="*/ 1794 w 3065"/>
                <a:gd name="T13" fmla="*/ 1078 h 1203"/>
                <a:gd name="T14" fmla="*/ 1792 w 3065"/>
                <a:gd name="T15" fmla="*/ 1069 h 1203"/>
                <a:gd name="T16" fmla="*/ 1771 w 3065"/>
                <a:gd name="T17" fmla="*/ 1010 h 1203"/>
                <a:gd name="T18" fmla="*/ 1741 w 3065"/>
                <a:gd name="T19" fmla="*/ 953 h 1203"/>
                <a:gd name="T20" fmla="*/ 1707 w 3065"/>
                <a:gd name="T21" fmla="*/ 901 h 1203"/>
                <a:gd name="T22" fmla="*/ 1665 w 3065"/>
                <a:gd name="T23" fmla="*/ 855 h 1203"/>
                <a:gd name="T24" fmla="*/ 1618 w 3065"/>
                <a:gd name="T25" fmla="*/ 813 h 1203"/>
                <a:gd name="T26" fmla="*/ 1565 w 3065"/>
                <a:gd name="T27" fmla="*/ 779 h 1203"/>
                <a:gd name="T28" fmla="*/ 1509 w 3065"/>
                <a:gd name="T29" fmla="*/ 751 h 1203"/>
                <a:gd name="T30" fmla="*/ 1449 w 3065"/>
                <a:gd name="T31" fmla="*/ 730 h 1203"/>
                <a:gd name="T32" fmla="*/ 1385 w 3065"/>
                <a:gd name="T33" fmla="*/ 716 h 1203"/>
                <a:gd name="T34" fmla="*/ 1319 w 3065"/>
                <a:gd name="T35" fmla="*/ 712 h 1203"/>
                <a:gd name="T36" fmla="*/ 1254 w 3065"/>
                <a:gd name="T37" fmla="*/ 716 h 1203"/>
                <a:gd name="T38" fmla="*/ 1190 w 3065"/>
                <a:gd name="T39" fmla="*/ 730 h 1203"/>
                <a:gd name="T40" fmla="*/ 1130 w 3065"/>
                <a:gd name="T41" fmla="*/ 751 h 1203"/>
                <a:gd name="T42" fmla="*/ 1073 w 3065"/>
                <a:gd name="T43" fmla="*/ 777 h 1203"/>
                <a:gd name="T44" fmla="*/ 1023 w 3065"/>
                <a:gd name="T45" fmla="*/ 813 h 1203"/>
                <a:gd name="T46" fmla="*/ 975 w 3065"/>
                <a:gd name="T47" fmla="*/ 853 h 1203"/>
                <a:gd name="T48" fmla="*/ 933 w 3065"/>
                <a:gd name="T49" fmla="*/ 900 h 1203"/>
                <a:gd name="T50" fmla="*/ 899 w 3065"/>
                <a:gd name="T51" fmla="*/ 950 h 1203"/>
                <a:gd name="T52" fmla="*/ 874 w 3065"/>
                <a:gd name="T53" fmla="*/ 996 h 1203"/>
                <a:gd name="T54" fmla="*/ 854 w 3065"/>
                <a:gd name="T55" fmla="*/ 1044 h 1203"/>
                <a:gd name="T56" fmla="*/ 839 w 3065"/>
                <a:gd name="T57" fmla="*/ 1095 h 1203"/>
                <a:gd name="T58" fmla="*/ 830 w 3065"/>
                <a:gd name="T59" fmla="*/ 1148 h 1203"/>
                <a:gd name="T60" fmla="*/ 827 w 3065"/>
                <a:gd name="T61" fmla="*/ 1203 h 1203"/>
                <a:gd name="T62" fmla="*/ 371 w 3065"/>
                <a:gd name="T63" fmla="*/ 1203 h 1203"/>
                <a:gd name="T64" fmla="*/ 0 w 3065"/>
                <a:gd name="T65" fmla="*/ 1110 h 1203"/>
                <a:gd name="T66" fmla="*/ 0 w 3065"/>
                <a:gd name="T67" fmla="*/ 0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65" h="1203">
                  <a:moveTo>
                    <a:pt x="0" y="0"/>
                  </a:moveTo>
                  <a:lnTo>
                    <a:pt x="3065" y="1203"/>
                  </a:lnTo>
                  <a:lnTo>
                    <a:pt x="1811" y="1203"/>
                  </a:lnTo>
                  <a:lnTo>
                    <a:pt x="1810" y="1198"/>
                  </a:lnTo>
                  <a:lnTo>
                    <a:pt x="1807" y="1144"/>
                  </a:lnTo>
                  <a:lnTo>
                    <a:pt x="1804" y="1126"/>
                  </a:lnTo>
                  <a:lnTo>
                    <a:pt x="1794" y="1078"/>
                  </a:lnTo>
                  <a:lnTo>
                    <a:pt x="1792" y="1069"/>
                  </a:lnTo>
                  <a:lnTo>
                    <a:pt x="1771" y="1010"/>
                  </a:lnTo>
                  <a:lnTo>
                    <a:pt x="1741" y="953"/>
                  </a:lnTo>
                  <a:lnTo>
                    <a:pt x="1707" y="901"/>
                  </a:lnTo>
                  <a:lnTo>
                    <a:pt x="1665" y="855"/>
                  </a:lnTo>
                  <a:lnTo>
                    <a:pt x="1618" y="813"/>
                  </a:lnTo>
                  <a:lnTo>
                    <a:pt x="1565" y="779"/>
                  </a:lnTo>
                  <a:lnTo>
                    <a:pt x="1509" y="751"/>
                  </a:lnTo>
                  <a:lnTo>
                    <a:pt x="1449" y="730"/>
                  </a:lnTo>
                  <a:lnTo>
                    <a:pt x="1385" y="716"/>
                  </a:lnTo>
                  <a:lnTo>
                    <a:pt x="1319" y="712"/>
                  </a:lnTo>
                  <a:lnTo>
                    <a:pt x="1254" y="716"/>
                  </a:lnTo>
                  <a:lnTo>
                    <a:pt x="1190" y="730"/>
                  </a:lnTo>
                  <a:lnTo>
                    <a:pt x="1130" y="751"/>
                  </a:lnTo>
                  <a:lnTo>
                    <a:pt x="1073" y="777"/>
                  </a:lnTo>
                  <a:lnTo>
                    <a:pt x="1023" y="813"/>
                  </a:lnTo>
                  <a:lnTo>
                    <a:pt x="975" y="853"/>
                  </a:lnTo>
                  <a:lnTo>
                    <a:pt x="933" y="900"/>
                  </a:lnTo>
                  <a:lnTo>
                    <a:pt x="899" y="950"/>
                  </a:lnTo>
                  <a:lnTo>
                    <a:pt x="874" y="996"/>
                  </a:lnTo>
                  <a:lnTo>
                    <a:pt x="854" y="1044"/>
                  </a:lnTo>
                  <a:lnTo>
                    <a:pt x="839" y="1095"/>
                  </a:lnTo>
                  <a:lnTo>
                    <a:pt x="830" y="1148"/>
                  </a:lnTo>
                  <a:lnTo>
                    <a:pt x="827" y="1203"/>
                  </a:lnTo>
                  <a:lnTo>
                    <a:pt x="371" y="1203"/>
                  </a:lnTo>
                  <a:lnTo>
                    <a:pt x="0" y="1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91F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0"/>
            <p:cNvSpPr>
              <a:spLocks noEditPoints="1"/>
            </p:cNvSpPr>
            <p:nvPr/>
          </p:nvSpPr>
          <p:spPr bwMode="auto">
            <a:xfrm>
              <a:off x="1699784" y="3406484"/>
              <a:ext cx="628998" cy="303889"/>
            </a:xfrm>
            <a:custGeom>
              <a:avLst/>
              <a:gdLst>
                <a:gd name="T0" fmla="*/ 283 w 4535"/>
                <a:gd name="T1" fmla="*/ 234 h 2191"/>
                <a:gd name="T2" fmla="*/ 917 w 4535"/>
                <a:gd name="T3" fmla="*/ 234 h 2191"/>
                <a:gd name="T4" fmla="*/ 777 w 4535"/>
                <a:gd name="T5" fmla="*/ 569 h 2191"/>
                <a:gd name="T6" fmla="*/ 283 w 4535"/>
                <a:gd name="T7" fmla="*/ 569 h 2191"/>
                <a:gd name="T8" fmla="*/ 283 w 4535"/>
                <a:gd name="T9" fmla="*/ 234 h 2191"/>
                <a:gd name="T10" fmla="*/ 1011 w 4535"/>
                <a:gd name="T11" fmla="*/ 234 h 2191"/>
                <a:gd name="T12" fmla="*/ 1539 w 4535"/>
                <a:gd name="T13" fmla="*/ 234 h 2191"/>
                <a:gd name="T14" fmla="*/ 1539 w 4535"/>
                <a:gd name="T15" fmla="*/ 569 h 2191"/>
                <a:gd name="T16" fmla="*/ 871 w 4535"/>
                <a:gd name="T17" fmla="*/ 569 h 2191"/>
                <a:gd name="T18" fmla="*/ 1011 w 4535"/>
                <a:gd name="T19" fmla="*/ 234 h 2191"/>
                <a:gd name="T20" fmla="*/ 3805 w 4535"/>
                <a:gd name="T21" fmla="*/ 143 h 2191"/>
                <a:gd name="T22" fmla="*/ 4194 w 4535"/>
                <a:gd name="T23" fmla="*/ 143 h 2191"/>
                <a:gd name="T24" fmla="*/ 4315 w 4535"/>
                <a:gd name="T25" fmla="*/ 435 h 2191"/>
                <a:gd name="T26" fmla="*/ 3805 w 4535"/>
                <a:gd name="T27" fmla="*/ 435 h 2191"/>
                <a:gd name="T28" fmla="*/ 3805 w 4535"/>
                <a:gd name="T29" fmla="*/ 143 h 2191"/>
                <a:gd name="T30" fmla="*/ 0 w 4535"/>
                <a:gd name="T31" fmla="*/ 0 h 2191"/>
                <a:gd name="T32" fmla="*/ 0 w 4535"/>
                <a:gd name="T33" fmla="*/ 775 h 2191"/>
                <a:gd name="T34" fmla="*/ 3156 w 4535"/>
                <a:gd name="T35" fmla="*/ 2191 h 2191"/>
                <a:gd name="T36" fmla="*/ 3338 w 4535"/>
                <a:gd name="T37" fmla="*/ 565 h 2191"/>
                <a:gd name="T38" fmla="*/ 4535 w 4535"/>
                <a:gd name="T39" fmla="*/ 565 h 2191"/>
                <a:gd name="T40" fmla="*/ 4277 w 4535"/>
                <a:gd name="T41" fmla="*/ 0 h 2191"/>
                <a:gd name="T42" fmla="*/ 0 w 4535"/>
                <a:gd name="T43" fmla="*/ 0 h 2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35" h="2191">
                  <a:moveTo>
                    <a:pt x="283" y="234"/>
                  </a:moveTo>
                  <a:lnTo>
                    <a:pt x="917" y="234"/>
                  </a:lnTo>
                  <a:lnTo>
                    <a:pt x="777" y="569"/>
                  </a:lnTo>
                  <a:lnTo>
                    <a:pt x="283" y="569"/>
                  </a:lnTo>
                  <a:lnTo>
                    <a:pt x="283" y="234"/>
                  </a:lnTo>
                  <a:close/>
                  <a:moveTo>
                    <a:pt x="1011" y="234"/>
                  </a:moveTo>
                  <a:lnTo>
                    <a:pt x="1539" y="234"/>
                  </a:lnTo>
                  <a:lnTo>
                    <a:pt x="1539" y="569"/>
                  </a:lnTo>
                  <a:lnTo>
                    <a:pt x="871" y="569"/>
                  </a:lnTo>
                  <a:lnTo>
                    <a:pt x="1011" y="234"/>
                  </a:lnTo>
                  <a:close/>
                  <a:moveTo>
                    <a:pt x="3805" y="143"/>
                  </a:moveTo>
                  <a:lnTo>
                    <a:pt x="4194" y="143"/>
                  </a:lnTo>
                  <a:lnTo>
                    <a:pt x="4315" y="435"/>
                  </a:lnTo>
                  <a:lnTo>
                    <a:pt x="3805" y="435"/>
                  </a:lnTo>
                  <a:lnTo>
                    <a:pt x="3805" y="143"/>
                  </a:lnTo>
                  <a:close/>
                  <a:moveTo>
                    <a:pt x="0" y="0"/>
                  </a:moveTo>
                  <a:lnTo>
                    <a:pt x="0" y="775"/>
                  </a:lnTo>
                  <a:lnTo>
                    <a:pt x="3156" y="2191"/>
                  </a:lnTo>
                  <a:lnTo>
                    <a:pt x="3338" y="565"/>
                  </a:lnTo>
                  <a:lnTo>
                    <a:pt x="4535" y="565"/>
                  </a:lnTo>
                  <a:lnTo>
                    <a:pt x="42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91F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 noEditPoints="1"/>
            </p:cNvSpPr>
            <p:nvPr/>
          </p:nvSpPr>
          <p:spPr bwMode="auto">
            <a:xfrm>
              <a:off x="2153467" y="3500522"/>
              <a:ext cx="227327" cy="218728"/>
            </a:xfrm>
            <a:custGeom>
              <a:avLst/>
              <a:gdLst>
                <a:gd name="T0" fmla="*/ 808 w 1639"/>
                <a:gd name="T1" fmla="*/ 113 h 1577"/>
                <a:gd name="T2" fmla="*/ 808 w 1639"/>
                <a:gd name="T3" fmla="*/ 703 h 1577"/>
                <a:gd name="T4" fmla="*/ 811 w 1639"/>
                <a:gd name="T5" fmla="*/ 703 h 1577"/>
                <a:gd name="T6" fmla="*/ 1299 w 1639"/>
                <a:gd name="T7" fmla="*/ 891 h 1577"/>
                <a:gd name="T8" fmla="*/ 1528 w 1639"/>
                <a:gd name="T9" fmla="*/ 891 h 1577"/>
                <a:gd name="T10" fmla="*/ 1463 w 1639"/>
                <a:gd name="T11" fmla="*/ 703 h 1577"/>
                <a:gd name="T12" fmla="*/ 1267 w 1639"/>
                <a:gd name="T13" fmla="*/ 113 h 1577"/>
                <a:gd name="T14" fmla="*/ 808 w 1639"/>
                <a:gd name="T15" fmla="*/ 113 h 1577"/>
                <a:gd name="T16" fmla="*/ 292 w 1639"/>
                <a:gd name="T17" fmla="*/ 113 h 1577"/>
                <a:gd name="T18" fmla="*/ 227 w 1639"/>
                <a:gd name="T19" fmla="*/ 700 h 1577"/>
                <a:gd name="T20" fmla="*/ 702 w 1639"/>
                <a:gd name="T21" fmla="*/ 700 h 1577"/>
                <a:gd name="T22" fmla="*/ 702 w 1639"/>
                <a:gd name="T23" fmla="*/ 113 h 1577"/>
                <a:gd name="T24" fmla="*/ 292 w 1639"/>
                <a:gd name="T25" fmla="*/ 113 h 1577"/>
                <a:gd name="T26" fmla="*/ 189 w 1639"/>
                <a:gd name="T27" fmla="*/ 0 h 1577"/>
                <a:gd name="T28" fmla="*/ 1308 w 1639"/>
                <a:gd name="T29" fmla="*/ 0 h 1577"/>
                <a:gd name="T30" fmla="*/ 1639 w 1639"/>
                <a:gd name="T31" fmla="*/ 900 h 1577"/>
                <a:gd name="T32" fmla="*/ 1639 w 1639"/>
                <a:gd name="T33" fmla="*/ 1577 h 1577"/>
                <a:gd name="T34" fmla="*/ 1340 w 1639"/>
                <a:gd name="T35" fmla="*/ 1577 h 1577"/>
                <a:gd name="T36" fmla="*/ 1337 w 1639"/>
                <a:gd name="T37" fmla="*/ 1542 h 1577"/>
                <a:gd name="T38" fmla="*/ 1328 w 1639"/>
                <a:gd name="T39" fmla="*/ 1476 h 1577"/>
                <a:gd name="T40" fmla="*/ 1311 w 1639"/>
                <a:gd name="T41" fmla="*/ 1414 h 1577"/>
                <a:gd name="T42" fmla="*/ 1285 w 1639"/>
                <a:gd name="T43" fmla="*/ 1354 h 1577"/>
                <a:gd name="T44" fmla="*/ 1255 w 1639"/>
                <a:gd name="T45" fmla="*/ 1303 h 1577"/>
                <a:gd name="T46" fmla="*/ 1220 w 1639"/>
                <a:gd name="T47" fmla="*/ 1256 h 1577"/>
                <a:gd name="T48" fmla="*/ 1178 w 1639"/>
                <a:gd name="T49" fmla="*/ 1214 h 1577"/>
                <a:gd name="T50" fmla="*/ 1132 w 1639"/>
                <a:gd name="T51" fmla="*/ 1177 h 1577"/>
                <a:gd name="T52" fmla="*/ 1082 w 1639"/>
                <a:gd name="T53" fmla="*/ 1145 h 1577"/>
                <a:gd name="T54" fmla="*/ 1027 w 1639"/>
                <a:gd name="T55" fmla="*/ 1120 h 1577"/>
                <a:gd name="T56" fmla="*/ 971 w 1639"/>
                <a:gd name="T57" fmla="*/ 1102 h 1577"/>
                <a:gd name="T58" fmla="*/ 911 w 1639"/>
                <a:gd name="T59" fmla="*/ 1090 h 1577"/>
                <a:gd name="T60" fmla="*/ 848 w 1639"/>
                <a:gd name="T61" fmla="*/ 1086 h 1577"/>
                <a:gd name="T62" fmla="*/ 781 w 1639"/>
                <a:gd name="T63" fmla="*/ 1090 h 1577"/>
                <a:gd name="T64" fmla="*/ 717 w 1639"/>
                <a:gd name="T65" fmla="*/ 1104 h 1577"/>
                <a:gd name="T66" fmla="*/ 656 w 1639"/>
                <a:gd name="T67" fmla="*/ 1125 h 1577"/>
                <a:gd name="T68" fmla="*/ 599 w 1639"/>
                <a:gd name="T69" fmla="*/ 1153 h 1577"/>
                <a:gd name="T70" fmla="*/ 547 w 1639"/>
                <a:gd name="T71" fmla="*/ 1189 h 1577"/>
                <a:gd name="T72" fmla="*/ 499 w 1639"/>
                <a:gd name="T73" fmla="*/ 1230 h 1577"/>
                <a:gd name="T74" fmla="*/ 458 w 1639"/>
                <a:gd name="T75" fmla="*/ 1277 h 1577"/>
                <a:gd name="T76" fmla="*/ 423 w 1639"/>
                <a:gd name="T77" fmla="*/ 1329 h 1577"/>
                <a:gd name="T78" fmla="*/ 394 w 1639"/>
                <a:gd name="T79" fmla="*/ 1387 h 1577"/>
                <a:gd name="T80" fmla="*/ 373 w 1639"/>
                <a:gd name="T81" fmla="*/ 1446 h 1577"/>
                <a:gd name="T82" fmla="*/ 361 w 1639"/>
                <a:gd name="T83" fmla="*/ 1510 h 1577"/>
                <a:gd name="T84" fmla="*/ 356 w 1639"/>
                <a:gd name="T85" fmla="*/ 1577 h 1577"/>
                <a:gd name="T86" fmla="*/ 0 w 1639"/>
                <a:gd name="T87" fmla="*/ 1577 h 1577"/>
                <a:gd name="T88" fmla="*/ 189 w 1639"/>
                <a:gd name="T89" fmla="*/ 0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39" h="1577">
                  <a:moveTo>
                    <a:pt x="808" y="113"/>
                  </a:moveTo>
                  <a:lnTo>
                    <a:pt x="808" y="703"/>
                  </a:lnTo>
                  <a:lnTo>
                    <a:pt x="811" y="703"/>
                  </a:lnTo>
                  <a:lnTo>
                    <a:pt x="1299" y="891"/>
                  </a:lnTo>
                  <a:lnTo>
                    <a:pt x="1528" y="891"/>
                  </a:lnTo>
                  <a:lnTo>
                    <a:pt x="1463" y="703"/>
                  </a:lnTo>
                  <a:lnTo>
                    <a:pt x="1267" y="113"/>
                  </a:lnTo>
                  <a:lnTo>
                    <a:pt x="808" y="113"/>
                  </a:lnTo>
                  <a:close/>
                  <a:moveTo>
                    <a:pt x="292" y="113"/>
                  </a:moveTo>
                  <a:lnTo>
                    <a:pt x="227" y="700"/>
                  </a:lnTo>
                  <a:lnTo>
                    <a:pt x="702" y="700"/>
                  </a:lnTo>
                  <a:lnTo>
                    <a:pt x="702" y="113"/>
                  </a:lnTo>
                  <a:lnTo>
                    <a:pt x="292" y="113"/>
                  </a:lnTo>
                  <a:close/>
                  <a:moveTo>
                    <a:pt x="189" y="0"/>
                  </a:moveTo>
                  <a:lnTo>
                    <a:pt x="1308" y="0"/>
                  </a:lnTo>
                  <a:lnTo>
                    <a:pt x="1639" y="900"/>
                  </a:lnTo>
                  <a:lnTo>
                    <a:pt x="1639" y="1577"/>
                  </a:lnTo>
                  <a:lnTo>
                    <a:pt x="1340" y="1577"/>
                  </a:lnTo>
                  <a:lnTo>
                    <a:pt x="1337" y="1542"/>
                  </a:lnTo>
                  <a:lnTo>
                    <a:pt x="1328" y="1476"/>
                  </a:lnTo>
                  <a:lnTo>
                    <a:pt x="1311" y="1414"/>
                  </a:lnTo>
                  <a:lnTo>
                    <a:pt x="1285" y="1354"/>
                  </a:lnTo>
                  <a:lnTo>
                    <a:pt x="1255" y="1303"/>
                  </a:lnTo>
                  <a:lnTo>
                    <a:pt x="1220" y="1256"/>
                  </a:lnTo>
                  <a:lnTo>
                    <a:pt x="1178" y="1214"/>
                  </a:lnTo>
                  <a:lnTo>
                    <a:pt x="1132" y="1177"/>
                  </a:lnTo>
                  <a:lnTo>
                    <a:pt x="1082" y="1145"/>
                  </a:lnTo>
                  <a:lnTo>
                    <a:pt x="1027" y="1120"/>
                  </a:lnTo>
                  <a:lnTo>
                    <a:pt x="971" y="1102"/>
                  </a:lnTo>
                  <a:lnTo>
                    <a:pt x="911" y="1090"/>
                  </a:lnTo>
                  <a:lnTo>
                    <a:pt x="848" y="1086"/>
                  </a:lnTo>
                  <a:lnTo>
                    <a:pt x="781" y="1090"/>
                  </a:lnTo>
                  <a:lnTo>
                    <a:pt x="717" y="1104"/>
                  </a:lnTo>
                  <a:lnTo>
                    <a:pt x="656" y="1125"/>
                  </a:lnTo>
                  <a:lnTo>
                    <a:pt x="599" y="1153"/>
                  </a:lnTo>
                  <a:lnTo>
                    <a:pt x="547" y="1189"/>
                  </a:lnTo>
                  <a:lnTo>
                    <a:pt x="499" y="1230"/>
                  </a:lnTo>
                  <a:lnTo>
                    <a:pt x="458" y="1277"/>
                  </a:lnTo>
                  <a:lnTo>
                    <a:pt x="423" y="1329"/>
                  </a:lnTo>
                  <a:lnTo>
                    <a:pt x="394" y="1387"/>
                  </a:lnTo>
                  <a:lnTo>
                    <a:pt x="373" y="1446"/>
                  </a:lnTo>
                  <a:lnTo>
                    <a:pt x="361" y="1510"/>
                  </a:lnTo>
                  <a:lnTo>
                    <a:pt x="356" y="1577"/>
                  </a:lnTo>
                  <a:lnTo>
                    <a:pt x="0" y="1577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0891F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2"/>
            <p:cNvSpPr>
              <a:spLocks noEditPoints="1"/>
            </p:cNvSpPr>
            <p:nvPr/>
          </p:nvSpPr>
          <p:spPr bwMode="auto">
            <a:xfrm>
              <a:off x="2221152" y="3669318"/>
              <a:ext cx="99863" cy="100002"/>
            </a:xfrm>
            <a:custGeom>
              <a:avLst/>
              <a:gdLst>
                <a:gd name="T0" fmla="*/ 320 w 720"/>
                <a:gd name="T1" fmla="*/ 167 h 721"/>
                <a:gd name="T2" fmla="*/ 250 w 720"/>
                <a:gd name="T3" fmla="*/ 197 h 721"/>
                <a:gd name="T4" fmla="*/ 196 w 720"/>
                <a:gd name="T5" fmla="*/ 250 h 721"/>
                <a:gd name="T6" fmla="*/ 167 w 720"/>
                <a:gd name="T7" fmla="*/ 320 h 721"/>
                <a:gd name="T8" fmla="*/ 167 w 720"/>
                <a:gd name="T9" fmla="*/ 399 h 721"/>
                <a:gd name="T10" fmla="*/ 196 w 720"/>
                <a:gd name="T11" fmla="*/ 471 h 721"/>
                <a:gd name="T12" fmla="*/ 250 w 720"/>
                <a:gd name="T13" fmla="*/ 523 h 721"/>
                <a:gd name="T14" fmla="*/ 320 w 720"/>
                <a:gd name="T15" fmla="*/ 553 h 721"/>
                <a:gd name="T16" fmla="*/ 399 w 720"/>
                <a:gd name="T17" fmla="*/ 553 h 721"/>
                <a:gd name="T18" fmla="*/ 469 w 720"/>
                <a:gd name="T19" fmla="*/ 523 h 721"/>
                <a:gd name="T20" fmla="*/ 523 w 720"/>
                <a:gd name="T21" fmla="*/ 471 h 721"/>
                <a:gd name="T22" fmla="*/ 553 w 720"/>
                <a:gd name="T23" fmla="*/ 399 h 721"/>
                <a:gd name="T24" fmla="*/ 553 w 720"/>
                <a:gd name="T25" fmla="*/ 320 h 721"/>
                <a:gd name="T26" fmla="*/ 523 w 720"/>
                <a:gd name="T27" fmla="*/ 250 h 721"/>
                <a:gd name="T28" fmla="*/ 469 w 720"/>
                <a:gd name="T29" fmla="*/ 197 h 721"/>
                <a:gd name="T30" fmla="*/ 399 w 720"/>
                <a:gd name="T31" fmla="*/ 167 h 721"/>
                <a:gd name="T32" fmla="*/ 360 w 720"/>
                <a:gd name="T33" fmla="*/ 0 h 721"/>
                <a:gd name="T34" fmla="*/ 463 w 720"/>
                <a:gd name="T35" fmla="*/ 15 h 721"/>
                <a:gd name="T36" fmla="*/ 556 w 720"/>
                <a:gd name="T37" fmla="*/ 58 h 721"/>
                <a:gd name="T38" fmla="*/ 632 w 720"/>
                <a:gd name="T39" fmla="*/ 124 h 721"/>
                <a:gd name="T40" fmla="*/ 687 w 720"/>
                <a:gd name="T41" fmla="*/ 209 h 721"/>
                <a:gd name="T42" fmla="*/ 717 w 720"/>
                <a:gd name="T43" fmla="*/ 307 h 721"/>
                <a:gd name="T44" fmla="*/ 717 w 720"/>
                <a:gd name="T45" fmla="*/ 413 h 721"/>
                <a:gd name="T46" fmla="*/ 687 w 720"/>
                <a:gd name="T47" fmla="*/ 512 h 721"/>
                <a:gd name="T48" fmla="*/ 632 w 720"/>
                <a:gd name="T49" fmla="*/ 596 h 721"/>
                <a:gd name="T50" fmla="*/ 556 w 720"/>
                <a:gd name="T51" fmla="*/ 663 h 721"/>
                <a:gd name="T52" fmla="*/ 463 w 720"/>
                <a:gd name="T53" fmla="*/ 706 h 721"/>
                <a:gd name="T54" fmla="*/ 360 w 720"/>
                <a:gd name="T55" fmla="*/ 721 h 721"/>
                <a:gd name="T56" fmla="*/ 256 w 720"/>
                <a:gd name="T57" fmla="*/ 706 h 721"/>
                <a:gd name="T58" fmla="*/ 164 w 720"/>
                <a:gd name="T59" fmla="*/ 663 h 721"/>
                <a:gd name="T60" fmla="*/ 88 w 720"/>
                <a:gd name="T61" fmla="*/ 596 h 721"/>
                <a:gd name="T62" fmla="*/ 32 w 720"/>
                <a:gd name="T63" fmla="*/ 512 h 721"/>
                <a:gd name="T64" fmla="*/ 3 w 720"/>
                <a:gd name="T65" fmla="*/ 413 h 721"/>
                <a:gd name="T66" fmla="*/ 3 w 720"/>
                <a:gd name="T67" fmla="*/ 307 h 721"/>
                <a:gd name="T68" fmla="*/ 32 w 720"/>
                <a:gd name="T69" fmla="*/ 209 h 721"/>
                <a:gd name="T70" fmla="*/ 88 w 720"/>
                <a:gd name="T71" fmla="*/ 124 h 721"/>
                <a:gd name="T72" fmla="*/ 164 w 720"/>
                <a:gd name="T73" fmla="*/ 58 h 721"/>
                <a:gd name="T74" fmla="*/ 256 w 720"/>
                <a:gd name="T75" fmla="*/ 15 h 721"/>
                <a:gd name="T76" fmla="*/ 360 w 720"/>
                <a:gd name="T77" fmla="*/ 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0" h="721">
                  <a:moveTo>
                    <a:pt x="360" y="164"/>
                  </a:moveTo>
                  <a:lnTo>
                    <a:pt x="320" y="167"/>
                  </a:lnTo>
                  <a:lnTo>
                    <a:pt x="283" y="179"/>
                  </a:lnTo>
                  <a:lnTo>
                    <a:pt x="250" y="197"/>
                  </a:lnTo>
                  <a:lnTo>
                    <a:pt x="220" y="220"/>
                  </a:lnTo>
                  <a:lnTo>
                    <a:pt x="196" y="250"/>
                  </a:lnTo>
                  <a:lnTo>
                    <a:pt x="178" y="283"/>
                  </a:lnTo>
                  <a:lnTo>
                    <a:pt x="167" y="320"/>
                  </a:lnTo>
                  <a:lnTo>
                    <a:pt x="164" y="360"/>
                  </a:lnTo>
                  <a:lnTo>
                    <a:pt x="167" y="399"/>
                  </a:lnTo>
                  <a:lnTo>
                    <a:pt x="178" y="436"/>
                  </a:lnTo>
                  <a:lnTo>
                    <a:pt x="196" y="471"/>
                  </a:lnTo>
                  <a:lnTo>
                    <a:pt x="220" y="499"/>
                  </a:lnTo>
                  <a:lnTo>
                    <a:pt x="250" y="523"/>
                  </a:lnTo>
                  <a:lnTo>
                    <a:pt x="283" y="541"/>
                  </a:lnTo>
                  <a:lnTo>
                    <a:pt x="320" y="553"/>
                  </a:lnTo>
                  <a:lnTo>
                    <a:pt x="360" y="557"/>
                  </a:lnTo>
                  <a:lnTo>
                    <a:pt x="399" y="553"/>
                  </a:lnTo>
                  <a:lnTo>
                    <a:pt x="436" y="541"/>
                  </a:lnTo>
                  <a:lnTo>
                    <a:pt x="469" y="523"/>
                  </a:lnTo>
                  <a:lnTo>
                    <a:pt x="499" y="499"/>
                  </a:lnTo>
                  <a:lnTo>
                    <a:pt x="523" y="471"/>
                  </a:lnTo>
                  <a:lnTo>
                    <a:pt x="541" y="436"/>
                  </a:lnTo>
                  <a:lnTo>
                    <a:pt x="553" y="399"/>
                  </a:lnTo>
                  <a:lnTo>
                    <a:pt x="557" y="360"/>
                  </a:lnTo>
                  <a:lnTo>
                    <a:pt x="553" y="320"/>
                  </a:lnTo>
                  <a:lnTo>
                    <a:pt x="541" y="283"/>
                  </a:lnTo>
                  <a:lnTo>
                    <a:pt x="523" y="250"/>
                  </a:lnTo>
                  <a:lnTo>
                    <a:pt x="499" y="220"/>
                  </a:lnTo>
                  <a:lnTo>
                    <a:pt x="469" y="197"/>
                  </a:lnTo>
                  <a:lnTo>
                    <a:pt x="436" y="179"/>
                  </a:lnTo>
                  <a:lnTo>
                    <a:pt x="399" y="167"/>
                  </a:lnTo>
                  <a:lnTo>
                    <a:pt x="360" y="164"/>
                  </a:lnTo>
                  <a:close/>
                  <a:moveTo>
                    <a:pt x="360" y="0"/>
                  </a:moveTo>
                  <a:lnTo>
                    <a:pt x="413" y="4"/>
                  </a:lnTo>
                  <a:lnTo>
                    <a:pt x="463" y="15"/>
                  </a:lnTo>
                  <a:lnTo>
                    <a:pt x="511" y="34"/>
                  </a:lnTo>
                  <a:lnTo>
                    <a:pt x="556" y="58"/>
                  </a:lnTo>
                  <a:lnTo>
                    <a:pt x="596" y="88"/>
                  </a:lnTo>
                  <a:lnTo>
                    <a:pt x="632" y="124"/>
                  </a:lnTo>
                  <a:lnTo>
                    <a:pt x="662" y="164"/>
                  </a:lnTo>
                  <a:lnTo>
                    <a:pt x="687" y="209"/>
                  </a:lnTo>
                  <a:lnTo>
                    <a:pt x="705" y="256"/>
                  </a:lnTo>
                  <a:lnTo>
                    <a:pt x="717" y="307"/>
                  </a:lnTo>
                  <a:lnTo>
                    <a:pt x="720" y="360"/>
                  </a:lnTo>
                  <a:lnTo>
                    <a:pt x="717" y="413"/>
                  </a:lnTo>
                  <a:lnTo>
                    <a:pt x="705" y="465"/>
                  </a:lnTo>
                  <a:lnTo>
                    <a:pt x="687" y="512"/>
                  </a:lnTo>
                  <a:lnTo>
                    <a:pt x="662" y="556"/>
                  </a:lnTo>
                  <a:lnTo>
                    <a:pt x="632" y="596"/>
                  </a:lnTo>
                  <a:lnTo>
                    <a:pt x="596" y="632"/>
                  </a:lnTo>
                  <a:lnTo>
                    <a:pt x="556" y="663"/>
                  </a:lnTo>
                  <a:lnTo>
                    <a:pt x="511" y="687"/>
                  </a:lnTo>
                  <a:lnTo>
                    <a:pt x="463" y="706"/>
                  </a:lnTo>
                  <a:lnTo>
                    <a:pt x="413" y="717"/>
                  </a:lnTo>
                  <a:lnTo>
                    <a:pt x="360" y="721"/>
                  </a:lnTo>
                  <a:lnTo>
                    <a:pt x="307" y="717"/>
                  </a:lnTo>
                  <a:lnTo>
                    <a:pt x="256" y="706"/>
                  </a:lnTo>
                  <a:lnTo>
                    <a:pt x="208" y="687"/>
                  </a:lnTo>
                  <a:lnTo>
                    <a:pt x="164" y="663"/>
                  </a:lnTo>
                  <a:lnTo>
                    <a:pt x="123" y="632"/>
                  </a:lnTo>
                  <a:lnTo>
                    <a:pt x="88" y="596"/>
                  </a:lnTo>
                  <a:lnTo>
                    <a:pt x="58" y="556"/>
                  </a:lnTo>
                  <a:lnTo>
                    <a:pt x="32" y="512"/>
                  </a:lnTo>
                  <a:lnTo>
                    <a:pt x="14" y="465"/>
                  </a:lnTo>
                  <a:lnTo>
                    <a:pt x="3" y="413"/>
                  </a:lnTo>
                  <a:lnTo>
                    <a:pt x="0" y="360"/>
                  </a:lnTo>
                  <a:lnTo>
                    <a:pt x="3" y="307"/>
                  </a:lnTo>
                  <a:lnTo>
                    <a:pt x="14" y="256"/>
                  </a:lnTo>
                  <a:lnTo>
                    <a:pt x="32" y="209"/>
                  </a:lnTo>
                  <a:lnTo>
                    <a:pt x="58" y="164"/>
                  </a:lnTo>
                  <a:lnTo>
                    <a:pt x="88" y="124"/>
                  </a:lnTo>
                  <a:lnTo>
                    <a:pt x="123" y="88"/>
                  </a:lnTo>
                  <a:lnTo>
                    <a:pt x="164" y="58"/>
                  </a:lnTo>
                  <a:lnTo>
                    <a:pt x="208" y="34"/>
                  </a:lnTo>
                  <a:lnTo>
                    <a:pt x="256" y="15"/>
                  </a:lnTo>
                  <a:lnTo>
                    <a:pt x="307" y="4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0891F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3"/>
            <p:cNvSpPr>
              <a:spLocks noEditPoints="1"/>
            </p:cNvSpPr>
            <p:nvPr/>
          </p:nvSpPr>
          <p:spPr bwMode="auto">
            <a:xfrm>
              <a:off x="1832796" y="3669318"/>
              <a:ext cx="100002" cy="100002"/>
            </a:xfrm>
            <a:custGeom>
              <a:avLst/>
              <a:gdLst>
                <a:gd name="T0" fmla="*/ 320 w 721"/>
                <a:gd name="T1" fmla="*/ 167 h 721"/>
                <a:gd name="T2" fmla="*/ 250 w 721"/>
                <a:gd name="T3" fmla="*/ 197 h 721"/>
                <a:gd name="T4" fmla="*/ 196 w 721"/>
                <a:gd name="T5" fmla="*/ 250 h 721"/>
                <a:gd name="T6" fmla="*/ 167 w 721"/>
                <a:gd name="T7" fmla="*/ 320 h 721"/>
                <a:gd name="T8" fmla="*/ 167 w 721"/>
                <a:gd name="T9" fmla="*/ 399 h 721"/>
                <a:gd name="T10" fmla="*/ 196 w 721"/>
                <a:gd name="T11" fmla="*/ 471 h 721"/>
                <a:gd name="T12" fmla="*/ 250 w 721"/>
                <a:gd name="T13" fmla="*/ 523 h 721"/>
                <a:gd name="T14" fmla="*/ 320 w 721"/>
                <a:gd name="T15" fmla="*/ 553 h 721"/>
                <a:gd name="T16" fmla="*/ 401 w 721"/>
                <a:gd name="T17" fmla="*/ 553 h 721"/>
                <a:gd name="T18" fmla="*/ 471 w 721"/>
                <a:gd name="T19" fmla="*/ 523 h 721"/>
                <a:gd name="T20" fmla="*/ 523 w 721"/>
                <a:gd name="T21" fmla="*/ 471 h 721"/>
                <a:gd name="T22" fmla="*/ 553 w 721"/>
                <a:gd name="T23" fmla="*/ 399 h 721"/>
                <a:gd name="T24" fmla="*/ 553 w 721"/>
                <a:gd name="T25" fmla="*/ 320 h 721"/>
                <a:gd name="T26" fmla="*/ 523 w 721"/>
                <a:gd name="T27" fmla="*/ 250 h 721"/>
                <a:gd name="T28" fmla="*/ 471 w 721"/>
                <a:gd name="T29" fmla="*/ 197 h 721"/>
                <a:gd name="T30" fmla="*/ 401 w 721"/>
                <a:gd name="T31" fmla="*/ 167 h 721"/>
                <a:gd name="T32" fmla="*/ 360 w 721"/>
                <a:gd name="T33" fmla="*/ 0 h 721"/>
                <a:gd name="T34" fmla="*/ 465 w 721"/>
                <a:gd name="T35" fmla="*/ 15 h 721"/>
                <a:gd name="T36" fmla="*/ 556 w 721"/>
                <a:gd name="T37" fmla="*/ 58 h 721"/>
                <a:gd name="T38" fmla="*/ 632 w 721"/>
                <a:gd name="T39" fmla="*/ 124 h 721"/>
                <a:gd name="T40" fmla="*/ 687 w 721"/>
                <a:gd name="T41" fmla="*/ 209 h 721"/>
                <a:gd name="T42" fmla="*/ 717 w 721"/>
                <a:gd name="T43" fmla="*/ 307 h 721"/>
                <a:gd name="T44" fmla="*/ 717 w 721"/>
                <a:gd name="T45" fmla="*/ 413 h 721"/>
                <a:gd name="T46" fmla="*/ 687 w 721"/>
                <a:gd name="T47" fmla="*/ 512 h 721"/>
                <a:gd name="T48" fmla="*/ 632 w 721"/>
                <a:gd name="T49" fmla="*/ 596 h 721"/>
                <a:gd name="T50" fmla="*/ 556 w 721"/>
                <a:gd name="T51" fmla="*/ 663 h 721"/>
                <a:gd name="T52" fmla="*/ 465 w 721"/>
                <a:gd name="T53" fmla="*/ 706 h 721"/>
                <a:gd name="T54" fmla="*/ 360 w 721"/>
                <a:gd name="T55" fmla="*/ 721 h 721"/>
                <a:gd name="T56" fmla="*/ 256 w 721"/>
                <a:gd name="T57" fmla="*/ 706 h 721"/>
                <a:gd name="T58" fmla="*/ 164 w 721"/>
                <a:gd name="T59" fmla="*/ 663 h 721"/>
                <a:gd name="T60" fmla="*/ 88 w 721"/>
                <a:gd name="T61" fmla="*/ 596 h 721"/>
                <a:gd name="T62" fmla="*/ 34 w 721"/>
                <a:gd name="T63" fmla="*/ 512 h 721"/>
                <a:gd name="T64" fmla="*/ 4 w 721"/>
                <a:gd name="T65" fmla="*/ 413 h 721"/>
                <a:gd name="T66" fmla="*/ 4 w 721"/>
                <a:gd name="T67" fmla="*/ 307 h 721"/>
                <a:gd name="T68" fmla="*/ 34 w 721"/>
                <a:gd name="T69" fmla="*/ 209 h 721"/>
                <a:gd name="T70" fmla="*/ 88 w 721"/>
                <a:gd name="T71" fmla="*/ 124 h 721"/>
                <a:gd name="T72" fmla="*/ 164 w 721"/>
                <a:gd name="T73" fmla="*/ 58 h 721"/>
                <a:gd name="T74" fmla="*/ 256 w 721"/>
                <a:gd name="T75" fmla="*/ 15 h 721"/>
                <a:gd name="T76" fmla="*/ 360 w 721"/>
                <a:gd name="T77" fmla="*/ 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1" h="721">
                  <a:moveTo>
                    <a:pt x="360" y="164"/>
                  </a:moveTo>
                  <a:lnTo>
                    <a:pt x="320" y="167"/>
                  </a:lnTo>
                  <a:lnTo>
                    <a:pt x="284" y="179"/>
                  </a:lnTo>
                  <a:lnTo>
                    <a:pt x="250" y="197"/>
                  </a:lnTo>
                  <a:lnTo>
                    <a:pt x="220" y="220"/>
                  </a:lnTo>
                  <a:lnTo>
                    <a:pt x="196" y="250"/>
                  </a:lnTo>
                  <a:lnTo>
                    <a:pt x="179" y="283"/>
                  </a:lnTo>
                  <a:lnTo>
                    <a:pt x="167" y="320"/>
                  </a:lnTo>
                  <a:lnTo>
                    <a:pt x="164" y="360"/>
                  </a:lnTo>
                  <a:lnTo>
                    <a:pt x="167" y="399"/>
                  </a:lnTo>
                  <a:lnTo>
                    <a:pt x="179" y="436"/>
                  </a:lnTo>
                  <a:lnTo>
                    <a:pt x="196" y="471"/>
                  </a:lnTo>
                  <a:lnTo>
                    <a:pt x="220" y="499"/>
                  </a:lnTo>
                  <a:lnTo>
                    <a:pt x="250" y="523"/>
                  </a:lnTo>
                  <a:lnTo>
                    <a:pt x="284" y="541"/>
                  </a:lnTo>
                  <a:lnTo>
                    <a:pt x="320" y="553"/>
                  </a:lnTo>
                  <a:lnTo>
                    <a:pt x="360" y="557"/>
                  </a:lnTo>
                  <a:lnTo>
                    <a:pt x="401" y="553"/>
                  </a:lnTo>
                  <a:lnTo>
                    <a:pt x="436" y="541"/>
                  </a:lnTo>
                  <a:lnTo>
                    <a:pt x="471" y="523"/>
                  </a:lnTo>
                  <a:lnTo>
                    <a:pt x="499" y="499"/>
                  </a:lnTo>
                  <a:lnTo>
                    <a:pt x="523" y="471"/>
                  </a:lnTo>
                  <a:lnTo>
                    <a:pt x="541" y="436"/>
                  </a:lnTo>
                  <a:lnTo>
                    <a:pt x="553" y="399"/>
                  </a:lnTo>
                  <a:lnTo>
                    <a:pt x="557" y="360"/>
                  </a:lnTo>
                  <a:lnTo>
                    <a:pt x="553" y="320"/>
                  </a:lnTo>
                  <a:lnTo>
                    <a:pt x="541" y="283"/>
                  </a:lnTo>
                  <a:lnTo>
                    <a:pt x="523" y="250"/>
                  </a:lnTo>
                  <a:lnTo>
                    <a:pt x="499" y="220"/>
                  </a:lnTo>
                  <a:lnTo>
                    <a:pt x="471" y="197"/>
                  </a:lnTo>
                  <a:lnTo>
                    <a:pt x="436" y="179"/>
                  </a:lnTo>
                  <a:lnTo>
                    <a:pt x="401" y="167"/>
                  </a:lnTo>
                  <a:lnTo>
                    <a:pt x="360" y="164"/>
                  </a:lnTo>
                  <a:close/>
                  <a:moveTo>
                    <a:pt x="360" y="0"/>
                  </a:moveTo>
                  <a:lnTo>
                    <a:pt x="414" y="4"/>
                  </a:lnTo>
                  <a:lnTo>
                    <a:pt x="465" y="15"/>
                  </a:lnTo>
                  <a:lnTo>
                    <a:pt x="513" y="34"/>
                  </a:lnTo>
                  <a:lnTo>
                    <a:pt x="556" y="58"/>
                  </a:lnTo>
                  <a:lnTo>
                    <a:pt x="596" y="88"/>
                  </a:lnTo>
                  <a:lnTo>
                    <a:pt x="632" y="124"/>
                  </a:lnTo>
                  <a:lnTo>
                    <a:pt x="663" y="164"/>
                  </a:lnTo>
                  <a:lnTo>
                    <a:pt x="687" y="209"/>
                  </a:lnTo>
                  <a:lnTo>
                    <a:pt x="705" y="256"/>
                  </a:lnTo>
                  <a:lnTo>
                    <a:pt x="717" y="307"/>
                  </a:lnTo>
                  <a:lnTo>
                    <a:pt x="721" y="360"/>
                  </a:lnTo>
                  <a:lnTo>
                    <a:pt x="717" y="413"/>
                  </a:lnTo>
                  <a:lnTo>
                    <a:pt x="705" y="465"/>
                  </a:lnTo>
                  <a:lnTo>
                    <a:pt x="687" y="512"/>
                  </a:lnTo>
                  <a:lnTo>
                    <a:pt x="663" y="556"/>
                  </a:lnTo>
                  <a:lnTo>
                    <a:pt x="632" y="596"/>
                  </a:lnTo>
                  <a:lnTo>
                    <a:pt x="596" y="632"/>
                  </a:lnTo>
                  <a:lnTo>
                    <a:pt x="556" y="663"/>
                  </a:lnTo>
                  <a:lnTo>
                    <a:pt x="513" y="687"/>
                  </a:lnTo>
                  <a:lnTo>
                    <a:pt x="465" y="706"/>
                  </a:lnTo>
                  <a:lnTo>
                    <a:pt x="414" y="717"/>
                  </a:lnTo>
                  <a:lnTo>
                    <a:pt x="360" y="721"/>
                  </a:lnTo>
                  <a:lnTo>
                    <a:pt x="307" y="717"/>
                  </a:lnTo>
                  <a:lnTo>
                    <a:pt x="256" y="706"/>
                  </a:lnTo>
                  <a:lnTo>
                    <a:pt x="208" y="687"/>
                  </a:lnTo>
                  <a:lnTo>
                    <a:pt x="164" y="663"/>
                  </a:lnTo>
                  <a:lnTo>
                    <a:pt x="123" y="632"/>
                  </a:lnTo>
                  <a:lnTo>
                    <a:pt x="88" y="596"/>
                  </a:lnTo>
                  <a:lnTo>
                    <a:pt x="58" y="556"/>
                  </a:lnTo>
                  <a:lnTo>
                    <a:pt x="34" y="512"/>
                  </a:lnTo>
                  <a:lnTo>
                    <a:pt x="15" y="465"/>
                  </a:lnTo>
                  <a:lnTo>
                    <a:pt x="4" y="413"/>
                  </a:lnTo>
                  <a:lnTo>
                    <a:pt x="0" y="360"/>
                  </a:lnTo>
                  <a:lnTo>
                    <a:pt x="4" y="307"/>
                  </a:lnTo>
                  <a:lnTo>
                    <a:pt x="15" y="256"/>
                  </a:lnTo>
                  <a:lnTo>
                    <a:pt x="34" y="209"/>
                  </a:lnTo>
                  <a:lnTo>
                    <a:pt x="58" y="164"/>
                  </a:lnTo>
                  <a:lnTo>
                    <a:pt x="88" y="124"/>
                  </a:lnTo>
                  <a:lnTo>
                    <a:pt x="123" y="88"/>
                  </a:lnTo>
                  <a:lnTo>
                    <a:pt x="164" y="58"/>
                  </a:lnTo>
                  <a:lnTo>
                    <a:pt x="208" y="34"/>
                  </a:lnTo>
                  <a:lnTo>
                    <a:pt x="256" y="15"/>
                  </a:lnTo>
                  <a:lnTo>
                    <a:pt x="307" y="4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0891F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6515100" y="3239173"/>
            <a:ext cx="132873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sz="1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 i="1" dirty="0" smtClean="0"/>
              <a:t>Street </a:t>
            </a:r>
            <a:fld id="{E90A72CD-E456-4C2E-95F4-9E6727936F74}" type="PERCENTAGE">
              <a:rPr lang="en-US" b="1" i="1" smtClean="0"/>
              <a:pPr algn="ctr">
                <a:defRPr sz="16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t>43%</a:t>
            </a:fld>
            <a:endParaRPr lang="en-US" b="1" i="1" dirty="0"/>
          </a:p>
        </p:txBody>
      </p:sp>
      <p:grpSp>
        <p:nvGrpSpPr>
          <p:cNvPr id="53" name="Group 52"/>
          <p:cNvGrpSpPr/>
          <p:nvPr/>
        </p:nvGrpSpPr>
        <p:grpSpPr>
          <a:xfrm>
            <a:off x="6704592" y="2471738"/>
            <a:ext cx="949754" cy="818516"/>
            <a:chOff x="6426325" y="2038087"/>
            <a:chExt cx="1151100" cy="992041"/>
          </a:xfrm>
          <a:solidFill>
            <a:srgbClr val="056CB6"/>
          </a:solidFill>
        </p:grpSpPr>
        <p:sp>
          <p:nvSpPr>
            <p:cNvPr id="54" name="Rectangle 33"/>
            <p:cNvSpPr/>
            <p:nvPr/>
          </p:nvSpPr>
          <p:spPr>
            <a:xfrm>
              <a:off x="6426325" y="2331122"/>
              <a:ext cx="652838" cy="699006"/>
            </a:xfrm>
            <a:custGeom>
              <a:avLst/>
              <a:gdLst>
                <a:gd name="connsiteX0" fmla="*/ 0 w 2438400"/>
                <a:gd name="connsiteY0" fmla="*/ 0 h 2904074"/>
                <a:gd name="connsiteX1" fmla="*/ 2438400 w 2438400"/>
                <a:gd name="connsiteY1" fmla="*/ 0 h 2904074"/>
                <a:gd name="connsiteX2" fmla="*/ 2438400 w 2438400"/>
                <a:gd name="connsiteY2" fmla="*/ 2904074 h 2904074"/>
                <a:gd name="connsiteX3" fmla="*/ 0 w 2438400"/>
                <a:gd name="connsiteY3" fmla="*/ 2904074 h 2904074"/>
                <a:gd name="connsiteX4" fmla="*/ 0 w 2438400"/>
                <a:gd name="connsiteY4" fmla="*/ 0 h 2904074"/>
                <a:gd name="connsiteX0" fmla="*/ 0 w 2438400"/>
                <a:gd name="connsiteY0" fmla="*/ 5939 h 2910013"/>
                <a:gd name="connsiteX1" fmla="*/ 247959 w 2438400"/>
                <a:gd name="connsiteY1" fmla="*/ 0 h 2910013"/>
                <a:gd name="connsiteX2" fmla="*/ 2438400 w 2438400"/>
                <a:gd name="connsiteY2" fmla="*/ 5939 h 2910013"/>
                <a:gd name="connsiteX3" fmla="*/ 2438400 w 2438400"/>
                <a:gd name="connsiteY3" fmla="*/ 2910013 h 2910013"/>
                <a:gd name="connsiteX4" fmla="*/ 0 w 2438400"/>
                <a:gd name="connsiteY4" fmla="*/ 2910013 h 2910013"/>
                <a:gd name="connsiteX5" fmla="*/ 0 w 2438400"/>
                <a:gd name="connsiteY5" fmla="*/ 5939 h 2910013"/>
                <a:gd name="connsiteX0" fmla="*/ 0 w 2438400"/>
                <a:gd name="connsiteY0" fmla="*/ 0 h 2904074"/>
                <a:gd name="connsiteX1" fmla="*/ 253896 w 2438400"/>
                <a:gd name="connsiteY1" fmla="*/ 5936 h 2904074"/>
                <a:gd name="connsiteX2" fmla="*/ 2438400 w 2438400"/>
                <a:gd name="connsiteY2" fmla="*/ 0 h 2904074"/>
                <a:gd name="connsiteX3" fmla="*/ 2438400 w 2438400"/>
                <a:gd name="connsiteY3" fmla="*/ 2904074 h 2904074"/>
                <a:gd name="connsiteX4" fmla="*/ 0 w 2438400"/>
                <a:gd name="connsiteY4" fmla="*/ 2904074 h 2904074"/>
                <a:gd name="connsiteX5" fmla="*/ 0 w 2438400"/>
                <a:gd name="connsiteY5" fmla="*/ 0 h 2904074"/>
                <a:gd name="connsiteX0" fmla="*/ 0 w 2438400"/>
                <a:gd name="connsiteY0" fmla="*/ 2 h 2904076"/>
                <a:gd name="connsiteX1" fmla="*/ 265772 w 2438400"/>
                <a:gd name="connsiteY1" fmla="*/ 0 h 2904076"/>
                <a:gd name="connsiteX2" fmla="*/ 2438400 w 2438400"/>
                <a:gd name="connsiteY2" fmla="*/ 2 h 2904076"/>
                <a:gd name="connsiteX3" fmla="*/ 2438400 w 2438400"/>
                <a:gd name="connsiteY3" fmla="*/ 2904076 h 2904076"/>
                <a:gd name="connsiteX4" fmla="*/ 0 w 2438400"/>
                <a:gd name="connsiteY4" fmla="*/ 2904076 h 2904076"/>
                <a:gd name="connsiteX5" fmla="*/ 0 w 2438400"/>
                <a:gd name="connsiteY5" fmla="*/ 2 h 2904076"/>
                <a:gd name="connsiteX0" fmla="*/ 0 w 2438400"/>
                <a:gd name="connsiteY0" fmla="*/ 2 h 2904076"/>
                <a:gd name="connsiteX1" fmla="*/ 265772 w 2438400"/>
                <a:gd name="connsiteY1" fmla="*/ 0 h 2904076"/>
                <a:gd name="connsiteX2" fmla="*/ 2438400 w 2438400"/>
                <a:gd name="connsiteY2" fmla="*/ 2904076 h 2904076"/>
                <a:gd name="connsiteX3" fmla="*/ 0 w 2438400"/>
                <a:gd name="connsiteY3" fmla="*/ 2904076 h 2904076"/>
                <a:gd name="connsiteX4" fmla="*/ 0 w 2438400"/>
                <a:gd name="connsiteY4" fmla="*/ 2 h 2904076"/>
                <a:gd name="connsiteX0" fmla="*/ 0 w 2462150"/>
                <a:gd name="connsiteY0" fmla="*/ 2 h 2904076"/>
                <a:gd name="connsiteX1" fmla="*/ 265772 w 2462150"/>
                <a:gd name="connsiteY1" fmla="*/ 0 h 2904076"/>
                <a:gd name="connsiteX2" fmla="*/ 2462150 w 2462150"/>
                <a:gd name="connsiteY2" fmla="*/ 2874387 h 2904076"/>
                <a:gd name="connsiteX3" fmla="*/ 0 w 2462150"/>
                <a:gd name="connsiteY3" fmla="*/ 2904076 h 2904076"/>
                <a:gd name="connsiteX4" fmla="*/ 0 w 2462150"/>
                <a:gd name="connsiteY4" fmla="*/ 2 h 2904076"/>
                <a:gd name="connsiteX0" fmla="*/ 0 w 2462150"/>
                <a:gd name="connsiteY0" fmla="*/ 2 h 2904076"/>
                <a:gd name="connsiteX1" fmla="*/ 265772 w 2462150"/>
                <a:gd name="connsiteY1" fmla="*/ 0 h 2904076"/>
                <a:gd name="connsiteX2" fmla="*/ 2462150 w 2462150"/>
                <a:gd name="connsiteY2" fmla="*/ 2874387 h 2904076"/>
                <a:gd name="connsiteX3" fmla="*/ 1518618 w 2462150"/>
                <a:gd name="connsiteY3" fmla="*/ 2885705 h 2904076"/>
                <a:gd name="connsiteX4" fmla="*/ 0 w 2462150"/>
                <a:gd name="connsiteY4" fmla="*/ 2904076 h 2904076"/>
                <a:gd name="connsiteX5" fmla="*/ 0 w 2462150"/>
                <a:gd name="connsiteY5" fmla="*/ 2 h 2904076"/>
                <a:gd name="connsiteX0" fmla="*/ 0 w 2462150"/>
                <a:gd name="connsiteY0" fmla="*/ 2 h 2904076"/>
                <a:gd name="connsiteX1" fmla="*/ 265772 w 2462150"/>
                <a:gd name="connsiteY1" fmla="*/ 0 h 2904076"/>
                <a:gd name="connsiteX2" fmla="*/ 2462150 w 2462150"/>
                <a:gd name="connsiteY2" fmla="*/ 2874387 h 2904076"/>
                <a:gd name="connsiteX3" fmla="*/ 1577995 w 2462150"/>
                <a:gd name="connsiteY3" fmla="*/ 2897580 h 2904076"/>
                <a:gd name="connsiteX4" fmla="*/ 0 w 2462150"/>
                <a:gd name="connsiteY4" fmla="*/ 2904076 h 2904076"/>
                <a:gd name="connsiteX5" fmla="*/ 0 w 2462150"/>
                <a:gd name="connsiteY5" fmla="*/ 2 h 2904076"/>
                <a:gd name="connsiteX0" fmla="*/ 0 w 2462150"/>
                <a:gd name="connsiteY0" fmla="*/ 2 h 2897580"/>
                <a:gd name="connsiteX1" fmla="*/ 265772 w 2462150"/>
                <a:gd name="connsiteY1" fmla="*/ 0 h 2897580"/>
                <a:gd name="connsiteX2" fmla="*/ 2462150 w 2462150"/>
                <a:gd name="connsiteY2" fmla="*/ 2874387 h 2897580"/>
                <a:gd name="connsiteX3" fmla="*/ 1577995 w 2462150"/>
                <a:gd name="connsiteY3" fmla="*/ 2897580 h 2897580"/>
                <a:gd name="connsiteX4" fmla="*/ 0 w 2462150"/>
                <a:gd name="connsiteY4" fmla="*/ 2 h 2897580"/>
                <a:gd name="connsiteX0" fmla="*/ 0 w 2479963"/>
                <a:gd name="connsiteY0" fmla="*/ 2 h 2897580"/>
                <a:gd name="connsiteX1" fmla="*/ 283585 w 2479963"/>
                <a:gd name="connsiteY1" fmla="*/ 0 h 2897580"/>
                <a:gd name="connsiteX2" fmla="*/ 2479963 w 2479963"/>
                <a:gd name="connsiteY2" fmla="*/ 2874387 h 2897580"/>
                <a:gd name="connsiteX3" fmla="*/ 1595808 w 2479963"/>
                <a:gd name="connsiteY3" fmla="*/ 2897580 h 2897580"/>
                <a:gd name="connsiteX4" fmla="*/ 0 w 2479963"/>
                <a:gd name="connsiteY4" fmla="*/ 2 h 2897580"/>
                <a:gd name="connsiteX0" fmla="*/ 0 w 2497776"/>
                <a:gd name="connsiteY0" fmla="*/ 2 h 2904076"/>
                <a:gd name="connsiteX1" fmla="*/ 283585 w 2497776"/>
                <a:gd name="connsiteY1" fmla="*/ 0 h 2904076"/>
                <a:gd name="connsiteX2" fmla="*/ 2497776 w 2497776"/>
                <a:gd name="connsiteY2" fmla="*/ 2904076 h 2904076"/>
                <a:gd name="connsiteX3" fmla="*/ 1595808 w 2497776"/>
                <a:gd name="connsiteY3" fmla="*/ 2897580 h 2904076"/>
                <a:gd name="connsiteX4" fmla="*/ 0 w 2497776"/>
                <a:gd name="connsiteY4" fmla="*/ 2 h 290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776" h="2904076">
                  <a:moveTo>
                    <a:pt x="0" y="2"/>
                  </a:moveTo>
                  <a:lnTo>
                    <a:pt x="283585" y="0"/>
                  </a:lnTo>
                  <a:lnTo>
                    <a:pt x="2497776" y="2904076"/>
                  </a:lnTo>
                  <a:lnTo>
                    <a:pt x="1595808" y="289758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6505834" y="2038087"/>
              <a:ext cx="292751" cy="293035"/>
              <a:chOff x="4586288" y="2292351"/>
              <a:chExt cx="1635125" cy="1636713"/>
            </a:xfrm>
            <a:grpFill/>
          </p:grpSpPr>
          <p:sp>
            <p:nvSpPr>
              <p:cNvPr id="62" name="Freeform 87"/>
              <p:cNvSpPr>
                <a:spLocks/>
              </p:cNvSpPr>
              <p:nvPr/>
            </p:nvSpPr>
            <p:spPr bwMode="auto">
              <a:xfrm>
                <a:off x="4586288" y="2292351"/>
                <a:ext cx="1635125" cy="741363"/>
              </a:xfrm>
              <a:custGeom>
                <a:avLst/>
                <a:gdLst>
                  <a:gd name="T0" fmla="*/ 3085 w 6057"/>
                  <a:gd name="T1" fmla="*/ 26 h 2740"/>
                  <a:gd name="T2" fmla="*/ 2981 w 6057"/>
                  <a:gd name="T3" fmla="*/ 26 h 2740"/>
                  <a:gd name="T4" fmla="*/ 86 w 6057"/>
                  <a:gd name="T5" fmla="*/ 2264 h 2740"/>
                  <a:gd name="T6" fmla="*/ 0 w 6057"/>
                  <a:gd name="T7" fmla="*/ 2446 h 2740"/>
                  <a:gd name="T8" fmla="*/ 0 w 6057"/>
                  <a:gd name="T9" fmla="*/ 2446 h 2740"/>
                  <a:gd name="T10" fmla="*/ 354 w 6057"/>
                  <a:gd name="T11" fmla="*/ 2627 h 2740"/>
                  <a:gd name="T12" fmla="*/ 2990 w 6057"/>
                  <a:gd name="T13" fmla="*/ 588 h 2740"/>
                  <a:gd name="T14" fmla="*/ 3094 w 6057"/>
                  <a:gd name="T15" fmla="*/ 588 h 2740"/>
                  <a:gd name="T16" fmla="*/ 5703 w 6057"/>
                  <a:gd name="T17" fmla="*/ 2619 h 2740"/>
                  <a:gd name="T18" fmla="*/ 6057 w 6057"/>
                  <a:gd name="T19" fmla="*/ 2437 h 2740"/>
                  <a:gd name="T20" fmla="*/ 6057 w 6057"/>
                  <a:gd name="T21" fmla="*/ 2437 h 2740"/>
                  <a:gd name="T22" fmla="*/ 5971 w 6057"/>
                  <a:gd name="T23" fmla="*/ 2256 h 2740"/>
                  <a:gd name="T24" fmla="*/ 3085 w 6057"/>
                  <a:gd name="T25" fmla="*/ 26 h 2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57" h="2740">
                    <a:moveTo>
                      <a:pt x="3085" y="26"/>
                    </a:moveTo>
                    <a:cubicBezTo>
                      <a:pt x="3059" y="0"/>
                      <a:pt x="3016" y="0"/>
                      <a:pt x="2981" y="26"/>
                    </a:cubicBezTo>
                    <a:lnTo>
                      <a:pt x="86" y="2264"/>
                    </a:lnTo>
                    <a:cubicBezTo>
                      <a:pt x="35" y="2308"/>
                      <a:pt x="0" y="2377"/>
                      <a:pt x="0" y="2446"/>
                    </a:cubicBezTo>
                    <a:lnTo>
                      <a:pt x="0" y="2446"/>
                    </a:lnTo>
                    <a:cubicBezTo>
                      <a:pt x="0" y="2627"/>
                      <a:pt x="207" y="2740"/>
                      <a:pt x="354" y="2627"/>
                    </a:cubicBezTo>
                    <a:lnTo>
                      <a:pt x="2990" y="588"/>
                    </a:lnTo>
                    <a:cubicBezTo>
                      <a:pt x="3016" y="562"/>
                      <a:pt x="3059" y="562"/>
                      <a:pt x="3094" y="588"/>
                    </a:cubicBezTo>
                    <a:lnTo>
                      <a:pt x="5703" y="2619"/>
                    </a:lnTo>
                    <a:cubicBezTo>
                      <a:pt x="5850" y="2731"/>
                      <a:pt x="6057" y="2627"/>
                      <a:pt x="6057" y="2437"/>
                    </a:cubicBezTo>
                    <a:lnTo>
                      <a:pt x="6057" y="2437"/>
                    </a:lnTo>
                    <a:cubicBezTo>
                      <a:pt x="6057" y="2368"/>
                      <a:pt x="6023" y="2299"/>
                      <a:pt x="5971" y="2256"/>
                    </a:cubicBezTo>
                    <a:lnTo>
                      <a:pt x="3085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Freeform 88"/>
              <p:cNvSpPr>
                <a:spLocks/>
              </p:cNvSpPr>
              <p:nvPr/>
            </p:nvSpPr>
            <p:spPr bwMode="auto">
              <a:xfrm>
                <a:off x="4692650" y="2587626"/>
                <a:ext cx="1417638" cy="1341438"/>
              </a:xfrm>
              <a:custGeom>
                <a:avLst/>
                <a:gdLst>
                  <a:gd name="T0" fmla="*/ 4943 w 5246"/>
                  <a:gd name="T1" fmla="*/ 4675 h 4969"/>
                  <a:gd name="T2" fmla="*/ 4943 w 5246"/>
                  <a:gd name="T3" fmla="*/ 1806 h 4969"/>
                  <a:gd name="T4" fmla="*/ 4926 w 5246"/>
                  <a:gd name="T5" fmla="*/ 1780 h 4969"/>
                  <a:gd name="T6" fmla="*/ 2653 w 5246"/>
                  <a:gd name="T7" fmla="*/ 9 h 4969"/>
                  <a:gd name="T8" fmla="*/ 2610 w 5246"/>
                  <a:gd name="T9" fmla="*/ 9 h 4969"/>
                  <a:gd name="T10" fmla="*/ 312 w 5246"/>
                  <a:gd name="T11" fmla="*/ 1780 h 4969"/>
                  <a:gd name="T12" fmla="*/ 294 w 5246"/>
                  <a:gd name="T13" fmla="*/ 1806 h 4969"/>
                  <a:gd name="T14" fmla="*/ 294 w 5246"/>
                  <a:gd name="T15" fmla="*/ 4666 h 4969"/>
                  <a:gd name="T16" fmla="*/ 260 w 5246"/>
                  <a:gd name="T17" fmla="*/ 4710 h 4969"/>
                  <a:gd name="T18" fmla="*/ 35 w 5246"/>
                  <a:gd name="T19" fmla="*/ 4710 h 4969"/>
                  <a:gd name="T20" fmla="*/ 0 w 5246"/>
                  <a:gd name="T21" fmla="*/ 4744 h 4969"/>
                  <a:gd name="T22" fmla="*/ 0 w 5246"/>
                  <a:gd name="T23" fmla="*/ 4934 h 4969"/>
                  <a:gd name="T24" fmla="*/ 35 w 5246"/>
                  <a:gd name="T25" fmla="*/ 4969 h 4969"/>
                  <a:gd name="T26" fmla="*/ 294 w 5246"/>
                  <a:gd name="T27" fmla="*/ 4969 h 4969"/>
                  <a:gd name="T28" fmla="*/ 1798 w 5246"/>
                  <a:gd name="T29" fmla="*/ 4969 h 4969"/>
                  <a:gd name="T30" fmla="*/ 1832 w 5246"/>
                  <a:gd name="T31" fmla="*/ 4934 h 4969"/>
                  <a:gd name="T32" fmla="*/ 1832 w 5246"/>
                  <a:gd name="T33" fmla="*/ 1927 h 4969"/>
                  <a:gd name="T34" fmla="*/ 1867 w 5246"/>
                  <a:gd name="T35" fmla="*/ 1893 h 4969"/>
                  <a:gd name="T36" fmla="*/ 3371 w 5246"/>
                  <a:gd name="T37" fmla="*/ 1893 h 4969"/>
                  <a:gd name="T38" fmla="*/ 3405 w 5246"/>
                  <a:gd name="T39" fmla="*/ 1927 h 4969"/>
                  <a:gd name="T40" fmla="*/ 3405 w 5246"/>
                  <a:gd name="T41" fmla="*/ 4934 h 4969"/>
                  <a:gd name="T42" fmla="*/ 3440 w 5246"/>
                  <a:gd name="T43" fmla="*/ 4969 h 4969"/>
                  <a:gd name="T44" fmla="*/ 4943 w 5246"/>
                  <a:gd name="T45" fmla="*/ 4969 h 4969"/>
                  <a:gd name="T46" fmla="*/ 5211 w 5246"/>
                  <a:gd name="T47" fmla="*/ 4969 h 4969"/>
                  <a:gd name="T48" fmla="*/ 5246 w 5246"/>
                  <a:gd name="T49" fmla="*/ 4934 h 4969"/>
                  <a:gd name="T50" fmla="*/ 5246 w 5246"/>
                  <a:gd name="T51" fmla="*/ 4744 h 4969"/>
                  <a:gd name="T52" fmla="*/ 5211 w 5246"/>
                  <a:gd name="T53" fmla="*/ 4710 h 4969"/>
                  <a:gd name="T54" fmla="*/ 4978 w 5246"/>
                  <a:gd name="T55" fmla="*/ 4710 h 4969"/>
                  <a:gd name="T56" fmla="*/ 4943 w 5246"/>
                  <a:gd name="T57" fmla="*/ 4675 h 4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46" h="4969">
                    <a:moveTo>
                      <a:pt x="4943" y="4675"/>
                    </a:moveTo>
                    <a:lnTo>
                      <a:pt x="4943" y="1806"/>
                    </a:lnTo>
                    <a:cubicBezTo>
                      <a:pt x="4943" y="1798"/>
                      <a:pt x="4935" y="1789"/>
                      <a:pt x="4926" y="1780"/>
                    </a:cubicBezTo>
                    <a:lnTo>
                      <a:pt x="2653" y="9"/>
                    </a:lnTo>
                    <a:cubicBezTo>
                      <a:pt x="2645" y="0"/>
                      <a:pt x="2627" y="0"/>
                      <a:pt x="2610" y="9"/>
                    </a:cubicBezTo>
                    <a:lnTo>
                      <a:pt x="312" y="1780"/>
                    </a:lnTo>
                    <a:cubicBezTo>
                      <a:pt x="303" y="1789"/>
                      <a:pt x="294" y="1798"/>
                      <a:pt x="294" y="1806"/>
                    </a:cubicBezTo>
                    <a:lnTo>
                      <a:pt x="294" y="4666"/>
                    </a:lnTo>
                    <a:cubicBezTo>
                      <a:pt x="294" y="4692"/>
                      <a:pt x="286" y="4710"/>
                      <a:pt x="260" y="4710"/>
                    </a:cubicBezTo>
                    <a:lnTo>
                      <a:pt x="35" y="4710"/>
                    </a:lnTo>
                    <a:cubicBezTo>
                      <a:pt x="18" y="4710"/>
                      <a:pt x="0" y="4727"/>
                      <a:pt x="0" y="4744"/>
                    </a:cubicBezTo>
                    <a:lnTo>
                      <a:pt x="0" y="4934"/>
                    </a:lnTo>
                    <a:cubicBezTo>
                      <a:pt x="0" y="4952"/>
                      <a:pt x="9" y="4969"/>
                      <a:pt x="35" y="4969"/>
                    </a:cubicBezTo>
                    <a:lnTo>
                      <a:pt x="294" y="4969"/>
                    </a:lnTo>
                    <a:lnTo>
                      <a:pt x="1798" y="4969"/>
                    </a:lnTo>
                    <a:cubicBezTo>
                      <a:pt x="1815" y="4969"/>
                      <a:pt x="1832" y="4952"/>
                      <a:pt x="1832" y="4934"/>
                    </a:cubicBezTo>
                    <a:lnTo>
                      <a:pt x="1832" y="1927"/>
                    </a:lnTo>
                    <a:cubicBezTo>
                      <a:pt x="1832" y="1910"/>
                      <a:pt x="1850" y="1893"/>
                      <a:pt x="1867" y="1893"/>
                    </a:cubicBezTo>
                    <a:lnTo>
                      <a:pt x="3371" y="1893"/>
                    </a:lnTo>
                    <a:cubicBezTo>
                      <a:pt x="3388" y="1893"/>
                      <a:pt x="3405" y="1910"/>
                      <a:pt x="3405" y="1927"/>
                    </a:cubicBezTo>
                    <a:lnTo>
                      <a:pt x="3405" y="4934"/>
                    </a:lnTo>
                    <a:cubicBezTo>
                      <a:pt x="3405" y="4952"/>
                      <a:pt x="3422" y="4969"/>
                      <a:pt x="3440" y="4969"/>
                    </a:cubicBezTo>
                    <a:lnTo>
                      <a:pt x="4943" y="4969"/>
                    </a:lnTo>
                    <a:lnTo>
                      <a:pt x="5211" y="4969"/>
                    </a:lnTo>
                    <a:cubicBezTo>
                      <a:pt x="5228" y="4969"/>
                      <a:pt x="5246" y="4952"/>
                      <a:pt x="5246" y="4934"/>
                    </a:cubicBezTo>
                    <a:lnTo>
                      <a:pt x="5246" y="4744"/>
                    </a:lnTo>
                    <a:cubicBezTo>
                      <a:pt x="5246" y="4727"/>
                      <a:pt x="5228" y="4710"/>
                      <a:pt x="5211" y="4710"/>
                    </a:cubicBezTo>
                    <a:lnTo>
                      <a:pt x="4978" y="4710"/>
                    </a:lnTo>
                    <a:cubicBezTo>
                      <a:pt x="4961" y="4710"/>
                      <a:pt x="4943" y="4692"/>
                      <a:pt x="4943" y="46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753902" y="2202376"/>
              <a:ext cx="397312" cy="397697"/>
              <a:chOff x="4586288" y="2292351"/>
              <a:chExt cx="1635125" cy="1636713"/>
            </a:xfrm>
            <a:grpFill/>
          </p:grpSpPr>
          <p:sp>
            <p:nvSpPr>
              <p:cNvPr id="60" name="Freeform 87"/>
              <p:cNvSpPr>
                <a:spLocks/>
              </p:cNvSpPr>
              <p:nvPr/>
            </p:nvSpPr>
            <p:spPr bwMode="auto">
              <a:xfrm>
                <a:off x="4586288" y="2292351"/>
                <a:ext cx="1635125" cy="741363"/>
              </a:xfrm>
              <a:custGeom>
                <a:avLst/>
                <a:gdLst>
                  <a:gd name="T0" fmla="*/ 3085 w 6057"/>
                  <a:gd name="T1" fmla="*/ 26 h 2740"/>
                  <a:gd name="T2" fmla="*/ 2981 w 6057"/>
                  <a:gd name="T3" fmla="*/ 26 h 2740"/>
                  <a:gd name="T4" fmla="*/ 86 w 6057"/>
                  <a:gd name="T5" fmla="*/ 2264 h 2740"/>
                  <a:gd name="T6" fmla="*/ 0 w 6057"/>
                  <a:gd name="T7" fmla="*/ 2446 h 2740"/>
                  <a:gd name="T8" fmla="*/ 0 w 6057"/>
                  <a:gd name="T9" fmla="*/ 2446 h 2740"/>
                  <a:gd name="T10" fmla="*/ 354 w 6057"/>
                  <a:gd name="T11" fmla="*/ 2627 h 2740"/>
                  <a:gd name="T12" fmla="*/ 2990 w 6057"/>
                  <a:gd name="T13" fmla="*/ 588 h 2740"/>
                  <a:gd name="T14" fmla="*/ 3094 w 6057"/>
                  <a:gd name="T15" fmla="*/ 588 h 2740"/>
                  <a:gd name="T16" fmla="*/ 5703 w 6057"/>
                  <a:gd name="T17" fmla="*/ 2619 h 2740"/>
                  <a:gd name="T18" fmla="*/ 6057 w 6057"/>
                  <a:gd name="T19" fmla="*/ 2437 h 2740"/>
                  <a:gd name="T20" fmla="*/ 6057 w 6057"/>
                  <a:gd name="T21" fmla="*/ 2437 h 2740"/>
                  <a:gd name="T22" fmla="*/ 5971 w 6057"/>
                  <a:gd name="T23" fmla="*/ 2256 h 2740"/>
                  <a:gd name="T24" fmla="*/ 3085 w 6057"/>
                  <a:gd name="T25" fmla="*/ 26 h 2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57" h="2740">
                    <a:moveTo>
                      <a:pt x="3085" y="26"/>
                    </a:moveTo>
                    <a:cubicBezTo>
                      <a:pt x="3059" y="0"/>
                      <a:pt x="3016" y="0"/>
                      <a:pt x="2981" y="26"/>
                    </a:cubicBezTo>
                    <a:lnTo>
                      <a:pt x="86" y="2264"/>
                    </a:lnTo>
                    <a:cubicBezTo>
                      <a:pt x="35" y="2308"/>
                      <a:pt x="0" y="2377"/>
                      <a:pt x="0" y="2446"/>
                    </a:cubicBezTo>
                    <a:lnTo>
                      <a:pt x="0" y="2446"/>
                    </a:lnTo>
                    <a:cubicBezTo>
                      <a:pt x="0" y="2627"/>
                      <a:pt x="207" y="2740"/>
                      <a:pt x="354" y="2627"/>
                    </a:cubicBezTo>
                    <a:lnTo>
                      <a:pt x="2990" y="588"/>
                    </a:lnTo>
                    <a:cubicBezTo>
                      <a:pt x="3016" y="562"/>
                      <a:pt x="3059" y="562"/>
                      <a:pt x="3094" y="588"/>
                    </a:cubicBezTo>
                    <a:lnTo>
                      <a:pt x="5703" y="2619"/>
                    </a:lnTo>
                    <a:cubicBezTo>
                      <a:pt x="5850" y="2731"/>
                      <a:pt x="6057" y="2627"/>
                      <a:pt x="6057" y="2437"/>
                    </a:cubicBezTo>
                    <a:lnTo>
                      <a:pt x="6057" y="2437"/>
                    </a:lnTo>
                    <a:cubicBezTo>
                      <a:pt x="6057" y="2368"/>
                      <a:pt x="6023" y="2299"/>
                      <a:pt x="5971" y="2256"/>
                    </a:cubicBezTo>
                    <a:lnTo>
                      <a:pt x="3085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Freeform 88"/>
              <p:cNvSpPr>
                <a:spLocks/>
              </p:cNvSpPr>
              <p:nvPr/>
            </p:nvSpPr>
            <p:spPr bwMode="auto">
              <a:xfrm>
                <a:off x="4692650" y="2587626"/>
                <a:ext cx="1417638" cy="1341438"/>
              </a:xfrm>
              <a:custGeom>
                <a:avLst/>
                <a:gdLst>
                  <a:gd name="T0" fmla="*/ 4943 w 5246"/>
                  <a:gd name="T1" fmla="*/ 4675 h 4969"/>
                  <a:gd name="T2" fmla="*/ 4943 w 5246"/>
                  <a:gd name="T3" fmla="*/ 1806 h 4969"/>
                  <a:gd name="T4" fmla="*/ 4926 w 5246"/>
                  <a:gd name="T5" fmla="*/ 1780 h 4969"/>
                  <a:gd name="T6" fmla="*/ 2653 w 5246"/>
                  <a:gd name="T7" fmla="*/ 9 h 4969"/>
                  <a:gd name="T8" fmla="*/ 2610 w 5246"/>
                  <a:gd name="T9" fmla="*/ 9 h 4969"/>
                  <a:gd name="T10" fmla="*/ 312 w 5246"/>
                  <a:gd name="T11" fmla="*/ 1780 h 4969"/>
                  <a:gd name="T12" fmla="*/ 294 w 5246"/>
                  <a:gd name="T13" fmla="*/ 1806 h 4969"/>
                  <a:gd name="T14" fmla="*/ 294 w 5246"/>
                  <a:gd name="T15" fmla="*/ 4666 h 4969"/>
                  <a:gd name="T16" fmla="*/ 260 w 5246"/>
                  <a:gd name="T17" fmla="*/ 4710 h 4969"/>
                  <a:gd name="T18" fmla="*/ 35 w 5246"/>
                  <a:gd name="T19" fmla="*/ 4710 h 4969"/>
                  <a:gd name="T20" fmla="*/ 0 w 5246"/>
                  <a:gd name="T21" fmla="*/ 4744 h 4969"/>
                  <a:gd name="T22" fmla="*/ 0 w 5246"/>
                  <a:gd name="T23" fmla="*/ 4934 h 4969"/>
                  <a:gd name="T24" fmla="*/ 35 w 5246"/>
                  <a:gd name="T25" fmla="*/ 4969 h 4969"/>
                  <a:gd name="T26" fmla="*/ 294 w 5246"/>
                  <a:gd name="T27" fmla="*/ 4969 h 4969"/>
                  <a:gd name="T28" fmla="*/ 1798 w 5246"/>
                  <a:gd name="T29" fmla="*/ 4969 h 4969"/>
                  <a:gd name="T30" fmla="*/ 1832 w 5246"/>
                  <a:gd name="T31" fmla="*/ 4934 h 4969"/>
                  <a:gd name="T32" fmla="*/ 1832 w 5246"/>
                  <a:gd name="T33" fmla="*/ 1927 h 4969"/>
                  <a:gd name="T34" fmla="*/ 1867 w 5246"/>
                  <a:gd name="T35" fmla="*/ 1893 h 4969"/>
                  <a:gd name="T36" fmla="*/ 3371 w 5246"/>
                  <a:gd name="T37" fmla="*/ 1893 h 4969"/>
                  <a:gd name="T38" fmla="*/ 3405 w 5246"/>
                  <a:gd name="T39" fmla="*/ 1927 h 4969"/>
                  <a:gd name="T40" fmla="*/ 3405 w 5246"/>
                  <a:gd name="T41" fmla="*/ 4934 h 4969"/>
                  <a:gd name="T42" fmla="*/ 3440 w 5246"/>
                  <a:gd name="T43" fmla="*/ 4969 h 4969"/>
                  <a:gd name="T44" fmla="*/ 4943 w 5246"/>
                  <a:gd name="T45" fmla="*/ 4969 h 4969"/>
                  <a:gd name="T46" fmla="*/ 5211 w 5246"/>
                  <a:gd name="T47" fmla="*/ 4969 h 4969"/>
                  <a:gd name="T48" fmla="*/ 5246 w 5246"/>
                  <a:gd name="T49" fmla="*/ 4934 h 4969"/>
                  <a:gd name="T50" fmla="*/ 5246 w 5246"/>
                  <a:gd name="T51" fmla="*/ 4744 h 4969"/>
                  <a:gd name="T52" fmla="*/ 5211 w 5246"/>
                  <a:gd name="T53" fmla="*/ 4710 h 4969"/>
                  <a:gd name="T54" fmla="*/ 4978 w 5246"/>
                  <a:gd name="T55" fmla="*/ 4710 h 4969"/>
                  <a:gd name="T56" fmla="*/ 4943 w 5246"/>
                  <a:gd name="T57" fmla="*/ 4675 h 4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46" h="4969">
                    <a:moveTo>
                      <a:pt x="4943" y="4675"/>
                    </a:moveTo>
                    <a:lnTo>
                      <a:pt x="4943" y="1806"/>
                    </a:lnTo>
                    <a:cubicBezTo>
                      <a:pt x="4943" y="1798"/>
                      <a:pt x="4935" y="1789"/>
                      <a:pt x="4926" y="1780"/>
                    </a:cubicBezTo>
                    <a:lnTo>
                      <a:pt x="2653" y="9"/>
                    </a:lnTo>
                    <a:cubicBezTo>
                      <a:pt x="2645" y="0"/>
                      <a:pt x="2627" y="0"/>
                      <a:pt x="2610" y="9"/>
                    </a:cubicBezTo>
                    <a:lnTo>
                      <a:pt x="312" y="1780"/>
                    </a:lnTo>
                    <a:cubicBezTo>
                      <a:pt x="303" y="1789"/>
                      <a:pt x="294" y="1798"/>
                      <a:pt x="294" y="1806"/>
                    </a:cubicBezTo>
                    <a:lnTo>
                      <a:pt x="294" y="4666"/>
                    </a:lnTo>
                    <a:cubicBezTo>
                      <a:pt x="294" y="4692"/>
                      <a:pt x="286" y="4710"/>
                      <a:pt x="260" y="4710"/>
                    </a:cubicBezTo>
                    <a:lnTo>
                      <a:pt x="35" y="4710"/>
                    </a:lnTo>
                    <a:cubicBezTo>
                      <a:pt x="18" y="4710"/>
                      <a:pt x="0" y="4727"/>
                      <a:pt x="0" y="4744"/>
                    </a:cubicBezTo>
                    <a:lnTo>
                      <a:pt x="0" y="4934"/>
                    </a:lnTo>
                    <a:cubicBezTo>
                      <a:pt x="0" y="4952"/>
                      <a:pt x="9" y="4969"/>
                      <a:pt x="35" y="4969"/>
                    </a:cubicBezTo>
                    <a:lnTo>
                      <a:pt x="294" y="4969"/>
                    </a:lnTo>
                    <a:lnTo>
                      <a:pt x="1798" y="4969"/>
                    </a:lnTo>
                    <a:cubicBezTo>
                      <a:pt x="1815" y="4969"/>
                      <a:pt x="1832" y="4952"/>
                      <a:pt x="1832" y="4934"/>
                    </a:cubicBezTo>
                    <a:lnTo>
                      <a:pt x="1832" y="1927"/>
                    </a:lnTo>
                    <a:cubicBezTo>
                      <a:pt x="1832" y="1910"/>
                      <a:pt x="1850" y="1893"/>
                      <a:pt x="1867" y="1893"/>
                    </a:cubicBezTo>
                    <a:lnTo>
                      <a:pt x="3371" y="1893"/>
                    </a:lnTo>
                    <a:cubicBezTo>
                      <a:pt x="3388" y="1893"/>
                      <a:pt x="3405" y="1910"/>
                      <a:pt x="3405" y="1927"/>
                    </a:cubicBezTo>
                    <a:lnTo>
                      <a:pt x="3405" y="4934"/>
                    </a:lnTo>
                    <a:cubicBezTo>
                      <a:pt x="3405" y="4952"/>
                      <a:pt x="3422" y="4969"/>
                      <a:pt x="3440" y="4969"/>
                    </a:cubicBezTo>
                    <a:lnTo>
                      <a:pt x="4943" y="4969"/>
                    </a:lnTo>
                    <a:lnTo>
                      <a:pt x="5211" y="4969"/>
                    </a:lnTo>
                    <a:cubicBezTo>
                      <a:pt x="5228" y="4969"/>
                      <a:pt x="5246" y="4952"/>
                      <a:pt x="5246" y="4934"/>
                    </a:cubicBezTo>
                    <a:lnTo>
                      <a:pt x="5246" y="4744"/>
                    </a:lnTo>
                    <a:cubicBezTo>
                      <a:pt x="5246" y="4727"/>
                      <a:pt x="5228" y="4710"/>
                      <a:pt x="5211" y="4710"/>
                    </a:cubicBezTo>
                    <a:lnTo>
                      <a:pt x="4978" y="4710"/>
                    </a:lnTo>
                    <a:cubicBezTo>
                      <a:pt x="4961" y="4710"/>
                      <a:pt x="4943" y="4692"/>
                      <a:pt x="4943" y="46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048056" y="2471328"/>
              <a:ext cx="529369" cy="529883"/>
              <a:chOff x="4586288" y="2292351"/>
              <a:chExt cx="1635125" cy="1636713"/>
            </a:xfrm>
            <a:grpFill/>
          </p:grpSpPr>
          <p:sp>
            <p:nvSpPr>
              <p:cNvPr id="58" name="Freeform 87"/>
              <p:cNvSpPr>
                <a:spLocks/>
              </p:cNvSpPr>
              <p:nvPr/>
            </p:nvSpPr>
            <p:spPr bwMode="auto">
              <a:xfrm>
                <a:off x="4586288" y="2292351"/>
                <a:ext cx="1635125" cy="741363"/>
              </a:xfrm>
              <a:custGeom>
                <a:avLst/>
                <a:gdLst>
                  <a:gd name="T0" fmla="*/ 3085 w 6057"/>
                  <a:gd name="T1" fmla="*/ 26 h 2740"/>
                  <a:gd name="T2" fmla="*/ 2981 w 6057"/>
                  <a:gd name="T3" fmla="*/ 26 h 2740"/>
                  <a:gd name="T4" fmla="*/ 86 w 6057"/>
                  <a:gd name="T5" fmla="*/ 2264 h 2740"/>
                  <a:gd name="T6" fmla="*/ 0 w 6057"/>
                  <a:gd name="T7" fmla="*/ 2446 h 2740"/>
                  <a:gd name="T8" fmla="*/ 0 w 6057"/>
                  <a:gd name="T9" fmla="*/ 2446 h 2740"/>
                  <a:gd name="T10" fmla="*/ 354 w 6057"/>
                  <a:gd name="T11" fmla="*/ 2627 h 2740"/>
                  <a:gd name="T12" fmla="*/ 2990 w 6057"/>
                  <a:gd name="T13" fmla="*/ 588 h 2740"/>
                  <a:gd name="T14" fmla="*/ 3094 w 6057"/>
                  <a:gd name="T15" fmla="*/ 588 h 2740"/>
                  <a:gd name="T16" fmla="*/ 5703 w 6057"/>
                  <a:gd name="T17" fmla="*/ 2619 h 2740"/>
                  <a:gd name="T18" fmla="*/ 6057 w 6057"/>
                  <a:gd name="T19" fmla="*/ 2437 h 2740"/>
                  <a:gd name="T20" fmla="*/ 6057 w 6057"/>
                  <a:gd name="T21" fmla="*/ 2437 h 2740"/>
                  <a:gd name="T22" fmla="*/ 5971 w 6057"/>
                  <a:gd name="T23" fmla="*/ 2256 h 2740"/>
                  <a:gd name="T24" fmla="*/ 3085 w 6057"/>
                  <a:gd name="T25" fmla="*/ 26 h 2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57" h="2740">
                    <a:moveTo>
                      <a:pt x="3085" y="26"/>
                    </a:moveTo>
                    <a:cubicBezTo>
                      <a:pt x="3059" y="0"/>
                      <a:pt x="3016" y="0"/>
                      <a:pt x="2981" y="26"/>
                    </a:cubicBezTo>
                    <a:lnTo>
                      <a:pt x="86" y="2264"/>
                    </a:lnTo>
                    <a:cubicBezTo>
                      <a:pt x="35" y="2308"/>
                      <a:pt x="0" y="2377"/>
                      <a:pt x="0" y="2446"/>
                    </a:cubicBezTo>
                    <a:lnTo>
                      <a:pt x="0" y="2446"/>
                    </a:lnTo>
                    <a:cubicBezTo>
                      <a:pt x="0" y="2627"/>
                      <a:pt x="207" y="2740"/>
                      <a:pt x="354" y="2627"/>
                    </a:cubicBezTo>
                    <a:lnTo>
                      <a:pt x="2990" y="588"/>
                    </a:lnTo>
                    <a:cubicBezTo>
                      <a:pt x="3016" y="562"/>
                      <a:pt x="3059" y="562"/>
                      <a:pt x="3094" y="588"/>
                    </a:cubicBezTo>
                    <a:lnTo>
                      <a:pt x="5703" y="2619"/>
                    </a:lnTo>
                    <a:cubicBezTo>
                      <a:pt x="5850" y="2731"/>
                      <a:pt x="6057" y="2627"/>
                      <a:pt x="6057" y="2437"/>
                    </a:cubicBezTo>
                    <a:lnTo>
                      <a:pt x="6057" y="2437"/>
                    </a:lnTo>
                    <a:cubicBezTo>
                      <a:pt x="6057" y="2368"/>
                      <a:pt x="6023" y="2299"/>
                      <a:pt x="5971" y="2256"/>
                    </a:cubicBezTo>
                    <a:lnTo>
                      <a:pt x="3085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88"/>
              <p:cNvSpPr>
                <a:spLocks/>
              </p:cNvSpPr>
              <p:nvPr/>
            </p:nvSpPr>
            <p:spPr bwMode="auto">
              <a:xfrm>
                <a:off x="4692650" y="2587626"/>
                <a:ext cx="1417638" cy="1341438"/>
              </a:xfrm>
              <a:custGeom>
                <a:avLst/>
                <a:gdLst>
                  <a:gd name="T0" fmla="*/ 4943 w 5246"/>
                  <a:gd name="T1" fmla="*/ 4675 h 4969"/>
                  <a:gd name="T2" fmla="*/ 4943 w 5246"/>
                  <a:gd name="T3" fmla="*/ 1806 h 4969"/>
                  <a:gd name="T4" fmla="*/ 4926 w 5246"/>
                  <a:gd name="T5" fmla="*/ 1780 h 4969"/>
                  <a:gd name="T6" fmla="*/ 2653 w 5246"/>
                  <a:gd name="T7" fmla="*/ 9 h 4969"/>
                  <a:gd name="T8" fmla="*/ 2610 w 5246"/>
                  <a:gd name="T9" fmla="*/ 9 h 4969"/>
                  <a:gd name="T10" fmla="*/ 312 w 5246"/>
                  <a:gd name="T11" fmla="*/ 1780 h 4969"/>
                  <a:gd name="T12" fmla="*/ 294 w 5246"/>
                  <a:gd name="T13" fmla="*/ 1806 h 4969"/>
                  <a:gd name="T14" fmla="*/ 294 w 5246"/>
                  <a:gd name="T15" fmla="*/ 4666 h 4969"/>
                  <a:gd name="T16" fmla="*/ 260 w 5246"/>
                  <a:gd name="T17" fmla="*/ 4710 h 4969"/>
                  <a:gd name="T18" fmla="*/ 35 w 5246"/>
                  <a:gd name="T19" fmla="*/ 4710 h 4969"/>
                  <a:gd name="T20" fmla="*/ 0 w 5246"/>
                  <a:gd name="T21" fmla="*/ 4744 h 4969"/>
                  <a:gd name="T22" fmla="*/ 0 w 5246"/>
                  <a:gd name="T23" fmla="*/ 4934 h 4969"/>
                  <a:gd name="T24" fmla="*/ 35 w 5246"/>
                  <a:gd name="T25" fmla="*/ 4969 h 4969"/>
                  <a:gd name="T26" fmla="*/ 294 w 5246"/>
                  <a:gd name="T27" fmla="*/ 4969 h 4969"/>
                  <a:gd name="T28" fmla="*/ 1798 w 5246"/>
                  <a:gd name="T29" fmla="*/ 4969 h 4969"/>
                  <a:gd name="T30" fmla="*/ 1832 w 5246"/>
                  <a:gd name="T31" fmla="*/ 4934 h 4969"/>
                  <a:gd name="T32" fmla="*/ 1832 w 5246"/>
                  <a:gd name="T33" fmla="*/ 1927 h 4969"/>
                  <a:gd name="T34" fmla="*/ 1867 w 5246"/>
                  <a:gd name="T35" fmla="*/ 1893 h 4969"/>
                  <a:gd name="T36" fmla="*/ 3371 w 5246"/>
                  <a:gd name="T37" fmla="*/ 1893 h 4969"/>
                  <a:gd name="T38" fmla="*/ 3405 w 5246"/>
                  <a:gd name="T39" fmla="*/ 1927 h 4969"/>
                  <a:gd name="T40" fmla="*/ 3405 w 5246"/>
                  <a:gd name="T41" fmla="*/ 4934 h 4969"/>
                  <a:gd name="T42" fmla="*/ 3440 w 5246"/>
                  <a:gd name="T43" fmla="*/ 4969 h 4969"/>
                  <a:gd name="T44" fmla="*/ 4943 w 5246"/>
                  <a:gd name="T45" fmla="*/ 4969 h 4969"/>
                  <a:gd name="T46" fmla="*/ 5211 w 5246"/>
                  <a:gd name="T47" fmla="*/ 4969 h 4969"/>
                  <a:gd name="T48" fmla="*/ 5246 w 5246"/>
                  <a:gd name="T49" fmla="*/ 4934 h 4969"/>
                  <a:gd name="T50" fmla="*/ 5246 w 5246"/>
                  <a:gd name="T51" fmla="*/ 4744 h 4969"/>
                  <a:gd name="T52" fmla="*/ 5211 w 5246"/>
                  <a:gd name="T53" fmla="*/ 4710 h 4969"/>
                  <a:gd name="T54" fmla="*/ 4978 w 5246"/>
                  <a:gd name="T55" fmla="*/ 4710 h 4969"/>
                  <a:gd name="T56" fmla="*/ 4943 w 5246"/>
                  <a:gd name="T57" fmla="*/ 4675 h 4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46" h="4969">
                    <a:moveTo>
                      <a:pt x="4943" y="4675"/>
                    </a:moveTo>
                    <a:lnTo>
                      <a:pt x="4943" y="1806"/>
                    </a:lnTo>
                    <a:cubicBezTo>
                      <a:pt x="4943" y="1798"/>
                      <a:pt x="4935" y="1789"/>
                      <a:pt x="4926" y="1780"/>
                    </a:cubicBezTo>
                    <a:lnTo>
                      <a:pt x="2653" y="9"/>
                    </a:lnTo>
                    <a:cubicBezTo>
                      <a:pt x="2645" y="0"/>
                      <a:pt x="2627" y="0"/>
                      <a:pt x="2610" y="9"/>
                    </a:cubicBezTo>
                    <a:lnTo>
                      <a:pt x="312" y="1780"/>
                    </a:lnTo>
                    <a:cubicBezTo>
                      <a:pt x="303" y="1789"/>
                      <a:pt x="294" y="1798"/>
                      <a:pt x="294" y="1806"/>
                    </a:cubicBezTo>
                    <a:lnTo>
                      <a:pt x="294" y="4666"/>
                    </a:lnTo>
                    <a:cubicBezTo>
                      <a:pt x="294" y="4692"/>
                      <a:pt x="286" y="4710"/>
                      <a:pt x="260" y="4710"/>
                    </a:cubicBezTo>
                    <a:lnTo>
                      <a:pt x="35" y="4710"/>
                    </a:lnTo>
                    <a:cubicBezTo>
                      <a:pt x="18" y="4710"/>
                      <a:pt x="0" y="4727"/>
                      <a:pt x="0" y="4744"/>
                    </a:cubicBezTo>
                    <a:lnTo>
                      <a:pt x="0" y="4934"/>
                    </a:lnTo>
                    <a:cubicBezTo>
                      <a:pt x="0" y="4952"/>
                      <a:pt x="9" y="4969"/>
                      <a:pt x="35" y="4969"/>
                    </a:cubicBezTo>
                    <a:lnTo>
                      <a:pt x="294" y="4969"/>
                    </a:lnTo>
                    <a:lnTo>
                      <a:pt x="1798" y="4969"/>
                    </a:lnTo>
                    <a:cubicBezTo>
                      <a:pt x="1815" y="4969"/>
                      <a:pt x="1832" y="4952"/>
                      <a:pt x="1832" y="4934"/>
                    </a:cubicBezTo>
                    <a:lnTo>
                      <a:pt x="1832" y="1927"/>
                    </a:lnTo>
                    <a:cubicBezTo>
                      <a:pt x="1832" y="1910"/>
                      <a:pt x="1850" y="1893"/>
                      <a:pt x="1867" y="1893"/>
                    </a:cubicBezTo>
                    <a:lnTo>
                      <a:pt x="3371" y="1893"/>
                    </a:lnTo>
                    <a:cubicBezTo>
                      <a:pt x="3388" y="1893"/>
                      <a:pt x="3405" y="1910"/>
                      <a:pt x="3405" y="1927"/>
                    </a:cubicBezTo>
                    <a:lnTo>
                      <a:pt x="3405" y="4934"/>
                    </a:lnTo>
                    <a:cubicBezTo>
                      <a:pt x="3405" y="4952"/>
                      <a:pt x="3422" y="4969"/>
                      <a:pt x="3440" y="4969"/>
                    </a:cubicBezTo>
                    <a:lnTo>
                      <a:pt x="4943" y="4969"/>
                    </a:lnTo>
                    <a:lnTo>
                      <a:pt x="5211" y="4969"/>
                    </a:lnTo>
                    <a:cubicBezTo>
                      <a:pt x="5228" y="4969"/>
                      <a:pt x="5246" y="4952"/>
                      <a:pt x="5246" y="4934"/>
                    </a:cubicBezTo>
                    <a:lnTo>
                      <a:pt x="5246" y="4744"/>
                    </a:lnTo>
                    <a:cubicBezTo>
                      <a:pt x="5246" y="4727"/>
                      <a:pt x="5228" y="4710"/>
                      <a:pt x="5211" y="4710"/>
                    </a:cubicBezTo>
                    <a:lnTo>
                      <a:pt x="4978" y="4710"/>
                    </a:lnTo>
                    <a:cubicBezTo>
                      <a:pt x="4961" y="4710"/>
                      <a:pt x="4943" y="4692"/>
                      <a:pt x="4943" y="46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2900754" y="5676682"/>
            <a:ext cx="1193007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 sz="1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 i="1" dirty="0" smtClean="0"/>
              <a:t>Cars </a:t>
            </a:r>
            <a:fld id="{378894FA-7C89-45B6-8E2A-B16C584CD692}" type="PERCENTAGE">
              <a:rPr lang="en-US" b="1" i="1" smtClean="0"/>
              <a:pPr algn="ctr">
                <a:defRPr sz="16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t>20%</a:t>
            </a:fld>
            <a:endParaRPr lang="en-US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012452" y="5288267"/>
            <a:ext cx="953436" cy="377356"/>
            <a:chOff x="3150239" y="5342801"/>
            <a:chExt cx="677862" cy="268288"/>
          </a:xfrm>
        </p:grpSpPr>
        <p:sp>
          <p:nvSpPr>
            <p:cNvPr id="73" name="Freeform 4"/>
            <p:cNvSpPr>
              <a:spLocks noEditPoints="1"/>
            </p:cNvSpPr>
            <p:nvPr/>
          </p:nvSpPr>
          <p:spPr bwMode="auto">
            <a:xfrm>
              <a:off x="3150239" y="5342801"/>
              <a:ext cx="677862" cy="233363"/>
            </a:xfrm>
            <a:custGeom>
              <a:avLst/>
              <a:gdLst>
                <a:gd name="T0" fmla="*/ 893 w 21490"/>
                <a:gd name="T1" fmla="*/ 7064 h 7408"/>
                <a:gd name="T2" fmla="*/ 2436 w 21490"/>
                <a:gd name="T3" fmla="*/ 7269 h 7408"/>
                <a:gd name="T4" fmla="*/ 4276 w 21490"/>
                <a:gd name="T5" fmla="*/ 5243 h 7408"/>
                <a:gd name="T6" fmla="*/ 6219 w 21490"/>
                <a:gd name="T7" fmla="*/ 7408 h 7408"/>
                <a:gd name="T8" fmla="*/ 16099 w 21490"/>
                <a:gd name="T9" fmla="*/ 7408 h 7408"/>
                <a:gd name="T10" fmla="*/ 17902 w 21490"/>
                <a:gd name="T11" fmla="*/ 5205 h 7408"/>
                <a:gd name="T12" fmla="*/ 19817 w 21490"/>
                <a:gd name="T13" fmla="*/ 7287 h 7408"/>
                <a:gd name="T14" fmla="*/ 21304 w 21490"/>
                <a:gd name="T15" fmla="*/ 6804 h 7408"/>
                <a:gd name="T16" fmla="*/ 21230 w 21490"/>
                <a:gd name="T17" fmla="*/ 5168 h 7408"/>
                <a:gd name="T18" fmla="*/ 16750 w 21490"/>
                <a:gd name="T19" fmla="*/ 3198 h 7408"/>
                <a:gd name="T20" fmla="*/ 12716 w 21490"/>
                <a:gd name="T21" fmla="*/ 1004 h 7408"/>
                <a:gd name="T22" fmla="*/ 5429 w 21490"/>
                <a:gd name="T23" fmla="*/ 1004 h 7408"/>
                <a:gd name="T24" fmla="*/ 2529 w 21490"/>
                <a:gd name="T25" fmla="*/ 2584 h 7408"/>
                <a:gd name="T26" fmla="*/ 726 w 21490"/>
                <a:gd name="T27" fmla="*/ 2863 h 7408"/>
                <a:gd name="T28" fmla="*/ 558 w 21490"/>
                <a:gd name="T29" fmla="*/ 4871 h 7408"/>
                <a:gd name="T30" fmla="*/ 893 w 21490"/>
                <a:gd name="T31" fmla="*/ 7064 h 7408"/>
                <a:gd name="T32" fmla="*/ 12660 w 21490"/>
                <a:gd name="T33" fmla="*/ 1488 h 7408"/>
                <a:gd name="T34" fmla="*/ 13007 w 21490"/>
                <a:gd name="T35" fmla="*/ 1153 h 7408"/>
                <a:gd name="T36" fmla="*/ 16359 w 21490"/>
                <a:gd name="T37" fmla="*/ 3058 h 7408"/>
                <a:gd name="T38" fmla="*/ 16341 w 21490"/>
                <a:gd name="T39" fmla="*/ 3458 h 7408"/>
                <a:gd name="T40" fmla="*/ 12660 w 21490"/>
                <a:gd name="T41" fmla="*/ 1488 h 7408"/>
                <a:gd name="T42" fmla="*/ 10206 w 21490"/>
                <a:gd name="T43" fmla="*/ 1357 h 7408"/>
                <a:gd name="T44" fmla="*/ 14147 w 21490"/>
                <a:gd name="T45" fmla="*/ 2844 h 7408"/>
                <a:gd name="T46" fmla="*/ 14407 w 21490"/>
                <a:gd name="T47" fmla="*/ 3793 h 7408"/>
                <a:gd name="T48" fmla="*/ 10652 w 21490"/>
                <a:gd name="T49" fmla="*/ 3644 h 7408"/>
                <a:gd name="T50" fmla="*/ 10206 w 21490"/>
                <a:gd name="T51" fmla="*/ 1357 h 7408"/>
                <a:gd name="T52" fmla="*/ 5875 w 21490"/>
                <a:gd name="T53" fmla="*/ 2343 h 7408"/>
                <a:gd name="T54" fmla="*/ 7194 w 21490"/>
                <a:gd name="T55" fmla="*/ 1432 h 7408"/>
                <a:gd name="T56" fmla="*/ 9407 w 21490"/>
                <a:gd name="T57" fmla="*/ 1339 h 7408"/>
                <a:gd name="T58" fmla="*/ 9741 w 21490"/>
                <a:gd name="T59" fmla="*/ 3663 h 7408"/>
                <a:gd name="T60" fmla="*/ 5949 w 21490"/>
                <a:gd name="T61" fmla="*/ 3514 h 7408"/>
                <a:gd name="T62" fmla="*/ 5875 w 21490"/>
                <a:gd name="T63" fmla="*/ 2343 h 7408"/>
                <a:gd name="T64" fmla="*/ 2882 w 21490"/>
                <a:gd name="T65" fmla="*/ 2584 h 7408"/>
                <a:gd name="T66" fmla="*/ 5391 w 21490"/>
                <a:gd name="T67" fmla="*/ 1227 h 7408"/>
                <a:gd name="T68" fmla="*/ 5410 w 21490"/>
                <a:gd name="T69" fmla="*/ 1469 h 7408"/>
                <a:gd name="T70" fmla="*/ 2900 w 21490"/>
                <a:gd name="T71" fmla="*/ 2956 h 7408"/>
                <a:gd name="T72" fmla="*/ 2882 w 21490"/>
                <a:gd name="T73" fmla="*/ 2584 h 7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490" h="7408">
                  <a:moveTo>
                    <a:pt x="893" y="7064"/>
                  </a:moveTo>
                  <a:lnTo>
                    <a:pt x="2436" y="7269"/>
                  </a:lnTo>
                  <a:cubicBezTo>
                    <a:pt x="2436" y="7269"/>
                    <a:pt x="2417" y="5243"/>
                    <a:pt x="4276" y="5243"/>
                  </a:cubicBezTo>
                  <a:cubicBezTo>
                    <a:pt x="6135" y="5243"/>
                    <a:pt x="6219" y="7408"/>
                    <a:pt x="6219" y="7408"/>
                  </a:cubicBezTo>
                  <a:lnTo>
                    <a:pt x="16099" y="7408"/>
                  </a:lnTo>
                  <a:cubicBezTo>
                    <a:pt x="16099" y="7408"/>
                    <a:pt x="15987" y="5205"/>
                    <a:pt x="17902" y="5205"/>
                  </a:cubicBezTo>
                  <a:cubicBezTo>
                    <a:pt x="19817" y="5205"/>
                    <a:pt x="19817" y="7287"/>
                    <a:pt x="19817" y="7287"/>
                  </a:cubicBezTo>
                  <a:cubicBezTo>
                    <a:pt x="19817" y="7287"/>
                    <a:pt x="21248" y="7399"/>
                    <a:pt x="21304" y="6804"/>
                  </a:cubicBezTo>
                  <a:cubicBezTo>
                    <a:pt x="21360" y="6209"/>
                    <a:pt x="21490" y="5782"/>
                    <a:pt x="21230" y="5168"/>
                  </a:cubicBezTo>
                  <a:cubicBezTo>
                    <a:pt x="20969" y="4555"/>
                    <a:pt x="21322" y="3718"/>
                    <a:pt x="16750" y="3198"/>
                  </a:cubicBezTo>
                  <a:cubicBezTo>
                    <a:pt x="16750" y="3198"/>
                    <a:pt x="13106" y="1078"/>
                    <a:pt x="12716" y="1004"/>
                  </a:cubicBezTo>
                  <a:cubicBezTo>
                    <a:pt x="12325" y="930"/>
                    <a:pt x="7176" y="0"/>
                    <a:pt x="5429" y="1004"/>
                  </a:cubicBezTo>
                  <a:cubicBezTo>
                    <a:pt x="3681" y="2008"/>
                    <a:pt x="2919" y="2529"/>
                    <a:pt x="2529" y="2584"/>
                  </a:cubicBezTo>
                  <a:cubicBezTo>
                    <a:pt x="2138" y="2640"/>
                    <a:pt x="819" y="2621"/>
                    <a:pt x="726" y="2863"/>
                  </a:cubicBezTo>
                  <a:cubicBezTo>
                    <a:pt x="633" y="3105"/>
                    <a:pt x="558" y="4871"/>
                    <a:pt x="558" y="4871"/>
                  </a:cubicBezTo>
                  <a:cubicBezTo>
                    <a:pt x="558" y="4871"/>
                    <a:pt x="0" y="6154"/>
                    <a:pt x="893" y="7064"/>
                  </a:cubicBezTo>
                  <a:close/>
                  <a:moveTo>
                    <a:pt x="12660" y="1488"/>
                  </a:moveTo>
                  <a:lnTo>
                    <a:pt x="13007" y="1153"/>
                  </a:lnTo>
                  <a:cubicBezTo>
                    <a:pt x="13007" y="1153"/>
                    <a:pt x="15352" y="2467"/>
                    <a:pt x="16359" y="3058"/>
                  </a:cubicBezTo>
                  <a:cubicBezTo>
                    <a:pt x="16655" y="3232"/>
                    <a:pt x="16406" y="3405"/>
                    <a:pt x="16341" y="3458"/>
                  </a:cubicBezTo>
                  <a:cubicBezTo>
                    <a:pt x="16062" y="3681"/>
                    <a:pt x="12660" y="1488"/>
                    <a:pt x="12660" y="1488"/>
                  </a:cubicBezTo>
                  <a:close/>
                  <a:moveTo>
                    <a:pt x="10206" y="1357"/>
                  </a:moveTo>
                  <a:cubicBezTo>
                    <a:pt x="12753" y="1357"/>
                    <a:pt x="14147" y="2844"/>
                    <a:pt x="14147" y="2844"/>
                  </a:cubicBezTo>
                  <a:cubicBezTo>
                    <a:pt x="14389" y="3105"/>
                    <a:pt x="14407" y="3793"/>
                    <a:pt x="14407" y="3793"/>
                  </a:cubicBezTo>
                  <a:cubicBezTo>
                    <a:pt x="14407" y="3793"/>
                    <a:pt x="11080" y="3663"/>
                    <a:pt x="10652" y="3644"/>
                  </a:cubicBezTo>
                  <a:cubicBezTo>
                    <a:pt x="10224" y="3625"/>
                    <a:pt x="10206" y="1357"/>
                    <a:pt x="10206" y="1357"/>
                  </a:cubicBezTo>
                  <a:close/>
                  <a:moveTo>
                    <a:pt x="5875" y="2343"/>
                  </a:moveTo>
                  <a:cubicBezTo>
                    <a:pt x="5875" y="1934"/>
                    <a:pt x="6525" y="1785"/>
                    <a:pt x="7194" y="1432"/>
                  </a:cubicBezTo>
                  <a:cubicBezTo>
                    <a:pt x="7864" y="1078"/>
                    <a:pt x="9407" y="1339"/>
                    <a:pt x="9407" y="1339"/>
                  </a:cubicBezTo>
                  <a:lnTo>
                    <a:pt x="9741" y="3663"/>
                  </a:lnTo>
                  <a:lnTo>
                    <a:pt x="5949" y="3514"/>
                  </a:lnTo>
                  <a:cubicBezTo>
                    <a:pt x="5949" y="3514"/>
                    <a:pt x="5875" y="2752"/>
                    <a:pt x="5875" y="2343"/>
                  </a:cubicBezTo>
                  <a:close/>
                  <a:moveTo>
                    <a:pt x="2882" y="2584"/>
                  </a:moveTo>
                  <a:cubicBezTo>
                    <a:pt x="2882" y="2584"/>
                    <a:pt x="4768" y="1385"/>
                    <a:pt x="5391" y="1227"/>
                  </a:cubicBezTo>
                  <a:cubicBezTo>
                    <a:pt x="5454" y="1211"/>
                    <a:pt x="5410" y="1469"/>
                    <a:pt x="5410" y="1469"/>
                  </a:cubicBezTo>
                  <a:cubicBezTo>
                    <a:pt x="5410" y="1469"/>
                    <a:pt x="3086" y="3086"/>
                    <a:pt x="2900" y="2956"/>
                  </a:cubicBezTo>
                  <a:cubicBezTo>
                    <a:pt x="2714" y="2826"/>
                    <a:pt x="2882" y="2584"/>
                    <a:pt x="2882" y="2584"/>
                  </a:cubicBezTo>
                  <a:close/>
                </a:path>
              </a:pathLst>
            </a:custGeom>
            <a:solidFill>
              <a:srgbClr val="38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Oval 5"/>
            <p:cNvSpPr>
              <a:spLocks noChangeArrowheads="1"/>
            </p:cNvSpPr>
            <p:nvPr/>
          </p:nvSpPr>
          <p:spPr bwMode="auto">
            <a:xfrm>
              <a:off x="3670939" y="5520601"/>
              <a:ext cx="90487" cy="90488"/>
            </a:xfrm>
            <a:prstGeom prst="ellipse">
              <a:avLst/>
            </a:prstGeom>
            <a:solidFill>
              <a:srgbClr val="38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Oval 6"/>
            <p:cNvSpPr>
              <a:spLocks noChangeArrowheads="1"/>
            </p:cNvSpPr>
            <p:nvPr/>
          </p:nvSpPr>
          <p:spPr bwMode="auto">
            <a:xfrm>
              <a:off x="3239139" y="5520601"/>
              <a:ext cx="90487" cy="90488"/>
            </a:xfrm>
            <a:prstGeom prst="ellipse">
              <a:avLst/>
            </a:prstGeom>
            <a:solidFill>
              <a:srgbClr val="38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940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defRPr/>
            </a:pPr>
            <a:r>
              <a:rPr lang="en-US" b="1" dirty="0" smtClean="0">
                <a:solidFill>
                  <a:schemeClr val="tx1"/>
                </a:solidFill>
              </a:rPr>
              <a:t>Homeless Services Continuum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65186" y="1084640"/>
            <a:ext cx="9215106" cy="4259951"/>
            <a:chOff x="50714" y="1389440"/>
            <a:chExt cx="9215106" cy="4259951"/>
          </a:xfrm>
        </p:grpSpPr>
        <p:sp>
          <p:nvSpPr>
            <p:cNvPr id="33" name="Rectangle 32"/>
            <p:cNvSpPr/>
            <p:nvPr/>
          </p:nvSpPr>
          <p:spPr>
            <a:xfrm>
              <a:off x="50714" y="4125105"/>
              <a:ext cx="2156762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defRPr/>
              </a:pPr>
              <a:r>
                <a:rPr lang="en-US" sz="16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Prevention</a:t>
              </a:r>
              <a:endParaRPr lang="en-U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8198" y="2346746"/>
              <a:ext cx="2333629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defRPr/>
              </a:pPr>
              <a:r>
                <a:rPr lang="en-US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Outreach </a:t>
              </a:r>
              <a:r>
                <a:rPr lang="en-US" sz="16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Engagement</a:t>
              </a:r>
              <a:endParaRPr lang="en-U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641852" y="1389440"/>
              <a:ext cx="2543344" cy="33855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defRPr/>
              </a:pPr>
              <a:r>
                <a:rPr lang="en-US" sz="16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Emergency Housing</a:t>
              </a:r>
              <a:endParaRPr lang="en-U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13753" y="4316222"/>
              <a:ext cx="2252067" cy="116185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defRPr/>
              </a:pPr>
              <a:r>
                <a:rPr lang="en-US" sz="16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Permanent Housing </a:t>
              </a:r>
            </a:p>
            <a:p>
              <a:pPr marL="171450" lvl="0" indent="-171450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0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Rapid Re-Housing </a:t>
              </a:r>
            </a:p>
            <a:p>
              <a:pPr marL="171450" lvl="0" indent="-171450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0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Permanent Supportive</a:t>
              </a:r>
              <a:r>
                <a:rPr lang="en-US" sz="1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Housing</a:t>
              </a:r>
            </a:p>
            <a:p>
              <a:pPr lvl="0" defTabSz="914400" eaLnBrk="0" hangingPunct="0">
                <a:spcBef>
                  <a:spcPts val="700"/>
                </a:spcBef>
                <a:buClr>
                  <a:srgbClr val="DD8047"/>
                </a:buClr>
                <a:buSzPct val="60000"/>
                <a:defRPr/>
              </a:pPr>
              <a:r>
                <a:rPr lang="en-US" sz="16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384445" y="1969058"/>
              <a:ext cx="4483976" cy="3680333"/>
              <a:chOff x="2384445" y="1969058"/>
              <a:chExt cx="4483976" cy="368033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2384445" y="1969058"/>
                <a:ext cx="4483976" cy="3680333"/>
                <a:chOff x="2333559" y="1969058"/>
                <a:chExt cx="4483976" cy="3680333"/>
              </a:xfrm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>
                  <a:off x="3682470" y="1969058"/>
                  <a:ext cx="1853968" cy="693106"/>
                </a:xfrm>
                <a:custGeom>
                  <a:avLst/>
                  <a:gdLst>
                    <a:gd name="connsiteX0" fmla="*/ 930465 w 1853968"/>
                    <a:gd name="connsiteY0" fmla="*/ 259 h 693106"/>
                    <a:gd name="connsiteX1" fmla="*/ 1853968 w 1853968"/>
                    <a:gd name="connsiteY1" fmla="*/ 229904 h 693106"/>
                    <a:gd name="connsiteX2" fmla="*/ 1616482 w 1853968"/>
                    <a:gd name="connsiteY2" fmla="*/ 693106 h 693106"/>
                    <a:gd name="connsiteX3" fmla="*/ 1573530 w 1853968"/>
                    <a:gd name="connsiteY3" fmla="*/ 672415 h 693106"/>
                    <a:gd name="connsiteX4" fmla="*/ 901384 w 1853968"/>
                    <a:gd name="connsiteY4" fmla="*/ 536715 h 693106"/>
                    <a:gd name="connsiteX5" fmla="*/ 229238 w 1853968"/>
                    <a:gd name="connsiteY5" fmla="*/ 672415 h 693106"/>
                    <a:gd name="connsiteX6" fmla="*/ 224357 w 1853968"/>
                    <a:gd name="connsiteY6" fmla="*/ 674766 h 693106"/>
                    <a:gd name="connsiteX7" fmla="*/ 0 w 1853968"/>
                    <a:gd name="connsiteY7" fmla="*/ 200725 h 693106"/>
                    <a:gd name="connsiteX8" fmla="*/ 930465 w 1853968"/>
                    <a:gd name="connsiteY8" fmla="*/ 259 h 693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3968" h="693106">
                      <a:moveTo>
                        <a:pt x="930465" y="259"/>
                      </a:moveTo>
                      <a:cubicBezTo>
                        <a:pt x="1247815" y="5239"/>
                        <a:pt x="1564005" y="81904"/>
                        <a:pt x="1853968" y="229904"/>
                      </a:cubicBezTo>
                      <a:lnTo>
                        <a:pt x="1616482" y="693106"/>
                      </a:lnTo>
                      <a:lnTo>
                        <a:pt x="1573530" y="672415"/>
                      </a:lnTo>
                      <a:cubicBezTo>
                        <a:pt x="1366939" y="585034"/>
                        <a:pt x="1139804" y="536715"/>
                        <a:pt x="901384" y="536715"/>
                      </a:cubicBezTo>
                      <a:cubicBezTo>
                        <a:pt x="662964" y="536715"/>
                        <a:pt x="435829" y="585034"/>
                        <a:pt x="229238" y="672415"/>
                      </a:cubicBezTo>
                      <a:lnTo>
                        <a:pt x="224357" y="674766"/>
                      </a:lnTo>
                      <a:lnTo>
                        <a:pt x="0" y="200725"/>
                      </a:lnTo>
                      <a:cubicBezTo>
                        <a:pt x="294605" y="61984"/>
                        <a:pt x="613115" y="-4721"/>
                        <a:pt x="930465" y="259"/>
                      </a:cubicBezTo>
                      <a:close/>
                    </a:path>
                  </a:pathLst>
                </a:custGeom>
                <a:solidFill>
                  <a:srgbClr val="056CB6"/>
                </a:solidFill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" name="Freeform 60"/>
                <p:cNvSpPr>
                  <a:spLocks/>
                </p:cNvSpPr>
                <p:nvPr/>
              </p:nvSpPr>
              <p:spPr bwMode="auto">
                <a:xfrm>
                  <a:off x="2411378" y="2224704"/>
                  <a:ext cx="1377912" cy="1558071"/>
                </a:xfrm>
                <a:custGeom>
                  <a:avLst/>
                  <a:gdLst>
                    <a:gd name="connsiteX0" fmla="*/ 1153232 w 1377912"/>
                    <a:gd name="connsiteY0" fmla="*/ 0 h 1558071"/>
                    <a:gd name="connsiteX1" fmla="*/ 1377912 w 1377912"/>
                    <a:gd name="connsiteY1" fmla="*/ 475741 h 1558071"/>
                    <a:gd name="connsiteX2" fmla="*/ 1349384 w 1377912"/>
                    <a:gd name="connsiteY2" fmla="*/ 489484 h 1558071"/>
                    <a:gd name="connsiteX3" fmla="*/ 523316 w 1377912"/>
                    <a:gd name="connsiteY3" fmla="*/ 1494367 h 1558071"/>
                    <a:gd name="connsiteX4" fmla="*/ 506936 w 1377912"/>
                    <a:gd name="connsiteY4" fmla="*/ 1558071 h 1558071"/>
                    <a:gd name="connsiteX5" fmla="*/ 0 w 1377912"/>
                    <a:gd name="connsiteY5" fmla="*/ 1447043 h 1558071"/>
                    <a:gd name="connsiteX6" fmla="*/ 1153232 w 1377912"/>
                    <a:gd name="connsiteY6" fmla="*/ 0 h 1558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7912" h="1558071">
                      <a:moveTo>
                        <a:pt x="1153232" y="0"/>
                      </a:moveTo>
                      <a:lnTo>
                        <a:pt x="1377912" y="475741"/>
                      </a:lnTo>
                      <a:lnTo>
                        <a:pt x="1349384" y="489484"/>
                      </a:lnTo>
                      <a:cubicBezTo>
                        <a:pt x="957904" y="702148"/>
                        <a:pt x="657859" y="1061799"/>
                        <a:pt x="523316" y="1494367"/>
                      </a:cubicBezTo>
                      <a:lnTo>
                        <a:pt x="506936" y="1558071"/>
                      </a:lnTo>
                      <a:lnTo>
                        <a:pt x="0" y="1447043"/>
                      </a:lnTo>
                      <a:cubicBezTo>
                        <a:pt x="139241" y="812067"/>
                        <a:pt x="565246" y="277425"/>
                        <a:pt x="1153232" y="0"/>
                      </a:cubicBezTo>
                      <a:close/>
                    </a:path>
                  </a:pathLst>
                </a:custGeom>
                <a:solidFill>
                  <a:srgbClr val="38939B"/>
                </a:solidFill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5415164" y="2257476"/>
                  <a:ext cx="1343207" cy="1575655"/>
                </a:xfrm>
                <a:custGeom>
                  <a:avLst/>
                  <a:gdLst>
                    <a:gd name="connsiteX0" fmla="*/ 236236 w 1343207"/>
                    <a:gd name="connsiteY0" fmla="*/ 0 h 1575655"/>
                    <a:gd name="connsiteX1" fmla="*/ 1343207 w 1343207"/>
                    <a:gd name="connsiteY1" fmla="*/ 1483273 h 1575655"/>
                    <a:gd name="connsiteX2" fmla="*/ 847179 w 1343207"/>
                    <a:gd name="connsiteY2" fmla="*/ 1575655 h 1575655"/>
                    <a:gd name="connsiteX3" fmla="*/ 817851 w 1343207"/>
                    <a:gd name="connsiteY3" fmla="*/ 1461595 h 1575655"/>
                    <a:gd name="connsiteX4" fmla="*/ 134157 w 1343207"/>
                    <a:gd name="connsiteY4" fmla="*/ 543206 h 1575655"/>
                    <a:gd name="connsiteX5" fmla="*/ 0 w 1343207"/>
                    <a:gd name="connsiteY5" fmla="*/ 461704 h 1575655"/>
                    <a:gd name="connsiteX6" fmla="*/ 236236 w 1343207"/>
                    <a:gd name="connsiteY6" fmla="*/ 0 h 1575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43207" h="1575655">
                      <a:moveTo>
                        <a:pt x="236236" y="0"/>
                      </a:moveTo>
                      <a:cubicBezTo>
                        <a:pt x="815276" y="296149"/>
                        <a:pt x="1224142" y="844096"/>
                        <a:pt x="1343207" y="1483273"/>
                      </a:cubicBezTo>
                      <a:lnTo>
                        <a:pt x="847179" y="1575655"/>
                      </a:lnTo>
                      <a:lnTo>
                        <a:pt x="817851" y="1461595"/>
                      </a:lnTo>
                      <a:cubicBezTo>
                        <a:pt x="700126" y="1083098"/>
                        <a:pt x="455688" y="760428"/>
                        <a:pt x="134157" y="543206"/>
                      </a:cubicBezTo>
                      <a:lnTo>
                        <a:pt x="0" y="461704"/>
                      </a:lnTo>
                      <a:lnTo>
                        <a:pt x="236236" y="0"/>
                      </a:lnTo>
                      <a:close/>
                    </a:path>
                  </a:pathLst>
                </a:custGeom>
                <a:solidFill>
                  <a:srgbClr val="38939B"/>
                </a:solidFill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>
                  <a:off x="2333559" y="3797766"/>
                  <a:ext cx="875261" cy="1797785"/>
                </a:xfrm>
                <a:custGeom>
                  <a:avLst/>
                  <a:gdLst>
                    <a:gd name="connsiteX0" fmla="*/ 48753 w 875261"/>
                    <a:gd name="connsiteY0" fmla="*/ 0 h 1797785"/>
                    <a:gd name="connsiteX1" fmla="*/ 554915 w 875261"/>
                    <a:gd name="connsiteY1" fmla="*/ 110836 h 1797785"/>
                    <a:gd name="connsiteX2" fmla="*/ 532418 w 875261"/>
                    <a:gd name="connsiteY2" fmla="*/ 258246 h 1797785"/>
                    <a:gd name="connsiteX3" fmla="*/ 523503 w 875261"/>
                    <a:gd name="connsiteY3" fmla="*/ 434800 h 1797785"/>
                    <a:gd name="connsiteX4" fmla="*/ 818412 w 875261"/>
                    <a:gd name="connsiteY4" fmla="*/ 1400266 h 1797785"/>
                    <a:gd name="connsiteX5" fmla="*/ 875261 w 875261"/>
                    <a:gd name="connsiteY5" fmla="*/ 1476289 h 1797785"/>
                    <a:gd name="connsiteX6" fmla="*/ 491506 w 875261"/>
                    <a:gd name="connsiteY6" fmla="*/ 1797785 h 1797785"/>
                    <a:gd name="connsiteX7" fmla="*/ 48753 w 875261"/>
                    <a:gd name="connsiteY7" fmla="*/ 0 h 1797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5261" h="1797785">
                      <a:moveTo>
                        <a:pt x="48753" y="0"/>
                      </a:moveTo>
                      <a:lnTo>
                        <a:pt x="554915" y="110836"/>
                      </a:lnTo>
                      <a:lnTo>
                        <a:pt x="532418" y="258246"/>
                      </a:lnTo>
                      <a:cubicBezTo>
                        <a:pt x="526523" y="316295"/>
                        <a:pt x="523503" y="375195"/>
                        <a:pt x="523503" y="434800"/>
                      </a:cubicBezTo>
                      <a:cubicBezTo>
                        <a:pt x="523503" y="792431"/>
                        <a:pt x="632222" y="1124668"/>
                        <a:pt x="818412" y="1400266"/>
                      </a:cubicBezTo>
                      <a:lnTo>
                        <a:pt x="875261" y="1476289"/>
                      </a:lnTo>
                      <a:lnTo>
                        <a:pt x="491506" y="1797785"/>
                      </a:lnTo>
                      <a:cubicBezTo>
                        <a:pt x="72796" y="1299578"/>
                        <a:pt x="-90723" y="635396"/>
                        <a:pt x="48753" y="0"/>
                      </a:cubicBezTo>
                      <a:close/>
                    </a:path>
                  </a:pathLst>
                </a:custGeom>
                <a:solidFill>
                  <a:srgbClr val="056CB6"/>
                </a:solidFill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Freeform 63"/>
                <p:cNvSpPr>
                  <a:spLocks/>
                </p:cNvSpPr>
                <p:nvPr/>
              </p:nvSpPr>
              <p:spPr bwMode="auto">
                <a:xfrm>
                  <a:off x="5920498" y="3867992"/>
                  <a:ext cx="897037" cy="1781399"/>
                </a:xfrm>
                <a:custGeom>
                  <a:avLst/>
                  <a:gdLst>
                    <a:gd name="connsiteX0" fmla="*/ 861544 w 897037"/>
                    <a:gd name="connsiteY0" fmla="*/ 0 h 1781399"/>
                    <a:gd name="connsiteX1" fmla="*/ 362581 w 897037"/>
                    <a:gd name="connsiteY1" fmla="*/ 1781399 h 1781399"/>
                    <a:gd name="connsiteX2" fmla="*/ 0 w 897037"/>
                    <a:gd name="connsiteY2" fmla="*/ 1457404 h 1781399"/>
                    <a:gd name="connsiteX3" fmla="*/ 95241 w 897037"/>
                    <a:gd name="connsiteY3" fmla="*/ 1330040 h 1781399"/>
                    <a:gd name="connsiteX4" fmla="*/ 390150 w 897037"/>
                    <a:gd name="connsiteY4" fmla="*/ 364574 h 1781399"/>
                    <a:gd name="connsiteX5" fmla="*/ 381235 w 897037"/>
                    <a:gd name="connsiteY5" fmla="*/ 188020 h 1781399"/>
                    <a:gd name="connsiteX6" fmla="*/ 366576 w 897037"/>
                    <a:gd name="connsiteY6" fmla="*/ 91969 h 1781399"/>
                    <a:gd name="connsiteX7" fmla="*/ 861544 w 897037"/>
                    <a:gd name="connsiteY7" fmla="*/ 0 h 1781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7037" h="1781399">
                      <a:moveTo>
                        <a:pt x="861544" y="0"/>
                      </a:moveTo>
                      <a:cubicBezTo>
                        <a:pt x="980666" y="638980"/>
                        <a:pt x="796365" y="1297043"/>
                        <a:pt x="362581" y="1781399"/>
                      </a:cubicBezTo>
                      <a:lnTo>
                        <a:pt x="0" y="1457404"/>
                      </a:lnTo>
                      <a:lnTo>
                        <a:pt x="95241" y="1330040"/>
                      </a:lnTo>
                      <a:cubicBezTo>
                        <a:pt x="281431" y="1054442"/>
                        <a:pt x="390150" y="722205"/>
                        <a:pt x="390150" y="364574"/>
                      </a:cubicBezTo>
                      <a:cubicBezTo>
                        <a:pt x="390150" y="304969"/>
                        <a:pt x="387130" y="246069"/>
                        <a:pt x="381235" y="188020"/>
                      </a:cubicBezTo>
                      <a:lnTo>
                        <a:pt x="366576" y="91969"/>
                      </a:lnTo>
                      <a:lnTo>
                        <a:pt x="861544" y="0"/>
                      </a:lnTo>
                      <a:close/>
                    </a:path>
                  </a:pathLst>
                </a:custGeom>
                <a:solidFill>
                  <a:srgbClr val="056CB6"/>
                </a:solidFill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287758" y="3251201"/>
                <a:ext cx="2677350" cy="1908568"/>
                <a:chOff x="3445047" y="3301199"/>
                <a:chExt cx="2537072" cy="1808571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3445047" y="4064000"/>
                  <a:ext cx="2362774" cy="1045770"/>
                  <a:chOff x="3936204" y="3636253"/>
                  <a:chExt cx="1341438" cy="593725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4126704" y="3655303"/>
                    <a:ext cx="1150938" cy="574675"/>
                  </a:xfrm>
                  <a:custGeom>
                    <a:avLst/>
                    <a:gdLst>
                      <a:gd name="T0" fmla="*/ 0 w 14318"/>
                      <a:gd name="T1" fmla="*/ 898 h 7128"/>
                      <a:gd name="T2" fmla="*/ 0 w 14318"/>
                      <a:gd name="T3" fmla="*/ 4179 h 7128"/>
                      <a:gd name="T4" fmla="*/ 787 w 14318"/>
                      <a:gd name="T5" fmla="*/ 4662 h 7128"/>
                      <a:gd name="T6" fmla="*/ 1753 w 14318"/>
                      <a:gd name="T7" fmla="*/ 5001 h 7128"/>
                      <a:gd name="T8" fmla="*/ 2645 w 14318"/>
                      <a:gd name="T9" fmla="*/ 5414 h 7128"/>
                      <a:gd name="T10" fmla="*/ 3069 w 14318"/>
                      <a:gd name="T11" fmla="*/ 5626 h 7128"/>
                      <a:gd name="T12" fmla="*/ 5730 w 14318"/>
                      <a:gd name="T13" fmla="*/ 6845 h 7128"/>
                      <a:gd name="T14" fmla="*/ 7405 w 14318"/>
                      <a:gd name="T15" fmla="*/ 6998 h 7128"/>
                      <a:gd name="T16" fmla="*/ 9635 w 14318"/>
                      <a:gd name="T17" fmla="*/ 6653 h 7128"/>
                      <a:gd name="T18" fmla="*/ 11719 w 14318"/>
                      <a:gd name="T19" fmla="*/ 6127 h 7128"/>
                      <a:gd name="T20" fmla="*/ 12473 w 14318"/>
                      <a:gd name="T21" fmla="*/ 5611 h 7128"/>
                      <a:gd name="T22" fmla="*/ 13960 w 14318"/>
                      <a:gd name="T23" fmla="*/ 4487 h 7128"/>
                      <a:gd name="T24" fmla="*/ 14158 w 14318"/>
                      <a:gd name="T25" fmla="*/ 4047 h 7128"/>
                      <a:gd name="T26" fmla="*/ 13899 w 14318"/>
                      <a:gd name="T27" fmla="*/ 3685 h 7128"/>
                      <a:gd name="T28" fmla="*/ 14118 w 14318"/>
                      <a:gd name="T29" fmla="*/ 2973 h 7128"/>
                      <a:gd name="T30" fmla="*/ 11809 w 14318"/>
                      <a:gd name="T31" fmla="*/ 3289 h 7128"/>
                      <a:gd name="T32" fmla="*/ 8572 w 14318"/>
                      <a:gd name="T33" fmla="*/ 4073 h 7128"/>
                      <a:gd name="T34" fmla="*/ 6504 w 14318"/>
                      <a:gd name="T35" fmla="*/ 3496 h 7128"/>
                      <a:gd name="T36" fmla="*/ 6385 w 14318"/>
                      <a:gd name="T37" fmla="*/ 3438 h 7128"/>
                      <a:gd name="T38" fmla="*/ 6602 w 14318"/>
                      <a:gd name="T39" fmla="*/ 3408 h 7128"/>
                      <a:gd name="T40" fmla="*/ 8855 w 14318"/>
                      <a:gd name="T41" fmla="*/ 3473 h 7128"/>
                      <a:gd name="T42" fmla="*/ 11160 w 14318"/>
                      <a:gd name="T43" fmla="*/ 2957 h 7128"/>
                      <a:gd name="T44" fmla="*/ 7175 w 14318"/>
                      <a:gd name="T45" fmla="*/ 1166 h 7128"/>
                      <a:gd name="T46" fmla="*/ 4536 w 14318"/>
                      <a:gd name="T47" fmla="*/ 172 h 7128"/>
                      <a:gd name="T48" fmla="*/ 3714 w 14318"/>
                      <a:gd name="T49" fmla="*/ 77 h 7128"/>
                      <a:gd name="T50" fmla="*/ 1249 w 14318"/>
                      <a:gd name="T51" fmla="*/ 313 h 7128"/>
                      <a:gd name="T52" fmla="*/ 0 w 14318"/>
                      <a:gd name="T53" fmla="*/ 898 h 7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4318" h="7128">
                        <a:moveTo>
                          <a:pt x="0" y="898"/>
                        </a:moveTo>
                        <a:lnTo>
                          <a:pt x="0" y="4179"/>
                        </a:lnTo>
                        <a:cubicBezTo>
                          <a:pt x="0" y="4652"/>
                          <a:pt x="402" y="4609"/>
                          <a:pt x="787" y="4662"/>
                        </a:cubicBezTo>
                        <a:cubicBezTo>
                          <a:pt x="1192" y="4718"/>
                          <a:pt x="1432" y="4862"/>
                          <a:pt x="1753" y="5001"/>
                        </a:cubicBezTo>
                        <a:lnTo>
                          <a:pt x="2645" y="5414"/>
                        </a:lnTo>
                        <a:cubicBezTo>
                          <a:pt x="2787" y="5484"/>
                          <a:pt x="2928" y="5554"/>
                          <a:pt x="3069" y="5626"/>
                        </a:cubicBezTo>
                        <a:cubicBezTo>
                          <a:pt x="3797" y="5993"/>
                          <a:pt x="4972" y="6542"/>
                          <a:pt x="5730" y="6845"/>
                        </a:cubicBezTo>
                        <a:cubicBezTo>
                          <a:pt x="6436" y="7128"/>
                          <a:pt x="6569" y="7076"/>
                          <a:pt x="7405" y="6998"/>
                        </a:cubicBezTo>
                        <a:cubicBezTo>
                          <a:pt x="7893" y="6953"/>
                          <a:pt x="9113" y="6741"/>
                          <a:pt x="9635" y="6653"/>
                        </a:cubicBezTo>
                        <a:cubicBezTo>
                          <a:pt x="10538" y="6501"/>
                          <a:pt x="10969" y="6592"/>
                          <a:pt x="11719" y="6127"/>
                        </a:cubicBezTo>
                        <a:cubicBezTo>
                          <a:pt x="11989" y="5959"/>
                          <a:pt x="12189" y="5784"/>
                          <a:pt x="12473" y="5611"/>
                        </a:cubicBezTo>
                        <a:cubicBezTo>
                          <a:pt x="12844" y="5385"/>
                          <a:pt x="13693" y="4800"/>
                          <a:pt x="13960" y="4487"/>
                        </a:cubicBezTo>
                        <a:cubicBezTo>
                          <a:pt x="14065" y="4364"/>
                          <a:pt x="14127" y="4246"/>
                          <a:pt x="14158" y="4047"/>
                        </a:cubicBezTo>
                        <a:cubicBezTo>
                          <a:pt x="14197" y="3798"/>
                          <a:pt x="14090" y="3786"/>
                          <a:pt x="13899" y="3685"/>
                        </a:cubicBezTo>
                        <a:cubicBezTo>
                          <a:pt x="13951" y="3491"/>
                          <a:pt x="14318" y="3376"/>
                          <a:pt x="14118" y="2973"/>
                        </a:cubicBezTo>
                        <a:cubicBezTo>
                          <a:pt x="13767" y="2267"/>
                          <a:pt x="12476" y="2620"/>
                          <a:pt x="11809" y="3289"/>
                        </a:cubicBezTo>
                        <a:cubicBezTo>
                          <a:pt x="11065" y="4036"/>
                          <a:pt x="9603" y="4073"/>
                          <a:pt x="8572" y="4073"/>
                        </a:cubicBezTo>
                        <a:cubicBezTo>
                          <a:pt x="7722" y="4073"/>
                          <a:pt x="7218" y="3782"/>
                          <a:pt x="6504" y="3496"/>
                        </a:cubicBezTo>
                        <a:lnTo>
                          <a:pt x="6385" y="3438"/>
                        </a:lnTo>
                        <a:cubicBezTo>
                          <a:pt x="6502" y="3436"/>
                          <a:pt x="6510" y="3418"/>
                          <a:pt x="6602" y="3408"/>
                        </a:cubicBezTo>
                        <a:cubicBezTo>
                          <a:pt x="7233" y="3343"/>
                          <a:pt x="8268" y="3477"/>
                          <a:pt x="8855" y="3473"/>
                        </a:cubicBezTo>
                        <a:cubicBezTo>
                          <a:pt x="9863" y="3466"/>
                          <a:pt x="10682" y="3939"/>
                          <a:pt x="11160" y="2957"/>
                        </a:cubicBezTo>
                        <a:cubicBezTo>
                          <a:pt x="11975" y="1282"/>
                          <a:pt x="8206" y="1325"/>
                          <a:pt x="7175" y="1166"/>
                        </a:cubicBezTo>
                        <a:cubicBezTo>
                          <a:pt x="6541" y="1069"/>
                          <a:pt x="6009" y="506"/>
                          <a:pt x="4536" y="172"/>
                        </a:cubicBezTo>
                        <a:cubicBezTo>
                          <a:pt x="4238" y="105"/>
                          <a:pt x="4032" y="119"/>
                          <a:pt x="3714" y="77"/>
                        </a:cubicBezTo>
                        <a:cubicBezTo>
                          <a:pt x="3133" y="0"/>
                          <a:pt x="1857" y="178"/>
                          <a:pt x="1249" y="313"/>
                        </a:cubicBezTo>
                        <a:cubicBezTo>
                          <a:pt x="809" y="411"/>
                          <a:pt x="0" y="525"/>
                          <a:pt x="0" y="898"/>
                        </a:cubicBezTo>
                        <a:close/>
                      </a:path>
                    </a:pathLst>
                  </a:custGeom>
                  <a:solidFill>
                    <a:srgbClr val="056C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3" name="Freeform 7"/>
                  <p:cNvSpPr>
                    <a:spLocks/>
                  </p:cNvSpPr>
                  <p:nvPr/>
                </p:nvSpPr>
                <p:spPr bwMode="auto">
                  <a:xfrm>
                    <a:off x="3936204" y="3636253"/>
                    <a:ext cx="153988" cy="452438"/>
                  </a:xfrm>
                  <a:custGeom>
                    <a:avLst/>
                    <a:gdLst>
                      <a:gd name="T0" fmla="*/ 0 w 1905"/>
                      <a:gd name="T1" fmla="*/ 318 h 5609"/>
                      <a:gd name="T2" fmla="*/ 0 w 1905"/>
                      <a:gd name="T3" fmla="*/ 5292 h 5609"/>
                      <a:gd name="T4" fmla="*/ 318 w 1905"/>
                      <a:gd name="T5" fmla="*/ 5609 h 5609"/>
                      <a:gd name="T6" fmla="*/ 1588 w 1905"/>
                      <a:gd name="T7" fmla="*/ 5609 h 5609"/>
                      <a:gd name="T8" fmla="*/ 1905 w 1905"/>
                      <a:gd name="T9" fmla="*/ 5257 h 5609"/>
                      <a:gd name="T10" fmla="*/ 1905 w 1905"/>
                      <a:gd name="T11" fmla="*/ 283 h 5609"/>
                      <a:gd name="T12" fmla="*/ 1552 w 1905"/>
                      <a:gd name="T13" fmla="*/ 0 h 5609"/>
                      <a:gd name="T14" fmla="*/ 318 w 1905"/>
                      <a:gd name="T15" fmla="*/ 0 h 5609"/>
                      <a:gd name="T16" fmla="*/ 0 w 1905"/>
                      <a:gd name="T17" fmla="*/ 318 h 5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05" h="5609">
                        <a:moveTo>
                          <a:pt x="0" y="318"/>
                        </a:moveTo>
                        <a:lnTo>
                          <a:pt x="0" y="5292"/>
                        </a:lnTo>
                        <a:cubicBezTo>
                          <a:pt x="0" y="5466"/>
                          <a:pt x="143" y="5609"/>
                          <a:pt x="318" y="5609"/>
                        </a:cubicBezTo>
                        <a:lnTo>
                          <a:pt x="1588" y="5609"/>
                        </a:lnTo>
                        <a:cubicBezTo>
                          <a:pt x="1778" y="5609"/>
                          <a:pt x="1905" y="5435"/>
                          <a:pt x="1905" y="5257"/>
                        </a:cubicBezTo>
                        <a:lnTo>
                          <a:pt x="1905" y="283"/>
                        </a:lnTo>
                        <a:cubicBezTo>
                          <a:pt x="1905" y="175"/>
                          <a:pt x="1743" y="0"/>
                          <a:pt x="1552" y="0"/>
                        </a:cubicBezTo>
                        <a:lnTo>
                          <a:pt x="318" y="0"/>
                        </a:lnTo>
                        <a:cubicBezTo>
                          <a:pt x="143" y="0"/>
                          <a:pt x="0" y="143"/>
                          <a:pt x="0" y="318"/>
                        </a:cubicBezTo>
                        <a:close/>
                      </a:path>
                    </a:pathLst>
                  </a:custGeom>
                  <a:solidFill>
                    <a:srgbClr val="056C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4009713" y="3301199"/>
                  <a:ext cx="1972406" cy="779548"/>
                  <a:chOff x="3510668" y="3174840"/>
                  <a:chExt cx="2432622" cy="961438"/>
                </a:xfrm>
              </p:grpSpPr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4197310" y="3174840"/>
                    <a:ext cx="1059338" cy="961438"/>
                    <a:chOff x="-107576" y="0"/>
                    <a:chExt cx="2348208" cy="2131205"/>
                  </a:xfrm>
                </p:grpSpPr>
                <p:sp>
                  <p:nvSpPr>
                    <p:cNvPr id="50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164763" y="411362"/>
                      <a:ext cx="1803531" cy="1719843"/>
                    </a:xfrm>
                    <a:custGeom>
                      <a:avLst/>
                      <a:gdLst>
                        <a:gd name="connsiteX0" fmla="*/ 891846 w 1803531"/>
                        <a:gd name="connsiteY0" fmla="*/ 0 h 1719843"/>
                        <a:gd name="connsiteX1" fmla="*/ 1803531 w 1803531"/>
                        <a:gd name="connsiteY1" fmla="*/ 709607 h 1719843"/>
                        <a:gd name="connsiteX2" fmla="*/ 1803531 w 1803531"/>
                        <a:gd name="connsiteY2" fmla="*/ 1675815 h 1719843"/>
                        <a:gd name="connsiteX3" fmla="*/ 1767821 w 1803531"/>
                        <a:gd name="connsiteY3" fmla="*/ 1719843 h 1719843"/>
                        <a:gd name="connsiteX4" fmla="*/ 1236460 w 1803531"/>
                        <a:gd name="connsiteY4" fmla="*/ 1719212 h 1719843"/>
                        <a:gd name="connsiteX5" fmla="*/ 1236460 w 1803531"/>
                        <a:gd name="connsiteY5" fmla="*/ 953442 h 1719843"/>
                        <a:gd name="connsiteX6" fmla="*/ 567071 w 1803531"/>
                        <a:gd name="connsiteY6" fmla="*/ 953442 h 1719843"/>
                        <a:gd name="connsiteX7" fmla="*/ 567071 w 1803531"/>
                        <a:gd name="connsiteY7" fmla="*/ 1718417 h 1719843"/>
                        <a:gd name="connsiteX8" fmla="*/ 30119 w 1803531"/>
                        <a:gd name="connsiteY8" fmla="*/ 1717779 h 1719843"/>
                        <a:gd name="connsiteX9" fmla="*/ 0 w 1803531"/>
                        <a:gd name="connsiteY9" fmla="*/ 1675815 h 1719843"/>
                        <a:gd name="connsiteX10" fmla="*/ 0 w 1803531"/>
                        <a:gd name="connsiteY10" fmla="*/ 711327 h 1719843"/>
                        <a:gd name="connsiteX11" fmla="*/ 891846 w 1803531"/>
                        <a:gd name="connsiteY11" fmla="*/ 0 h 1719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03531" h="1719843">
                          <a:moveTo>
                            <a:pt x="891846" y="0"/>
                          </a:moveTo>
                          <a:lnTo>
                            <a:pt x="1803531" y="709607"/>
                          </a:lnTo>
                          <a:lnTo>
                            <a:pt x="1803531" y="1675815"/>
                          </a:lnTo>
                          <a:cubicBezTo>
                            <a:pt x="1803531" y="1693874"/>
                            <a:pt x="1791087" y="1712448"/>
                            <a:pt x="1767821" y="1719843"/>
                          </a:cubicBezTo>
                          <a:lnTo>
                            <a:pt x="1236460" y="1719212"/>
                          </a:lnTo>
                          <a:lnTo>
                            <a:pt x="1236460" y="953442"/>
                          </a:lnTo>
                          <a:lnTo>
                            <a:pt x="567071" y="953442"/>
                          </a:lnTo>
                          <a:lnTo>
                            <a:pt x="567071" y="1718417"/>
                          </a:lnTo>
                          <a:lnTo>
                            <a:pt x="30119" y="1717779"/>
                          </a:lnTo>
                          <a:cubicBezTo>
                            <a:pt x="12084" y="1716060"/>
                            <a:pt x="0" y="1693530"/>
                            <a:pt x="0" y="1675815"/>
                          </a:cubicBezTo>
                          <a:lnTo>
                            <a:pt x="0" y="711327"/>
                          </a:lnTo>
                          <a:lnTo>
                            <a:pt x="891846" y="0"/>
                          </a:lnTo>
                          <a:close/>
                        </a:path>
                      </a:pathLst>
                    </a:custGeom>
                    <a:solidFill>
                      <a:srgbClr val="3893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1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-107576" y="0"/>
                      <a:ext cx="2348208" cy="1074118"/>
                    </a:xfrm>
                    <a:custGeom>
                      <a:avLst/>
                      <a:gdLst>
                        <a:gd name="T0" fmla="*/ 6308 w 6501"/>
                        <a:gd name="T1" fmla="*/ 2281 h 2972"/>
                        <a:gd name="T2" fmla="*/ 3476 w 6501"/>
                        <a:gd name="T3" fmla="*/ 102 h 2972"/>
                        <a:gd name="T4" fmla="*/ 3024 w 6501"/>
                        <a:gd name="T5" fmla="*/ 102 h 2972"/>
                        <a:gd name="T6" fmla="*/ 1507 w 6501"/>
                        <a:gd name="T7" fmla="*/ 1269 h 2972"/>
                        <a:gd name="T8" fmla="*/ 1507 w 6501"/>
                        <a:gd name="T9" fmla="*/ 680 h 2972"/>
                        <a:gd name="T10" fmla="*/ 767 w 6501"/>
                        <a:gd name="T11" fmla="*/ 680 h 2972"/>
                        <a:gd name="T12" fmla="*/ 767 w 6501"/>
                        <a:gd name="T13" fmla="*/ 1839 h 2972"/>
                        <a:gd name="T14" fmla="*/ 193 w 6501"/>
                        <a:gd name="T15" fmla="*/ 2281 h 2972"/>
                        <a:gd name="T16" fmla="*/ 125 w 6501"/>
                        <a:gd name="T17" fmla="*/ 2800 h 2972"/>
                        <a:gd name="T18" fmla="*/ 418 w 6501"/>
                        <a:gd name="T19" fmla="*/ 2944 h 2972"/>
                        <a:gd name="T20" fmla="*/ 539 w 6501"/>
                        <a:gd name="T21" fmla="*/ 2924 h 2972"/>
                        <a:gd name="T22" fmla="*/ 3136 w 6501"/>
                        <a:gd name="T23" fmla="*/ 858 h 2972"/>
                        <a:gd name="T24" fmla="*/ 3307 w 6501"/>
                        <a:gd name="T25" fmla="*/ 856 h 2972"/>
                        <a:gd name="T26" fmla="*/ 5967 w 6501"/>
                        <a:gd name="T27" fmla="*/ 2925 h 2972"/>
                        <a:gd name="T28" fmla="*/ 6376 w 6501"/>
                        <a:gd name="T29" fmla="*/ 2800 h 2972"/>
                        <a:gd name="T30" fmla="*/ 6308 w 6501"/>
                        <a:gd name="T31" fmla="*/ 2281 h 29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6501" h="2972">
                          <a:moveTo>
                            <a:pt x="6308" y="2281"/>
                          </a:moveTo>
                          <a:lnTo>
                            <a:pt x="3476" y="102"/>
                          </a:lnTo>
                          <a:cubicBezTo>
                            <a:pt x="3343" y="0"/>
                            <a:pt x="3157" y="0"/>
                            <a:pt x="3024" y="102"/>
                          </a:cubicBezTo>
                          <a:lnTo>
                            <a:pt x="1507" y="1269"/>
                          </a:lnTo>
                          <a:lnTo>
                            <a:pt x="1507" y="680"/>
                          </a:lnTo>
                          <a:lnTo>
                            <a:pt x="767" y="680"/>
                          </a:lnTo>
                          <a:lnTo>
                            <a:pt x="767" y="1839"/>
                          </a:lnTo>
                          <a:lnTo>
                            <a:pt x="193" y="2281"/>
                          </a:lnTo>
                          <a:cubicBezTo>
                            <a:pt x="31" y="2405"/>
                            <a:pt x="0" y="2638"/>
                            <a:pt x="125" y="2800"/>
                          </a:cubicBezTo>
                          <a:cubicBezTo>
                            <a:pt x="198" y="2895"/>
                            <a:pt x="308" y="2944"/>
                            <a:pt x="418" y="2944"/>
                          </a:cubicBezTo>
                          <a:cubicBezTo>
                            <a:pt x="459" y="2944"/>
                            <a:pt x="500" y="2937"/>
                            <a:pt x="539" y="2924"/>
                          </a:cubicBezTo>
                          <a:lnTo>
                            <a:pt x="3136" y="858"/>
                          </a:lnTo>
                          <a:cubicBezTo>
                            <a:pt x="3186" y="818"/>
                            <a:pt x="3257" y="817"/>
                            <a:pt x="3307" y="856"/>
                          </a:cubicBezTo>
                          <a:lnTo>
                            <a:pt x="5967" y="2925"/>
                          </a:lnTo>
                          <a:cubicBezTo>
                            <a:pt x="6113" y="2972"/>
                            <a:pt x="6277" y="2928"/>
                            <a:pt x="6376" y="2800"/>
                          </a:cubicBezTo>
                          <a:cubicBezTo>
                            <a:pt x="6501" y="2638"/>
                            <a:pt x="6470" y="2405"/>
                            <a:pt x="6308" y="2281"/>
                          </a:cubicBezTo>
                          <a:close/>
                        </a:path>
                      </a:pathLst>
                    </a:custGeom>
                    <a:solidFill>
                      <a:srgbClr val="3893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3510668" y="3289680"/>
                    <a:ext cx="662726" cy="601480"/>
                    <a:chOff x="-107576" y="0"/>
                    <a:chExt cx="2348208" cy="2131205"/>
                  </a:xfrm>
                </p:grpSpPr>
                <p:sp>
                  <p:nvSpPr>
                    <p:cNvPr id="48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164763" y="411362"/>
                      <a:ext cx="1803531" cy="1719843"/>
                    </a:xfrm>
                    <a:custGeom>
                      <a:avLst/>
                      <a:gdLst>
                        <a:gd name="connsiteX0" fmla="*/ 891846 w 1803531"/>
                        <a:gd name="connsiteY0" fmla="*/ 0 h 1719843"/>
                        <a:gd name="connsiteX1" fmla="*/ 1803531 w 1803531"/>
                        <a:gd name="connsiteY1" fmla="*/ 709607 h 1719843"/>
                        <a:gd name="connsiteX2" fmla="*/ 1803531 w 1803531"/>
                        <a:gd name="connsiteY2" fmla="*/ 1675815 h 1719843"/>
                        <a:gd name="connsiteX3" fmla="*/ 1767821 w 1803531"/>
                        <a:gd name="connsiteY3" fmla="*/ 1719843 h 1719843"/>
                        <a:gd name="connsiteX4" fmla="*/ 1236460 w 1803531"/>
                        <a:gd name="connsiteY4" fmla="*/ 1719212 h 1719843"/>
                        <a:gd name="connsiteX5" fmla="*/ 1236460 w 1803531"/>
                        <a:gd name="connsiteY5" fmla="*/ 953442 h 1719843"/>
                        <a:gd name="connsiteX6" fmla="*/ 567071 w 1803531"/>
                        <a:gd name="connsiteY6" fmla="*/ 953442 h 1719843"/>
                        <a:gd name="connsiteX7" fmla="*/ 567071 w 1803531"/>
                        <a:gd name="connsiteY7" fmla="*/ 1718417 h 1719843"/>
                        <a:gd name="connsiteX8" fmla="*/ 30119 w 1803531"/>
                        <a:gd name="connsiteY8" fmla="*/ 1717779 h 1719843"/>
                        <a:gd name="connsiteX9" fmla="*/ 0 w 1803531"/>
                        <a:gd name="connsiteY9" fmla="*/ 1675815 h 1719843"/>
                        <a:gd name="connsiteX10" fmla="*/ 0 w 1803531"/>
                        <a:gd name="connsiteY10" fmla="*/ 711327 h 1719843"/>
                        <a:gd name="connsiteX11" fmla="*/ 891846 w 1803531"/>
                        <a:gd name="connsiteY11" fmla="*/ 0 h 1719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03531" h="1719843">
                          <a:moveTo>
                            <a:pt x="891846" y="0"/>
                          </a:moveTo>
                          <a:lnTo>
                            <a:pt x="1803531" y="709607"/>
                          </a:lnTo>
                          <a:lnTo>
                            <a:pt x="1803531" y="1675815"/>
                          </a:lnTo>
                          <a:cubicBezTo>
                            <a:pt x="1803531" y="1693874"/>
                            <a:pt x="1791087" y="1712448"/>
                            <a:pt x="1767821" y="1719843"/>
                          </a:cubicBezTo>
                          <a:lnTo>
                            <a:pt x="1236460" y="1719212"/>
                          </a:lnTo>
                          <a:lnTo>
                            <a:pt x="1236460" y="953442"/>
                          </a:lnTo>
                          <a:lnTo>
                            <a:pt x="567071" y="953442"/>
                          </a:lnTo>
                          <a:lnTo>
                            <a:pt x="567071" y="1718417"/>
                          </a:lnTo>
                          <a:lnTo>
                            <a:pt x="30119" y="1717779"/>
                          </a:lnTo>
                          <a:cubicBezTo>
                            <a:pt x="12084" y="1716060"/>
                            <a:pt x="0" y="1693530"/>
                            <a:pt x="0" y="1675815"/>
                          </a:cubicBezTo>
                          <a:lnTo>
                            <a:pt x="0" y="711327"/>
                          </a:lnTo>
                          <a:lnTo>
                            <a:pt x="891846" y="0"/>
                          </a:lnTo>
                          <a:close/>
                        </a:path>
                      </a:pathLst>
                    </a:custGeom>
                    <a:solidFill>
                      <a:srgbClr val="3893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9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-107576" y="0"/>
                      <a:ext cx="2348208" cy="1074118"/>
                    </a:xfrm>
                    <a:custGeom>
                      <a:avLst/>
                      <a:gdLst>
                        <a:gd name="T0" fmla="*/ 6308 w 6501"/>
                        <a:gd name="T1" fmla="*/ 2281 h 2972"/>
                        <a:gd name="T2" fmla="*/ 3476 w 6501"/>
                        <a:gd name="T3" fmla="*/ 102 h 2972"/>
                        <a:gd name="T4" fmla="*/ 3024 w 6501"/>
                        <a:gd name="T5" fmla="*/ 102 h 2972"/>
                        <a:gd name="T6" fmla="*/ 1507 w 6501"/>
                        <a:gd name="T7" fmla="*/ 1269 h 2972"/>
                        <a:gd name="T8" fmla="*/ 1507 w 6501"/>
                        <a:gd name="T9" fmla="*/ 680 h 2972"/>
                        <a:gd name="T10" fmla="*/ 767 w 6501"/>
                        <a:gd name="T11" fmla="*/ 680 h 2972"/>
                        <a:gd name="T12" fmla="*/ 767 w 6501"/>
                        <a:gd name="T13" fmla="*/ 1839 h 2972"/>
                        <a:gd name="T14" fmla="*/ 193 w 6501"/>
                        <a:gd name="T15" fmla="*/ 2281 h 2972"/>
                        <a:gd name="T16" fmla="*/ 125 w 6501"/>
                        <a:gd name="T17" fmla="*/ 2800 h 2972"/>
                        <a:gd name="T18" fmla="*/ 418 w 6501"/>
                        <a:gd name="T19" fmla="*/ 2944 h 2972"/>
                        <a:gd name="T20" fmla="*/ 539 w 6501"/>
                        <a:gd name="T21" fmla="*/ 2924 h 2972"/>
                        <a:gd name="T22" fmla="*/ 3136 w 6501"/>
                        <a:gd name="T23" fmla="*/ 858 h 2972"/>
                        <a:gd name="T24" fmla="*/ 3307 w 6501"/>
                        <a:gd name="T25" fmla="*/ 856 h 2972"/>
                        <a:gd name="T26" fmla="*/ 5967 w 6501"/>
                        <a:gd name="T27" fmla="*/ 2925 h 2972"/>
                        <a:gd name="T28" fmla="*/ 6376 w 6501"/>
                        <a:gd name="T29" fmla="*/ 2800 h 2972"/>
                        <a:gd name="T30" fmla="*/ 6308 w 6501"/>
                        <a:gd name="T31" fmla="*/ 2281 h 29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6501" h="2972">
                          <a:moveTo>
                            <a:pt x="6308" y="2281"/>
                          </a:moveTo>
                          <a:lnTo>
                            <a:pt x="3476" y="102"/>
                          </a:lnTo>
                          <a:cubicBezTo>
                            <a:pt x="3343" y="0"/>
                            <a:pt x="3157" y="0"/>
                            <a:pt x="3024" y="102"/>
                          </a:cubicBezTo>
                          <a:lnTo>
                            <a:pt x="1507" y="1269"/>
                          </a:lnTo>
                          <a:lnTo>
                            <a:pt x="1507" y="680"/>
                          </a:lnTo>
                          <a:lnTo>
                            <a:pt x="767" y="680"/>
                          </a:lnTo>
                          <a:lnTo>
                            <a:pt x="767" y="1839"/>
                          </a:lnTo>
                          <a:lnTo>
                            <a:pt x="193" y="2281"/>
                          </a:lnTo>
                          <a:cubicBezTo>
                            <a:pt x="31" y="2405"/>
                            <a:pt x="0" y="2638"/>
                            <a:pt x="125" y="2800"/>
                          </a:cubicBezTo>
                          <a:cubicBezTo>
                            <a:pt x="198" y="2895"/>
                            <a:pt x="308" y="2944"/>
                            <a:pt x="418" y="2944"/>
                          </a:cubicBezTo>
                          <a:cubicBezTo>
                            <a:pt x="459" y="2944"/>
                            <a:pt x="500" y="2937"/>
                            <a:pt x="539" y="2924"/>
                          </a:cubicBezTo>
                          <a:lnTo>
                            <a:pt x="3136" y="858"/>
                          </a:lnTo>
                          <a:cubicBezTo>
                            <a:pt x="3186" y="818"/>
                            <a:pt x="3257" y="817"/>
                            <a:pt x="3307" y="856"/>
                          </a:cubicBezTo>
                          <a:lnTo>
                            <a:pt x="5967" y="2925"/>
                          </a:lnTo>
                          <a:cubicBezTo>
                            <a:pt x="6113" y="2972"/>
                            <a:pt x="6277" y="2928"/>
                            <a:pt x="6376" y="2800"/>
                          </a:cubicBezTo>
                          <a:cubicBezTo>
                            <a:pt x="6501" y="2638"/>
                            <a:pt x="6470" y="2405"/>
                            <a:pt x="6308" y="2281"/>
                          </a:cubicBezTo>
                          <a:close/>
                        </a:path>
                      </a:pathLst>
                    </a:custGeom>
                    <a:solidFill>
                      <a:srgbClr val="3893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5280564" y="3289680"/>
                    <a:ext cx="662726" cy="601480"/>
                    <a:chOff x="-107576" y="0"/>
                    <a:chExt cx="2348208" cy="2131205"/>
                  </a:xfrm>
                </p:grpSpPr>
                <p:sp>
                  <p:nvSpPr>
                    <p:cNvPr id="46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164763" y="411362"/>
                      <a:ext cx="1803531" cy="1719843"/>
                    </a:xfrm>
                    <a:custGeom>
                      <a:avLst/>
                      <a:gdLst>
                        <a:gd name="connsiteX0" fmla="*/ 891846 w 1803531"/>
                        <a:gd name="connsiteY0" fmla="*/ 0 h 1719843"/>
                        <a:gd name="connsiteX1" fmla="*/ 1803531 w 1803531"/>
                        <a:gd name="connsiteY1" fmla="*/ 709607 h 1719843"/>
                        <a:gd name="connsiteX2" fmla="*/ 1803531 w 1803531"/>
                        <a:gd name="connsiteY2" fmla="*/ 1675815 h 1719843"/>
                        <a:gd name="connsiteX3" fmla="*/ 1767821 w 1803531"/>
                        <a:gd name="connsiteY3" fmla="*/ 1719843 h 1719843"/>
                        <a:gd name="connsiteX4" fmla="*/ 1236460 w 1803531"/>
                        <a:gd name="connsiteY4" fmla="*/ 1719212 h 1719843"/>
                        <a:gd name="connsiteX5" fmla="*/ 1236460 w 1803531"/>
                        <a:gd name="connsiteY5" fmla="*/ 953442 h 1719843"/>
                        <a:gd name="connsiteX6" fmla="*/ 567071 w 1803531"/>
                        <a:gd name="connsiteY6" fmla="*/ 953442 h 1719843"/>
                        <a:gd name="connsiteX7" fmla="*/ 567071 w 1803531"/>
                        <a:gd name="connsiteY7" fmla="*/ 1718417 h 1719843"/>
                        <a:gd name="connsiteX8" fmla="*/ 30119 w 1803531"/>
                        <a:gd name="connsiteY8" fmla="*/ 1717779 h 1719843"/>
                        <a:gd name="connsiteX9" fmla="*/ 0 w 1803531"/>
                        <a:gd name="connsiteY9" fmla="*/ 1675815 h 1719843"/>
                        <a:gd name="connsiteX10" fmla="*/ 0 w 1803531"/>
                        <a:gd name="connsiteY10" fmla="*/ 711327 h 1719843"/>
                        <a:gd name="connsiteX11" fmla="*/ 891846 w 1803531"/>
                        <a:gd name="connsiteY11" fmla="*/ 0 h 1719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03531" h="1719843">
                          <a:moveTo>
                            <a:pt x="891846" y="0"/>
                          </a:moveTo>
                          <a:lnTo>
                            <a:pt x="1803531" y="709607"/>
                          </a:lnTo>
                          <a:lnTo>
                            <a:pt x="1803531" y="1675815"/>
                          </a:lnTo>
                          <a:cubicBezTo>
                            <a:pt x="1803531" y="1693874"/>
                            <a:pt x="1791087" y="1712448"/>
                            <a:pt x="1767821" y="1719843"/>
                          </a:cubicBezTo>
                          <a:lnTo>
                            <a:pt x="1236460" y="1719212"/>
                          </a:lnTo>
                          <a:lnTo>
                            <a:pt x="1236460" y="953442"/>
                          </a:lnTo>
                          <a:lnTo>
                            <a:pt x="567071" y="953442"/>
                          </a:lnTo>
                          <a:lnTo>
                            <a:pt x="567071" y="1718417"/>
                          </a:lnTo>
                          <a:lnTo>
                            <a:pt x="30119" y="1717779"/>
                          </a:lnTo>
                          <a:cubicBezTo>
                            <a:pt x="12084" y="1716060"/>
                            <a:pt x="0" y="1693530"/>
                            <a:pt x="0" y="1675815"/>
                          </a:cubicBezTo>
                          <a:lnTo>
                            <a:pt x="0" y="711327"/>
                          </a:lnTo>
                          <a:lnTo>
                            <a:pt x="891846" y="0"/>
                          </a:lnTo>
                          <a:close/>
                        </a:path>
                      </a:pathLst>
                    </a:custGeom>
                    <a:solidFill>
                      <a:srgbClr val="3893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7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-107576" y="0"/>
                      <a:ext cx="2348208" cy="1074118"/>
                    </a:xfrm>
                    <a:custGeom>
                      <a:avLst/>
                      <a:gdLst>
                        <a:gd name="T0" fmla="*/ 6308 w 6501"/>
                        <a:gd name="T1" fmla="*/ 2281 h 2972"/>
                        <a:gd name="T2" fmla="*/ 3476 w 6501"/>
                        <a:gd name="T3" fmla="*/ 102 h 2972"/>
                        <a:gd name="T4" fmla="*/ 3024 w 6501"/>
                        <a:gd name="T5" fmla="*/ 102 h 2972"/>
                        <a:gd name="T6" fmla="*/ 1507 w 6501"/>
                        <a:gd name="T7" fmla="*/ 1269 h 2972"/>
                        <a:gd name="T8" fmla="*/ 1507 w 6501"/>
                        <a:gd name="T9" fmla="*/ 680 h 2972"/>
                        <a:gd name="T10" fmla="*/ 767 w 6501"/>
                        <a:gd name="T11" fmla="*/ 680 h 2972"/>
                        <a:gd name="T12" fmla="*/ 767 w 6501"/>
                        <a:gd name="T13" fmla="*/ 1839 h 2972"/>
                        <a:gd name="T14" fmla="*/ 193 w 6501"/>
                        <a:gd name="T15" fmla="*/ 2281 h 2972"/>
                        <a:gd name="T16" fmla="*/ 125 w 6501"/>
                        <a:gd name="T17" fmla="*/ 2800 h 2972"/>
                        <a:gd name="T18" fmla="*/ 418 w 6501"/>
                        <a:gd name="T19" fmla="*/ 2944 h 2972"/>
                        <a:gd name="T20" fmla="*/ 539 w 6501"/>
                        <a:gd name="T21" fmla="*/ 2924 h 2972"/>
                        <a:gd name="T22" fmla="*/ 3136 w 6501"/>
                        <a:gd name="T23" fmla="*/ 858 h 2972"/>
                        <a:gd name="T24" fmla="*/ 3307 w 6501"/>
                        <a:gd name="T25" fmla="*/ 856 h 2972"/>
                        <a:gd name="T26" fmla="*/ 5967 w 6501"/>
                        <a:gd name="T27" fmla="*/ 2925 h 2972"/>
                        <a:gd name="T28" fmla="*/ 6376 w 6501"/>
                        <a:gd name="T29" fmla="*/ 2800 h 2972"/>
                        <a:gd name="T30" fmla="*/ 6308 w 6501"/>
                        <a:gd name="T31" fmla="*/ 2281 h 29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6501" h="2972">
                          <a:moveTo>
                            <a:pt x="6308" y="2281"/>
                          </a:moveTo>
                          <a:lnTo>
                            <a:pt x="3476" y="102"/>
                          </a:lnTo>
                          <a:cubicBezTo>
                            <a:pt x="3343" y="0"/>
                            <a:pt x="3157" y="0"/>
                            <a:pt x="3024" y="102"/>
                          </a:cubicBezTo>
                          <a:lnTo>
                            <a:pt x="1507" y="1269"/>
                          </a:lnTo>
                          <a:lnTo>
                            <a:pt x="1507" y="680"/>
                          </a:lnTo>
                          <a:lnTo>
                            <a:pt x="767" y="680"/>
                          </a:lnTo>
                          <a:lnTo>
                            <a:pt x="767" y="1839"/>
                          </a:lnTo>
                          <a:lnTo>
                            <a:pt x="193" y="2281"/>
                          </a:lnTo>
                          <a:cubicBezTo>
                            <a:pt x="31" y="2405"/>
                            <a:pt x="0" y="2638"/>
                            <a:pt x="125" y="2800"/>
                          </a:cubicBezTo>
                          <a:cubicBezTo>
                            <a:pt x="198" y="2895"/>
                            <a:pt x="308" y="2944"/>
                            <a:pt x="418" y="2944"/>
                          </a:cubicBezTo>
                          <a:cubicBezTo>
                            <a:pt x="459" y="2944"/>
                            <a:pt x="500" y="2937"/>
                            <a:pt x="539" y="2924"/>
                          </a:cubicBezTo>
                          <a:lnTo>
                            <a:pt x="3136" y="858"/>
                          </a:lnTo>
                          <a:cubicBezTo>
                            <a:pt x="3186" y="818"/>
                            <a:pt x="3257" y="817"/>
                            <a:pt x="3307" y="856"/>
                          </a:cubicBezTo>
                          <a:lnTo>
                            <a:pt x="5967" y="2925"/>
                          </a:lnTo>
                          <a:cubicBezTo>
                            <a:pt x="6113" y="2972"/>
                            <a:pt x="6277" y="2928"/>
                            <a:pt x="6376" y="2800"/>
                          </a:cubicBezTo>
                          <a:cubicBezTo>
                            <a:pt x="6501" y="2638"/>
                            <a:pt x="6470" y="2405"/>
                            <a:pt x="6308" y="2281"/>
                          </a:cubicBezTo>
                          <a:close/>
                        </a:path>
                      </a:pathLst>
                    </a:custGeom>
                    <a:solidFill>
                      <a:srgbClr val="3893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0" name="Rectangle 29"/>
          <p:cNvSpPr/>
          <p:nvPr/>
        </p:nvSpPr>
        <p:spPr>
          <a:xfrm>
            <a:off x="6204002" y="2256203"/>
            <a:ext cx="2252067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defTabSz="914400" eaLnBrk="0" hangingPunct="0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r>
              <a:rPr lang="en-US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Transitional Housing </a:t>
            </a:r>
            <a:endParaRPr lang="en-US" sz="1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1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County-Wide Collaboration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006400" y="1214442"/>
            <a:ext cx="3835040" cy="4238579"/>
            <a:chOff x="2654480" y="1471613"/>
            <a:chExt cx="3835040" cy="423857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980" y="4874538"/>
              <a:ext cx="3004041" cy="83565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654480" y="1471613"/>
              <a:ext cx="3835040" cy="3835040"/>
              <a:chOff x="2143937" y="864623"/>
              <a:chExt cx="4834092" cy="4834091"/>
            </a:xfrm>
            <a:effectLst>
              <a:outerShdw blurRad="76200" sx="101000" sy="101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6" name="Oval 2"/>
              <p:cNvSpPr/>
              <p:nvPr/>
            </p:nvSpPr>
            <p:spPr>
              <a:xfrm>
                <a:off x="4572390" y="869523"/>
                <a:ext cx="2292140" cy="2280785"/>
              </a:xfrm>
              <a:custGeom>
                <a:avLst/>
                <a:gdLst/>
                <a:ahLst/>
                <a:cxnLst/>
                <a:rect l="l" t="t" r="r" b="b"/>
                <a:pathLst>
                  <a:path w="2292140" h="2280785">
                    <a:moveTo>
                      <a:pt x="1260" y="0"/>
                    </a:moveTo>
                    <a:cubicBezTo>
                      <a:pt x="1079743" y="1083"/>
                      <a:pt x="1982863" y="707918"/>
                      <a:pt x="2292140" y="1683306"/>
                    </a:cubicBezTo>
                    <a:lnTo>
                      <a:pt x="1892996" y="1809595"/>
                    </a:lnTo>
                    <a:cubicBezTo>
                      <a:pt x="1840219" y="1860687"/>
                      <a:pt x="1853769" y="1920654"/>
                      <a:pt x="1929597" y="1970204"/>
                    </a:cubicBezTo>
                    <a:cubicBezTo>
                      <a:pt x="2052900" y="2050448"/>
                      <a:pt x="2043955" y="2177642"/>
                      <a:pt x="1822398" y="2254496"/>
                    </a:cubicBezTo>
                    <a:cubicBezTo>
                      <a:pt x="1666432" y="2312250"/>
                      <a:pt x="1464607" y="2282732"/>
                      <a:pt x="1547354" y="2086440"/>
                    </a:cubicBezTo>
                    <a:cubicBezTo>
                      <a:pt x="1585716" y="1991880"/>
                      <a:pt x="1527234" y="1949016"/>
                      <a:pt x="1477295" y="1941123"/>
                    </a:cubicBezTo>
                    <a:lnTo>
                      <a:pt x="1110543" y="2057163"/>
                    </a:lnTo>
                    <a:cubicBezTo>
                      <a:pt x="960410" y="1583678"/>
                      <a:pt x="522964" y="1240123"/>
                      <a:pt x="0" y="1237523"/>
                    </a:cubicBezTo>
                    <a:lnTo>
                      <a:pt x="510" y="869078"/>
                    </a:lnTo>
                    <a:cubicBezTo>
                      <a:pt x="25734" y="829469"/>
                      <a:pt x="79689" y="803181"/>
                      <a:pt x="148655" y="861218"/>
                    </a:cubicBezTo>
                    <a:cubicBezTo>
                      <a:pt x="309769" y="1000572"/>
                      <a:pt x="400210" y="817747"/>
                      <a:pt x="393479" y="651567"/>
                    </a:cubicBezTo>
                    <a:cubicBezTo>
                      <a:pt x="388852" y="417105"/>
                      <a:pt x="270647" y="369293"/>
                      <a:pt x="156227" y="461765"/>
                    </a:cubicBezTo>
                    <a:cubicBezTo>
                      <a:pt x="91394" y="513962"/>
                      <a:pt x="34443" y="513430"/>
                      <a:pt x="961" y="461514"/>
                    </a:cubicBezTo>
                    <a:cubicBezTo>
                      <a:pt x="1169" y="307068"/>
                      <a:pt x="1260" y="153125"/>
                      <a:pt x="12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79098"/>
                  </a:gs>
                  <a:gs pos="50000">
                    <a:srgbClr val="4EB6BE"/>
                  </a:gs>
                  <a:gs pos="100000">
                    <a:srgbClr val="379098"/>
                  </a:gs>
                </a:gsLst>
                <a:lin ang="1800000" scaled="0"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haroni" pitchFamily="2" charset="-79"/>
                  <a:cs typeface="Aharoni" pitchFamily="2" charset="-79"/>
                </a:endParaRPr>
              </a:p>
            </p:txBody>
          </p:sp>
          <p:sp>
            <p:nvSpPr>
              <p:cNvPr id="17" name="Oval 5"/>
              <p:cNvSpPr/>
              <p:nvPr/>
            </p:nvSpPr>
            <p:spPr>
              <a:xfrm>
                <a:off x="5225798" y="2548780"/>
                <a:ext cx="1752231" cy="2684754"/>
              </a:xfrm>
              <a:custGeom>
                <a:avLst/>
                <a:gdLst/>
                <a:ahLst/>
                <a:cxnLst/>
                <a:rect l="l" t="t" r="r" b="b"/>
                <a:pathLst>
                  <a:path w="1752231" h="2684754">
                    <a:moveTo>
                      <a:pt x="1637251" y="0"/>
                    </a:moveTo>
                    <a:cubicBezTo>
                      <a:pt x="1712203" y="231655"/>
                      <a:pt x="1752231" y="478798"/>
                      <a:pt x="1752231" y="735281"/>
                    </a:cubicBezTo>
                    <a:cubicBezTo>
                      <a:pt x="1752231" y="1537144"/>
                      <a:pt x="1360984" y="2247716"/>
                      <a:pt x="757248" y="2684754"/>
                    </a:cubicBezTo>
                    <a:lnTo>
                      <a:pt x="518002" y="2356116"/>
                    </a:lnTo>
                    <a:cubicBezTo>
                      <a:pt x="457253" y="2329203"/>
                      <a:pt x="408468" y="2362050"/>
                      <a:pt x="386566" y="2445540"/>
                    </a:cubicBezTo>
                    <a:cubicBezTo>
                      <a:pt x="349500" y="2587910"/>
                      <a:pt x="226019" y="2619706"/>
                      <a:pt x="82958" y="2433891"/>
                    </a:cubicBezTo>
                    <a:cubicBezTo>
                      <a:pt x="-21217" y="2304242"/>
                      <a:pt x="-57133" y="2103457"/>
                      <a:pt x="155261" y="2119782"/>
                    </a:cubicBezTo>
                    <a:cubicBezTo>
                      <a:pt x="250320" y="2125795"/>
                      <a:pt x="275938" y="2066039"/>
                      <a:pt x="271524" y="2017544"/>
                    </a:cubicBezTo>
                    <a:lnTo>
                      <a:pt x="28166" y="1683257"/>
                    </a:lnTo>
                    <a:cubicBezTo>
                      <a:pt x="322019" y="1470396"/>
                      <a:pt x="512415" y="1124437"/>
                      <a:pt x="512415" y="734054"/>
                    </a:cubicBezTo>
                    <a:cubicBezTo>
                      <a:pt x="512415" y="611289"/>
                      <a:pt x="493586" y="492918"/>
                      <a:pt x="457845" y="381923"/>
                    </a:cubicBezTo>
                    <a:lnTo>
                      <a:pt x="826139" y="262660"/>
                    </a:lnTo>
                    <a:cubicBezTo>
                      <a:pt x="875615" y="271099"/>
                      <a:pt x="931715" y="314087"/>
                      <a:pt x="893947" y="407183"/>
                    </a:cubicBezTo>
                    <a:cubicBezTo>
                      <a:pt x="811200" y="603475"/>
                      <a:pt x="1013025" y="632993"/>
                      <a:pt x="1168991" y="575239"/>
                    </a:cubicBezTo>
                    <a:cubicBezTo>
                      <a:pt x="1390548" y="498385"/>
                      <a:pt x="1399493" y="371191"/>
                      <a:pt x="1276190" y="290947"/>
                    </a:cubicBezTo>
                    <a:cubicBezTo>
                      <a:pt x="1199382" y="240757"/>
                      <a:pt x="1186472" y="179878"/>
                      <a:pt x="1241472" y="1281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066BB5"/>
                  </a:gs>
                  <a:gs pos="50000">
                    <a:srgbClr val="0890F6"/>
                  </a:gs>
                  <a:gs pos="100000">
                    <a:srgbClr val="066BB5"/>
                  </a:gs>
                </a:gsLst>
                <a:lin ang="6600000" scaled="0"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haroni" pitchFamily="2" charset="-79"/>
                  <a:cs typeface="Aharoni" pitchFamily="2" charset="-79"/>
                </a:endParaRPr>
              </a:p>
            </p:txBody>
          </p:sp>
          <p:sp>
            <p:nvSpPr>
              <p:cNvPr id="18" name="Oval 8"/>
              <p:cNvSpPr/>
              <p:nvPr/>
            </p:nvSpPr>
            <p:spPr>
              <a:xfrm>
                <a:off x="3124180" y="4232627"/>
                <a:ext cx="2864292" cy="1466087"/>
              </a:xfrm>
              <a:custGeom>
                <a:avLst/>
                <a:gdLst/>
                <a:ahLst/>
                <a:cxnLst/>
                <a:rect l="l" t="t" r="r" b="b"/>
                <a:pathLst>
                  <a:path w="2864292" h="1466087">
                    <a:moveTo>
                      <a:pt x="2132066" y="0"/>
                    </a:moveTo>
                    <a:lnTo>
                      <a:pt x="2372928" y="329442"/>
                    </a:lnTo>
                    <a:cubicBezTo>
                      <a:pt x="2379003" y="378616"/>
                      <a:pt x="2354736" y="442125"/>
                      <a:pt x="2256878" y="435935"/>
                    </a:cubicBezTo>
                    <a:cubicBezTo>
                      <a:pt x="2044485" y="419610"/>
                      <a:pt x="2080401" y="620395"/>
                      <a:pt x="2184575" y="750044"/>
                    </a:cubicBezTo>
                    <a:cubicBezTo>
                      <a:pt x="2327636" y="935859"/>
                      <a:pt x="2451117" y="904063"/>
                      <a:pt x="2488183" y="761693"/>
                    </a:cubicBezTo>
                    <a:cubicBezTo>
                      <a:pt x="2510752" y="675664"/>
                      <a:pt x="2561863" y="643405"/>
                      <a:pt x="2625286" y="674608"/>
                    </a:cubicBezTo>
                    <a:lnTo>
                      <a:pt x="2864292" y="1001513"/>
                    </a:lnTo>
                    <a:cubicBezTo>
                      <a:pt x="2467890" y="1291174"/>
                      <a:pt x="1965464" y="1466087"/>
                      <a:pt x="1436802" y="1466087"/>
                    </a:cubicBezTo>
                    <a:cubicBezTo>
                      <a:pt x="908105" y="1466087"/>
                      <a:pt x="411010" y="1293829"/>
                      <a:pt x="14594" y="1004132"/>
                    </a:cubicBezTo>
                    <a:lnTo>
                      <a:pt x="278035" y="644324"/>
                    </a:lnTo>
                    <a:cubicBezTo>
                      <a:pt x="281688" y="582399"/>
                      <a:pt x="235909" y="548343"/>
                      <a:pt x="152602" y="552472"/>
                    </a:cubicBezTo>
                    <a:cubicBezTo>
                      <a:pt x="5681" y="560029"/>
                      <a:pt x="-61846" y="451868"/>
                      <a:pt x="72224" y="259465"/>
                    </a:cubicBezTo>
                    <a:cubicBezTo>
                      <a:pt x="164457" y="121066"/>
                      <a:pt x="345087" y="26317"/>
                      <a:pt x="393520" y="233758"/>
                    </a:cubicBezTo>
                    <a:cubicBezTo>
                      <a:pt x="415054" y="320653"/>
                      <a:pt x="473502" y="331548"/>
                      <a:pt x="517776" y="316884"/>
                    </a:cubicBezTo>
                    <a:lnTo>
                      <a:pt x="747380" y="3290"/>
                    </a:lnTo>
                    <a:cubicBezTo>
                      <a:pt x="939772" y="143266"/>
                      <a:pt x="1180674" y="226272"/>
                      <a:pt x="1436803" y="226272"/>
                    </a:cubicBezTo>
                    <a:cubicBezTo>
                      <a:pt x="1694289" y="226272"/>
                      <a:pt x="1938997" y="141080"/>
                      <a:pt x="213206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79098"/>
                  </a:gs>
                  <a:gs pos="50000">
                    <a:srgbClr val="4EB6BE"/>
                  </a:gs>
                  <a:gs pos="100000">
                    <a:srgbClr val="379098"/>
                  </a:gs>
                </a:gsLst>
                <a:lin ang="1800000" scaled="0"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haroni" pitchFamily="2" charset="-79"/>
                  <a:cs typeface="Aharoni" pitchFamily="2" charset="-79"/>
                </a:endParaRPr>
              </a:p>
            </p:txBody>
          </p:sp>
          <p:sp>
            <p:nvSpPr>
              <p:cNvPr id="19" name="Oval 11"/>
              <p:cNvSpPr/>
              <p:nvPr/>
            </p:nvSpPr>
            <p:spPr>
              <a:xfrm>
                <a:off x="2143937" y="2335857"/>
                <a:ext cx="1725321" cy="2899048"/>
              </a:xfrm>
              <a:custGeom>
                <a:avLst/>
                <a:gdLst/>
                <a:ahLst/>
                <a:cxnLst/>
                <a:rect l="l" t="t" r="r" b="b"/>
                <a:pathLst>
                  <a:path w="1725321" h="2899048">
                    <a:moveTo>
                      <a:pt x="695704" y="333"/>
                    </a:moveTo>
                    <a:cubicBezTo>
                      <a:pt x="734119" y="-1601"/>
                      <a:pt x="781357" y="4805"/>
                      <a:pt x="837550" y="21521"/>
                    </a:cubicBezTo>
                    <a:cubicBezTo>
                      <a:pt x="997912" y="65623"/>
                      <a:pt x="1144594" y="207359"/>
                      <a:pt x="962859" y="318489"/>
                    </a:cubicBezTo>
                    <a:cubicBezTo>
                      <a:pt x="885911" y="366986"/>
                      <a:pt x="895412" y="427023"/>
                      <a:pt x="924351" y="464299"/>
                    </a:cubicBezTo>
                    <a:lnTo>
                      <a:pt x="1297260" y="585506"/>
                    </a:lnTo>
                    <a:cubicBezTo>
                      <a:pt x="1259714" y="699225"/>
                      <a:pt x="1239817" y="820780"/>
                      <a:pt x="1239817" y="946977"/>
                    </a:cubicBezTo>
                    <a:cubicBezTo>
                      <a:pt x="1239817" y="1337927"/>
                      <a:pt x="1430766" y="1684322"/>
                      <a:pt x="1725321" y="1897141"/>
                    </a:cubicBezTo>
                    <a:lnTo>
                      <a:pt x="1494127" y="2215102"/>
                    </a:lnTo>
                    <a:cubicBezTo>
                      <a:pt x="1450314" y="2227606"/>
                      <a:pt x="1394659" y="2214848"/>
                      <a:pt x="1373763" y="2130528"/>
                    </a:cubicBezTo>
                    <a:cubicBezTo>
                      <a:pt x="1325330" y="1923087"/>
                      <a:pt x="1144700" y="2017836"/>
                      <a:pt x="1052467" y="2156235"/>
                    </a:cubicBezTo>
                    <a:cubicBezTo>
                      <a:pt x="918398" y="2348638"/>
                      <a:pt x="985924" y="2456799"/>
                      <a:pt x="1132845" y="2449242"/>
                    </a:cubicBezTo>
                    <a:cubicBezTo>
                      <a:pt x="1215314" y="2445154"/>
                      <a:pt x="1261006" y="2478488"/>
                      <a:pt x="1258436" y="2539247"/>
                    </a:cubicBezTo>
                    <a:lnTo>
                      <a:pt x="996819" y="2899048"/>
                    </a:lnTo>
                    <a:cubicBezTo>
                      <a:pt x="392051" y="2462096"/>
                      <a:pt x="0" y="1750889"/>
                      <a:pt x="0" y="948203"/>
                    </a:cubicBezTo>
                    <a:cubicBezTo>
                      <a:pt x="0" y="687813"/>
                      <a:pt x="41257" y="437048"/>
                      <a:pt x="118810" y="202472"/>
                    </a:cubicBezTo>
                    <a:lnTo>
                      <a:pt x="533250" y="337178"/>
                    </a:lnTo>
                    <a:cubicBezTo>
                      <a:pt x="596087" y="323709"/>
                      <a:pt x="615223" y="269019"/>
                      <a:pt x="584610" y="189851"/>
                    </a:cubicBezTo>
                    <a:cubicBezTo>
                      <a:pt x="544623" y="87015"/>
                      <a:pt x="580460" y="6137"/>
                      <a:pt x="695704" y="3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066BB5"/>
                  </a:gs>
                  <a:gs pos="50000">
                    <a:srgbClr val="0890F6"/>
                  </a:gs>
                  <a:gs pos="100000">
                    <a:srgbClr val="066BB5"/>
                  </a:gs>
                </a:gsLst>
                <a:lin ang="6600000" scaled="0"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haroni" pitchFamily="2" charset="-79"/>
                  <a:cs typeface="Aharoni" pitchFamily="2" charset="-79"/>
                </a:endParaRPr>
              </a:p>
            </p:txBody>
          </p:sp>
          <p:sp>
            <p:nvSpPr>
              <p:cNvPr id="20" name="Oval 14"/>
              <p:cNvSpPr/>
              <p:nvPr/>
            </p:nvSpPr>
            <p:spPr>
              <a:xfrm>
                <a:off x="2262662" y="864623"/>
                <a:ext cx="2703556" cy="2055113"/>
              </a:xfrm>
              <a:custGeom>
                <a:avLst/>
                <a:gdLst/>
                <a:ahLst/>
                <a:cxnLst/>
                <a:rect l="l" t="t" r="r" b="b"/>
                <a:pathLst>
                  <a:path w="2703556" h="2055113">
                    <a:moveTo>
                      <a:pt x="2311748" y="0"/>
                    </a:moveTo>
                    <a:cubicBezTo>
                      <a:pt x="2313686" y="82841"/>
                      <a:pt x="2313605" y="266287"/>
                      <a:pt x="2312511" y="469435"/>
                    </a:cubicBezTo>
                    <a:cubicBezTo>
                      <a:pt x="2346371" y="518331"/>
                      <a:pt x="2402371" y="517855"/>
                      <a:pt x="2465954" y="466665"/>
                    </a:cubicBezTo>
                    <a:cubicBezTo>
                      <a:pt x="2580374" y="374193"/>
                      <a:pt x="2698579" y="422005"/>
                      <a:pt x="2703206" y="656467"/>
                    </a:cubicBezTo>
                    <a:cubicBezTo>
                      <a:pt x="2709937" y="822647"/>
                      <a:pt x="2619496" y="1005472"/>
                      <a:pt x="2458382" y="866118"/>
                    </a:cubicBezTo>
                    <a:cubicBezTo>
                      <a:pt x="2388810" y="807570"/>
                      <a:pt x="2334514" y="834838"/>
                      <a:pt x="2309450" y="874897"/>
                    </a:cubicBezTo>
                    <a:cubicBezTo>
                      <a:pt x="2307941" y="1034509"/>
                      <a:pt x="2306203" y="1171207"/>
                      <a:pt x="2304860" y="1239816"/>
                    </a:cubicBezTo>
                    <a:lnTo>
                      <a:pt x="2287436" y="1242147"/>
                    </a:lnTo>
                    <a:cubicBezTo>
                      <a:pt x="1764178" y="1242147"/>
                      <a:pt x="1331539" y="1583196"/>
                      <a:pt x="1178917" y="2055113"/>
                    </a:cubicBezTo>
                    <a:lnTo>
                      <a:pt x="804421" y="1934029"/>
                    </a:lnTo>
                    <a:cubicBezTo>
                      <a:pt x="776443" y="1896620"/>
                      <a:pt x="768237" y="1837558"/>
                      <a:pt x="844134" y="1789723"/>
                    </a:cubicBezTo>
                    <a:cubicBezTo>
                      <a:pt x="1025869" y="1678593"/>
                      <a:pt x="879187" y="1536858"/>
                      <a:pt x="718825" y="1492755"/>
                    </a:cubicBezTo>
                    <a:cubicBezTo>
                      <a:pt x="494051" y="1425893"/>
                      <a:pt x="412570" y="1523970"/>
                      <a:pt x="465885" y="1661085"/>
                    </a:cubicBezTo>
                    <a:cubicBezTo>
                      <a:pt x="496337" y="1739837"/>
                      <a:pt x="477562" y="1794366"/>
                      <a:pt x="415519" y="1808287"/>
                    </a:cubicBezTo>
                    <a:lnTo>
                      <a:pt x="0" y="1673939"/>
                    </a:lnTo>
                    <a:cubicBezTo>
                      <a:pt x="313359" y="705016"/>
                      <a:pt x="1201638" y="4786"/>
                      <a:pt x="2275973" y="47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9000000" scaled="0"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haroni" pitchFamily="2" charset="-79"/>
                  <a:cs typeface="Aharoni" pitchFamily="2" charset="-79"/>
                </a:endParaRP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6511668" y="1452213"/>
            <a:ext cx="250902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i="1" dirty="0"/>
              <a:t>County Leadership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25192" y="3499427"/>
            <a:ext cx="881973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i="1" dirty="0"/>
              <a:t>Cities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64386" y="5200235"/>
            <a:ext cx="2919069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000" b="1" i="1" dirty="0"/>
              <a:t>Community Based Organizations (CBOs)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4384" y="3499427"/>
            <a:ext cx="2707793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i="1" dirty="0"/>
              <a:t>County Departments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3312" y="1129048"/>
            <a:ext cx="3454115" cy="104644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000" b="1" i="1" dirty="0"/>
              <a:t>Collaborative Committees</a:t>
            </a:r>
          </a:p>
          <a:p>
            <a:pPr marL="274320" lvl="1" indent="-182880">
              <a:buFont typeface="Arial" panose="020B0604020202020204" pitchFamily="34" charset="0"/>
              <a:buChar char="›"/>
            </a:pPr>
            <a:r>
              <a:rPr lang="en-US" sz="1400" i="1" dirty="0"/>
              <a:t>HOPE Inter-Agency Council</a:t>
            </a:r>
          </a:p>
          <a:p>
            <a:pPr marL="274320" lvl="1" indent="-182880">
              <a:buFont typeface="Arial" panose="020B0604020202020204" pitchFamily="34" charset="0"/>
              <a:buChar char="›"/>
            </a:pPr>
            <a:r>
              <a:rPr lang="en-US" sz="1400" i="1" dirty="0"/>
              <a:t>Homeless Continuum of Care</a:t>
            </a:r>
          </a:p>
          <a:p>
            <a:pPr marL="274320" lvl="1" indent="-182880">
              <a:buFont typeface="Arial" panose="020B0604020202020204" pitchFamily="34" charset="0"/>
              <a:buChar char="›"/>
            </a:pPr>
            <a:r>
              <a:rPr lang="en-US" sz="1400" i="1" dirty="0"/>
              <a:t>Community Action Agency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193538" y="2667001"/>
            <a:ext cx="1521748" cy="1021758"/>
            <a:chOff x="1721801" y="2853410"/>
            <a:chExt cx="2101707" cy="1411170"/>
          </a:xfrm>
          <a:solidFill>
            <a:srgbClr val="056CB6"/>
          </a:solidFill>
        </p:grpSpPr>
        <p:sp>
          <p:nvSpPr>
            <p:cNvPr id="34" name="Freeform 33"/>
            <p:cNvSpPr/>
            <p:nvPr/>
          </p:nvSpPr>
          <p:spPr>
            <a:xfrm rot="18045015">
              <a:off x="2182878" y="3021177"/>
              <a:ext cx="911102" cy="1297454"/>
            </a:xfrm>
            <a:custGeom>
              <a:avLst/>
              <a:gdLst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745536 w 911102"/>
                <a:gd name="connsiteY3" fmla="*/ 8370 h 1297454"/>
                <a:gd name="connsiteX4" fmla="*/ 824005 w 911102"/>
                <a:gd name="connsiteY4" fmla="*/ 195660 h 1297454"/>
                <a:gd name="connsiteX5" fmla="*/ 911102 w 911102"/>
                <a:gd name="connsiteY5" fmla="*/ 379668 h 1297454"/>
                <a:gd name="connsiteX6" fmla="*/ 907221 w 911102"/>
                <a:gd name="connsiteY6" fmla="*/ 382118 h 1297454"/>
                <a:gd name="connsiteX7" fmla="*/ 876660 w 911102"/>
                <a:gd name="connsiteY7" fmla="*/ 399710 h 1297454"/>
                <a:gd name="connsiteX8" fmla="*/ 490066 w 911102"/>
                <a:gd name="connsiteY8" fmla="*/ 297988 h 1297454"/>
                <a:gd name="connsiteX9" fmla="*/ 716083 w 911102"/>
                <a:gd name="connsiteY9" fmla="*/ 598865 h 1297454"/>
                <a:gd name="connsiteX10" fmla="*/ 777233 w 911102"/>
                <a:gd name="connsiteY10" fmla="*/ 615788 h 1297454"/>
                <a:gd name="connsiteX11" fmla="*/ 770153 w 911102"/>
                <a:gd name="connsiteY11" fmla="*/ 639019 h 1297454"/>
                <a:gd name="connsiteX12" fmla="*/ 753784 w 911102"/>
                <a:gd name="connsiteY12" fmla="*/ 665322 h 1297454"/>
                <a:gd name="connsiteX13" fmla="*/ 710088 w 911102"/>
                <a:gd name="connsiteY13" fmla="*/ 1078153 h 1297454"/>
                <a:gd name="connsiteX14" fmla="*/ 710501 w 911102"/>
                <a:gd name="connsiteY14" fmla="*/ 1086412 h 1297454"/>
                <a:gd name="connsiteX15" fmla="*/ 710454 w 911102"/>
                <a:gd name="connsiteY15" fmla="*/ 1087719 h 1297454"/>
                <a:gd name="connsiteX16" fmla="*/ 714164 w 911102"/>
                <a:gd name="connsiteY16" fmla="*/ 1201144 h 1297454"/>
                <a:gd name="connsiteX17" fmla="*/ 723293 w 911102"/>
                <a:gd name="connsiteY17" fmla="*/ 1277540 h 1297454"/>
                <a:gd name="connsiteX18" fmla="*/ 723407 w 911102"/>
                <a:gd name="connsiteY18" fmla="*/ 1278872 h 1297454"/>
                <a:gd name="connsiteX19" fmla="*/ 724025 w 911102"/>
                <a:gd name="connsiteY19" fmla="*/ 1283671 h 1297454"/>
                <a:gd name="connsiteX20" fmla="*/ 724876 w 911102"/>
                <a:gd name="connsiteY20" fmla="*/ 1290789 h 1297454"/>
                <a:gd name="connsiteX21" fmla="*/ 568039 w 911102"/>
                <a:gd name="connsiteY21" fmla="*/ 1230080 h 1297454"/>
                <a:gd name="connsiteX22" fmla="*/ 364868 w 911102"/>
                <a:gd name="connsiteY22" fmla="*/ 1184795 h 1297454"/>
                <a:gd name="connsiteX23" fmla="*/ 178811 w 911102"/>
                <a:gd name="connsiteY23" fmla="*/ 1123147 h 1297454"/>
                <a:gd name="connsiteX24" fmla="*/ 28040 w 911102"/>
                <a:gd name="connsiteY24" fmla="*/ 1036282 h 1297454"/>
                <a:gd name="connsiteX25" fmla="*/ 26077 w 911102"/>
                <a:gd name="connsiteY25" fmla="*/ 1027345 h 1297454"/>
                <a:gd name="connsiteX26" fmla="*/ 152633 w 911102"/>
                <a:gd name="connsiteY26" fmla="*/ 1035076 h 1297454"/>
                <a:gd name="connsiteX27" fmla="*/ 255738 w 911102"/>
                <a:gd name="connsiteY27" fmla="*/ 943843 h 1297454"/>
                <a:gd name="connsiteX28" fmla="*/ 231475 w 911102"/>
                <a:gd name="connsiteY28" fmla="*/ 873395 h 1297454"/>
                <a:gd name="connsiteX29" fmla="*/ 213502 w 911102"/>
                <a:gd name="connsiteY29" fmla="*/ 859613 h 1297454"/>
                <a:gd name="connsiteX30" fmla="*/ 216878 w 911102"/>
                <a:gd name="connsiteY30" fmla="*/ 859143 h 1297454"/>
                <a:gd name="connsiteX31" fmla="*/ 281693 w 911102"/>
                <a:gd name="connsiteY31" fmla="*/ 773235 h 1297454"/>
                <a:gd name="connsiteX32" fmla="*/ 227816 w 911102"/>
                <a:gd name="connsiteY32" fmla="*/ 680077 h 1297454"/>
                <a:gd name="connsiteX33" fmla="*/ 217008 w 911102"/>
                <a:gd name="connsiteY33" fmla="*/ 677199 h 1297454"/>
                <a:gd name="connsiteX34" fmla="*/ 226953 w 911102"/>
                <a:gd name="connsiteY34" fmla="*/ 675817 h 1297454"/>
                <a:gd name="connsiteX35" fmla="*/ 291768 w 911102"/>
                <a:gd name="connsiteY35" fmla="*/ 589909 h 1297454"/>
                <a:gd name="connsiteX36" fmla="*/ 237891 w 911102"/>
                <a:gd name="connsiteY36" fmla="*/ 496751 h 1297454"/>
                <a:gd name="connsiteX37" fmla="*/ 221568 w 911102"/>
                <a:gd name="connsiteY37" fmla="*/ 492404 h 1297454"/>
                <a:gd name="connsiteX38" fmla="*/ 249567 w 911102"/>
                <a:gd name="connsiteY38" fmla="*/ 475916 h 1297454"/>
                <a:gd name="connsiteX39" fmla="*/ 281129 w 911102"/>
                <a:gd name="connsiteY39" fmla="*/ 411193 h 1297454"/>
                <a:gd name="connsiteX40" fmla="*/ 281130 w 911102"/>
                <a:gd name="connsiteY40" fmla="*/ 411193 h 1297454"/>
                <a:gd name="connsiteX41" fmla="*/ 257681 w 911102"/>
                <a:gd name="connsiteY41" fmla="*/ 343108 h 1297454"/>
                <a:gd name="connsiteX42" fmla="*/ 192957 w 911102"/>
                <a:gd name="connsiteY42" fmla="*/ 311547 h 1297454"/>
                <a:gd name="connsiteX43" fmla="*/ 65424 w 911102"/>
                <a:gd name="connsiteY43" fmla="*/ 303757 h 1297454"/>
                <a:gd name="connsiteX44" fmla="*/ 41901 w 911102"/>
                <a:gd name="connsiteY44" fmla="*/ 309400 h 1297454"/>
                <a:gd name="connsiteX45" fmla="*/ 56412 w 911102"/>
                <a:gd name="connsiteY45" fmla="*/ 232310 h 1297454"/>
                <a:gd name="connsiteX46" fmla="*/ 127609 w 911102"/>
                <a:gd name="connsiteY46" fmla="*/ 8370 h 1297454"/>
                <a:gd name="connsiteX47" fmla="*/ 135979 w 911102"/>
                <a:gd name="connsiteY47" fmla="*/ 0 h 1297454"/>
                <a:gd name="connsiteX48" fmla="*/ 737166 w 911102"/>
                <a:gd name="connsiteY48" fmla="*/ 0 h 1297454"/>
                <a:gd name="connsiteX49" fmla="*/ 745536 w 911102"/>
                <a:gd name="connsiteY4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824005 w 911102"/>
                <a:gd name="connsiteY5" fmla="*/ 195660 h 1297454"/>
                <a:gd name="connsiteX6" fmla="*/ 911102 w 911102"/>
                <a:gd name="connsiteY6" fmla="*/ 379668 h 1297454"/>
                <a:gd name="connsiteX7" fmla="*/ 876660 w 911102"/>
                <a:gd name="connsiteY7" fmla="*/ 399710 h 1297454"/>
                <a:gd name="connsiteX8" fmla="*/ 490066 w 911102"/>
                <a:gd name="connsiteY8" fmla="*/ 297988 h 1297454"/>
                <a:gd name="connsiteX9" fmla="*/ 716083 w 911102"/>
                <a:gd name="connsiteY9" fmla="*/ 598865 h 1297454"/>
                <a:gd name="connsiteX10" fmla="*/ 777233 w 911102"/>
                <a:gd name="connsiteY10" fmla="*/ 615788 h 1297454"/>
                <a:gd name="connsiteX11" fmla="*/ 770153 w 911102"/>
                <a:gd name="connsiteY11" fmla="*/ 639019 h 1297454"/>
                <a:gd name="connsiteX12" fmla="*/ 753784 w 911102"/>
                <a:gd name="connsiteY12" fmla="*/ 665322 h 1297454"/>
                <a:gd name="connsiteX13" fmla="*/ 710088 w 911102"/>
                <a:gd name="connsiteY13" fmla="*/ 1078153 h 1297454"/>
                <a:gd name="connsiteX14" fmla="*/ 710501 w 911102"/>
                <a:gd name="connsiteY14" fmla="*/ 1086412 h 1297454"/>
                <a:gd name="connsiteX15" fmla="*/ 710454 w 911102"/>
                <a:gd name="connsiteY15" fmla="*/ 1087719 h 1297454"/>
                <a:gd name="connsiteX16" fmla="*/ 714164 w 911102"/>
                <a:gd name="connsiteY16" fmla="*/ 1201144 h 1297454"/>
                <a:gd name="connsiteX17" fmla="*/ 723293 w 911102"/>
                <a:gd name="connsiteY17" fmla="*/ 1277540 h 1297454"/>
                <a:gd name="connsiteX18" fmla="*/ 723407 w 911102"/>
                <a:gd name="connsiteY18" fmla="*/ 1278872 h 1297454"/>
                <a:gd name="connsiteX19" fmla="*/ 724025 w 911102"/>
                <a:gd name="connsiteY19" fmla="*/ 1283671 h 1297454"/>
                <a:gd name="connsiteX20" fmla="*/ 724876 w 911102"/>
                <a:gd name="connsiteY20" fmla="*/ 1290789 h 1297454"/>
                <a:gd name="connsiteX21" fmla="*/ 568039 w 911102"/>
                <a:gd name="connsiteY21" fmla="*/ 1230080 h 1297454"/>
                <a:gd name="connsiteX22" fmla="*/ 364868 w 911102"/>
                <a:gd name="connsiteY22" fmla="*/ 1184795 h 1297454"/>
                <a:gd name="connsiteX23" fmla="*/ 178811 w 911102"/>
                <a:gd name="connsiteY23" fmla="*/ 1123147 h 1297454"/>
                <a:gd name="connsiteX24" fmla="*/ 28040 w 911102"/>
                <a:gd name="connsiteY24" fmla="*/ 1036282 h 1297454"/>
                <a:gd name="connsiteX25" fmla="*/ 26077 w 911102"/>
                <a:gd name="connsiteY25" fmla="*/ 1027345 h 1297454"/>
                <a:gd name="connsiteX26" fmla="*/ 152633 w 911102"/>
                <a:gd name="connsiteY26" fmla="*/ 1035076 h 1297454"/>
                <a:gd name="connsiteX27" fmla="*/ 255738 w 911102"/>
                <a:gd name="connsiteY27" fmla="*/ 943843 h 1297454"/>
                <a:gd name="connsiteX28" fmla="*/ 231475 w 911102"/>
                <a:gd name="connsiteY28" fmla="*/ 873395 h 1297454"/>
                <a:gd name="connsiteX29" fmla="*/ 213502 w 911102"/>
                <a:gd name="connsiteY29" fmla="*/ 859613 h 1297454"/>
                <a:gd name="connsiteX30" fmla="*/ 216878 w 911102"/>
                <a:gd name="connsiteY30" fmla="*/ 859143 h 1297454"/>
                <a:gd name="connsiteX31" fmla="*/ 281693 w 911102"/>
                <a:gd name="connsiteY31" fmla="*/ 773235 h 1297454"/>
                <a:gd name="connsiteX32" fmla="*/ 227816 w 911102"/>
                <a:gd name="connsiteY32" fmla="*/ 680077 h 1297454"/>
                <a:gd name="connsiteX33" fmla="*/ 217008 w 911102"/>
                <a:gd name="connsiteY33" fmla="*/ 677199 h 1297454"/>
                <a:gd name="connsiteX34" fmla="*/ 226953 w 911102"/>
                <a:gd name="connsiteY34" fmla="*/ 675817 h 1297454"/>
                <a:gd name="connsiteX35" fmla="*/ 291768 w 911102"/>
                <a:gd name="connsiteY35" fmla="*/ 589909 h 1297454"/>
                <a:gd name="connsiteX36" fmla="*/ 237891 w 911102"/>
                <a:gd name="connsiteY36" fmla="*/ 496751 h 1297454"/>
                <a:gd name="connsiteX37" fmla="*/ 221568 w 911102"/>
                <a:gd name="connsiteY37" fmla="*/ 492404 h 1297454"/>
                <a:gd name="connsiteX38" fmla="*/ 249567 w 911102"/>
                <a:gd name="connsiteY38" fmla="*/ 475916 h 1297454"/>
                <a:gd name="connsiteX39" fmla="*/ 281129 w 911102"/>
                <a:gd name="connsiteY39" fmla="*/ 411193 h 1297454"/>
                <a:gd name="connsiteX40" fmla="*/ 281130 w 911102"/>
                <a:gd name="connsiteY40" fmla="*/ 411193 h 1297454"/>
                <a:gd name="connsiteX41" fmla="*/ 257681 w 911102"/>
                <a:gd name="connsiteY41" fmla="*/ 343108 h 1297454"/>
                <a:gd name="connsiteX42" fmla="*/ 192957 w 911102"/>
                <a:gd name="connsiteY42" fmla="*/ 311547 h 1297454"/>
                <a:gd name="connsiteX43" fmla="*/ 65424 w 911102"/>
                <a:gd name="connsiteY43" fmla="*/ 303757 h 1297454"/>
                <a:gd name="connsiteX44" fmla="*/ 41901 w 911102"/>
                <a:gd name="connsiteY44" fmla="*/ 309400 h 1297454"/>
                <a:gd name="connsiteX45" fmla="*/ 56412 w 911102"/>
                <a:gd name="connsiteY45" fmla="*/ 232310 h 1297454"/>
                <a:gd name="connsiteX46" fmla="*/ 127609 w 911102"/>
                <a:gd name="connsiteY46" fmla="*/ 8370 h 1297454"/>
                <a:gd name="connsiteX47" fmla="*/ 135979 w 911102"/>
                <a:gd name="connsiteY47" fmla="*/ 0 h 1297454"/>
                <a:gd name="connsiteX48" fmla="*/ 737166 w 911102"/>
                <a:gd name="connsiteY48" fmla="*/ 0 h 1297454"/>
                <a:gd name="connsiteX49" fmla="*/ 745536 w 911102"/>
                <a:gd name="connsiteY4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5765 w 911102"/>
                <a:gd name="connsiteY7" fmla="*/ 302911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53784 w 911102"/>
                <a:gd name="connsiteY10" fmla="*/ 665322 h 1297454"/>
                <a:gd name="connsiteX11" fmla="*/ 710088 w 911102"/>
                <a:gd name="connsiteY11" fmla="*/ 1078153 h 1297454"/>
                <a:gd name="connsiteX12" fmla="*/ 710501 w 911102"/>
                <a:gd name="connsiteY12" fmla="*/ 1086412 h 1297454"/>
                <a:gd name="connsiteX13" fmla="*/ 710454 w 911102"/>
                <a:gd name="connsiteY13" fmla="*/ 1087719 h 1297454"/>
                <a:gd name="connsiteX14" fmla="*/ 714164 w 911102"/>
                <a:gd name="connsiteY14" fmla="*/ 1201144 h 1297454"/>
                <a:gd name="connsiteX15" fmla="*/ 723293 w 911102"/>
                <a:gd name="connsiteY15" fmla="*/ 1277540 h 1297454"/>
                <a:gd name="connsiteX16" fmla="*/ 723407 w 911102"/>
                <a:gd name="connsiteY16" fmla="*/ 1278872 h 1297454"/>
                <a:gd name="connsiteX17" fmla="*/ 724025 w 911102"/>
                <a:gd name="connsiteY17" fmla="*/ 1283671 h 1297454"/>
                <a:gd name="connsiteX18" fmla="*/ 724876 w 911102"/>
                <a:gd name="connsiteY18" fmla="*/ 1290789 h 1297454"/>
                <a:gd name="connsiteX19" fmla="*/ 568039 w 911102"/>
                <a:gd name="connsiteY19" fmla="*/ 1230080 h 1297454"/>
                <a:gd name="connsiteX20" fmla="*/ 364868 w 911102"/>
                <a:gd name="connsiteY20" fmla="*/ 1184795 h 1297454"/>
                <a:gd name="connsiteX21" fmla="*/ 178811 w 911102"/>
                <a:gd name="connsiteY21" fmla="*/ 1123147 h 1297454"/>
                <a:gd name="connsiteX22" fmla="*/ 28040 w 911102"/>
                <a:gd name="connsiteY22" fmla="*/ 1036282 h 1297454"/>
                <a:gd name="connsiteX23" fmla="*/ 26077 w 911102"/>
                <a:gd name="connsiteY23" fmla="*/ 1027345 h 1297454"/>
                <a:gd name="connsiteX24" fmla="*/ 152633 w 911102"/>
                <a:gd name="connsiteY24" fmla="*/ 1035076 h 1297454"/>
                <a:gd name="connsiteX25" fmla="*/ 255738 w 911102"/>
                <a:gd name="connsiteY25" fmla="*/ 943843 h 1297454"/>
                <a:gd name="connsiteX26" fmla="*/ 231475 w 911102"/>
                <a:gd name="connsiteY26" fmla="*/ 873395 h 1297454"/>
                <a:gd name="connsiteX27" fmla="*/ 213502 w 911102"/>
                <a:gd name="connsiteY27" fmla="*/ 859613 h 1297454"/>
                <a:gd name="connsiteX28" fmla="*/ 216878 w 911102"/>
                <a:gd name="connsiteY28" fmla="*/ 859143 h 1297454"/>
                <a:gd name="connsiteX29" fmla="*/ 281693 w 911102"/>
                <a:gd name="connsiteY29" fmla="*/ 773235 h 1297454"/>
                <a:gd name="connsiteX30" fmla="*/ 227816 w 911102"/>
                <a:gd name="connsiteY30" fmla="*/ 680077 h 1297454"/>
                <a:gd name="connsiteX31" fmla="*/ 217008 w 911102"/>
                <a:gd name="connsiteY31" fmla="*/ 677199 h 1297454"/>
                <a:gd name="connsiteX32" fmla="*/ 226953 w 911102"/>
                <a:gd name="connsiteY32" fmla="*/ 675817 h 1297454"/>
                <a:gd name="connsiteX33" fmla="*/ 291768 w 911102"/>
                <a:gd name="connsiteY33" fmla="*/ 589909 h 1297454"/>
                <a:gd name="connsiteX34" fmla="*/ 237891 w 911102"/>
                <a:gd name="connsiteY34" fmla="*/ 496751 h 1297454"/>
                <a:gd name="connsiteX35" fmla="*/ 221568 w 911102"/>
                <a:gd name="connsiteY35" fmla="*/ 492404 h 1297454"/>
                <a:gd name="connsiteX36" fmla="*/ 249567 w 911102"/>
                <a:gd name="connsiteY36" fmla="*/ 475916 h 1297454"/>
                <a:gd name="connsiteX37" fmla="*/ 281129 w 911102"/>
                <a:gd name="connsiteY37" fmla="*/ 411193 h 1297454"/>
                <a:gd name="connsiteX38" fmla="*/ 281130 w 911102"/>
                <a:gd name="connsiteY38" fmla="*/ 411193 h 1297454"/>
                <a:gd name="connsiteX39" fmla="*/ 257681 w 911102"/>
                <a:gd name="connsiteY39" fmla="*/ 343108 h 1297454"/>
                <a:gd name="connsiteX40" fmla="*/ 192957 w 911102"/>
                <a:gd name="connsiteY40" fmla="*/ 311547 h 1297454"/>
                <a:gd name="connsiteX41" fmla="*/ 65424 w 911102"/>
                <a:gd name="connsiteY41" fmla="*/ 303757 h 1297454"/>
                <a:gd name="connsiteX42" fmla="*/ 41901 w 911102"/>
                <a:gd name="connsiteY42" fmla="*/ 309400 h 1297454"/>
                <a:gd name="connsiteX43" fmla="*/ 56412 w 911102"/>
                <a:gd name="connsiteY43" fmla="*/ 232310 h 1297454"/>
                <a:gd name="connsiteX44" fmla="*/ 127609 w 911102"/>
                <a:gd name="connsiteY44" fmla="*/ 8370 h 1297454"/>
                <a:gd name="connsiteX45" fmla="*/ 135979 w 911102"/>
                <a:gd name="connsiteY45" fmla="*/ 0 h 1297454"/>
                <a:gd name="connsiteX46" fmla="*/ 737166 w 911102"/>
                <a:gd name="connsiteY46" fmla="*/ 0 h 1297454"/>
                <a:gd name="connsiteX47" fmla="*/ 745536 w 911102"/>
                <a:gd name="connsiteY47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4164 w 911102"/>
                <a:gd name="connsiteY12" fmla="*/ 1201144 h 1297454"/>
                <a:gd name="connsiteX13" fmla="*/ 723293 w 911102"/>
                <a:gd name="connsiteY13" fmla="*/ 1277540 h 1297454"/>
                <a:gd name="connsiteX14" fmla="*/ 723407 w 911102"/>
                <a:gd name="connsiteY14" fmla="*/ 1278872 h 1297454"/>
                <a:gd name="connsiteX15" fmla="*/ 724025 w 911102"/>
                <a:gd name="connsiteY15" fmla="*/ 1283671 h 1297454"/>
                <a:gd name="connsiteX16" fmla="*/ 724876 w 911102"/>
                <a:gd name="connsiteY16" fmla="*/ 1290789 h 1297454"/>
                <a:gd name="connsiteX17" fmla="*/ 568039 w 911102"/>
                <a:gd name="connsiteY17" fmla="*/ 1230080 h 1297454"/>
                <a:gd name="connsiteX18" fmla="*/ 364868 w 911102"/>
                <a:gd name="connsiteY18" fmla="*/ 1184795 h 1297454"/>
                <a:gd name="connsiteX19" fmla="*/ 178811 w 911102"/>
                <a:gd name="connsiteY19" fmla="*/ 1123147 h 1297454"/>
                <a:gd name="connsiteX20" fmla="*/ 28040 w 911102"/>
                <a:gd name="connsiteY20" fmla="*/ 1036282 h 1297454"/>
                <a:gd name="connsiteX21" fmla="*/ 26077 w 911102"/>
                <a:gd name="connsiteY21" fmla="*/ 1027345 h 1297454"/>
                <a:gd name="connsiteX22" fmla="*/ 152633 w 911102"/>
                <a:gd name="connsiteY22" fmla="*/ 1035076 h 1297454"/>
                <a:gd name="connsiteX23" fmla="*/ 255738 w 911102"/>
                <a:gd name="connsiteY23" fmla="*/ 943843 h 1297454"/>
                <a:gd name="connsiteX24" fmla="*/ 231475 w 911102"/>
                <a:gd name="connsiteY24" fmla="*/ 873395 h 1297454"/>
                <a:gd name="connsiteX25" fmla="*/ 213502 w 911102"/>
                <a:gd name="connsiteY25" fmla="*/ 859613 h 1297454"/>
                <a:gd name="connsiteX26" fmla="*/ 216878 w 911102"/>
                <a:gd name="connsiteY26" fmla="*/ 859143 h 1297454"/>
                <a:gd name="connsiteX27" fmla="*/ 281693 w 911102"/>
                <a:gd name="connsiteY27" fmla="*/ 773235 h 1297454"/>
                <a:gd name="connsiteX28" fmla="*/ 227816 w 911102"/>
                <a:gd name="connsiteY28" fmla="*/ 680077 h 1297454"/>
                <a:gd name="connsiteX29" fmla="*/ 217008 w 911102"/>
                <a:gd name="connsiteY29" fmla="*/ 677199 h 1297454"/>
                <a:gd name="connsiteX30" fmla="*/ 226953 w 911102"/>
                <a:gd name="connsiteY30" fmla="*/ 675817 h 1297454"/>
                <a:gd name="connsiteX31" fmla="*/ 291768 w 911102"/>
                <a:gd name="connsiteY31" fmla="*/ 589909 h 1297454"/>
                <a:gd name="connsiteX32" fmla="*/ 237891 w 911102"/>
                <a:gd name="connsiteY32" fmla="*/ 496751 h 1297454"/>
                <a:gd name="connsiteX33" fmla="*/ 221568 w 911102"/>
                <a:gd name="connsiteY33" fmla="*/ 492404 h 1297454"/>
                <a:gd name="connsiteX34" fmla="*/ 249567 w 911102"/>
                <a:gd name="connsiteY34" fmla="*/ 475916 h 1297454"/>
                <a:gd name="connsiteX35" fmla="*/ 281129 w 911102"/>
                <a:gd name="connsiteY35" fmla="*/ 411193 h 1297454"/>
                <a:gd name="connsiteX36" fmla="*/ 281130 w 911102"/>
                <a:gd name="connsiteY36" fmla="*/ 411193 h 1297454"/>
                <a:gd name="connsiteX37" fmla="*/ 257681 w 911102"/>
                <a:gd name="connsiteY37" fmla="*/ 343108 h 1297454"/>
                <a:gd name="connsiteX38" fmla="*/ 192957 w 911102"/>
                <a:gd name="connsiteY38" fmla="*/ 311547 h 1297454"/>
                <a:gd name="connsiteX39" fmla="*/ 65424 w 911102"/>
                <a:gd name="connsiteY39" fmla="*/ 303757 h 1297454"/>
                <a:gd name="connsiteX40" fmla="*/ 41901 w 911102"/>
                <a:gd name="connsiteY40" fmla="*/ 309400 h 1297454"/>
                <a:gd name="connsiteX41" fmla="*/ 56412 w 911102"/>
                <a:gd name="connsiteY41" fmla="*/ 232310 h 1297454"/>
                <a:gd name="connsiteX42" fmla="*/ 127609 w 911102"/>
                <a:gd name="connsiteY42" fmla="*/ 8370 h 1297454"/>
                <a:gd name="connsiteX43" fmla="*/ 135979 w 911102"/>
                <a:gd name="connsiteY43" fmla="*/ 0 h 1297454"/>
                <a:gd name="connsiteX44" fmla="*/ 737166 w 911102"/>
                <a:gd name="connsiteY44" fmla="*/ 0 h 1297454"/>
                <a:gd name="connsiteX45" fmla="*/ 745536 w 911102"/>
                <a:gd name="connsiteY45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4164 w 911102"/>
                <a:gd name="connsiteY11" fmla="*/ 1201144 h 1297454"/>
                <a:gd name="connsiteX12" fmla="*/ 723293 w 911102"/>
                <a:gd name="connsiteY12" fmla="*/ 1277540 h 1297454"/>
                <a:gd name="connsiteX13" fmla="*/ 723407 w 911102"/>
                <a:gd name="connsiteY13" fmla="*/ 1278872 h 1297454"/>
                <a:gd name="connsiteX14" fmla="*/ 724025 w 911102"/>
                <a:gd name="connsiteY14" fmla="*/ 1283671 h 1297454"/>
                <a:gd name="connsiteX15" fmla="*/ 724876 w 911102"/>
                <a:gd name="connsiteY15" fmla="*/ 1290789 h 1297454"/>
                <a:gd name="connsiteX16" fmla="*/ 568039 w 911102"/>
                <a:gd name="connsiteY16" fmla="*/ 1230080 h 1297454"/>
                <a:gd name="connsiteX17" fmla="*/ 364868 w 911102"/>
                <a:gd name="connsiteY17" fmla="*/ 1184795 h 1297454"/>
                <a:gd name="connsiteX18" fmla="*/ 178811 w 911102"/>
                <a:gd name="connsiteY18" fmla="*/ 1123147 h 1297454"/>
                <a:gd name="connsiteX19" fmla="*/ 28040 w 911102"/>
                <a:gd name="connsiteY19" fmla="*/ 1036282 h 1297454"/>
                <a:gd name="connsiteX20" fmla="*/ 26077 w 911102"/>
                <a:gd name="connsiteY20" fmla="*/ 1027345 h 1297454"/>
                <a:gd name="connsiteX21" fmla="*/ 152633 w 911102"/>
                <a:gd name="connsiteY21" fmla="*/ 1035076 h 1297454"/>
                <a:gd name="connsiteX22" fmla="*/ 255738 w 911102"/>
                <a:gd name="connsiteY22" fmla="*/ 943843 h 1297454"/>
                <a:gd name="connsiteX23" fmla="*/ 231475 w 911102"/>
                <a:gd name="connsiteY23" fmla="*/ 873395 h 1297454"/>
                <a:gd name="connsiteX24" fmla="*/ 213502 w 911102"/>
                <a:gd name="connsiteY24" fmla="*/ 859613 h 1297454"/>
                <a:gd name="connsiteX25" fmla="*/ 216878 w 911102"/>
                <a:gd name="connsiteY25" fmla="*/ 859143 h 1297454"/>
                <a:gd name="connsiteX26" fmla="*/ 281693 w 911102"/>
                <a:gd name="connsiteY26" fmla="*/ 773235 h 1297454"/>
                <a:gd name="connsiteX27" fmla="*/ 227816 w 911102"/>
                <a:gd name="connsiteY27" fmla="*/ 680077 h 1297454"/>
                <a:gd name="connsiteX28" fmla="*/ 217008 w 911102"/>
                <a:gd name="connsiteY28" fmla="*/ 677199 h 1297454"/>
                <a:gd name="connsiteX29" fmla="*/ 226953 w 911102"/>
                <a:gd name="connsiteY29" fmla="*/ 675817 h 1297454"/>
                <a:gd name="connsiteX30" fmla="*/ 291768 w 911102"/>
                <a:gd name="connsiteY30" fmla="*/ 589909 h 1297454"/>
                <a:gd name="connsiteX31" fmla="*/ 237891 w 911102"/>
                <a:gd name="connsiteY31" fmla="*/ 496751 h 1297454"/>
                <a:gd name="connsiteX32" fmla="*/ 221568 w 911102"/>
                <a:gd name="connsiteY32" fmla="*/ 492404 h 1297454"/>
                <a:gd name="connsiteX33" fmla="*/ 249567 w 911102"/>
                <a:gd name="connsiteY33" fmla="*/ 475916 h 1297454"/>
                <a:gd name="connsiteX34" fmla="*/ 281129 w 911102"/>
                <a:gd name="connsiteY34" fmla="*/ 411193 h 1297454"/>
                <a:gd name="connsiteX35" fmla="*/ 281130 w 911102"/>
                <a:gd name="connsiteY35" fmla="*/ 411193 h 1297454"/>
                <a:gd name="connsiteX36" fmla="*/ 257681 w 911102"/>
                <a:gd name="connsiteY36" fmla="*/ 343108 h 1297454"/>
                <a:gd name="connsiteX37" fmla="*/ 192957 w 911102"/>
                <a:gd name="connsiteY37" fmla="*/ 311547 h 1297454"/>
                <a:gd name="connsiteX38" fmla="*/ 65424 w 911102"/>
                <a:gd name="connsiteY38" fmla="*/ 303757 h 1297454"/>
                <a:gd name="connsiteX39" fmla="*/ 41901 w 911102"/>
                <a:gd name="connsiteY39" fmla="*/ 309400 h 1297454"/>
                <a:gd name="connsiteX40" fmla="*/ 56412 w 911102"/>
                <a:gd name="connsiteY40" fmla="*/ 232310 h 1297454"/>
                <a:gd name="connsiteX41" fmla="*/ 127609 w 911102"/>
                <a:gd name="connsiteY41" fmla="*/ 8370 h 1297454"/>
                <a:gd name="connsiteX42" fmla="*/ 135979 w 911102"/>
                <a:gd name="connsiteY42" fmla="*/ 0 h 1297454"/>
                <a:gd name="connsiteX43" fmla="*/ 737166 w 911102"/>
                <a:gd name="connsiteY43" fmla="*/ 0 h 1297454"/>
                <a:gd name="connsiteX44" fmla="*/ 745536 w 911102"/>
                <a:gd name="connsiteY44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4164 w 911102"/>
                <a:gd name="connsiteY10" fmla="*/ 1201144 h 1297454"/>
                <a:gd name="connsiteX11" fmla="*/ 723293 w 911102"/>
                <a:gd name="connsiteY11" fmla="*/ 1277540 h 1297454"/>
                <a:gd name="connsiteX12" fmla="*/ 723407 w 911102"/>
                <a:gd name="connsiteY12" fmla="*/ 1278872 h 1297454"/>
                <a:gd name="connsiteX13" fmla="*/ 724025 w 911102"/>
                <a:gd name="connsiteY13" fmla="*/ 1283671 h 1297454"/>
                <a:gd name="connsiteX14" fmla="*/ 724876 w 911102"/>
                <a:gd name="connsiteY14" fmla="*/ 1290789 h 1297454"/>
                <a:gd name="connsiteX15" fmla="*/ 568039 w 911102"/>
                <a:gd name="connsiteY15" fmla="*/ 1230080 h 1297454"/>
                <a:gd name="connsiteX16" fmla="*/ 364868 w 911102"/>
                <a:gd name="connsiteY16" fmla="*/ 1184795 h 1297454"/>
                <a:gd name="connsiteX17" fmla="*/ 178811 w 911102"/>
                <a:gd name="connsiteY17" fmla="*/ 1123147 h 1297454"/>
                <a:gd name="connsiteX18" fmla="*/ 28040 w 911102"/>
                <a:gd name="connsiteY18" fmla="*/ 1036282 h 1297454"/>
                <a:gd name="connsiteX19" fmla="*/ 26077 w 911102"/>
                <a:gd name="connsiteY19" fmla="*/ 1027345 h 1297454"/>
                <a:gd name="connsiteX20" fmla="*/ 152633 w 911102"/>
                <a:gd name="connsiteY20" fmla="*/ 1035076 h 1297454"/>
                <a:gd name="connsiteX21" fmla="*/ 255738 w 911102"/>
                <a:gd name="connsiteY21" fmla="*/ 943843 h 1297454"/>
                <a:gd name="connsiteX22" fmla="*/ 231475 w 911102"/>
                <a:gd name="connsiteY22" fmla="*/ 873395 h 1297454"/>
                <a:gd name="connsiteX23" fmla="*/ 213502 w 911102"/>
                <a:gd name="connsiteY23" fmla="*/ 859613 h 1297454"/>
                <a:gd name="connsiteX24" fmla="*/ 216878 w 911102"/>
                <a:gd name="connsiteY24" fmla="*/ 859143 h 1297454"/>
                <a:gd name="connsiteX25" fmla="*/ 281693 w 911102"/>
                <a:gd name="connsiteY25" fmla="*/ 773235 h 1297454"/>
                <a:gd name="connsiteX26" fmla="*/ 227816 w 911102"/>
                <a:gd name="connsiteY26" fmla="*/ 680077 h 1297454"/>
                <a:gd name="connsiteX27" fmla="*/ 217008 w 911102"/>
                <a:gd name="connsiteY27" fmla="*/ 677199 h 1297454"/>
                <a:gd name="connsiteX28" fmla="*/ 226953 w 911102"/>
                <a:gd name="connsiteY28" fmla="*/ 675817 h 1297454"/>
                <a:gd name="connsiteX29" fmla="*/ 291768 w 911102"/>
                <a:gd name="connsiteY29" fmla="*/ 589909 h 1297454"/>
                <a:gd name="connsiteX30" fmla="*/ 237891 w 911102"/>
                <a:gd name="connsiteY30" fmla="*/ 496751 h 1297454"/>
                <a:gd name="connsiteX31" fmla="*/ 221568 w 911102"/>
                <a:gd name="connsiteY31" fmla="*/ 492404 h 1297454"/>
                <a:gd name="connsiteX32" fmla="*/ 249567 w 911102"/>
                <a:gd name="connsiteY32" fmla="*/ 475916 h 1297454"/>
                <a:gd name="connsiteX33" fmla="*/ 281129 w 911102"/>
                <a:gd name="connsiteY33" fmla="*/ 411193 h 1297454"/>
                <a:gd name="connsiteX34" fmla="*/ 281130 w 911102"/>
                <a:gd name="connsiteY34" fmla="*/ 411193 h 1297454"/>
                <a:gd name="connsiteX35" fmla="*/ 257681 w 911102"/>
                <a:gd name="connsiteY35" fmla="*/ 343108 h 1297454"/>
                <a:gd name="connsiteX36" fmla="*/ 192957 w 911102"/>
                <a:gd name="connsiteY36" fmla="*/ 311547 h 1297454"/>
                <a:gd name="connsiteX37" fmla="*/ 65424 w 911102"/>
                <a:gd name="connsiteY37" fmla="*/ 303757 h 1297454"/>
                <a:gd name="connsiteX38" fmla="*/ 41901 w 911102"/>
                <a:gd name="connsiteY38" fmla="*/ 309400 h 1297454"/>
                <a:gd name="connsiteX39" fmla="*/ 56412 w 911102"/>
                <a:gd name="connsiteY39" fmla="*/ 232310 h 1297454"/>
                <a:gd name="connsiteX40" fmla="*/ 127609 w 911102"/>
                <a:gd name="connsiteY40" fmla="*/ 8370 h 1297454"/>
                <a:gd name="connsiteX41" fmla="*/ 135979 w 911102"/>
                <a:gd name="connsiteY41" fmla="*/ 0 h 1297454"/>
                <a:gd name="connsiteX42" fmla="*/ 737166 w 911102"/>
                <a:gd name="connsiteY42" fmla="*/ 0 h 1297454"/>
                <a:gd name="connsiteX43" fmla="*/ 745536 w 911102"/>
                <a:gd name="connsiteY43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3407 w 911102"/>
                <a:gd name="connsiteY11" fmla="*/ 1278872 h 1297454"/>
                <a:gd name="connsiteX12" fmla="*/ 724025 w 911102"/>
                <a:gd name="connsiteY12" fmla="*/ 1283671 h 1297454"/>
                <a:gd name="connsiteX13" fmla="*/ 724876 w 911102"/>
                <a:gd name="connsiteY13" fmla="*/ 1290789 h 1297454"/>
                <a:gd name="connsiteX14" fmla="*/ 568039 w 911102"/>
                <a:gd name="connsiteY14" fmla="*/ 1230080 h 1297454"/>
                <a:gd name="connsiteX15" fmla="*/ 364868 w 911102"/>
                <a:gd name="connsiteY15" fmla="*/ 1184795 h 1297454"/>
                <a:gd name="connsiteX16" fmla="*/ 178811 w 911102"/>
                <a:gd name="connsiteY16" fmla="*/ 1123147 h 1297454"/>
                <a:gd name="connsiteX17" fmla="*/ 28040 w 911102"/>
                <a:gd name="connsiteY17" fmla="*/ 1036282 h 1297454"/>
                <a:gd name="connsiteX18" fmla="*/ 26077 w 911102"/>
                <a:gd name="connsiteY18" fmla="*/ 1027345 h 1297454"/>
                <a:gd name="connsiteX19" fmla="*/ 152633 w 911102"/>
                <a:gd name="connsiteY19" fmla="*/ 1035076 h 1297454"/>
                <a:gd name="connsiteX20" fmla="*/ 255738 w 911102"/>
                <a:gd name="connsiteY20" fmla="*/ 943843 h 1297454"/>
                <a:gd name="connsiteX21" fmla="*/ 231475 w 911102"/>
                <a:gd name="connsiteY21" fmla="*/ 873395 h 1297454"/>
                <a:gd name="connsiteX22" fmla="*/ 213502 w 911102"/>
                <a:gd name="connsiteY22" fmla="*/ 859613 h 1297454"/>
                <a:gd name="connsiteX23" fmla="*/ 216878 w 911102"/>
                <a:gd name="connsiteY23" fmla="*/ 859143 h 1297454"/>
                <a:gd name="connsiteX24" fmla="*/ 281693 w 911102"/>
                <a:gd name="connsiteY24" fmla="*/ 773235 h 1297454"/>
                <a:gd name="connsiteX25" fmla="*/ 227816 w 911102"/>
                <a:gd name="connsiteY25" fmla="*/ 680077 h 1297454"/>
                <a:gd name="connsiteX26" fmla="*/ 217008 w 911102"/>
                <a:gd name="connsiteY26" fmla="*/ 677199 h 1297454"/>
                <a:gd name="connsiteX27" fmla="*/ 226953 w 911102"/>
                <a:gd name="connsiteY27" fmla="*/ 675817 h 1297454"/>
                <a:gd name="connsiteX28" fmla="*/ 291768 w 911102"/>
                <a:gd name="connsiteY28" fmla="*/ 589909 h 1297454"/>
                <a:gd name="connsiteX29" fmla="*/ 237891 w 911102"/>
                <a:gd name="connsiteY29" fmla="*/ 496751 h 1297454"/>
                <a:gd name="connsiteX30" fmla="*/ 221568 w 911102"/>
                <a:gd name="connsiteY30" fmla="*/ 492404 h 1297454"/>
                <a:gd name="connsiteX31" fmla="*/ 249567 w 911102"/>
                <a:gd name="connsiteY31" fmla="*/ 475916 h 1297454"/>
                <a:gd name="connsiteX32" fmla="*/ 281129 w 911102"/>
                <a:gd name="connsiteY32" fmla="*/ 411193 h 1297454"/>
                <a:gd name="connsiteX33" fmla="*/ 281130 w 911102"/>
                <a:gd name="connsiteY33" fmla="*/ 411193 h 1297454"/>
                <a:gd name="connsiteX34" fmla="*/ 257681 w 911102"/>
                <a:gd name="connsiteY34" fmla="*/ 343108 h 1297454"/>
                <a:gd name="connsiteX35" fmla="*/ 192957 w 911102"/>
                <a:gd name="connsiteY35" fmla="*/ 311547 h 1297454"/>
                <a:gd name="connsiteX36" fmla="*/ 65424 w 911102"/>
                <a:gd name="connsiteY36" fmla="*/ 303757 h 1297454"/>
                <a:gd name="connsiteX37" fmla="*/ 41901 w 911102"/>
                <a:gd name="connsiteY37" fmla="*/ 309400 h 1297454"/>
                <a:gd name="connsiteX38" fmla="*/ 56412 w 911102"/>
                <a:gd name="connsiteY38" fmla="*/ 232310 h 1297454"/>
                <a:gd name="connsiteX39" fmla="*/ 127609 w 911102"/>
                <a:gd name="connsiteY39" fmla="*/ 8370 h 1297454"/>
                <a:gd name="connsiteX40" fmla="*/ 135979 w 911102"/>
                <a:gd name="connsiteY40" fmla="*/ 0 h 1297454"/>
                <a:gd name="connsiteX41" fmla="*/ 737166 w 911102"/>
                <a:gd name="connsiteY41" fmla="*/ 0 h 1297454"/>
                <a:gd name="connsiteX42" fmla="*/ 745536 w 911102"/>
                <a:gd name="connsiteY42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3407 w 911102"/>
                <a:gd name="connsiteY11" fmla="*/ 1278872 h 1297454"/>
                <a:gd name="connsiteX12" fmla="*/ 724876 w 911102"/>
                <a:gd name="connsiteY12" fmla="*/ 1290789 h 1297454"/>
                <a:gd name="connsiteX13" fmla="*/ 568039 w 911102"/>
                <a:gd name="connsiteY13" fmla="*/ 1230080 h 1297454"/>
                <a:gd name="connsiteX14" fmla="*/ 364868 w 911102"/>
                <a:gd name="connsiteY14" fmla="*/ 1184795 h 1297454"/>
                <a:gd name="connsiteX15" fmla="*/ 178811 w 911102"/>
                <a:gd name="connsiteY15" fmla="*/ 1123147 h 1297454"/>
                <a:gd name="connsiteX16" fmla="*/ 28040 w 911102"/>
                <a:gd name="connsiteY16" fmla="*/ 1036282 h 1297454"/>
                <a:gd name="connsiteX17" fmla="*/ 26077 w 911102"/>
                <a:gd name="connsiteY17" fmla="*/ 1027345 h 1297454"/>
                <a:gd name="connsiteX18" fmla="*/ 152633 w 911102"/>
                <a:gd name="connsiteY18" fmla="*/ 1035076 h 1297454"/>
                <a:gd name="connsiteX19" fmla="*/ 255738 w 911102"/>
                <a:gd name="connsiteY19" fmla="*/ 943843 h 1297454"/>
                <a:gd name="connsiteX20" fmla="*/ 231475 w 911102"/>
                <a:gd name="connsiteY20" fmla="*/ 873395 h 1297454"/>
                <a:gd name="connsiteX21" fmla="*/ 213502 w 911102"/>
                <a:gd name="connsiteY21" fmla="*/ 859613 h 1297454"/>
                <a:gd name="connsiteX22" fmla="*/ 216878 w 911102"/>
                <a:gd name="connsiteY22" fmla="*/ 859143 h 1297454"/>
                <a:gd name="connsiteX23" fmla="*/ 281693 w 911102"/>
                <a:gd name="connsiteY23" fmla="*/ 773235 h 1297454"/>
                <a:gd name="connsiteX24" fmla="*/ 227816 w 911102"/>
                <a:gd name="connsiteY24" fmla="*/ 680077 h 1297454"/>
                <a:gd name="connsiteX25" fmla="*/ 217008 w 911102"/>
                <a:gd name="connsiteY25" fmla="*/ 677199 h 1297454"/>
                <a:gd name="connsiteX26" fmla="*/ 226953 w 911102"/>
                <a:gd name="connsiteY26" fmla="*/ 675817 h 1297454"/>
                <a:gd name="connsiteX27" fmla="*/ 291768 w 911102"/>
                <a:gd name="connsiteY27" fmla="*/ 589909 h 1297454"/>
                <a:gd name="connsiteX28" fmla="*/ 237891 w 911102"/>
                <a:gd name="connsiteY28" fmla="*/ 496751 h 1297454"/>
                <a:gd name="connsiteX29" fmla="*/ 221568 w 911102"/>
                <a:gd name="connsiteY29" fmla="*/ 492404 h 1297454"/>
                <a:gd name="connsiteX30" fmla="*/ 249567 w 911102"/>
                <a:gd name="connsiteY30" fmla="*/ 475916 h 1297454"/>
                <a:gd name="connsiteX31" fmla="*/ 281129 w 911102"/>
                <a:gd name="connsiteY31" fmla="*/ 411193 h 1297454"/>
                <a:gd name="connsiteX32" fmla="*/ 281130 w 911102"/>
                <a:gd name="connsiteY32" fmla="*/ 411193 h 1297454"/>
                <a:gd name="connsiteX33" fmla="*/ 257681 w 911102"/>
                <a:gd name="connsiteY33" fmla="*/ 343108 h 1297454"/>
                <a:gd name="connsiteX34" fmla="*/ 192957 w 911102"/>
                <a:gd name="connsiteY34" fmla="*/ 311547 h 1297454"/>
                <a:gd name="connsiteX35" fmla="*/ 65424 w 911102"/>
                <a:gd name="connsiteY35" fmla="*/ 303757 h 1297454"/>
                <a:gd name="connsiteX36" fmla="*/ 41901 w 911102"/>
                <a:gd name="connsiteY36" fmla="*/ 309400 h 1297454"/>
                <a:gd name="connsiteX37" fmla="*/ 56412 w 911102"/>
                <a:gd name="connsiteY37" fmla="*/ 232310 h 1297454"/>
                <a:gd name="connsiteX38" fmla="*/ 127609 w 911102"/>
                <a:gd name="connsiteY38" fmla="*/ 8370 h 1297454"/>
                <a:gd name="connsiteX39" fmla="*/ 135979 w 911102"/>
                <a:gd name="connsiteY39" fmla="*/ 0 h 1297454"/>
                <a:gd name="connsiteX40" fmla="*/ 737166 w 911102"/>
                <a:gd name="connsiteY40" fmla="*/ 0 h 1297454"/>
                <a:gd name="connsiteX41" fmla="*/ 745536 w 911102"/>
                <a:gd name="connsiteY41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4876 w 911102"/>
                <a:gd name="connsiteY11" fmla="*/ 1290789 h 1297454"/>
                <a:gd name="connsiteX12" fmla="*/ 568039 w 911102"/>
                <a:gd name="connsiteY12" fmla="*/ 1230080 h 1297454"/>
                <a:gd name="connsiteX13" fmla="*/ 364868 w 911102"/>
                <a:gd name="connsiteY13" fmla="*/ 1184795 h 1297454"/>
                <a:gd name="connsiteX14" fmla="*/ 178811 w 911102"/>
                <a:gd name="connsiteY14" fmla="*/ 1123147 h 1297454"/>
                <a:gd name="connsiteX15" fmla="*/ 28040 w 911102"/>
                <a:gd name="connsiteY15" fmla="*/ 1036282 h 1297454"/>
                <a:gd name="connsiteX16" fmla="*/ 26077 w 911102"/>
                <a:gd name="connsiteY16" fmla="*/ 1027345 h 1297454"/>
                <a:gd name="connsiteX17" fmla="*/ 152633 w 911102"/>
                <a:gd name="connsiteY17" fmla="*/ 1035076 h 1297454"/>
                <a:gd name="connsiteX18" fmla="*/ 255738 w 911102"/>
                <a:gd name="connsiteY18" fmla="*/ 943843 h 1297454"/>
                <a:gd name="connsiteX19" fmla="*/ 231475 w 911102"/>
                <a:gd name="connsiteY19" fmla="*/ 873395 h 1297454"/>
                <a:gd name="connsiteX20" fmla="*/ 213502 w 911102"/>
                <a:gd name="connsiteY20" fmla="*/ 859613 h 1297454"/>
                <a:gd name="connsiteX21" fmla="*/ 216878 w 911102"/>
                <a:gd name="connsiteY21" fmla="*/ 859143 h 1297454"/>
                <a:gd name="connsiteX22" fmla="*/ 281693 w 911102"/>
                <a:gd name="connsiteY22" fmla="*/ 773235 h 1297454"/>
                <a:gd name="connsiteX23" fmla="*/ 227816 w 911102"/>
                <a:gd name="connsiteY23" fmla="*/ 680077 h 1297454"/>
                <a:gd name="connsiteX24" fmla="*/ 217008 w 911102"/>
                <a:gd name="connsiteY24" fmla="*/ 677199 h 1297454"/>
                <a:gd name="connsiteX25" fmla="*/ 226953 w 911102"/>
                <a:gd name="connsiteY25" fmla="*/ 675817 h 1297454"/>
                <a:gd name="connsiteX26" fmla="*/ 291768 w 911102"/>
                <a:gd name="connsiteY26" fmla="*/ 589909 h 1297454"/>
                <a:gd name="connsiteX27" fmla="*/ 237891 w 911102"/>
                <a:gd name="connsiteY27" fmla="*/ 496751 h 1297454"/>
                <a:gd name="connsiteX28" fmla="*/ 221568 w 911102"/>
                <a:gd name="connsiteY28" fmla="*/ 492404 h 1297454"/>
                <a:gd name="connsiteX29" fmla="*/ 249567 w 911102"/>
                <a:gd name="connsiteY29" fmla="*/ 475916 h 1297454"/>
                <a:gd name="connsiteX30" fmla="*/ 281129 w 911102"/>
                <a:gd name="connsiteY30" fmla="*/ 411193 h 1297454"/>
                <a:gd name="connsiteX31" fmla="*/ 281130 w 911102"/>
                <a:gd name="connsiteY31" fmla="*/ 411193 h 1297454"/>
                <a:gd name="connsiteX32" fmla="*/ 257681 w 911102"/>
                <a:gd name="connsiteY32" fmla="*/ 343108 h 1297454"/>
                <a:gd name="connsiteX33" fmla="*/ 192957 w 911102"/>
                <a:gd name="connsiteY33" fmla="*/ 311547 h 1297454"/>
                <a:gd name="connsiteX34" fmla="*/ 65424 w 911102"/>
                <a:gd name="connsiteY34" fmla="*/ 303757 h 1297454"/>
                <a:gd name="connsiteX35" fmla="*/ 41901 w 911102"/>
                <a:gd name="connsiteY35" fmla="*/ 309400 h 1297454"/>
                <a:gd name="connsiteX36" fmla="*/ 56412 w 911102"/>
                <a:gd name="connsiteY36" fmla="*/ 232310 h 1297454"/>
                <a:gd name="connsiteX37" fmla="*/ 127609 w 911102"/>
                <a:gd name="connsiteY37" fmla="*/ 8370 h 1297454"/>
                <a:gd name="connsiteX38" fmla="*/ 135979 w 911102"/>
                <a:gd name="connsiteY38" fmla="*/ 0 h 1297454"/>
                <a:gd name="connsiteX39" fmla="*/ 737166 w 911102"/>
                <a:gd name="connsiteY39" fmla="*/ 0 h 1297454"/>
                <a:gd name="connsiteX40" fmla="*/ 745536 w 911102"/>
                <a:gd name="connsiteY40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1102" h="1297454">
                  <a:moveTo>
                    <a:pt x="554" y="664205"/>
                  </a:moveTo>
                  <a:lnTo>
                    <a:pt x="0" y="664282"/>
                  </a:lnTo>
                  <a:cubicBezTo>
                    <a:pt x="5" y="664208"/>
                    <a:pt x="11" y="664135"/>
                    <a:pt x="16" y="664061"/>
                  </a:cubicBezTo>
                  <a:lnTo>
                    <a:pt x="554" y="664205"/>
                  </a:lnTo>
                  <a:close/>
                  <a:moveTo>
                    <a:pt x="745536" y="8370"/>
                  </a:moveTo>
                  <a:cubicBezTo>
                    <a:pt x="777296" y="94936"/>
                    <a:pt x="879455" y="311958"/>
                    <a:pt x="911102" y="379668"/>
                  </a:cubicBezTo>
                  <a:lnTo>
                    <a:pt x="876710" y="385825"/>
                  </a:lnTo>
                  <a:cubicBezTo>
                    <a:pt x="868621" y="377323"/>
                    <a:pt x="500563" y="302568"/>
                    <a:pt x="492061" y="310657"/>
                  </a:cubicBezTo>
                  <a:cubicBezTo>
                    <a:pt x="467650" y="368421"/>
                    <a:pt x="552876" y="601616"/>
                    <a:pt x="783320" y="626020"/>
                  </a:cubicBezTo>
                  <a:cubicBezTo>
                    <a:pt x="707017" y="751589"/>
                    <a:pt x="678492" y="1146233"/>
                    <a:pt x="724876" y="1290789"/>
                  </a:cubicBezTo>
                  <a:cubicBezTo>
                    <a:pt x="686289" y="1299923"/>
                    <a:pt x="599232" y="1312604"/>
                    <a:pt x="568039" y="1230080"/>
                  </a:cubicBezTo>
                  <a:cubicBezTo>
                    <a:pt x="505142" y="1271224"/>
                    <a:pt x="421109" y="1286153"/>
                    <a:pt x="364868" y="1184795"/>
                  </a:cubicBezTo>
                  <a:cubicBezTo>
                    <a:pt x="275380" y="1265558"/>
                    <a:pt x="187295" y="1190323"/>
                    <a:pt x="178811" y="1123147"/>
                  </a:cubicBezTo>
                  <a:cubicBezTo>
                    <a:pt x="136082" y="1156900"/>
                    <a:pt x="67183" y="1167242"/>
                    <a:pt x="28040" y="1036282"/>
                  </a:cubicBezTo>
                  <a:lnTo>
                    <a:pt x="26077" y="1027345"/>
                  </a:lnTo>
                  <a:lnTo>
                    <a:pt x="152633" y="1035076"/>
                  </a:lnTo>
                  <a:cubicBezTo>
                    <a:pt x="206298" y="1038354"/>
                    <a:pt x="252460" y="997507"/>
                    <a:pt x="255738" y="943843"/>
                  </a:cubicBezTo>
                  <a:cubicBezTo>
                    <a:pt x="257377" y="917011"/>
                    <a:pt x="247985" y="892054"/>
                    <a:pt x="231475" y="873395"/>
                  </a:cubicBezTo>
                  <a:lnTo>
                    <a:pt x="213502" y="859613"/>
                  </a:lnTo>
                  <a:lnTo>
                    <a:pt x="216878" y="859143"/>
                  </a:lnTo>
                  <a:cubicBezTo>
                    <a:pt x="252654" y="846522"/>
                    <a:pt x="279235" y="813484"/>
                    <a:pt x="281693" y="773235"/>
                  </a:cubicBezTo>
                  <a:cubicBezTo>
                    <a:pt x="284152" y="732987"/>
                    <a:pt x="261790" y="696958"/>
                    <a:pt x="227816" y="680077"/>
                  </a:cubicBezTo>
                  <a:lnTo>
                    <a:pt x="217008" y="677199"/>
                  </a:lnTo>
                  <a:lnTo>
                    <a:pt x="226953" y="675817"/>
                  </a:lnTo>
                  <a:cubicBezTo>
                    <a:pt x="262729" y="663196"/>
                    <a:pt x="289310" y="630158"/>
                    <a:pt x="291768" y="589909"/>
                  </a:cubicBezTo>
                  <a:cubicBezTo>
                    <a:pt x="294227" y="549660"/>
                    <a:pt x="271865" y="513632"/>
                    <a:pt x="237891" y="496751"/>
                  </a:cubicBezTo>
                  <a:lnTo>
                    <a:pt x="221568" y="492404"/>
                  </a:lnTo>
                  <a:lnTo>
                    <a:pt x="249567" y="475916"/>
                  </a:lnTo>
                  <a:cubicBezTo>
                    <a:pt x="267599" y="459959"/>
                    <a:pt x="279545" y="437125"/>
                    <a:pt x="281129" y="411193"/>
                  </a:cubicBezTo>
                  <a:lnTo>
                    <a:pt x="281130" y="411193"/>
                  </a:lnTo>
                  <a:cubicBezTo>
                    <a:pt x="282714" y="385260"/>
                    <a:pt x="273637" y="361142"/>
                    <a:pt x="257681" y="343108"/>
                  </a:cubicBezTo>
                  <a:cubicBezTo>
                    <a:pt x="241725" y="325077"/>
                    <a:pt x="218889" y="313132"/>
                    <a:pt x="192957" y="311547"/>
                  </a:cubicBezTo>
                  <a:lnTo>
                    <a:pt x="65424" y="303757"/>
                  </a:lnTo>
                  <a:lnTo>
                    <a:pt x="41901" y="309400"/>
                  </a:lnTo>
                  <a:lnTo>
                    <a:pt x="56412" y="232310"/>
                  </a:lnTo>
                  <a:cubicBezTo>
                    <a:pt x="76486" y="142148"/>
                    <a:pt x="100714" y="63554"/>
                    <a:pt x="127609" y="8370"/>
                  </a:cubicBezTo>
                  <a:cubicBezTo>
                    <a:pt x="127609" y="3747"/>
                    <a:pt x="131356" y="0"/>
                    <a:pt x="135979" y="0"/>
                  </a:cubicBezTo>
                  <a:lnTo>
                    <a:pt x="737166" y="0"/>
                  </a:lnTo>
                  <a:cubicBezTo>
                    <a:pt x="741789" y="0"/>
                    <a:pt x="745536" y="3747"/>
                    <a:pt x="745536" y="837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 rot="18254747">
              <a:off x="2121920" y="3773287"/>
              <a:ext cx="268275" cy="128977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 rot="18254747">
              <a:off x="2237781" y="3867949"/>
              <a:ext cx="311038" cy="143896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 rot="18254747">
              <a:off x="2396653" y="3967672"/>
              <a:ext cx="302453" cy="142014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 rot="18191826">
              <a:off x="2567056" y="4069412"/>
              <a:ext cx="257644" cy="132691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 rot="18170923">
              <a:off x="1446042" y="3129169"/>
              <a:ext cx="793564" cy="242045"/>
            </a:xfrm>
            <a:prstGeom prst="roundRect">
              <a:avLst>
                <a:gd name="adj" fmla="val 345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8139869">
              <a:off x="1650404" y="3310198"/>
              <a:ext cx="701700" cy="591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 rot="4209802">
              <a:off x="3305704" y="3176290"/>
              <a:ext cx="793564" cy="242045"/>
            </a:xfrm>
            <a:prstGeom prst="roundRect">
              <a:avLst>
                <a:gd name="adj" fmla="val 345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 rot="4234155">
              <a:off x="3180849" y="3331995"/>
              <a:ext cx="701700" cy="591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rot="20830502">
              <a:off x="2416807" y="3065880"/>
              <a:ext cx="1092446" cy="753122"/>
            </a:xfrm>
            <a:custGeom>
              <a:avLst/>
              <a:gdLst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1523 w 1092446"/>
                <a:gd name="connsiteY8" fmla="*/ 493267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99633 w 1092446"/>
                <a:gd name="connsiteY6" fmla="*/ 522004 h 741956"/>
                <a:gd name="connsiteX7" fmla="*/ 691523 w 1092446"/>
                <a:gd name="connsiteY7" fmla="*/ 493267 h 741956"/>
                <a:gd name="connsiteX8" fmla="*/ 576784 w 1092446"/>
                <a:gd name="connsiteY8" fmla="*/ 489842 h 741956"/>
                <a:gd name="connsiteX9" fmla="*/ 571648 w 1092446"/>
                <a:gd name="connsiteY9" fmla="*/ 489724 h 741956"/>
                <a:gd name="connsiteX10" fmla="*/ 481793 w 1092446"/>
                <a:gd name="connsiteY10" fmla="*/ 377963 h 741956"/>
                <a:gd name="connsiteX11" fmla="*/ 408161 w 1092446"/>
                <a:gd name="connsiteY11" fmla="*/ 225516 h 741956"/>
                <a:gd name="connsiteX12" fmla="*/ 0 w 1092446"/>
                <a:gd name="connsiteY12" fmla="*/ 271157 h 741956"/>
                <a:gd name="connsiteX13" fmla="*/ 393182 w 1092446"/>
                <a:gd name="connsiteY13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81793 w 1092446"/>
                <a:gd name="connsiteY8" fmla="*/ 377963 h 741956"/>
                <a:gd name="connsiteX9" fmla="*/ 408161 w 1092446"/>
                <a:gd name="connsiteY9" fmla="*/ 225516 h 741956"/>
                <a:gd name="connsiteX10" fmla="*/ 0 w 1092446"/>
                <a:gd name="connsiteY10" fmla="*/ 271157 h 741956"/>
                <a:gd name="connsiteX11" fmla="*/ 393182 w 1092446"/>
                <a:gd name="connsiteY11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53122"/>
                <a:gd name="connsiteX1" fmla="*/ 1030378 w 1092446"/>
                <a:gd name="connsiteY1" fmla="*/ 159143 h 753122"/>
                <a:gd name="connsiteX2" fmla="*/ 1092446 w 1092446"/>
                <a:gd name="connsiteY2" fmla="*/ 711193 h 753122"/>
                <a:gd name="connsiteX3" fmla="*/ 848296 w 1092446"/>
                <a:gd name="connsiteY3" fmla="*/ 752170 h 753122"/>
                <a:gd name="connsiteX4" fmla="*/ 600457 w 1092446"/>
                <a:gd name="connsiteY4" fmla="*/ 520096 h 753122"/>
                <a:gd name="connsiteX5" fmla="*/ 699633 w 1092446"/>
                <a:gd name="connsiteY5" fmla="*/ 522004 h 753122"/>
                <a:gd name="connsiteX6" fmla="*/ 689937 w 1092446"/>
                <a:gd name="connsiteY6" fmla="*/ 500232 h 753122"/>
                <a:gd name="connsiteX7" fmla="*/ 576784 w 1092446"/>
                <a:gd name="connsiteY7" fmla="*/ 489842 h 753122"/>
                <a:gd name="connsiteX8" fmla="*/ 408161 w 1092446"/>
                <a:gd name="connsiteY8" fmla="*/ 225516 h 753122"/>
                <a:gd name="connsiteX9" fmla="*/ 0 w 1092446"/>
                <a:gd name="connsiteY9" fmla="*/ 271157 h 753122"/>
                <a:gd name="connsiteX10" fmla="*/ 393182 w 1092446"/>
                <a:gd name="connsiteY10" fmla="*/ 0 h 75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446" h="753122">
                  <a:moveTo>
                    <a:pt x="393182" y="0"/>
                  </a:moveTo>
                  <a:cubicBezTo>
                    <a:pt x="603014" y="50021"/>
                    <a:pt x="721952" y="145288"/>
                    <a:pt x="1030378" y="159143"/>
                  </a:cubicBezTo>
                  <a:cubicBezTo>
                    <a:pt x="1030378" y="348219"/>
                    <a:pt x="1061205" y="519889"/>
                    <a:pt x="1092446" y="711193"/>
                  </a:cubicBezTo>
                  <a:cubicBezTo>
                    <a:pt x="1032790" y="742751"/>
                    <a:pt x="923476" y="757108"/>
                    <a:pt x="848296" y="752170"/>
                  </a:cubicBezTo>
                  <a:cubicBezTo>
                    <a:pt x="798266" y="726242"/>
                    <a:pt x="684202" y="631576"/>
                    <a:pt x="600457" y="520096"/>
                  </a:cubicBezTo>
                  <a:cubicBezTo>
                    <a:pt x="633516" y="520732"/>
                    <a:pt x="684720" y="525315"/>
                    <a:pt x="699633" y="522004"/>
                  </a:cubicBezTo>
                  <a:cubicBezTo>
                    <a:pt x="714546" y="518693"/>
                    <a:pt x="725252" y="504787"/>
                    <a:pt x="689937" y="500232"/>
                  </a:cubicBezTo>
                  <a:cubicBezTo>
                    <a:pt x="654621" y="501428"/>
                    <a:pt x="614772" y="497298"/>
                    <a:pt x="576784" y="489842"/>
                  </a:cubicBezTo>
                  <a:cubicBezTo>
                    <a:pt x="507475" y="437824"/>
                    <a:pt x="432486" y="335672"/>
                    <a:pt x="408161" y="225516"/>
                  </a:cubicBezTo>
                  <a:cubicBezTo>
                    <a:pt x="253916" y="345672"/>
                    <a:pt x="75753" y="345602"/>
                    <a:pt x="0" y="271157"/>
                  </a:cubicBezTo>
                  <a:cubicBezTo>
                    <a:pt x="0" y="259422"/>
                    <a:pt x="381447" y="0"/>
                    <a:pt x="393182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0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Median">
    <a:maj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Median">
    <a:fillStyleLst>
      <a:solidFill>
        <a:schemeClr val="phClr"/>
      </a:solidFill>
      <a:solidFill>
        <a:schemeClr val="phClr">
          <a:tint val="50000"/>
        </a:schemeClr>
      </a:solidFill>
      <a:solidFill>
        <a:schemeClr val="phClr"/>
      </a:soli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Median">
    <a:maj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Median">
    <a:fillStyleLst>
      <a:solidFill>
        <a:schemeClr val="phClr"/>
      </a:solidFill>
      <a:solidFill>
        <a:schemeClr val="phClr">
          <a:tint val="50000"/>
        </a:schemeClr>
      </a:solidFill>
      <a:solidFill>
        <a:schemeClr val="phClr"/>
      </a:soli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Median">
    <a:maj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Median">
    <a:fillStyleLst>
      <a:solidFill>
        <a:schemeClr val="phClr"/>
      </a:solidFill>
      <a:solidFill>
        <a:schemeClr val="phClr">
          <a:tint val="50000"/>
        </a:schemeClr>
      </a:solidFill>
      <a:solidFill>
        <a:schemeClr val="phClr"/>
      </a:soli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10713</TotalTime>
  <Words>799</Words>
  <Application>Microsoft Office PowerPoint</Application>
  <PresentationFormat>On-screen Show (4:3)</PresentationFormat>
  <Paragraphs>268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Adobe Garamond Pro</vt:lpstr>
      <vt:lpstr>Aharoni</vt:lpstr>
      <vt:lpstr>Arial</vt:lpstr>
      <vt:lpstr>Browallia New</vt:lpstr>
      <vt:lpstr>Calibri</vt:lpstr>
      <vt:lpstr>Calibri (Headings)</vt:lpstr>
      <vt:lpstr>Georgia</vt:lpstr>
      <vt:lpstr>Tw Cen MT</vt:lpstr>
      <vt:lpstr>Office Theme</vt:lpstr>
      <vt:lpstr>1_Office Theme</vt:lpstr>
      <vt:lpstr>PowerPoint Presentation</vt:lpstr>
      <vt:lpstr>PowerPoint Presentation</vt:lpstr>
      <vt:lpstr>Overview</vt:lpstr>
      <vt:lpstr>PowerPoint Presentation</vt:lpstr>
      <vt:lpstr>Homeless Count</vt:lpstr>
      <vt:lpstr>Fewer Unsheltered People</vt:lpstr>
      <vt:lpstr>Locations of Unsheltered People</vt:lpstr>
      <vt:lpstr>Homeless Services Continuum</vt:lpstr>
      <vt:lpstr>County-Wide Collaboration</vt:lpstr>
      <vt:lpstr>The Road to The New Strategic Plan</vt:lpstr>
      <vt:lpstr>Homeless Systems Redesign Process</vt:lpstr>
      <vt:lpstr>Entries from Homelessness</vt:lpstr>
      <vt:lpstr>Length of Stay</vt:lpstr>
      <vt:lpstr>Exit to Permanent Housing</vt:lpstr>
      <vt:lpstr>Cost per Permanent Housing Exit</vt:lpstr>
      <vt:lpstr>Returns to Homelessness</vt:lpstr>
      <vt:lpstr>Current System Inventory</vt:lpstr>
      <vt:lpstr>PowerPoint Presentation</vt:lpstr>
      <vt:lpstr>Strategic Plan Goals</vt:lpstr>
      <vt:lpstr>Principles of a Housing Crisis Resolution System</vt:lpstr>
      <vt:lpstr>Housing Crisis Resolution System</vt:lpstr>
      <vt:lpstr>How We Will Create the System</vt:lpstr>
      <vt:lpstr>End Veteran Homelessness</vt:lpstr>
      <vt:lpstr>End Family Homelessness</vt:lpstr>
      <vt:lpstr>End Youth Homelessness</vt:lpstr>
      <vt:lpstr>Individuals Exiting from Institutions Will Not Discharge to Homelessness</vt:lpstr>
      <vt:lpstr>Our Goal: End Homelessness by 2020</vt:lpstr>
      <vt:lpstr>PowerPoint Presentation</vt:lpstr>
    </vt:vector>
  </TitlesOfParts>
  <Company>Cartwright Design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Georgann Cartwright</dc:creator>
  <cp:lastModifiedBy>Jessica Silverberg</cp:lastModifiedBy>
  <cp:revision>632</cp:revision>
  <cp:lastPrinted>2016-03-23T22:25:59Z</cp:lastPrinted>
  <dcterms:created xsi:type="dcterms:W3CDTF">2016-03-07T07:01:23Z</dcterms:created>
  <dcterms:modified xsi:type="dcterms:W3CDTF">2016-03-28T14:32:43Z</dcterms:modified>
</cp:coreProperties>
</file>