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06" r:id="rId2"/>
    <p:sldId id="354" r:id="rId3"/>
    <p:sldId id="368" r:id="rId4"/>
    <p:sldId id="366" r:id="rId5"/>
    <p:sldId id="358" r:id="rId6"/>
    <p:sldId id="364" r:id="rId7"/>
    <p:sldId id="363" r:id="rId8"/>
    <p:sldId id="36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302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960"/>
    <a:srgbClr val="056CB6"/>
    <a:srgbClr val="7E8083"/>
    <a:srgbClr val="174C8D"/>
    <a:srgbClr val="0076C0"/>
    <a:srgbClr val="404040"/>
    <a:srgbClr val="32787A"/>
    <a:srgbClr val="EDEDED"/>
    <a:srgbClr val="4C9AF8"/>
    <a:srgbClr val="6E5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57" autoAdjust="0"/>
  </p:normalViewPr>
  <p:slideViewPr>
    <p:cSldViewPr snapToGrid="0" showGuides="1">
      <p:cViewPr varScale="1">
        <p:scale>
          <a:sx n="105" d="100"/>
          <a:sy n="105" d="100"/>
        </p:scale>
        <p:origin x="1416" y="108"/>
      </p:cViewPr>
      <p:guideLst>
        <p:guide orient="horz" pos="2302"/>
        <p:guide pos="2928"/>
      </p:guideLst>
    </p:cSldViewPr>
  </p:slideViewPr>
  <p:outlineViewPr>
    <p:cViewPr>
      <p:scale>
        <a:sx n="33" d="100"/>
        <a:sy n="33" d="100"/>
      </p:scale>
      <p:origin x="0" y="-102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A98B960-786A-A943-ACAA-8EB3CE70CA05}" type="datetime1">
              <a:rPr lang="en-US"/>
              <a:pPr>
                <a:defRPr/>
              </a:pPr>
              <a:t>3/9/2016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368BC8C-3714-D84A-9C2D-A980FB6AF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67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1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1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4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5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1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74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68BC8C-3714-D84A-9C2D-A980FB6AF55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6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800" b="0">
                <a:latin typeface="+mj-lt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smmc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0368" y="6277051"/>
            <a:ext cx="1034924" cy="531448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00210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with bar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438835"/>
          </a:xfrm>
          <a:prstGeom prst="rect">
            <a:avLst/>
          </a:prstGeom>
          <a:solidFill>
            <a:srgbClr val="174C8D">
              <a:alpha val="7490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075"/>
                    </a14:imgEffect>
                    <a14:imgEffect>
                      <a14:saturation sat="270000"/>
                    </a14:imgEffect>
                    <a14:imgEffect>
                      <a14:brightnessContrast bright="-28000" contrast="-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013897" y="6395244"/>
            <a:ext cx="1661951" cy="3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611247" y="6393218"/>
            <a:ext cx="348099" cy="34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2935629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800" b="0">
                <a:latin typeface="+mj-lt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497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800" b="0">
                <a:solidFill>
                  <a:srgbClr val="404040"/>
                </a:solidFill>
                <a:latin typeface="+mj-lt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04040"/>
                </a:solidFill>
              </a:defRPr>
            </a:lvl1pPr>
            <a:lvl2pPr>
              <a:defRPr sz="2400">
                <a:solidFill>
                  <a:srgbClr val="404040"/>
                </a:solidFill>
              </a:defRPr>
            </a:lvl2pPr>
            <a:lvl3pPr>
              <a:defRPr sz="2000">
                <a:solidFill>
                  <a:srgbClr val="404040"/>
                </a:solidFill>
              </a:defRPr>
            </a:lvl3pPr>
            <a:lvl4pPr>
              <a:defRPr sz="1800">
                <a:solidFill>
                  <a:srgbClr val="404040"/>
                </a:solidFill>
              </a:defRPr>
            </a:lvl4pPr>
            <a:lvl5pPr>
              <a:defRPr sz="1800">
                <a:solidFill>
                  <a:srgbClr val="4040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404040"/>
                </a:solidFill>
              </a:defRPr>
            </a:lvl1pPr>
            <a:lvl2pPr>
              <a:defRPr sz="2400">
                <a:solidFill>
                  <a:srgbClr val="404040"/>
                </a:solidFill>
              </a:defRPr>
            </a:lvl2pPr>
            <a:lvl3pPr>
              <a:defRPr sz="2000">
                <a:solidFill>
                  <a:srgbClr val="404040"/>
                </a:solidFill>
              </a:defRPr>
            </a:lvl3pPr>
            <a:lvl4pPr>
              <a:defRPr sz="1800">
                <a:solidFill>
                  <a:srgbClr val="404040"/>
                </a:solidFill>
              </a:defRPr>
            </a:lvl4pPr>
            <a:lvl5pPr>
              <a:defRPr sz="1800">
                <a:solidFill>
                  <a:srgbClr val="4040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57200" y="6384704"/>
            <a:ext cx="2133600" cy="365125"/>
          </a:xfrm>
        </p:spPr>
        <p:txBody>
          <a:bodyPr/>
          <a:lstStyle/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29600" cy="2247900"/>
          </a:xfrm>
        </p:spPr>
        <p:txBody>
          <a:bodyPr/>
          <a:lstStyle>
            <a:lvl1pPr>
              <a:defRPr sz="2800">
                <a:solidFill>
                  <a:srgbClr val="404040"/>
                </a:solidFill>
              </a:defRPr>
            </a:lvl1pPr>
            <a:lvl2pPr>
              <a:defRPr sz="2400">
                <a:solidFill>
                  <a:srgbClr val="404040"/>
                </a:solidFill>
              </a:defRPr>
            </a:lvl2pPr>
            <a:lvl3pPr>
              <a:defRPr sz="2000">
                <a:solidFill>
                  <a:srgbClr val="404040"/>
                </a:solidFill>
              </a:defRPr>
            </a:lvl3pPr>
            <a:lvl4pPr>
              <a:defRPr sz="1800">
                <a:solidFill>
                  <a:srgbClr val="404040"/>
                </a:solidFill>
              </a:defRPr>
            </a:lvl4pPr>
            <a:lvl5pPr>
              <a:defRPr sz="1800">
                <a:solidFill>
                  <a:srgbClr val="4040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25901"/>
            <a:ext cx="8229600" cy="2247900"/>
          </a:xfrm>
        </p:spPr>
        <p:txBody>
          <a:bodyPr/>
          <a:lstStyle>
            <a:lvl1pPr>
              <a:defRPr sz="2800">
                <a:solidFill>
                  <a:srgbClr val="404040"/>
                </a:solidFill>
              </a:defRPr>
            </a:lvl1pPr>
            <a:lvl2pPr>
              <a:defRPr sz="2400">
                <a:solidFill>
                  <a:srgbClr val="404040"/>
                </a:solidFill>
              </a:defRPr>
            </a:lvl2pPr>
            <a:lvl3pPr>
              <a:defRPr sz="2000">
                <a:solidFill>
                  <a:srgbClr val="404040"/>
                </a:solidFill>
              </a:defRPr>
            </a:lvl3pPr>
            <a:lvl4pPr>
              <a:defRPr sz="1800">
                <a:solidFill>
                  <a:srgbClr val="404040"/>
                </a:solidFill>
              </a:defRPr>
            </a:lvl4pPr>
            <a:lvl5pPr>
              <a:defRPr sz="1800">
                <a:solidFill>
                  <a:srgbClr val="4040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>
            <a:lvl1pPr algn="l">
              <a:defRPr sz="3800" b="0">
                <a:latin typeface="+mj-lt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57200" y="6384704"/>
            <a:ext cx="2133600" cy="365125"/>
          </a:xfrm>
        </p:spPr>
        <p:txBody>
          <a:bodyPr/>
          <a:lstStyle/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5056632"/>
            <a:ext cx="9144000" cy="1801368"/>
          </a:xfrm>
          <a:prstGeom prst="rect">
            <a:avLst/>
          </a:prstGeom>
          <a:solidFill>
            <a:srgbClr val="174C8D">
              <a:alpha val="74902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464300" y="6205685"/>
            <a:ext cx="2555503" cy="4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695337" y="6155172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317499" y="5068886"/>
            <a:ext cx="8702303" cy="5889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17500" y="6000750"/>
            <a:ext cx="5232400" cy="71351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200" baseline="0">
                <a:solidFill>
                  <a:schemeClr val="bg1"/>
                </a:solidFill>
              </a:defRPr>
            </a:lvl1pPr>
            <a:lvl2pPr marL="457200" indent="0">
              <a:buNone/>
              <a:defRPr sz="2200">
                <a:solidFill>
                  <a:schemeClr val="bg1"/>
                </a:solidFill>
              </a:defRPr>
            </a:lvl2pPr>
            <a:lvl3pPr marL="914400" indent="0">
              <a:buNone/>
              <a:defRPr sz="2200">
                <a:solidFill>
                  <a:schemeClr val="bg1"/>
                </a:solidFill>
              </a:defRPr>
            </a:lvl3pPr>
            <a:lvl4pPr marL="1371600" indent="0">
              <a:buNone/>
              <a:defRPr sz="2200">
                <a:solidFill>
                  <a:schemeClr val="bg1"/>
                </a:solidFill>
              </a:defRPr>
            </a:lvl4pPr>
            <a:lvl5pPr marL="18288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Subhead</a:t>
            </a:r>
          </a:p>
          <a:p>
            <a:pPr lvl="0"/>
            <a:r>
              <a:rPr lang="en-US" dirty="0" smtClean="0"/>
              <a:t>First last |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711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47188"/>
            <a:ext cx="9144000" cy="1563624"/>
          </a:xfrm>
          <a:solidFill>
            <a:srgbClr val="174C8D">
              <a:alpha val="74902"/>
            </a:srgbClr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2689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57800"/>
            <a:ext cx="9144000" cy="1600200"/>
          </a:xfrm>
          <a:solidFill>
            <a:srgbClr val="174C8D">
              <a:alpha val="74902"/>
            </a:srgbClr>
          </a:solidFill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122011" y="6049736"/>
            <a:ext cx="6075363" cy="735013"/>
          </a:xfr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Subhead</a:t>
            </a:r>
            <a:br>
              <a:rPr lang="en-US" dirty="0" smtClean="0"/>
            </a:br>
            <a:r>
              <a:rPr lang="en-US" dirty="0" smtClean="0"/>
              <a:t>Joe Smith | Date</a:t>
            </a:r>
            <a:endParaRPr lang="en-US" dirty="0"/>
          </a:p>
        </p:txBody>
      </p:sp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464300" y="6205685"/>
            <a:ext cx="2555503" cy="4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695337" y="6155172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49246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95300" y="1435100"/>
            <a:ext cx="818054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5"/>
          <p:cNvPicPr>
            <a:picLocks noChangeAspect="1"/>
          </p:cNvPicPr>
          <p:nvPr/>
        </p:nvPicPr>
        <p:blipFill>
          <a:blip r:embed="rId11" cstate="email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colorTemperature colorTemp="8075"/>
                    </a14:imgEffect>
                    <a14:imgEffect>
                      <a14:saturation sat="270000"/>
                    </a14:imgEffect>
                    <a14:imgEffect>
                      <a14:brightnessContrast bright="-28000" contrast="-2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013897" y="6395244"/>
            <a:ext cx="1661951" cy="3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611247" y="6393218"/>
            <a:ext cx="348099" cy="34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457200" y="638470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8102B9F-1215-48D5-A8CF-21F3336ED2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6" r:id="rId2"/>
    <p:sldLayoutId id="2147483685" r:id="rId3"/>
    <p:sldLayoutId id="2147483683" r:id="rId4"/>
    <p:sldLayoutId id="2147483680" r:id="rId5"/>
    <p:sldLayoutId id="2147483678" r:id="rId6"/>
    <p:sldLayoutId id="2147483681" r:id="rId7"/>
    <p:sldLayoutId id="2147483682" r:id="rId8"/>
    <p:sldLayoutId id="2147483684" r:id="rId9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415960"/>
          </a:solidFill>
          <a:latin typeface="Georgia" pitchFamily="18" charset="0"/>
          <a:ea typeface="ＭＳ Ｐゴシック" charset="-128"/>
          <a:cs typeface="Georgia" pitchFamily="18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056CB6"/>
        </a:buClr>
        <a:buFont typeface="Arial" charset="0"/>
        <a:buChar char="•"/>
        <a:defRPr sz="3200" kern="1200">
          <a:solidFill>
            <a:srgbClr val="41596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38939B"/>
        </a:buClr>
        <a:buFont typeface="Arial" charset="0"/>
        <a:buChar char="–"/>
        <a:defRPr sz="2800" kern="1200">
          <a:solidFill>
            <a:srgbClr val="415960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415960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415960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415960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S:\Communications\Photo Library\Stock Photos\1. Original Stock Photos\iStock_000004272551_Smal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9144000" cy="6857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5054600"/>
            <a:ext cx="9144000" cy="1803400"/>
          </a:xfrm>
          <a:prstGeom prst="rect">
            <a:avLst/>
          </a:prstGeom>
          <a:solidFill>
            <a:srgbClr val="174C8D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464300" y="6205685"/>
            <a:ext cx="2555503" cy="4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695337" y="6155172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7499" y="5557421"/>
            <a:ext cx="8702304" cy="100426"/>
          </a:xfrm>
        </p:spPr>
        <p:txBody>
          <a:bodyPr/>
          <a:lstStyle/>
          <a:p>
            <a:pPr algn="ctr"/>
            <a:r>
              <a:rPr lang="en-US" dirty="0"/>
              <a:t>Elder and Dependent Adult Protection Team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17500" y="6054570"/>
            <a:ext cx="5195533" cy="659689"/>
          </a:xfrm>
        </p:spPr>
        <p:txBody>
          <a:bodyPr/>
          <a:lstStyle/>
          <a:p>
            <a:r>
              <a:rPr lang="en-US" sz="2000" dirty="0" smtClean="0"/>
              <a:t>Presentation to Board of Supervisors</a:t>
            </a:r>
          </a:p>
          <a:p>
            <a:r>
              <a:rPr lang="en-US" sz="2000" dirty="0" smtClean="0"/>
              <a:t>November 3, 2015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55279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1" y="1577634"/>
            <a:ext cx="84298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056CB6"/>
                </a:solidFill>
              </a:rPr>
              <a:t>	</a:t>
            </a:r>
            <a:endParaRPr lang="en-US" sz="2500" b="1" dirty="0">
              <a:solidFill>
                <a:srgbClr val="4159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0154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The Silver Tsunami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1" y="1577634"/>
            <a:ext cx="84298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056CB6"/>
                </a:solidFill>
              </a:rPr>
              <a:t>	</a:t>
            </a:r>
            <a:r>
              <a:rPr lang="en-US" sz="2500" dirty="0" smtClean="0">
                <a:solidFill>
                  <a:srgbClr val="415960"/>
                </a:solidFill>
              </a:rPr>
              <a:t>The National Center on Elder Abuse estimates that currently 40.1 million Americans are over the age of 65, </a:t>
            </a:r>
            <a:r>
              <a:rPr lang="en-US" sz="2500" b="1" dirty="0" smtClean="0">
                <a:solidFill>
                  <a:srgbClr val="415960"/>
                </a:solidFill>
              </a:rPr>
              <a:t>comprising 13% of the population</a:t>
            </a:r>
            <a:r>
              <a:rPr lang="en-US" sz="2500" dirty="0" smtClean="0">
                <a:solidFill>
                  <a:srgbClr val="415960"/>
                </a:solidFill>
              </a:rPr>
              <a:t>.  As the Baby Boomer generation ages, the proportion of older adults will continue to increase.</a:t>
            </a:r>
          </a:p>
          <a:p>
            <a:pPr algn="ctr"/>
            <a:endParaRPr lang="en-US" sz="2500" dirty="0" smtClean="0">
              <a:solidFill>
                <a:srgbClr val="415960"/>
              </a:solidFill>
            </a:endParaRPr>
          </a:p>
          <a:p>
            <a:r>
              <a:rPr lang="en-US" sz="2500" dirty="0" smtClean="0">
                <a:solidFill>
                  <a:srgbClr val="415960"/>
                </a:solidFill>
              </a:rPr>
              <a:t>By </a:t>
            </a:r>
            <a:r>
              <a:rPr lang="en-US" sz="2500" dirty="0">
                <a:solidFill>
                  <a:srgbClr val="415960"/>
                </a:solidFill>
              </a:rPr>
              <a:t>the year </a:t>
            </a:r>
            <a:r>
              <a:rPr lang="en-US" sz="2500" dirty="0" smtClean="0">
                <a:solidFill>
                  <a:srgbClr val="415960"/>
                </a:solidFill>
              </a:rPr>
              <a:t>2030 in San Mateo County…</a:t>
            </a:r>
            <a:endParaRPr lang="en-US" sz="2500" dirty="0">
              <a:solidFill>
                <a:srgbClr val="415960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500" b="1" dirty="0">
                <a:solidFill>
                  <a:srgbClr val="415960"/>
                </a:solidFill>
              </a:rPr>
              <a:t>1 </a:t>
            </a:r>
            <a:r>
              <a:rPr lang="en-US" sz="2500" b="1" dirty="0" smtClean="0">
                <a:solidFill>
                  <a:srgbClr val="415960"/>
                </a:solidFill>
              </a:rPr>
              <a:t>out of </a:t>
            </a:r>
            <a:r>
              <a:rPr lang="en-US" sz="2500" b="1" dirty="0">
                <a:solidFill>
                  <a:srgbClr val="415960"/>
                </a:solidFill>
              </a:rPr>
              <a:t>4</a:t>
            </a:r>
            <a:r>
              <a:rPr lang="en-US" sz="2500" b="1" dirty="0" smtClean="0">
                <a:solidFill>
                  <a:srgbClr val="415960"/>
                </a:solidFill>
              </a:rPr>
              <a:t> </a:t>
            </a:r>
            <a:r>
              <a:rPr lang="en-US" sz="2500" b="1" dirty="0">
                <a:solidFill>
                  <a:srgbClr val="415960"/>
                </a:solidFill>
              </a:rPr>
              <a:t>residents </a:t>
            </a:r>
            <a:r>
              <a:rPr lang="en-US" sz="2500" b="1" dirty="0" smtClean="0">
                <a:solidFill>
                  <a:srgbClr val="415960"/>
                </a:solidFill>
              </a:rPr>
              <a:t>will </a:t>
            </a:r>
            <a:r>
              <a:rPr lang="en-US" sz="2500" b="1" dirty="0">
                <a:solidFill>
                  <a:srgbClr val="415960"/>
                </a:solidFill>
              </a:rPr>
              <a:t>be over </a:t>
            </a:r>
            <a:r>
              <a:rPr lang="en-US" sz="2500" b="1" dirty="0" smtClean="0">
                <a:solidFill>
                  <a:srgbClr val="415960"/>
                </a:solidFill>
              </a:rPr>
              <a:t>65</a:t>
            </a:r>
            <a:r>
              <a:rPr lang="en-US" sz="2500" b="1" dirty="0">
                <a:solidFill>
                  <a:srgbClr val="415960"/>
                </a:solidFill>
              </a:rPr>
              <a:t>;</a:t>
            </a:r>
            <a:r>
              <a:rPr lang="en-US" sz="2500" b="1" dirty="0" smtClean="0">
                <a:solidFill>
                  <a:srgbClr val="415960"/>
                </a:solidFill>
              </a:rPr>
              <a:t> </a:t>
            </a:r>
            <a:endParaRPr lang="en-US" sz="2500" b="1" dirty="0">
              <a:solidFill>
                <a:srgbClr val="415960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500" b="1" dirty="0">
                <a:solidFill>
                  <a:srgbClr val="415960"/>
                </a:solidFill>
              </a:rPr>
              <a:t>The number of adults over </a:t>
            </a:r>
            <a:r>
              <a:rPr lang="en-US" sz="2500" b="1" dirty="0" smtClean="0">
                <a:solidFill>
                  <a:srgbClr val="415960"/>
                </a:solidFill>
              </a:rPr>
              <a:t>65 will </a:t>
            </a:r>
            <a:r>
              <a:rPr lang="en-US" sz="2500" b="1" dirty="0">
                <a:solidFill>
                  <a:srgbClr val="415960"/>
                </a:solidFill>
              </a:rPr>
              <a:t>increase by 72</a:t>
            </a:r>
            <a:r>
              <a:rPr lang="en-US" sz="2500" b="1" dirty="0" smtClean="0">
                <a:solidFill>
                  <a:srgbClr val="415960"/>
                </a:solidFill>
              </a:rPr>
              <a:t>%;</a:t>
            </a:r>
            <a:endParaRPr lang="en-US" sz="2500" b="1" dirty="0">
              <a:solidFill>
                <a:srgbClr val="415960"/>
              </a:solidFill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500" b="1" dirty="0">
                <a:solidFill>
                  <a:srgbClr val="415960"/>
                </a:solidFill>
              </a:rPr>
              <a:t>The number of people over </a:t>
            </a:r>
            <a:r>
              <a:rPr lang="en-US" sz="2500" b="1" dirty="0" smtClean="0">
                <a:solidFill>
                  <a:srgbClr val="415960"/>
                </a:solidFill>
              </a:rPr>
              <a:t>85 </a:t>
            </a:r>
            <a:r>
              <a:rPr lang="en-US" sz="2500" b="1" dirty="0">
                <a:solidFill>
                  <a:srgbClr val="415960"/>
                </a:solidFill>
              </a:rPr>
              <a:t>will increase to two and a half times the current number</a:t>
            </a:r>
            <a:r>
              <a:rPr lang="en-US" sz="2500" b="1" dirty="0" smtClean="0">
                <a:solidFill>
                  <a:srgbClr val="415960"/>
                </a:solidFill>
              </a:rPr>
              <a:t>.</a:t>
            </a:r>
            <a:endParaRPr lang="en-US" sz="2500" b="1" dirty="0">
              <a:solidFill>
                <a:srgbClr val="4159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6318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Dependent Adults in San Mateo County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Approximately 140,000 residents of San Mateo County live with a disability.</a:t>
            </a:r>
          </a:p>
          <a:p>
            <a:r>
              <a:rPr lang="en-US" sz="2400" dirty="0" smtClean="0"/>
              <a:t>For purposes of defining victims of elder and dependent adult abuse, a </a:t>
            </a:r>
            <a:r>
              <a:rPr lang="en-US" sz="2400" b="1" dirty="0"/>
              <a:t>dependent adult </a:t>
            </a:r>
            <a:r>
              <a:rPr lang="en-US" sz="2400" dirty="0"/>
              <a:t>is “someone between 18 and 64 that has certain mental or physical disabilities that keep him or her from being able to do normal activities or protect himself or herself” </a:t>
            </a:r>
            <a:endParaRPr lang="en-US" sz="2400" dirty="0" smtClean="0"/>
          </a:p>
          <a:p>
            <a:r>
              <a:rPr lang="en-US" sz="2400" dirty="0" smtClean="0"/>
              <a:t>Dependent adults </a:t>
            </a:r>
            <a:r>
              <a:rPr lang="en-US" sz="2400" dirty="0"/>
              <a:t>often have a relative, </a:t>
            </a:r>
            <a:r>
              <a:rPr lang="en-US" sz="2400" dirty="0" smtClean="0"/>
              <a:t>friend </a:t>
            </a:r>
            <a:r>
              <a:rPr lang="en-US" sz="2400" dirty="0"/>
              <a:t>or other caregiver </a:t>
            </a:r>
            <a:r>
              <a:rPr lang="en-US" sz="2400" dirty="0" smtClean="0"/>
              <a:t>handle or assist with </a:t>
            </a:r>
            <a:r>
              <a:rPr lang="en-US" sz="2400" dirty="0"/>
              <a:t>their affairs</a:t>
            </a:r>
            <a:r>
              <a:rPr lang="en-US" sz="2400" dirty="0" smtClean="0"/>
              <a:t>.  Some reside at home, and some in board and care facilities, nursing homes, or other institutional settings.</a:t>
            </a:r>
            <a:endParaRPr lang="en-US" sz="2400" dirty="0"/>
          </a:p>
          <a:p>
            <a:endParaRPr lang="en-US" sz="2400" dirty="0" smtClean="0"/>
          </a:p>
          <a:p>
            <a:pPr marL="457200" lvl="1" indent="0">
              <a:buNone/>
            </a:pPr>
            <a:endParaRPr lang="en-US" sz="2400" dirty="0"/>
          </a:p>
          <a:p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2739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Reports of Alleged Fraud and Abuse in San Mateo County are on the Rise…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104"/>
            <a:ext cx="8229600" cy="4673600"/>
          </a:xfrm>
        </p:spPr>
        <p:txBody>
          <a:bodyPr/>
          <a:lstStyle/>
          <a:p>
            <a:r>
              <a:rPr lang="en-US" sz="2300" dirty="0"/>
              <a:t>In fiscal year 2014-2015</a:t>
            </a:r>
            <a:r>
              <a:rPr lang="en-US" sz="2300" dirty="0" smtClean="0"/>
              <a:t>, </a:t>
            </a:r>
            <a:r>
              <a:rPr lang="en-US" sz="2300" b="1" dirty="0" smtClean="0"/>
              <a:t>26% </a:t>
            </a:r>
            <a:r>
              <a:rPr lang="en-US" sz="2300" b="1" dirty="0"/>
              <a:t>of all cases opened up by APS </a:t>
            </a:r>
            <a:r>
              <a:rPr lang="en-US" sz="2300" b="1" dirty="0" smtClean="0"/>
              <a:t>involved alleged financial fraud </a:t>
            </a:r>
            <a:r>
              <a:rPr lang="en-US" sz="2300" dirty="0" smtClean="0"/>
              <a:t>(a total of 349).</a:t>
            </a:r>
          </a:p>
          <a:p>
            <a:r>
              <a:rPr lang="en-US" sz="2300" b="1" dirty="0" smtClean="0"/>
              <a:t>In the first quarter of 2015-2016, APS has opened 110 cases of alleged financial fraud, a significant uptick.</a:t>
            </a:r>
          </a:p>
          <a:p>
            <a:r>
              <a:rPr lang="en-US" sz="2300" dirty="0"/>
              <a:t>In 2014-2015, 91% of all alleged financial fraud cases involved </a:t>
            </a:r>
            <a:r>
              <a:rPr lang="en-US" sz="2300" dirty="0" smtClean="0"/>
              <a:t>seniors, </a:t>
            </a:r>
            <a:r>
              <a:rPr lang="en-US" sz="2300" dirty="0"/>
              <a:t>while 9% involved dependent adults</a:t>
            </a:r>
            <a:r>
              <a:rPr lang="en-US" sz="2300" dirty="0" smtClean="0"/>
              <a:t>.</a:t>
            </a:r>
          </a:p>
          <a:p>
            <a:r>
              <a:rPr lang="en-US" sz="2300" dirty="0" smtClean="0"/>
              <a:t>In addition to the 349 financial abuse cases opened by APS in 2014-15, 487 cases involved self-neglect and 217 involved neglect by others.</a:t>
            </a:r>
          </a:p>
          <a:p>
            <a:r>
              <a:rPr lang="en-US" sz="2300" dirty="0" smtClean="0"/>
              <a:t>APS staff estimates that over </a:t>
            </a:r>
            <a:r>
              <a:rPr lang="en-US" sz="2300" u="sng" dirty="0" smtClean="0"/>
              <a:t>half</a:t>
            </a:r>
            <a:r>
              <a:rPr lang="en-US" sz="2300" dirty="0" smtClean="0"/>
              <a:t> of neglect and self-neglect cases involve an additional allegation of abuse, which may include financial abuse.</a:t>
            </a:r>
          </a:p>
          <a:p>
            <a:endParaRPr lang="en-US" sz="2600" dirty="0"/>
          </a:p>
          <a:p>
            <a:endParaRPr lang="en-US" sz="2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280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3209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What is EDAPT?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1296"/>
            <a:ext cx="8229600" cy="485250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EDAPT </a:t>
            </a:r>
            <a:r>
              <a:rPr lang="en-US" sz="2000" dirty="0" smtClean="0"/>
              <a:t>is a multidisciplinary team dedicated to three objectives: streamlining and facilitating the investigation and prosecution of elder and dependent adult abuse, coordinating supportive services to victims, and raising </a:t>
            </a:r>
            <a:r>
              <a:rPr lang="en-US" sz="2000" dirty="0"/>
              <a:t>awareness </a:t>
            </a:r>
            <a:r>
              <a:rPr lang="en-US" sz="2000" dirty="0" smtClean="0"/>
              <a:t>through </a:t>
            </a:r>
            <a:r>
              <a:rPr lang="en-US" sz="2000" dirty="0"/>
              <a:t>targeted outreach </a:t>
            </a:r>
            <a:r>
              <a:rPr lang="en-US" sz="2000" dirty="0" smtClean="0"/>
              <a:t>to the community and training for potential responders. </a:t>
            </a:r>
          </a:p>
          <a:p>
            <a:pPr marL="0" indent="0"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This initiative </a:t>
            </a:r>
            <a:r>
              <a:rPr lang="en-US" sz="2000" dirty="0"/>
              <a:t>is made possible through Measure A funding, and </a:t>
            </a:r>
            <a:r>
              <a:rPr lang="en-US" sz="2000" dirty="0" smtClean="0"/>
              <a:t>has been developed through </a:t>
            </a:r>
            <a:r>
              <a:rPr lang="en-US" sz="2000" dirty="0"/>
              <a:t>a </a:t>
            </a:r>
            <a:r>
              <a:rPr lang="en-US" sz="2000" dirty="0" smtClean="0"/>
              <a:t>collaboration of </a:t>
            </a:r>
            <a:r>
              <a:rPr lang="en-US" sz="2000" dirty="0"/>
              <a:t>the </a:t>
            </a:r>
            <a:r>
              <a:rPr lang="en-US" sz="2000" b="1" dirty="0"/>
              <a:t>District Attorney’s Office, County Counsel’s </a:t>
            </a:r>
            <a:r>
              <a:rPr lang="en-US" sz="2000" b="1" dirty="0" smtClean="0"/>
              <a:t>Office and the San Mateo County </a:t>
            </a:r>
            <a:r>
              <a:rPr lang="en-US" sz="2000" b="1" dirty="0"/>
              <a:t>Health System’s </a:t>
            </a:r>
            <a:r>
              <a:rPr lang="en-US" sz="2000" b="1" dirty="0" smtClean="0"/>
              <a:t>Aging and Adult Services.</a:t>
            </a:r>
          </a:p>
          <a:p>
            <a:pPr marL="0" indent="0">
              <a:buNone/>
            </a:pP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Staff include:  </a:t>
            </a:r>
            <a:r>
              <a:rPr lang="en-US" sz="2000" dirty="0" smtClean="0"/>
              <a:t>A dedicated unit within the District Attorney’s office of two Deputies and an Inspector; a dedicated staff of 5 within Aging and Adult Services/APS/Public Guardian; and the County Counsel’s office.</a:t>
            </a:r>
            <a:endParaRPr lang="en-US" sz="2000" dirty="0"/>
          </a:p>
          <a:p>
            <a:pPr marL="0" indent="0">
              <a:buNone/>
            </a:pPr>
            <a:endParaRPr lang="en-US" sz="2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916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Objectives of EDAPT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328" y="1564371"/>
            <a:ext cx="8229600" cy="4673600"/>
          </a:xfrm>
        </p:spPr>
        <p:txBody>
          <a:bodyPr/>
          <a:lstStyle/>
          <a:p>
            <a:r>
              <a:rPr lang="en-US" sz="2200" dirty="0" smtClean="0"/>
              <a:t>Efficient criminal </a:t>
            </a:r>
            <a:r>
              <a:rPr lang="en-US" sz="2200" dirty="0"/>
              <a:t>case review and prosecution, including </a:t>
            </a:r>
            <a:r>
              <a:rPr lang="en-US" sz="2200" dirty="0" smtClean="0"/>
              <a:t>obtaining full restitution </a:t>
            </a:r>
            <a:r>
              <a:rPr lang="en-US" sz="2200" dirty="0"/>
              <a:t>for victims</a:t>
            </a:r>
          </a:p>
          <a:p>
            <a:r>
              <a:rPr lang="en-US" sz="2200" dirty="0" smtClean="0"/>
              <a:t>Connect victims/clients with supportive services</a:t>
            </a:r>
          </a:p>
          <a:p>
            <a:r>
              <a:rPr lang="en-US" sz="2200" dirty="0" smtClean="0"/>
              <a:t>Refer appropriate cases to the </a:t>
            </a:r>
            <a:r>
              <a:rPr lang="en-US" sz="2200" dirty="0"/>
              <a:t>Public </a:t>
            </a:r>
            <a:r>
              <a:rPr lang="en-US" sz="2200" dirty="0" smtClean="0"/>
              <a:t>Guardian for investigation of possible conservatorship when appropriate</a:t>
            </a:r>
          </a:p>
          <a:p>
            <a:r>
              <a:rPr lang="en-US" sz="2200" dirty="0"/>
              <a:t>Improved communication with Probate </a:t>
            </a:r>
            <a:r>
              <a:rPr lang="en-US" sz="2200" dirty="0" smtClean="0"/>
              <a:t>Court</a:t>
            </a:r>
            <a:endParaRPr lang="en-US" sz="2200" dirty="0"/>
          </a:p>
          <a:p>
            <a:r>
              <a:rPr lang="en-US" sz="2200" dirty="0" smtClean="0"/>
              <a:t>APS </a:t>
            </a:r>
            <a:r>
              <a:rPr lang="en-US" sz="2200" dirty="0"/>
              <a:t>intervention</a:t>
            </a:r>
          </a:p>
          <a:p>
            <a:r>
              <a:rPr lang="en-US" sz="2200" dirty="0"/>
              <a:t>Referrals </a:t>
            </a:r>
            <a:r>
              <a:rPr lang="en-US" sz="2200" dirty="0" smtClean="0"/>
              <a:t>for </a:t>
            </a:r>
            <a:r>
              <a:rPr lang="en-US" sz="2200" dirty="0"/>
              <a:t>elder abuse restraining orders</a:t>
            </a:r>
          </a:p>
          <a:p>
            <a:r>
              <a:rPr lang="en-US" sz="2200" dirty="0" smtClean="0"/>
              <a:t>Pursue civil claims on behalf of </a:t>
            </a:r>
            <a:r>
              <a:rPr lang="en-US" sz="2200" dirty="0" err="1" smtClean="0"/>
              <a:t>conservatees</a:t>
            </a:r>
            <a:endParaRPr lang="en-US" sz="2200" dirty="0"/>
          </a:p>
          <a:p>
            <a:r>
              <a:rPr lang="en-US" sz="2200" dirty="0"/>
              <a:t>Outreach to </a:t>
            </a:r>
            <a:r>
              <a:rPr lang="en-US" sz="2200" dirty="0" smtClean="0"/>
              <a:t>county residents and community agencies</a:t>
            </a:r>
            <a:endParaRPr lang="en-US" sz="2200" dirty="0"/>
          </a:p>
          <a:p>
            <a:r>
              <a:rPr lang="en-US" sz="2200" dirty="0"/>
              <a:t>Training and consultation for </a:t>
            </a:r>
            <a:r>
              <a:rPr lang="en-US" sz="2200" dirty="0" smtClean="0"/>
              <a:t>law enforcement agencies</a:t>
            </a:r>
          </a:p>
          <a:p>
            <a:r>
              <a:rPr lang="en-US" sz="2200" dirty="0" smtClean="0"/>
              <a:t>Track performance measures</a:t>
            </a:r>
            <a:endParaRPr lang="en-US" sz="2200" dirty="0"/>
          </a:p>
          <a:p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649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EDAPT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It's </a:t>
            </a:r>
            <a:r>
              <a:rPr lang="en-US" b="1" dirty="0"/>
              <a:t>everyone's </a:t>
            </a:r>
            <a:r>
              <a:rPr lang="en-US" b="1" dirty="0" smtClean="0"/>
              <a:t>business!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02B9F-1215-48D5-A8CF-21F3336ED248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54" y="1534033"/>
            <a:ext cx="6889072" cy="4576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93614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APT Kickoff PP">
  <a:themeElements>
    <a:clrScheme name="Custom 1">
      <a:dk1>
        <a:srgbClr val="0076C0"/>
      </a:dk1>
      <a:lt1>
        <a:sysClr val="window" lastClr="FFFFFF"/>
      </a:lt1>
      <a:dk2>
        <a:srgbClr val="415960"/>
      </a:dk2>
      <a:lt2>
        <a:srgbClr val="BBB0A6"/>
      </a:lt2>
      <a:accent1>
        <a:srgbClr val="0076C0"/>
      </a:accent1>
      <a:accent2>
        <a:srgbClr val="77C046"/>
      </a:accent2>
      <a:accent3>
        <a:srgbClr val="FB9733"/>
      </a:accent3>
      <a:accent4>
        <a:srgbClr val="B5121B"/>
      </a:accent4>
      <a:accent5>
        <a:srgbClr val="763898"/>
      </a:accent5>
      <a:accent6>
        <a:srgbClr val="0076C0"/>
      </a:accent6>
      <a:hlink>
        <a:srgbClr val="0076C0"/>
      </a:hlink>
      <a:folHlink>
        <a:srgbClr val="38939B"/>
      </a:folHlink>
    </a:clrScheme>
    <a:fontScheme name="CMo Brandin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EDAPT Kickoff PP</Template>
  <TotalTime>431</TotalTime>
  <Words>394</Words>
  <Application>Microsoft Office PowerPoint</Application>
  <PresentationFormat>On-screen Show (4:3)</PresentationFormat>
  <Paragraphs>54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Georgia</vt:lpstr>
      <vt:lpstr>EDAPT Kickoff PP</vt:lpstr>
      <vt:lpstr>Elder and Dependent Adult Protection Team</vt:lpstr>
      <vt:lpstr>Case Study</vt:lpstr>
      <vt:lpstr>The Silver Tsunami </vt:lpstr>
      <vt:lpstr>Dependent Adults in San Mateo County</vt:lpstr>
      <vt:lpstr>Reports of Alleged Fraud and Abuse in San Mateo County are on the Rise…</vt:lpstr>
      <vt:lpstr>What is EDAPT?</vt:lpstr>
      <vt:lpstr>Objectives of EDAPT</vt:lpstr>
      <vt:lpstr>EDAPT</vt:lpstr>
    </vt:vector>
  </TitlesOfParts>
  <Company>County of San Mateo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Elder and Dependent Adult Protection Team</dc:title>
  <dc:creator>Administrator</dc:creator>
  <cp:lastModifiedBy>Marshall Wilson</cp:lastModifiedBy>
  <cp:revision>23</cp:revision>
  <cp:lastPrinted>2015-10-28T22:50:41Z</cp:lastPrinted>
  <dcterms:created xsi:type="dcterms:W3CDTF">2015-10-26T18:17:17Z</dcterms:created>
  <dcterms:modified xsi:type="dcterms:W3CDTF">2016-03-09T20:34:52Z</dcterms:modified>
</cp:coreProperties>
</file>