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30" r:id="rId1"/>
  </p:sldMasterIdLst>
  <p:notesMasterIdLst>
    <p:notesMasterId r:id="rId11"/>
  </p:notesMasterIdLst>
  <p:handoutMasterIdLst>
    <p:handoutMasterId r:id="rId12"/>
  </p:handoutMasterIdLst>
  <p:sldIdLst>
    <p:sldId id="548" r:id="rId2"/>
    <p:sldId id="509" r:id="rId3"/>
    <p:sldId id="538" r:id="rId4"/>
    <p:sldId id="547" r:id="rId5"/>
    <p:sldId id="549" r:id="rId6"/>
    <p:sldId id="535" r:id="rId7"/>
    <p:sldId id="536" r:id="rId8"/>
    <p:sldId id="537" r:id="rId9"/>
    <p:sldId id="53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eorgi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Georgi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Georgi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Georgi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Georgia" charset="0"/>
        <a:ea typeface="ＭＳ Ｐゴシック" charset="0"/>
        <a:cs typeface="ＭＳ Ｐゴシック" charset="0"/>
      </a:defRPr>
    </a:lvl5pPr>
    <a:lvl6pPr marL="2286000" algn="l" defTabSz="457200" rtl="0" eaLnBrk="1" latinLnBrk="0" hangingPunct="1">
      <a:defRPr kern="1200">
        <a:solidFill>
          <a:schemeClr val="tx1"/>
        </a:solidFill>
        <a:latin typeface="Georgia" charset="0"/>
        <a:ea typeface="ＭＳ Ｐゴシック" charset="0"/>
        <a:cs typeface="ＭＳ Ｐゴシック" charset="0"/>
      </a:defRPr>
    </a:lvl6pPr>
    <a:lvl7pPr marL="2743200" algn="l" defTabSz="457200" rtl="0" eaLnBrk="1" latinLnBrk="0" hangingPunct="1">
      <a:defRPr kern="1200">
        <a:solidFill>
          <a:schemeClr val="tx1"/>
        </a:solidFill>
        <a:latin typeface="Georgia" charset="0"/>
        <a:ea typeface="ＭＳ Ｐゴシック" charset="0"/>
        <a:cs typeface="ＭＳ Ｐゴシック" charset="0"/>
      </a:defRPr>
    </a:lvl7pPr>
    <a:lvl8pPr marL="3200400" algn="l" defTabSz="457200" rtl="0" eaLnBrk="1" latinLnBrk="0" hangingPunct="1">
      <a:defRPr kern="1200">
        <a:solidFill>
          <a:schemeClr val="tx1"/>
        </a:solidFill>
        <a:latin typeface="Georgia" charset="0"/>
        <a:ea typeface="ＭＳ Ｐゴシック" charset="0"/>
        <a:cs typeface="ＭＳ Ｐゴシック" charset="0"/>
      </a:defRPr>
    </a:lvl8pPr>
    <a:lvl9pPr marL="3657600" algn="l" defTabSz="457200" rtl="0" eaLnBrk="1" latinLnBrk="0" hangingPunct="1">
      <a:defRPr kern="1200">
        <a:solidFill>
          <a:schemeClr val="tx1"/>
        </a:solidFill>
        <a:latin typeface="Georgia"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256">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hiddenSlides="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F00"/>
    <a:srgbClr val="9E9652"/>
    <a:srgbClr val="DD4156"/>
    <a:srgbClr val="FF9933"/>
    <a:srgbClr val="CCECFF"/>
    <a:srgbClr val="FFFF99"/>
    <a:srgbClr val="CC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74219" autoAdjust="0"/>
  </p:normalViewPr>
  <p:slideViewPr>
    <p:cSldViewPr>
      <p:cViewPr varScale="1">
        <p:scale>
          <a:sx n="96" d="100"/>
          <a:sy n="96" d="100"/>
        </p:scale>
        <p:origin x="-1428" y="-90"/>
      </p:cViewPr>
      <p:guideLst>
        <p:guide orient="horz" pos="2256"/>
        <p:guide pos="2880"/>
      </p:guideLst>
    </p:cSldViewPr>
  </p:slideViewPr>
  <p:outlineViewPr>
    <p:cViewPr>
      <p:scale>
        <a:sx n="33" d="100"/>
        <a:sy n="33" d="100"/>
      </p:scale>
      <p:origin x="0" y="3616"/>
    </p:cViewPr>
  </p:outlineViewPr>
  <p:notesTextViewPr>
    <p:cViewPr>
      <p:scale>
        <a:sx n="100" d="100"/>
        <a:sy n="100" d="100"/>
      </p:scale>
      <p:origin x="0" y="0"/>
    </p:cViewPr>
  </p:notesTextViewPr>
  <p:sorterViewPr>
    <p:cViewPr>
      <p:scale>
        <a:sx n="100" d="100"/>
        <a:sy n="100" d="100"/>
      </p:scale>
      <p:origin x="0" y="3224"/>
    </p:cViewPr>
  </p:sorterViewPr>
  <p:notesViewPr>
    <p:cSldViewPr>
      <p:cViewPr varScale="1">
        <p:scale>
          <a:sx n="59" d="100"/>
          <a:sy n="59" d="100"/>
        </p:scale>
        <p:origin x="-11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eorgia" pitchFamily="18" charset="0"/>
                <a:ea typeface="ＭＳ Ｐゴシック" pitchFamily="-108" charset="-128"/>
                <a:cs typeface="+mn-cs"/>
              </a:defRPr>
            </a:lvl1pPr>
          </a:lstStyle>
          <a:p>
            <a:pPr>
              <a:defRPr/>
            </a:pPr>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eorgia" pitchFamily="18" charset="0"/>
                <a:ea typeface="ＭＳ Ｐゴシック" pitchFamily="-108" charset="-128"/>
                <a:cs typeface="+mn-cs"/>
              </a:defRPr>
            </a:lvl1pPr>
          </a:lstStyle>
          <a:p>
            <a:pPr>
              <a:defRPr/>
            </a:pPr>
            <a:endParaRPr lang="en-US"/>
          </a:p>
        </p:txBody>
      </p:sp>
      <p:sp>
        <p:nvSpPr>
          <p:cNvPr id="13316" name="Rectangle 4"/>
          <p:cNvSpPr>
            <a:spLocks noGrp="1" noChangeArrowheads="1"/>
          </p:cNvSpPr>
          <p:nvPr>
            <p:ph type="ftr" sz="quarter" idx="2"/>
          </p:nvPr>
        </p:nvSpPr>
        <p:spPr bwMode="auto">
          <a:xfrm>
            <a:off x="13716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eorgia" pitchFamily="18" charset="0"/>
                <a:ea typeface="ＭＳ Ｐゴシック" pitchFamily="-108" charset="-128"/>
                <a:cs typeface="+mn-cs"/>
              </a:defRPr>
            </a:lvl1pPr>
          </a:lstStyle>
          <a:p>
            <a:pPr>
              <a:defRPr/>
            </a:pPr>
            <a:endParaRPr lang="en-US"/>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4996ACF-5C92-B649-A937-5A4B1B608766}" type="slidenum">
              <a:rPr lang="en-US"/>
              <a:pPr>
                <a:defRPr/>
              </a:pPr>
              <a:t>‹#›</a:t>
            </a:fld>
            <a:endParaRPr lang="en-US"/>
          </a:p>
        </p:txBody>
      </p:sp>
    </p:spTree>
    <p:extLst>
      <p:ext uri="{BB962C8B-B14F-4D97-AF65-F5344CB8AC3E}">
        <p14:creationId xmlns:p14="http://schemas.microsoft.com/office/powerpoint/2010/main" val="903952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eorgia" pitchFamily="18" charset="0"/>
                <a:ea typeface="ＭＳ Ｐゴシック" pitchFamily="-108" charset="-128"/>
                <a:cs typeface="+mn-cs"/>
              </a:defRPr>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eorgia" pitchFamily="18" charset="0"/>
                <a:ea typeface="ＭＳ Ｐゴシック" pitchFamily="-108"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eorgia" pitchFamily="18" charset="0"/>
                <a:ea typeface="ＭＳ Ｐゴシック" pitchFamily="-108" charset="-128"/>
                <a:cs typeface="+mn-cs"/>
              </a:defRPr>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FC185D1-DAE4-AD45-9F13-5180FB1BC5FA}" type="slidenum">
              <a:rPr lang="en-US"/>
              <a:pPr>
                <a:defRPr/>
              </a:pPr>
              <a:t>‹#›</a:t>
            </a:fld>
            <a:endParaRPr lang="en-US"/>
          </a:p>
        </p:txBody>
      </p:sp>
    </p:spTree>
    <p:extLst>
      <p:ext uri="{BB962C8B-B14F-4D97-AF65-F5344CB8AC3E}">
        <p14:creationId xmlns:p14="http://schemas.microsoft.com/office/powerpoint/2010/main" val="167345838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Georgia" pitchFamily="-108" charset="0"/>
        <a:ea typeface="ＭＳ Ｐゴシック" pitchFamily="-108"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Georgia"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Georgia"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Georgia"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Georgia"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aseline="0" dirty="0" smtClean="0">
              <a:latin typeface="Georgia" charset="0"/>
              <a:ea typeface="ＭＳ Ｐゴシック" charset="0"/>
              <a:cs typeface="ＭＳ Ｐゴシック" charset="0"/>
            </a:endParaRPr>
          </a:p>
        </p:txBody>
      </p:sp>
    </p:spTree>
    <p:extLst>
      <p:ext uri="{BB962C8B-B14F-4D97-AF65-F5344CB8AC3E}">
        <p14:creationId xmlns:p14="http://schemas.microsoft.com/office/powerpoint/2010/main" val="396640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0" dirty="0" smtClean="0"/>
          </a:p>
        </p:txBody>
      </p:sp>
    </p:spTree>
    <p:extLst>
      <p:ext uri="{BB962C8B-B14F-4D97-AF65-F5344CB8AC3E}">
        <p14:creationId xmlns:p14="http://schemas.microsoft.com/office/powerpoint/2010/main" val="222056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0" dirty="0" smtClean="0"/>
          </a:p>
        </p:txBody>
      </p:sp>
    </p:spTree>
    <p:extLst>
      <p:ext uri="{BB962C8B-B14F-4D97-AF65-F5344CB8AC3E}">
        <p14:creationId xmlns:p14="http://schemas.microsoft.com/office/powerpoint/2010/main" val="267825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Tree>
    <p:extLst>
      <p:ext uri="{BB962C8B-B14F-4D97-AF65-F5344CB8AC3E}">
        <p14:creationId xmlns:p14="http://schemas.microsoft.com/office/powerpoint/2010/main" val="387754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0" dirty="0" smtClean="0"/>
          </a:p>
        </p:txBody>
      </p:sp>
    </p:spTree>
    <p:extLst>
      <p:ext uri="{BB962C8B-B14F-4D97-AF65-F5344CB8AC3E}">
        <p14:creationId xmlns:p14="http://schemas.microsoft.com/office/powerpoint/2010/main" val="384973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0" dirty="0" smtClean="0"/>
          </a:p>
        </p:txBody>
      </p:sp>
    </p:spTree>
    <p:extLst>
      <p:ext uri="{BB962C8B-B14F-4D97-AF65-F5344CB8AC3E}">
        <p14:creationId xmlns:p14="http://schemas.microsoft.com/office/powerpoint/2010/main" val="1269309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eorgia" charset="0"/>
                <a:ea typeface="ＭＳ Ｐゴシック" charset="0"/>
                <a:cs typeface="ＭＳ Ｐゴシック" charset="0"/>
              </a:defRPr>
            </a:lvl1pPr>
            <a:lvl2pPr marL="742950" indent="-285750" eaLnBrk="0" hangingPunct="0">
              <a:defRPr sz="2400">
                <a:solidFill>
                  <a:schemeClr val="tx1"/>
                </a:solidFill>
                <a:latin typeface="Georgia" charset="0"/>
                <a:ea typeface="ＭＳ Ｐゴシック" charset="0"/>
              </a:defRPr>
            </a:lvl2pPr>
            <a:lvl3pPr marL="1143000" indent="-228600" eaLnBrk="0" hangingPunct="0">
              <a:defRPr sz="2400">
                <a:solidFill>
                  <a:schemeClr val="tx1"/>
                </a:solidFill>
                <a:latin typeface="Georgia" charset="0"/>
                <a:ea typeface="ＭＳ Ｐゴシック" charset="0"/>
              </a:defRPr>
            </a:lvl3pPr>
            <a:lvl4pPr marL="1600200" indent="-228600" eaLnBrk="0" hangingPunct="0">
              <a:defRPr sz="2400">
                <a:solidFill>
                  <a:schemeClr val="tx1"/>
                </a:solidFill>
                <a:latin typeface="Georgia" charset="0"/>
                <a:ea typeface="ＭＳ Ｐゴシック" charset="0"/>
              </a:defRPr>
            </a:lvl4pPr>
            <a:lvl5pPr marL="2057400" indent="-228600" eaLnBrk="0" hangingPunct="0">
              <a:defRPr sz="2400">
                <a:solidFill>
                  <a:schemeClr val="tx1"/>
                </a:solidFill>
                <a:latin typeface="Georgia" charset="0"/>
                <a:ea typeface="ＭＳ Ｐゴシック" charset="0"/>
              </a:defRPr>
            </a:lvl5pPr>
            <a:lvl6pPr marL="2514600" indent="-228600" eaLnBrk="0" fontAlgn="base" hangingPunct="0">
              <a:spcBef>
                <a:spcPct val="0"/>
              </a:spcBef>
              <a:spcAft>
                <a:spcPct val="0"/>
              </a:spcAft>
              <a:defRPr sz="2400">
                <a:solidFill>
                  <a:schemeClr val="tx1"/>
                </a:solidFill>
                <a:latin typeface="Georgia" charset="0"/>
                <a:ea typeface="ＭＳ Ｐゴシック" charset="0"/>
              </a:defRPr>
            </a:lvl6pPr>
            <a:lvl7pPr marL="2971800" indent="-228600" eaLnBrk="0" fontAlgn="base" hangingPunct="0">
              <a:spcBef>
                <a:spcPct val="0"/>
              </a:spcBef>
              <a:spcAft>
                <a:spcPct val="0"/>
              </a:spcAft>
              <a:defRPr sz="2400">
                <a:solidFill>
                  <a:schemeClr val="tx1"/>
                </a:solidFill>
                <a:latin typeface="Georgia" charset="0"/>
                <a:ea typeface="ＭＳ Ｐゴシック" charset="0"/>
              </a:defRPr>
            </a:lvl7pPr>
            <a:lvl8pPr marL="3429000" indent="-228600" eaLnBrk="0" fontAlgn="base" hangingPunct="0">
              <a:spcBef>
                <a:spcPct val="0"/>
              </a:spcBef>
              <a:spcAft>
                <a:spcPct val="0"/>
              </a:spcAft>
              <a:defRPr sz="2400">
                <a:solidFill>
                  <a:schemeClr val="tx1"/>
                </a:solidFill>
                <a:latin typeface="Georgia" charset="0"/>
                <a:ea typeface="ＭＳ Ｐゴシック" charset="0"/>
              </a:defRPr>
            </a:lvl8pPr>
            <a:lvl9pPr marL="3886200" indent="-228600" eaLnBrk="0" fontAlgn="base" hangingPunct="0">
              <a:spcBef>
                <a:spcPct val="0"/>
              </a:spcBef>
              <a:spcAft>
                <a:spcPct val="0"/>
              </a:spcAft>
              <a:defRPr sz="2400">
                <a:solidFill>
                  <a:schemeClr val="tx1"/>
                </a:solidFill>
                <a:latin typeface="Georgia" charset="0"/>
                <a:ea typeface="ＭＳ Ｐゴシック" charset="0"/>
              </a:defRPr>
            </a:lvl9pPr>
          </a:lstStyle>
          <a:p>
            <a:pPr eaLnBrk="1" hangingPunct="1"/>
            <a:fld id="{473F0614-DF0B-A04E-BA42-5642CC6445AD}" type="slidenum">
              <a:rPr lang="en-US" sz="1200"/>
              <a:pPr eaLnBrk="1" hangingPunct="1"/>
              <a:t>9</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Georgia" charset="0"/>
              <a:ea typeface="ＭＳ Ｐゴシック" charset="0"/>
              <a:cs typeface="ＭＳ Ｐゴシック" charset="0"/>
            </a:endParaRPr>
          </a:p>
        </p:txBody>
      </p:sp>
    </p:spTree>
    <p:extLst>
      <p:ext uri="{BB962C8B-B14F-4D97-AF65-F5344CB8AC3E}">
        <p14:creationId xmlns:p14="http://schemas.microsoft.com/office/powerpoint/2010/main" val="3676489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Microsoft_PowerPoint_97-2003_Presentation1.ppt"/></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fld id="{DE00DFBD-6D06-1848-B48B-5B81D06A4E8F}" type="datetime4">
              <a:rPr lang="en-US" smtClean="0"/>
              <a:pPr>
                <a:defRPr/>
              </a:pPr>
              <a:t>December 8, 2014</a:t>
            </a:fld>
            <a:endParaRPr lang="en-US"/>
          </a:p>
        </p:txBody>
      </p:sp>
      <p:sp>
        <p:nvSpPr>
          <p:cNvPr id="16" name="Slide Number Placeholder 15"/>
          <p:cNvSpPr>
            <a:spLocks noGrp="1"/>
          </p:cNvSpPr>
          <p:nvPr>
            <p:ph type="sldNum" sz="quarter" idx="11"/>
          </p:nvPr>
        </p:nvSpPr>
        <p:spPr/>
        <p:txBody>
          <a:bodyPr/>
          <a:lstStyle/>
          <a:p>
            <a:pPr>
              <a:defRPr/>
            </a:pPr>
            <a:fld id="{F1B18535-4755-EA46-8D9D-DAF1AD41255E}"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graphicFrame>
        <p:nvGraphicFramePr>
          <p:cNvPr id="10"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130" r:id="rId4" imgW="0" imgH="0" progId="PowerPoint.Show.8">
                  <p:embed/>
                </p:oleObj>
              </mc:Choice>
              <mc:Fallback>
                <p:oleObj r:id="rId4" imgW="0" imgH="0" progId="PowerPoint.Show.8">
                  <p:embed/>
                  <p:pic>
                    <p:nvPicPr>
                      <p:cNvPr id="0" name="AutoShape 2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70ED2F-D92C-EF4F-818F-B95B7650BED2}" type="slidenum">
              <a:rPr lang="en-US" smtClean="0"/>
              <a:pPr>
                <a:defRPr/>
              </a:pPr>
              <a:t>‹#›</a:t>
            </a:fld>
            <a:endParaRPr lang="en-US"/>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822567-E68C-DA43-AD13-268781585A9B}" type="slidenum">
              <a:rPr lang="en-US" smtClean="0"/>
              <a:pPr>
                <a:defRPr/>
              </a:pPr>
              <a:t>‹#›</a:t>
            </a:fld>
            <a:endParaRPr lang="en-US"/>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9B6DE755-7FE1-6743-9E0A-250EE810E80A}"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8E17141-E901-194A-A44B-2A8D9AF8B207}" type="datetime4">
              <a:rPr lang="en-US" smtClean="0"/>
              <a:pPr>
                <a:defRPr/>
              </a:pPr>
              <a:t>December 8, 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7EDFA9-6A65-8042-98A1-09BC251C89E7}"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6A9B7B-8B13-9B4F-9B06-D60AFC09DB10}"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8F887525-E5D5-5645-9867-A96550B1BD29}"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3EC10E9-9E46-064A-9B8C-7D0D40F6BAD9}"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19E5CD3-35D3-4F41-BBB8-22C07A492FA0}" type="slidenum">
              <a:rPr lang="en-US" smtClean="0"/>
              <a:pPr>
                <a:defRPr/>
              </a:pPr>
              <a:t>‹#›</a:t>
            </a:fld>
            <a:endParaRPr lang="en-US"/>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a:p>
        </p:txBody>
      </p:sp>
      <p:sp>
        <p:nvSpPr>
          <p:cNvPr id="9" name="Slide Number Placeholder 8"/>
          <p:cNvSpPr>
            <a:spLocks noGrp="1"/>
          </p:cNvSpPr>
          <p:nvPr>
            <p:ph type="sldNum" sz="quarter" idx="15"/>
          </p:nvPr>
        </p:nvSpPr>
        <p:spPr/>
        <p:txBody>
          <a:bodyPr/>
          <a:lstStyle/>
          <a:p>
            <a:pPr>
              <a:defRPr/>
            </a:pPr>
            <a:fld id="{E28C93D7-E2D4-A742-9D92-762A3AB49090}"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7F8705DC-EE8B-DD46-9545-2997CE1A6394}"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9A86F888-85A1-D44B-AF96-CC915A1720BE}"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Lst>
  <p:transition spd="slow">
    <p:push dir="u"/>
  </p:transition>
  <p:timing>
    <p:tnLst>
      <p:par>
        <p:cTn id="1" dur="indefinite" restart="never" nodeType="tmRoot"/>
      </p:par>
    </p:tnLst>
  </p:timing>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li@cafarmlink.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brett@cafarmlin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Rot="1" noChangeArrowheads="1"/>
          </p:cNvSpPr>
          <p:nvPr>
            <p:ph idx="1"/>
          </p:nvPr>
        </p:nvSpPr>
        <p:spPr>
          <a:xfrm>
            <a:off x="457200" y="457200"/>
            <a:ext cx="8305800" cy="1981200"/>
          </a:xfrm>
        </p:spPr>
        <p:txBody>
          <a:bodyPr>
            <a:normAutofit/>
          </a:bodyPr>
          <a:lstStyle/>
          <a:p>
            <a:pPr indent="-173736" algn="ctr" eaLnBrk="1" fontAlgn="auto" hangingPunct="1">
              <a:lnSpc>
                <a:spcPct val="90000"/>
              </a:lnSpc>
              <a:spcAft>
                <a:spcPts val="0"/>
              </a:spcAft>
              <a:buFont typeface="Wingdings" charset="0"/>
              <a:buNone/>
              <a:defRPr/>
            </a:pPr>
            <a:r>
              <a:rPr lang="en-US" sz="4700" b="1" dirty="0" err="1" smtClean="0">
                <a:solidFill>
                  <a:schemeClr val="bg2">
                    <a:lumMod val="50000"/>
                  </a:schemeClr>
                </a:solidFill>
                <a:latin typeface="+mj-lt"/>
                <a:cs typeface="Candara"/>
              </a:rPr>
              <a:t>FarmLink</a:t>
            </a:r>
            <a:r>
              <a:rPr lang="en-US" sz="4700" b="1" dirty="0" smtClean="0">
                <a:solidFill>
                  <a:schemeClr val="bg2">
                    <a:lumMod val="50000"/>
                  </a:schemeClr>
                </a:solidFill>
                <a:latin typeface="+mj-lt"/>
                <a:cs typeface="Candara"/>
              </a:rPr>
              <a:t> Loans </a:t>
            </a:r>
          </a:p>
          <a:p>
            <a:pPr indent="-173736" algn="ctr" eaLnBrk="1" fontAlgn="auto" hangingPunct="1">
              <a:lnSpc>
                <a:spcPct val="90000"/>
              </a:lnSpc>
              <a:spcAft>
                <a:spcPts val="0"/>
              </a:spcAft>
              <a:buFont typeface="Wingdings" charset="0"/>
              <a:buNone/>
              <a:defRPr/>
            </a:pPr>
            <a:r>
              <a:rPr lang="en-US" sz="4700" b="1" dirty="0" smtClean="0">
                <a:solidFill>
                  <a:schemeClr val="bg2">
                    <a:lumMod val="50000"/>
                  </a:schemeClr>
                </a:solidFill>
                <a:latin typeface="+mj-lt"/>
                <a:cs typeface="Candara"/>
              </a:rPr>
              <a:t>For Farmers</a:t>
            </a:r>
            <a:endParaRPr lang="en-US" sz="4700" b="1" dirty="0" smtClean="0">
              <a:solidFill>
                <a:schemeClr val="bg2">
                  <a:lumMod val="40000"/>
                  <a:lumOff val="60000"/>
                </a:schemeClr>
              </a:solidFill>
              <a:latin typeface="+mj-lt"/>
              <a:cs typeface="Candara"/>
            </a:endParaRPr>
          </a:p>
        </p:txBody>
      </p:sp>
      <p:sp>
        <p:nvSpPr>
          <p:cNvPr id="5122" name="Rectangle 2"/>
          <p:cNvSpPr>
            <a:spLocks noGrp="1" noRot="1" noChangeArrowheads="1"/>
          </p:cNvSpPr>
          <p:nvPr>
            <p:ph type="title"/>
          </p:nvPr>
        </p:nvSpPr>
        <p:spPr>
          <a:xfrm>
            <a:off x="685800" y="5334000"/>
            <a:ext cx="7696200" cy="1219200"/>
          </a:xfrm>
        </p:spPr>
        <p:txBody>
          <a:bodyPr>
            <a:normAutofit/>
          </a:bodyPr>
          <a:lstStyle/>
          <a:p>
            <a:pPr algn="ctr">
              <a:defRPr/>
            </a:pPr>
            <a:r>
              <a:rPr lang="en-US" sz="2800" b="1" i="1" dirty="0" err="1" smtClean="0">
                <a:solidFill>
                  <a:schemeClr val="bg1">
                    <a:lumMod val="95000"/>
                    <a:lumOff val="5000"/>
                  </a:schemeClr>
                </a:solidFill>
                <a:cs typeface="ＭＳ Ｐゴシック" charset="0"/>
              </a:rPr>
              <a:t>www.californiafarmlink.org</a:t>
            </a:r>
            <a:r>
              <a:rPr lang="en-US" sz="2800" b="1" i="1" dirty="0" smtClean="0">
                <a:solidFill>
                  <a:schemeClr val="bg1">
                    <a:lumMod val="95000"/>
                    <a:lumOff val="5000"/>
                  </a:schemeClr>
                </a:solidFill>
                <a:cs typeface="ＭＳ Ｐゴシック" charset="0"/>
              </a:rPr>
              <a:t/>
            </a:r>
            <a:br>
              <a:rPr lang="en-US" sz="2800" b="1" i="1" dirty="0" smtClean="0">
                <a:solidFill>
                  <a:schemeClr val="bg1">
                    <a:lumMod val="95000"/>
                    <a:lumOff val="5000"/>
                  </a:schemeClr>
                </a:solidFill>
                <a:cs typeface="ＭＳ Ｐゴシック" charset="0"/>
              </a:rPr>
            </a:br>
            <a:r>
              <a:rPr lang="en-US" sz="2800" b="1" i="1" dirty="0" smtClean="0">
                <a:solidFill>
                  <a:schemeClr val="bg1">
                    <a:lumMod val="95000"/>
                    <a:lumOff val="5000"/>
                  </a:schemeClr>
                </a:solidFill>
                <a:cs typeface="ＭＳ Ｐゴシック" charset="0"/>
              </a:rPr>
              <a:t>Brett </a:t>
            </a:r>
            <a:r>
              <a:rPr lang="en-US" sz="2800" b="1" i="1" dirty="0" err="1" smtClean="0">
                <a:solidFill>
                  <a:schemeClr val="bg1">
                    <a:lumMod val="95000"/>
                    <a:lumOff val="5000"/>
                  </a:schemeClr>
                </a:solidFill>
                <a:cs typeface="ＭＳ Ｐゴシック" charset="0"/>
              </a:rPr>
              <a:t>Melone</a:t>
            </a:r>
            <a:r>
              <a:rPr lang="en-US" sz="2800" b="1" i="1" dirty="0" smtClean="0">
                <a:solidFill>
                  <a:schemeClr val="bg1">
                    <a:lumMod val="95000"/>
                    <a:lumOff val="5000"/>
                  </a:schemeClr>
                </a:solidFill>
                <a:cs typeface="ＭＳ Ｐゴシック" charset="0"/>
              </a:rPr>
              <a:t>, </a:t>
            </a:r>
            <a:r>
              <a:rPr lang="en-US" sz="2800" b="1" i="1" dirty="0" err="1" smtClean="0">
                <a:solidFill>
                  <a:schemeClr val="bg1">
                    <a:lumMod val="95000"/>
                    <a:lumOff val="5000"/>
                  </a:schemeClr>
                </a:solidFill>
                <a:cs typeface="ＭＳ Ｐゴシック" charset="0"/>
              </a:rPr>
              <a:t>brett@cafarmlink.org</a:t>
            </a:r>
            <a:endParaRPr lang="en-US" sz="2400" b="1" i="1" dirty="0">
              <a:solidFill>
                <a:schemeClr val="bg1">
                  <a:lumMod val="95000"/>
                  <a:lumOff val="5000"/>
                </a:schemeClr>
              </a:solidFill>
              <a:latin typeface="+mn-lt"/>
              <a:cs typeface="ＭＳ Ｐゴシック" charset="0"/>
            </a:endParaRPr>
          </a:p>
        </p:txBody>
      </p:sp>
      <p:pic>
        <p:nvPicPr>
          <p:cNvPr id="2" name="Picture 1" descr="FarmLink_logo_Color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400" y="1981200"/>
            <a:ext cx="2743200" cy="2835439"/>
          </a:xfrm>
          <a:prstGeom prst="rect">
            <a:avLst/>
          </a:prstGeom>
        </p:spPr>
      </p:pic>
    </p:spTree>
    <p:extLst>
      <p:ext uri="{BB962C8B-B14F-4D97-AF65-F5344CB8AC3E}">
        <p14:creationId xmlns:p14="http://schemas.microsoft.com/office/powerpoint/2010/main" val="1557194091"/>
      </p:ext>
    </p:extLst>
  </p:cSld>
  <p:clrMapOvr>
    <a:masterClrMapping/>
  </p:clrMapOvr>
  <p:transition spd="slow" advTm="8353">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charset="0"/>
              <a:buNone/>
              <a:defRPr/>
            </a:pPr>
            <a:r>
              <a:rPr lang="en-US" sz="3600" dirty="0" smtClean="0">
                <a:solidFill>
                  <a:schemeClr val="accent2">
                    <a:lumMod val="60000"/>
                    <a:lumOff val="40000"/>
                  </a:schemeClr>
                </a:solidFill>
              </a:rPr>
              <a:t>Access to Land: </a:t>
            </a:r>
            <a:r>
              <a:rPr lang="en-US" sz="2400" dirty="0" smtClean="0"/>
              <a:t>coaching on finding land, negotiating leases, farm succession, etc.</a:t>
            </a:r>
          </a:p>
          <a:p>
            <a:pPr marL="0" indent="0">
              <a:buFont typeface="Wingdings" charset="0"/>
              <a:buNone/>
              <a:defRPr/>
            </a:pPr>
            <a:endParaRPr lang="en-US" sz="1000" dirty="0" smtClean="0">
              <a:solidFill>
                <a:schemeClr val="accent2">
                  <a:lumMod val="60000"/>
                  <a:lumOff val="40000"/>
                </a:schemeClr>
              </a:solidFill>
            </a:endParaRPr>
          </a:p>
          <a:p>
            <a:pPr marL="0" indent="0">
              <a:buNone/>
              <a:defRPr/>
            </a:pPr>
            <a:r>
              <a:rPr lang="en-US" sz="3600" dirty="0" smtClean="0">
                <a:solidFill>
                  <a:schemeClr val="accent2">
                    <a:lumMod val="60000"/>
                    <a:lumOff val="40000"/>
                  </a:schemeClr>
                </a:solidFill>
              </a:rPr>
              <a:t>Access to Capital: </a:t>
            </a:r>
            <a:r>
              <a:rPr lang="en-US" sz="2400" dirty="0" smtClean="0"/>
              <a:t>operating &amp; equipment loans from $1,000 to $250,000 AND help with understanding financing options, how to qualify for a loan, etc.</a:t>
            </a:r>
            <a:endParaRPr lang="en-US" sz="2400" dirty="0"/>
          </a:p>
          <a:p>
            <a:pPr marL="0" indent="0">
              <a:buFont typeface="Wingdings" charset="0"/>
              <a:buNone/>
              <a:defRPr/>
            </a:pPr>
            <a:endParaRPr lang="en-US" sz="3600" dirty="0" smtClean="0">
              <a:solidFill>
                <a:schemeClr val="accent2">
                  <a:lumMod val="60000"/>
                  <a:lumOff val="40000"/>
                </a:schemeClr>
              </a:solidFill>
            </a:endParaRPr>
          </a:p>
          <a:p>
            <a:pPr marL="0" indent="0" algn="ctr">
              <a:buFont typeface="Wingdings" charset="0"/>
              <a:buNone/>
              <a:defRPr/>
            </a:pPr>
            <a:endParaRPr lang="en-US" sz="1800" dirty="0" smtClean="0">
              <a:solidFill>
                <a:schemeClr val="accent2">
                  <a:lumMod val="60000"/>
                  <a:lumOff val="40000"/>
                </a:schemeClr>
              </a:solidFill>
            </a:endParaRPr>
          </a:p>
        </p:txBody>
      </p:sp>
      <p:sp>
        <p:nvSpPr>
          <p:cNvPr id="2" name="Title 1"/>
          <p:cNvSpPr>
            <a:spLocks noGrp="1"/>
          </p:cNvSpPr>
          <p:nvPr>
            <p:ph type="title"/>
          </p:nvPr>
        </p:nvSpPr>
        <p:spPr>
          <a:xfrm>
            <a:off x="457200" y="274638"/>
            <a:ext cx="8229600" cy="1096962"/>
          </a:xfrm>
        </p:spPr>
        <p:txBody>
          <a:bodyPr>
            <a:normAutofit/>
          </a:bodyPr>
          <a:lstStyle/>
          <a:p>
            <a:pPr algn="ctr">
              <a:defRPr/>
            </a:pPr>
            <a:r>
              <a:rPr lang="es-MX" sz="4800" b="1" dirty="0" smtClean="0">
                <a:effectLst/>
                <a:ea typeface="ＭＳ Ｐゴシック" charset="0"/>
                <a:cs typeface="ＭＳ Ｐゴシック" charset="0"/>
              </a:rPr>
              <a:t>California FarmLink</a:t>
            </a:r>
            <a:endParaRPr lang="en-US" sz="4800" b="1" dirty="0"/>
          </a:p>
        </p:txBody>
      </p:sp>
      <p:pic>
        <p:nvPicPr>
          <p:cNvPr id="22531" name="Picture 5" descr="2011-02-05 13.56.2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9800" y="4357861"/>
            <a:ext cx="4800600" cy="20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7493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533400"/>
            <a:ext cx="7315200" cy="1066800"/>
          </a:xfrm>
        </p:spPr>
        <p:txBody>
          <a:bodyPr>
            <a:normAutofit fontScale="90000"/>
          </a:bodyPr>
          <a:lstStyle/>
          <a:p>
            <a:pPr algn="ctr"/>
            <a:r>
              <a:rPr lang="en-US" b="1" dirty="0">
                <a:solidFill>
                  <a:schemeClr val="tx2">
                    <a:lumMod val="10000"/>
                  </a:schemeClr>
                </a:solidFill>
              </a:rPr>
              <a:t>Loan </a:t>
            </a:r>
            <a:r>
              <a:rPr lang="en-US" b="1" dirty="0" smtClean="0">
                <a:solidFill>
                  <a:schemeClr val="tx2">
                    <a:lumMod val="10000"/>
                  </a:schemeClr>
                </a:solidFill>
              </a:rPr>
              <a:t>Client Story: </a:t>
            </a:r>
            <a:br>
              <a:rPr lang="en-US" b="1" dirty="0" smtClean="0">
                <a:solidFill>
                  <a:schemeClr val="tx2">
                    <a:lumMod val="10000"/>
                  </a:schemeClr>
                </a:solidFill>
              </a:rPr>
            </a:br>
            <a:r>
              <a:rPr lang="en-US" sz="3300" b="1" dirty="0" smtClean="0">
                <a:solidFill>
                  <a:schemeClr val="tx2">
                    <a:lumMod val="10000"/>
                  </a:schemeClr>
                </a:solidFill>
              </a:rPr>
              <a:t>Roberto Gonzalez</a:t>
            </a:r>
            <a:endParaRPr lang="en-US" sz="3300" dirty="0"/>
          </a:p>
        </p:txBody>
      </p:sp>
      <p:pic>
        <p:nvPicPr>
          <p:cNvPr id="5" name="Picture 4" descr="yellow squas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0" y="3771666"/>
            <a:ext cx="2590800" cy="2629133"/>
          </a:xfrm>
          <a:prstGeom prst="rect">
            <a:avLst/>
          </a:prstGeom>
          <a:ln>
            <a:noFill/>
          </a:ln>
          <a:effectLst>
            <a:outerShdw blurRad="292100" dist="139700" dir="2700000" algn="tl" rotWithShape="0">
              <a:srgbClr val="333333">
                <a:alpha val="65000"/>
              </a:srgbClr>
            </a:outerShdw>
          </a:effectLst>
        </p:spPr>
      </p:pic>
      <p:sp>
        <p:nvSpPr>
          <p:cNvPr id="6" name="Content Placeholder 1"/>
          <p:cNvSpPr txBox="1">
            <a:spLocks/>
          </p:cNvSpPr>
          <p:nvPr/>
        </p:nvSpPr>
        <p:spPr>
          <a:xfrm>
            <a:off x="381000" y="1752600"/>
            <a:ext cx="8458200" cy="1828800"/>
          </a:xfrm>
          <a:prstGeom prst="rect">
            <a:avLst/>
          </a:prstGeom>
        </p:spPr>
        <p:txBody>
          <a:bodyPr vert="horz">
            <a:normAutofit fontScale="850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2400" dirty="0" smtClean="0"/>
              <a:t>Diversified organic vegetable grower in Hollister that started farming in 2007 on 5 acres. Grew to 18 acres, selling through stable wholesale and farmers markets. Depended upon “blue valve” water from Central Valley Project. Access began to be restricted in 2012, and was completely cutoff by 2014. An existing well on the property needed a new pump. No credit history, limited English, immigration status, no financial projections - made it difficult for him to qualify with a conventional lender. </a:t>
            </a:r>
          </a:p>
          <a:p>
            <a:endParaRPr lang="en-US" dirty="0" smtClean="0"/>
          </a:p>
        </p:txBody>
      </p:sp>
      <p:sp>
        <p:nvSpPr>
          <p:cNvPr id="8" name="Content Placeholder 1"/>
          <p:cNvSpPr txBox="1">
            <a:spLocks/>
          </p:cNvSpPr>
          <p:nvPr/>
        </p:nvSpPr>
        <p:spPr>
          <a:xfrm>
            <a:off x="381000" y="3733800"/>
            <a:ext cx="5791200" cy="2895600"/>
          </a:xfrm>
          <a:prstGeom prst="rect">
            <a:avLst/>
          </a:prstGeom>
        </p:spPr>
        <p:txBody>
          <a:bodyPr vert="horz">
            <a:normAutofit fontScale="92500"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2800" dirty="0" err="1" smtClean="0"/>
              <a:t>FarmLink</a:t>
            </a:r>
            <a:r>
              <a:rPr lang="en-US" sz="2800" dirty="0" smtClean="0"/>
              <a:t> made him a $25,000 equipment loan to purchase a new pump. Why? </a:t>
            </a:r>
          </a:p>
          <a:p>
            <a:r>
              <a:rPr lang="en-US" dirty="0" smtClean="0"/>
              <a:t>10+ years farming experience </a:t>
            </a:r>
          </a:p>
          <a:p>
            <a:r>
              <a:rPr lang="en-US" dirty="0" smtClean="0"/>
              <a:t>Well thought out crop &amp; sales plan</a:t>
            </a:r>
          </a:p>
          <a:p>
            <a:r>
              <a:rPr lang="en-US" dirty="0" smtClean="0"/>
              <a:t>3-year track record with main customer</a:t>
            </a:r>
          </a:p>
          <a:p>
            <a:r>
              <a:rPr lang="en-US" dirty="0" smtClean="0"/>
              <a:t>Responsive, diligent in follow up</a:t>
            </a:r>
          </a:p>
          <a:p>
            <a:pPr marL="0" indent="0">
              <a:buNone/>
            </a:pPr>
            <a:endParaRPr lang="en-US" dirty="0" smtClean="0"/>
          </a:p>
          <a:p>
            <a:pPr marL="0" indent="0">
              <a:buNone/>
            </a:pPr>
            <a:endParaRPr lang="en-US" dirty="0" smtClean="0"/>
          </a:p>
          <a:p>
            <a:endParaRPr lang="en-US" sz="2800" dirty="0" smtClean="0"/>
          </a:p>
          <a:p>
            <a:endParaRPr lang="en-US" dirty="0" smtClean="0"/>
          </a:p>
          <a:p>
            <a:endParaRPr lang="en-US" dirty="0"/>
          </a:p>
        </p:txBody>
      </p:sp>
    </p:spTree>
    <p:extLst>
      <p:ext uri="{BB962C8B-B14F-4D97-AF65-F5344CB8AC3E}">
        <p14:creationId xmlns:p14="http://schemas.microsoft.com/office/powerpoint/2010/main" val="14843766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533400"/>
            <a:ext cx="7315200" cy="1066800"/>
          </a:xfrm>
        </p:spPr>
        <p:txBody>
          <a:bodyPr>
            <a:normAutofit fontScale="90000"/>
          </a:bodyPr>
          <a:lstStyle/>
          <a:p>
            <a:pPr algn="ctr"/>
            <a:r>
              <a:rPr lang="en-US" b="1" dirty="0">
                <a:solidFill>
                  <a:schemeClr val="tx2">
                    <a:lumMod val="10000"/>
                  </a:schemeClr>
                </a:solidFill>
              </a:rPr>
              <a:t>Loan </a:t>
            </a:r>
            <a:r>
              <a:rPr lang="en-US" b="1" dirty="0" smtClean="0">
                <a:solidFill>
                  <a:schemeClr val="tx2">
                    <a:lumMod val="10000"/>
                  </a:schemeClr>
                </a:solidFill>
              </a:rPr>
              <a:t>Client Story: </a:t>
            </a:r>
            <a:br>
              <a:rPr lang="en-US" b="1" dirty="0" smtClean="0">
                <a:solidFill>
                  <a:schemeClr val="tx2">
                    <a:lumMod val="10000"/>
                  </a:schemeClr>
                </a:solidFill>
              </a:rPr>
            </a:br>
            <a:r>
              <a:rPr lang="en-US" sz="3300" b="1" dirty="0" smtClean="0">
                <a:solidFill>
                  <a:schemeClr val="tx2">
                    <a:lumMod val="10000"/>
                  </a:schemeClr>
                </a:solidFill>
              </a:rPr>
              <a:t>Yellow Wall Farm</a:t>
            </a:r>
            <a:endParaRPr lang="en-US" sz="3300" dirty="0"/>
          </a:p>
        </p:txBody>
      </p:sp>
      <p:sp>
        <p:nvSpPr>
          <p:cNvPr id="6" name="Content Placeholder 1"/>
          <p:cNvSpPr txBox="1">
            <a:spLocks/>
          </p:cNvSpPr>
          <p:nvPr/>
        </p:nvSpPr>
        <p:spPr>
          <a:xfrm>
            <a:off x="381000" y="1752600"/>
            <a:ext cx="8458200" cy="1447800"/>
          </a:xfrm>
          <a:prstGeom prst="rect">
            <a:avLst/>
          </a:prstGeom>
        </p:spPr>
        <p:txBody>
          <a:bodyPr vert="horz">
            <a:normAutofit fontScale="925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dirty="0" smtClean="0"/>
              <a:t>Well-established direct market grower in Santa Cruz with an NRCS EQIP contract, including a rainwater catchment system. Needed bridge financing to cover construction costs.</a:t>
            </a:r>
          </a:p>
          <a:p>
            <a:endParaRPr lang="en-US" dirty="0"/>
          </a:p>
        </p:txBody>
      </p:sp>
      <p:pic>
        <p:nvPicPr>
          <p:cNvPr id="7" name="Picture 3" descr="IMG_147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7000" y="3327400"/>
            <a:ext cx="23050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
          <p:cNvSpPr txBox="1">
            <a:spLocks/>
          </p:cNvSpPr>
          <p:nvPr/>
        </p:nvSpPr>
        <p:spPr>
          <a:xfrm>
            <a:off x="457200" y="3429000"/>
            <a:ext cx="5791200" cy="28956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endParaRPr lang="en-US" dirty="0" smtClean="0"/>
          </a:p>
          <a:p>
            <a:pPr marL="0" indent="0">
              <a:buNone/>
            </a:pPr>
            <a:endParaRPr lang="en-US" dirty="0" smtClean="0"/>
          </a:p>
          <a:p>
            <a:endParaRPr lang="en-US" sz="2800" dirty="0" smtClean="0"/>
          </a:p>
          <a:p>
            <a:endParaRPr lang="en-US" dirty="0" smtClean="0"/>
          </a:p>
          <a:p>
            <a:endParaRPr lang="en-US" dirty="0"/>
          </a:p>
        </p:txBody>
      </p:sp>
      <p:sp>
        <p:nvSpPr>
          <p:cNvPr id="4" name="Rectangle 3"/>
          <p:cNvSpPr/>
          <p:nvPr/>
        </p:nvSpPr>
        <p:spPr>
          <a:xfrm>
            <a:off x="457200" y="3429000"/>
            <a:ext cx="6019800" cy="3108543"/>
          </a:xfrm>
          <a:prstGeom prst="rect">
            <a:avLst/>
          </a:prstGeom>
        </p:spPr>
        <p:txBody>
          <a:bodyPr wrap="square">
            <a:spAutoFit/>
          </a:bodyPr>
          <a:lstStyle/>
          <a:p>
            <a:pPr lvl="0"/>
            <a:r>
              <a:rPr lang="en-US" sz="2800" dirty="0" err="1" smtClean="0">
                <a:solidFill>
                  <a:prstClr val="white"/>
                </a:solidFill>
              </a:rPr>
              <a:t>FarmLink</a:t>
            </a:r>
            <a:r>
              <a:rPr lang="en-US" sz="2800" dirty="0" smtClean="0">
                <a:solidFill>
                  <a:prstClr val="white"/>
                </a:solidFill>
              </a:rPr>
              <a:t> made them a $25,000 bridge loan. Why?</a:t>
            </a:r>
          </a:p>
          <a:p>
            <a:pPr marL="457200" lvl="0" indent="-457200">
              <a:buFont typeface="Arial" panose="020B0604020202020204" pitchFamily="34" charset="0"/>
              <a:buChar char="•"/>
            </a:pPr>
            <a:r>
              <a:rPr lang="en-US" sz="2800" dirty="0" smtClean="0">
                <a:solidFill>
                  <a:prstClr val="white"/>
                </a:solidFill>
              </a:rPr>
              <a:t>NRCS EQIP contract as collateral</a:t>
            </a:r>
            <a:endParaRPr lang="en-US" sz="2800" dirty="0">
              <a:solidFill>
                <a:prstClr val="white"/>
              </a:solidFill>
            </a:endParaRPr>
          </a:p>
          <a:p>
            <a:pPr marL="457200" lvl="0" indent="-457200">
              <a:buFont typeface="Arial" panose="020B0604020202020204" pitchFamily="34" charset="0"/>
              <a:buChar char="•"/>
            </a:pPr>
            <a:r>
              <a:rPr lang="en-US" sz="2800" dirty="0" smtClean="0">
                <a:solidFill>
                  <a:prstClr val="white"/>
                </a:solidFill>
              </a:rPr>
              <a:t>Water security and conservation important to </a:t>
            </a:r>
            <a:r>
              <a:rPr lang="en-US" sz="2800" dirty="0" err="1" smtClean="0">
                <a:solidFill>
                  <a:prstClr val="white"/>
                </a:solidFill>
              </a:rPr>
              <a:t>FarmLink’s</a:t>
            </a:r>
            <a:r>
              <a:rPr lang="en-US" sz="2800" dirty="0" smtClean="0">
                <a:solidFill>
                  <a:prstClr val="white"/>
                </a:solidFill>
              </a:rPr>
              <a:t> mission</a:t>
            </a:r>
          </a:p>
          <a:p>
            <a:pPr marL="457200" lvl="0" indent="-457200">
              <a:buFont typeface="Arial" panose="020B0604020202020204" pitchFamily="34" charset="0"/>
              <a:buChar char="•"/>
            </a:pPr>
            <a:r>
              <a:rPr lang="en-US" sz="2800" dirty="0" smtClean="0">
                <a:solidFill>
                  <a:prstClr val="white"/>
                </a:solidFill>
              </a:rPr>
              <a:t>10 </a:t>
            </a:r>
            <a:r>
              <a:rPr lang="en-US" sz="2800" dirty="0" err="1" smtClean="0">
                <a:solidFill>
                  <a:prstClr val="white"/>
                </a:solidFill>
              </a:rPr>
              <a:t>yr</a:t>
            </a:r>
            <a:r>
              <a:rPr lang="en-US" sz="2800" dirty="0" smtClean="0">
                <a:solidFill>
                  <a:prstClr val="white"/>
                </a:solidFill>
              </a:rPr>
              <a:t> track record</a:t>
            </a:r>
          </a:p>
          <a:p>
            <a:pPr marL="457200" lvl="0" indent="-457200">
              <a:buFont typeface="Arial" panose="020B0604020202020204" pitchFamily="34" charset="0"/>
              <a:buChar char="•"/>
            </a:pPr>
            <a:endParaRPr lang="en-US" sz="2800" dirty="0">
              <a:solidFill>
                <a:prstClr val="white"/>
              </a:solidFill>
            </a:endParaRPr>
          </a:p>
        </p:txBody>
      </p:sp>
    </p:spTree>
    <p:extLst>
      <p:ext uri="{BB962C8B-B14F-4D97-AF65-F5344CB8AC3E}">
        <p14:creationId xmlns:p14="http://schemas.microsoft.com/office/powerpoint/2010/main" val="123539665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886200"/>
          </a:xfrm>
        </p:spPr>
        <p:txBody>
          <a:bodyPr>
            <a:normAutofit lnSpcReduction="10000"/>
          </a:bodyPr>
          <a:lstStyle/>
          <a:p>
            <a:pPr lvl="0"/>
            <a:r>
              <a:rPr lang="en-US" dirty="0">
                <a:solidFill>
                  <a:prstClr val="white"/>
                </a:solidFill>
              </a:rPr>
              <a:t>Focused on organic/sustainable farms </a:t>
            </a:r>
          </a:p>
          <a:p>
            <a:pPr lvl="0"/>
            <a:r>
              <a:rPr lang="en-US" dirty="0" smtClean="0">
                <a:solidFill>
                  <a:prstClr val="white"/>
                </a:solidFill>
              </a:rPr>
              <a:t>Able to work with conservation partners to provide bridge and long-term financing for both hard and soft practices</a:t>
            </a:r>
          </a:p>
          <a:p>
            <a:pPr lvl="0"/>
            <a:r>
              <a:rPr lang="en-US" dirty="0" smtClean="0">
                <a:solidFill>
                  <a:prstClr val="white"/>
                </a:solidFill>
              </a:rPr>
              <a:t>Understands direct market channels</a:t>
            </a:r>
            <a:endParaRPr lang="en-US" dirty="0">
              <a:solidFill>
                <a:prstClr val="white"/>
              </a:solidFill>
            </a:endParaRPr>
          </a:p>
          <a:p>
            <a:pPr lvl="0"/>
            <a:r>
              <a:rPr lang="en-US" dirty="0">
                <a:solidFill>
                  <a:prstClr val="white"/>
                </a:solidFill>
              </a:rPr>
              <a:t>Can work with newer farmers, people with no </a:t>
            </a:r>
            <a:r>
              <a:rPr lang="en-US" dirty="0" smtClean="0">
                <a:solidFill>
                  <a:prstClr val="white"/>
                </a:solidFill>
              </a:rPr>
              <a:t>credit</a:t>
            </a:r>
            <a:endParaRPr lang="en-US" dirty="0">
              <a:solidFill>
                <a:prstClr val="white"/>
              </a:solidFill>
            </a:endParaRPr>
          </a:p>
          <a:p>
            <a:pPr lvl="0"/>
            <a:r>
              <a:rPr lang="en-US" dirty="0" smtClean="0">
                <a:solidFill>
                  <a:prstClr val="white"/>
                </a:solidFill>
              </a:rPr>
              <a:t>Non-profit, Community Development Financial Institution </a:t>
            </a:r>
            <a:endParaRPr lang="en-US" dirty="0">
              <a:solidFill>
                <a:prstClr val="white"/>
              </a:solidFill>
            </a:endParaRPr>
          </a:p>
          <a:p>
            <a:pPr lvl="0"/>
            <a:r>
              <a:rPr lang="en-US" dirty="0">
                <a:solidFill>
                  <a:prstClr val="white"/>
                </a:solidFill>
              </a:rPr>
              <a:t>Bilingual staff</a:t>
            </a:r>
          </a:p>
          <a:p>
            <a:endParaRPr lang="en-US" dirty="0"/>
          </a:p>
        </p:txBody>
      </p:sp>
      <p:sp>
        <p:nvSpPr>
          <p:cNvPr id="3" name="Title 2"/>
          <p:cNvSpPr>
            <a:spLocks noGrp="1"/>
          </p:cNvSpPr>
          <p:nvPr>
            <p:ph type="title"/>
          </p:nvPr>
        </p:nvSpPr>
        <p:spPr>
          <a:xfrm>
            <a:off x="457200" y="152400"/>
            <a:ext cx="8229600" cy="1828800"/>
          </a:xfrm>
        </p:spPr>
        <p:txBody>
          <a:bodyPr>
            <a:noAutofit/>
          </a:bodyPr>
          <a:lstStyle/>
          <a:p>
            <a:pPr lvl="0" algn="ct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a:solidFill>
                  <a:prstClr val="white"/>
                </a:solidFill>
              </a:rPr>
              <a:t/>
            </a:r>
            <a:br>
              <a:rPr lang="en-US" sz="4400" dirty="0">
                <a:solidFill>
                  <a:prstClr val="white"/>
                </a:solidFill>
              </a:rPr>
            </a:br>
            <a:r>
              <a:rPr lang="en-US" sz="4400" dirty="0" smtClean="0">
                <a:solidFill>
                  <a:prstClr val="white"/>
                </a:solidFill>
              </a:rPr>
              <a:t/>
            </a:r>
            <a:br>
              <a:rPr lang="en-US" sz="4400" dirty="0" smtClean="0">
                <a:solidFill>
                  <a:prstClr val="white"/>
                </a:solidFill>
              </a:rPr>
            </a:br>
            <a:r>
              <a:rPr lang="en-US" sz="4400" dirty="0" smtClean="0">
                <a:solidFill>
                  <a:prstClr val="white"/>
                </a:solidFill>
              </a:rPr>
              <a:t>What </a:t>
            </a:r>
            <a:r>
              <a:rPr lang="en-US" sz="4400" dirty="0">
                <a:solidFill>
                  <a:prstClr val="white"/>
                </a:solidFill>
              </a:rPr>
              <a:t>makes </a:t>
            </a:r>
            <a:r>
              <a:rPr lang="en-US" sz="4400" dirty="0" err="1">
                <a:solidFill>
                  <a:prstClr val="white"/>
                </a:solidFill>
              </a:rPr>
              <a:t>FarmLink</a:t>
            </a:r>
            <a:r>
              <a:rPr lang="en-US" sz="4400" dirty="0">
                <a:solidFill>
                  <a:prstClr val="white"/>
                </a:solidFill>
              </a:rPr>
              <a:t> different?</a:t>
            </a:r>
            <a:br>
              <a:rPr lang="en-US" sz="4400" dirty="0">
                <a:solidFill>
                  <a:prstClr val="white"/>
                </a:solidFill>
              </a:rPr>
            </a:br>
            <a:endParaRPr lang="en-US" dirty="0"/>
          </a:p>
        </p:txBody>
      </p:sp>
    </p:spTree>
    <p:extLst>
      <p:ext uri="{BB962C8B-B14F-4D97-AF65-F5344CB8AC3E}">
        <p14:creationId xmlns:p14="http://schemas.microsoft.com/office/powerpoint/2010/main" val="102490018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458200" cy="4495800"/>
          </a:xfrm>
        </p:spPr>
        <p:txBody>
          <a:bodyPr>
            <a:normAutofit fontScale="92500" lnSpcReduction="10000"/>
          </a:bodyPr>
          <a:lstStyle/>
          <a:p>
            <a:r>
              <a:rPr lang="en-US" sz="2400" dirty="0" smtClean="0"/>
              <a:t>Loan  amount: $1,000 to $250,000</a:t>
            </a:r>
          </a:p>
          <a:p>
            <a:r>
              <a:rPr lang="en-US" sz="2400" dirty="0" smtClean="0"/>
              <a:t>Loan uses &amp; terms: </a:t>
            </a:r>
          </a:p>
          <a:p>
            <a:pPr lvl="1"/>
            <a:r>
              <a:rPr lang="en-US" sz="2200" dirty="0" smtClean="0"/>
              <a:t>Operating loan for production expenses: pay it back based on your seasonal income / cash flow; due by end of the season</a:t>
            </a:r>
          </a:p>
          <a:p>
            <a:pPr lvl="1"/>
            <a:r>
              <a:rPr lang="en-US" sz="2200" dirty="0" smtClean="0"/>
              <a:t>Equipment/infrastructure loan: fixed monthly payments that you can afford, up to 7 years</a:t>
            </a:r>
          </a:p>
          <a:p>
            <a:r>
              <a:rPr lang="en-US" sz="2400" dirty="0" smtClean="0"/>
              <a:t>Interest rate: 7% </a:t>
            </a:r>
            <a:r>
              <a:rPr lang="en-US" sz="2400" u="sng" dirty="0" smtClean="0"/>
              <a:t>fixed</a:t>
            </a:r>
          </a:p>
          <a:p>
            <a:r>
              <a:rPr lang="en-US" sz="2400" dirty="0" smtClean="0"/>
              <a:t>Loan fee (one-time): 2% </a:t>
            </a:r>
          </a:p>
          <a:p>
            <a:r>
              <a:rPr lang="en-US" sz="2400" dirty="0" smtClean="0"/>
              <a:t>Application fee: none</a:t>
            </a:r>
          </a:p>
          <a:p>
            <a:r>
              <a:rPr lang="en-US" sz="2400" dirty="0" smtClean="0"/>
              <a:t>Prepayment penalty: none</a:t>
            </a:r>
          </a:p>
          <a:p>
            <a:r>
              <a:rPr lang="en-US" sz="2400" dirty="0">
                <a:solidFill>
                  <a:schemeClr val="tx2"/>
                </a:solidFill>
              </a:rPr>
              <a:t>Land loans </a:t>
            </a:r>
            <a:r>
              <a:rPr lang="en-US" sz="2400" dirty="0" smtClean="0">
                <a:solidFill>
                  <a:schemeClr val="tx2"/>
                </a:solidFill>
              </a:rPr>
              <a:t>available in 2015! </a:t>
            </a:r>
          </a:p>
          <a:p>
            <a:pPr marL="0" indent="0">
              <a:buNone/>
            </a:pPr>
            <a:r>
              <a:rPr lang="en-US" sz="2400" dirty="0" smtClean="0">
                <a:solidFill>
                  <a:schemeClr val="tx2"/>
                </a:solidFill>
              </a:rPr>
              <a:t>    (</a:t>
            </a:r>
            <a:r>
              <a:rPr lang="en-US" sz="2400" dirty="0">
                <a:solidFill>
                  <a:schemeClr val="tx2"/>
                </a:solidFill>
              </a:rPr>
              <a:t>terms </a:t>
            </a:r>
            <a:r>
              <a:rPr lang="en-US" sz="2400" dirty="0" smtClean="0">
                <a:solidFill>
                  <a:schemeClr val="tx2"/>
                </a:solidFill>
              </a:rPr>
              <a:t>TBD</a:t>
            </a:r>
            <a:r>
              <a:rPr lang="en-US" sz="2400" dirty="0" smtClean="0"/>
              <a:t>)</a:t>
            </a:r>
          </a:p>
          <a:p>
            <a:pPr>
              <a:buNone/>
            </a:pPr>
            <a:endParaRPr lang="en-US" sz="2800" dirty="0" smtClean="0"/>
          </a:p>
          <a:p>
            <a:endParaRPr lang="en-US" sz="2800" dirty="0" smtClean="0"/>
          </a:p>
          <a:p>
            <a:endParaRPr lang="en-US" dirty="0"/>
          </a:p>
          <a:p>
            <a:endParaRPr lang="en-US" dirty="0"/>
          </a:p>
        </p:txBody>
      </p:sp>
      <p:sp>
        <p:nvSpPr>
          <p:cNvPr id="3" name="Title 2"/>
          <p:cNvSpPr>
            <a:spLocks noGrp="1"/>
          </p:cNvSpPr>
          <p:nvPr>
            <p:ph type="title"/>
          </p:nvPr>
        </p:nvSpPr>
        <p:spPr>
          <a:xfrm>
            <a:off x="533400" y="228600"/>
            <a:ext cx="8305800" cy="1066800"/>
          </a:xfrm>
        </p:spPr>
        <p:txBody>
          <a:bodyPr>
            <a:normAutofit/>
          </a:bodyPr>
          <a:lstStyle/>
          <a:p>
            <a:pPr algn="ctr"/>
            <a:r>
              <a:rPr lang="en-US" b="1" dirty="0" err="1" smtClean="0">
                <a:solidFill>
                  <a:schemeClr val="tx2">
                    <a:lumMod val="10000"/>
                  </a:schemeClr>
                </a:solidFill>
              </a:rPr>
              <a:t>FarmLink</a:t>
            </a:r>
            <a:r>
              <a:rPr lang="en-US" b="1" dirty="0" smtClean="0">
                <a:solidFill>
                  <a:schemeClr val="tx2">
                    <a:lumMod val="10000"/>
                  </a:schemeClr>
                </a:solidFill>
              </a:rPr>
              <a:t> Loans: Details</a:t>
            </a:r>
            <a:endParaRPr lang="en-US" dirty="0"/>
          </a:p>
        </p:txBody>
      </p:sp>
      <p:pic>
        <p:nvPicPr>
          <p:cNvPr id="4" name="Picture 7" descr="strawberry stand.jpg                                           00044586Macintosh HD                   BE112C5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35814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64151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458200" cy="3962400"/>
          </a:xfrm>
        </p:spPr>
        <p:txBody>
          <a:bodyPr>
            <a:normAutofit lnSpcReduction="10000"/>
          </a:bodyPr>
          <a:lstStyle/>
          <a:p>
            <a:r>
              <a:rPr lang="en-US" sz="2800" dirty="0" smtClean="0"/>
              <a:t>Demonstrate that you can repay the loan</a:t>
            </a:r>
          </a:p>
          <a:p>
            <a:pPr lvl="1"/>
            <a:r>
              <a:rPr lang="en-US" dirty="0" smtClean="0"/>
              <a:t>Farm management experience</a:t>
            </a:r>
          </a:p>
          <a:p>
            <a:pPr lvl="1"/>
            <a:r>
              <a:rPr lang="en-US" dirty="0"/>
              <a:t>Well thought out crop plan and where you will </a:t>
            </a:r>
            <a:r>
              <a:rPr lang="en-US" dirty="0" smtClean="0"/>
              <a:t>sell</a:t>
            </a:r>
          </a:p>
          <a:p>
            <a:pPr lvl="1"/>
            <a:r>
              <a:rPr lang="en-US" dirty="0" smtClean="0"/>
              <a:t>Any previous farming experience that you have helps show you can succeed and repay the loan (historical production records, tax returns or financial </a:t>
            </a:r>
            <a:r>
              <a:rPr lang="en-US" dirty="0" err="1" smtClean="0"/>
              <a:t>stmts</a:t>
            </a:r>
            <a:r>
              <a:rPr lang="en-US" dirty="0" smtClean="0"/>
              <a:t>, etc.)</a:t>
            </a:r>
          </a:p>
          <a:p>
            <a:r>
              <a:rPr lang="en-US" sz="2800" dirty="0" smtClean="0"/>
              <a:t>Demonstrate that you are willing to repay</a:t>
            </a:r>
          </a:p>
          <a:p>
            <a:pPr lvl="1"/>
            <a:r>
              <a:rPr lang="en-US" dirty="0" smtClean="0"/>
              <a:t>Credit history – Paid back previous loans (no credit okay)</a:t>
            </a:r>
          </a:p>
          <a:p>
            <a:pPr lvl="1"/>
            <a:r>
              <a:rPr lang="en-US" dirty="0"/>
              <a:t>R</a:t>
            </a:r>
            <a:r>
              <a:rPr lang="en-US" dirty="0" smtClean="0"/>
              <a:t>eferences – customers, suppliers, landlord</a:t>
            </a:r>
          </a:p>
          <a:p>
            <a:pPr lvl="1"/>
            <a:r>
              <a:rPr lang="en-US" dirty="0" smtClean="0"/>
              <a:t>Character – follow through, organized, etc.</a:t>
            </a:r>
          </a:p>
          <a:p>
            <a:endParaRPr lang="en-US" sz="2800" dirty="0" smtClean="0"/>
          </a:p>
          <a:p>
            <a:endParaRPr lang="en-US" sz="2800" dirty="0" smtClean="0"/>
          </a:p>
          <a:p>
            <a:endParaRPr lang="en-US" dirty="0"/>
          </a:p>
          <a:p>
            <a:endParaRPr lang="en-US" dirty="0"/>
          </a:p>
        </p:txBody>
      </p:sp>
      <p:sp>
        <p:nvSpPr>
          <p:cNvPr id="3" name="Title 2"/>
          <p:cNvSpPr>
            <a:spLocks noGrp="1"/>
          </p:cNvSpPr>
          <p:nvPr>
            <p:ph type="title"/>
          </p:nvPr>
        </p:nvSpPr>
        <p:spPr>
          <a:xfrm>
            <a:off x="381000" y="762000"/>
            <a:ext cx="6858000" cy="1219200"/>
          </a:xfrm>
        </p:spPr>
        <p:txBody>
          <a:bodyPr>
            <a:normAutofit fontScale="90000"/>
          </a:bodyPr>
          <a:lstStyle/>
          <a:p>
            <a:pPr algn="ctr"/>
            <a:r>
              <a:rPr lang="en-US" b="1" dirty="0" err="1" smtClean="0">
                <a:solidFill>
                  <a:schemeClr val="tx2">
                    <a:lumMod val="10000"/>
                  </a:schemeClr>
                </a:solidFill>
              </a:rPr>
              <a:t>FarmLink</a:t>
            </a:r>
            <a:r>
              <a:rPr lang="en-US" b="1" dirty="0" smtClean="0">
                <a:solidFill>
                  <a:schemeClr val="tx2">
                    <a:lumMod val="10000"/>
                  </a:schemeClr>
                </a:solidFill>
              </a:rPr>
              <a:t> Loans: </a:t>
            </a:r>
            <a:br>
              <a:rPr lang="en-US" b="1" dirty="0" smtClean="0">
                <a:solidFill>
                  <a:schemeClr val="tx2">
                    <a:lumMod val="10000"/>
                  </a:schemeClr>
                </a:solidFill>
              </a:rPr>
            </a:br>
            <a:r>
              <a:rPr lang="en-US" b="1" dirty="0" smtClean="0">
                <a:solidFill>
                  <a:schemeClr val="tx2">
                    <a:lumMod val="10000"/>
                  </a:schemeClr>
                </a:solidFill>
              </a:rPr>
              <a:t>How To Qualify</a:t>
            </a:r>
            <a:endParaRPr lang="en-US" dirty="0"/>
          </a:p>
        </p:txBody>
      </p:sp>
      <p:pic>
        <p:nvPicPr>
          <p:cNvPr id="5" name="Picture 4" descr="Screen shot 2011-11-28 at 9.31.2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0800" y="448994"/>
            <a:ext cx="2133600" cy="2141806"/>
          </a:xfrm>
          <a:prstGeom prst="rect">
            <a:avLst/>
          </a:prstGeom>
        </p:spPr>
      </p:pic>
    </p:spTree>
    <p:extLst>
      <p:ext uri="{BB962C8B-B14F-4D97-AF65-F5344CB8AC3E}">
        <p14:creationId xmlns:p14="http://schemas.microsoft.com/office/powerpoint/2010/main" val="303014656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458200" cy="3505200"/>
          </a:xfrm>
        </p:spPr>
        <p:txBody>
          <a:bodyPr>
            <a:normAutofit fontScale="77500" lnSpcReduction="20000"/>
          </a:bodyPr>
          <a:lstStyle/>
          <a:p>
            <a:pPr marL="0" indent="0">
              <a:buNone/>
            </a:pPr>
            <a:r>
              <a:rPr lang="en-US" sz="2800" dirty="0" smtClean="0"/>
              <a:t>Total loan processing time = 2-</a:t>
            </a:r>
            <a:r>
              <a:rPr lang="en-US" sz="2800" dirty="0"/>
              <a:t>6</a:t>
            </a:r>
            <a:r>
              <a:rPr lang="en-US" sz="2800" dirty="0" smtClean="0"/>
              <a:t> weeks </a:t>
            </a:r>
          </a:p>
          <a:p>
            <a:r>
              <a:rPr lang="en-US" sz="2800" dirty="0" smtClean="0"/>
              <a:t>Be prepared: how much do you want, for what</a:t>
            </a:r>
          </a:p>
          <a:p>
            <a:r>
              <a:rPr lang="en-US" sz="2800" dirty="0" smtClean="0"/>
              <a:t>Call </a:t>
            </a:r>
            <a:r>
              <a:rPr lang="en-US" sz="2800" dirty="0" err="1" smtClean="0"/>
              <a:t>FarmLink</a:t>
            </a:r>
            <a:r>
              <a:rPr lang="en-US" sz="2800" dirty="0" smtClean="0"/>
              <a:t> Loan Officer &amp; find out if you might qualify</a:t>
            </a:r>
          </a:p>
          <a:p>
            <a:r>
              <a:rPr lang="en-US" sz="2800" dirty="0" smtClean="0"/>
              <a:t>Fill out a loan application and turn in key paperwork </a:t>
            </a:r>
          </a:p>
          <a:p>
            <a:pPr marL="365760" lvl="1" indent="0">
              <a:buNone/>
            </a:pPr>
            <a:r>
              <a:rPr lang="en-US" dirty="0" smtClean="0"/>
              <a:t>(i.e. tax returns, lease, etc.)</a:t>
            </a:r>
          </a:p>
          <a:p>
            <a:r>
              <a:rPr lang="en-US" sz="2800" dirty="0" smtClean="0"/>
              <a:t>Be available for a farm site visit and answer questions</a:t>
            </a:r>
          </a:p>
          <a:p>
            <a:r>
              <a:rPr lang="en-US" sz="2800" dirty="0" smtClean="0"/>
              <a:t>Wait for response on loan approval/decline </a:t>
            </a:r>
          </a:p>
          <a:p>
            <a:endParaRPr lang="en-US" sz="2800" dirty="0" smtClean="0"/>
          </a:p>
          <a:p>
            <a:pPr marL="0" indent="0">
              <a:buNone/>
            </a:pPr>
            <a:r>
              <a:rPr lang="en-US" sz="2800" dirty="0" err="1" smtClean="0"/>
              <a:t>FarmLink</a:t>
            </a:r>
            <a:r>
              <a:rPr lang="en-US" sz="2800" dirty="0" smtClean="0"/>
              <a:t> Loan Officer will gather and analyze all the information, and make the case to approve your loan request. </a:t>
            </a:r>
          </a:p>
          <a:p>
            <a:endParaRPr lang="en-US" sz="2800" u="sng" dirty="0" smtClean="0"/>
          </a:p>
          <a:p>
            <a:endParaRPr lang="en-US" sz="2800" dirty="0" smtClean="0"/>
          </a:p>
          <a:p>
            <a:endParaRPr lang="en-US" dirty="0"/>
          </a:p>
          <a:p>
            <a:endParaRPr lang="en-US" dirty="0"/>
          </a:p>
        </p:txBody>
      </p:sp>
      <p:sp>
        <p:nvSpPr>
          <p:cNvPr id="3" name="Title 2"/>
          <p:cNvSpPr>
            <a:spLocks noGrp="1"/>
          </p:cNvSpPr>
          <p:nvPr>
            <p:ph type="title"/>
          </p:nvPr>
        </p:nvSpPr>
        <p:spPr>
          <a:xfrm>
            <a:off x="2971800" y="838200"/>
            <a:ext cx="6019800" cy="1219200"/>
          </a:xfrm>
        </p:spPr>
        <p:txBody>
          <a:bodyPr>
            <a:normAutofit fontScale="90000"/>
          </a:bodyPr>
          <a:lstStyle/>
          <a:p>
            <a:pPr algn="ctr"/>
            <a:r>
              <a:rPr lang="en-US" b="1" dirty="0" err="1" smtClean="0">
                <a:solidFill>
                  <a:schemeClr val="tx2">
                    <a:lumMod val="10000"/>
                  </a:schemeClr>
                </a:solidFill>
              </a:rPr>
              <a:t>FarmLink</a:t>
            </a:r>
            <a:r>
              <a:rPr lang="en-US" b="1" dirty="0" smtClean="0">
                <a:solidFill>
                  <a:schemeClr val="tx2">
                    <a:lumMod val="10000"/>
                  </a:schemeClr>
                </a:solidFill>
              </a:rPr>
              <a:t> Loans: Application Process</a:t>
            </a:r>
            <a:endParaRPr lang="en-US" dirty="0"/>
          </a:p>
        </p:txBody>
      </p:sp>
      <p:pic>
        <p:nvPicPr>
          <p:cNvPr id="6" name="Picture 5" descr="j018267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533400"/>
            <a:ext cx="2895600" cy="1930400"/>
          </a:xfrm>
          <a:prstGeom prst="rect">
            <a:avLst/>
          </a:prstGeom>
        </p:spPr>
      </p:pic>
    </p:spTree>
    <p:extLst>
      <p:ext uri="{BB962C8B-B14F-4D97-AF65-F5344CB8AC3E}">
        <p14:creationId xmlns:p14="http://schemas.microsoft.com/office/powerpoint/2010/main" val="116915450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p:cNvSpPr>
            <a:spLocks noGrp="1"/>
          </p:cNvSpPr>
          <p:nvPr>
            <p:ph type="sldNum" sz="quarter" idx="4294967295"/>
          </p:nvPr>
        </p:nvSpPr>
        <p:spPr>
          <a:xfrm>
            <a:off x="6553200" y="624840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eorgia" charset="0"/>
                <a:ea typeface="ＭＳ Ｐゴシック" charset="0"/>
                <a:cs typeface="ＭＳ Ｐゴシック" charset="0"/>
              </a:defRPr>
            </a:lvl1pPr>
            <a:lvl2pPr marL="742950" indent="-285750" eaLnBrk="0" hangingPunct="0">
              <a:defRPr sz="2400">
                <a:solidFill>
                  <a:schemeClr val="tx1"/>
                </a:solidFill>
                <a:latin typeface="Georgia" charset="0"/>
                <a:ea typeface="ＭＳ Ｐゴシック" charset="0"/>
              </a:defRPr>
            </a:lvl2pPr>
            <a:lvl3pPr marL="1143000" indent="-228600" eaLnBrk="0" hangingPunct="0">
              <a:defRPr sz="2400">
                <a:solidFill>
                  <a:schemeClr val="tx1"/>
                </a:solidFill>
                <a:latin typeface="Georgia" charset="0"/>
                <a:ea typeface="ＭＳ Ｐゴシック" charset="0"/>
              </a:defRPr>
            </a:lvl3pPr>
            <a:lvl4pPr marL="1600200" indent="-228600" eaLnBrk="0" hangingPunct="0">
              <a:defRPr sz="2400">
                <a:solidFill>
                  <a:schemeClr val="tx1"/>
                </a:solidFill>
                <a:latin typeface="Georgia" charset="0"/>
                <a:ea typeface="ＭＳ Ｐゴシック" charset="0"/>
              </a:defRPr>
            </a:lvl4pPr>
            <a:lvl5pPr marL="2057400" indent="-228600" eaLnBrk="0" hangingPunct="0">
              <a:defRPr sz="2400">
                <a:solidFill>
                  <a:schemeClr val="tx1"/>
                </a:solidFill>
                <a:latin typeface="Georgia" charset="0"/>
                <a:ea typeface="ＭＳ Ｐゴシック" charset="0"/>
              </a:defRPr>
            </a:lvl5pPr>
            <a:lvl6pPr marL="2514600" indent="-228600" eaLnBrk="0" fontAlgn="base" hangingPunct="0">
              <a:spcBef>
                <a:spcPct val="0"/>
              </a:spcBef>
              <a:spcAft>
                <a:spcPct val="0"/>
              </a:spcAft>
              <a:defRPr sz="2400">
                <a:solidFill>
                  <a:schemeClr val="tx1"/>
                </a:solidFill>
                <a:latin typeface="Georgia" charset="0"/>
                <a:ea typeface="ＭＳ Ｐゴシック" charset="0"/>
              </a:defRPr>
            </a:lvl6pPr>
            <a:lvl7pPr marL="2971800" indent="-228600" eaLnBrk="0" fontAlgn="base" hangingPunct="0">
              <a:spcBef>
                <a:spcPct val="0"/>
              </a:spcBef>
              <a:spcAft>
                <a:spcPct val="0"/>
              </a:spcAft>
              <a:defRPr sz="2400">
                <a:solidFill>
                  <a:schemeClr val="tx1"/>
                </a:solidFill>
                <a:latin typeface="Georgia" charset="0"/>
                <a:ea typeface="ＭＳ Ｐゴシック" charset="0"/>
              </a:defRPr>
            </a:lvl7pPr>
            <a:lvl8pPr marL="3429000" indent="-228600" eaLnBrk="0" fontAlgn="base" hangingPunct="0">
              <a:spcBef>
                <a:spcPct val="0"/>
              </a:spcBef>
              <a:spcAft>
                <a:spcPct val="0"/>
              </a:spcAft>
              <a:defRPr sz="2400">
                <a:solidFill>
                  <a:schemeClr val="tx1"/>
                </a:solidFill>
                <a:latin typeface="Georgia" charset="0"/>
                <a:ea typeface="ＭＳ Ｐゴシック" charset="0"/>
              </a:defRPr>
            </a:lvl8pPr>
            <a:lvl9pPr marL="3886200" indent="-228600" eaLnBrk="0" fontAlgn="base" hangingPunct="0">
              <a:spcBef>
                <a:spcPct val="0"/>
              </a:spcBef>
              <a:spcAft>
                <a:spcPct val="0"/>
              </a:spcAft>
              <a:defRPr sz="2400">
                <a:solidFill>
                  <a:schemeClr val="tx1"/>
                </a:solidFill>
                <a:latin typeface="Georgia" charset="0"/>
                <a:ea typeface="ＭＳ Ｐゴシック" charset="0"/>
              </a:defRPr>
            </a:lvl9pPr>
          </a:lstStyle>
          <a:p>
            <a:pPr eaLnBrk="1" hangingPunct="1"/>
            <a:fld id="{6336D579-A9E4-274D-AEEB-F9584C6AD2F5}" type="slidenum">
              <a:rPr lang="en-US" sz="1200">
                <a:latin typeface="Arial" charset="0"/>
              </a:rPr>
              <a:pPr eaLnBrk="1" hangingPunct="1"/>
              <a:t>9</a:t>
            </a:fld>
            <a:endParaRPr lang="en-US" sz="1200" dirty="0">
              <a:latin typeface="Arial" charset="0"/>
            </a:endParaRPr>
          </a:p>
        </p:txBody>
      </p:sp>
      <p:sp>
        <p:nvSpPr>
          <p:cNvPr id="94211" name="Rectangle 2"/>
          <p:cNvSpPr>
            <a:spLocks noGrp="1" noChangeArrowheads="1"/>
          </p:cNvSpPr>
          <p:nvPr>
            <p:ph type="title"/>
          </p:nvPr>
        </p:nvSpPr>
        <p:spPr/>
        <p:txBody>
          <a:bodyPr>
            <a:normAutofit fontScale="90000"/>
          </a:bodyPr>
          <a:lstStyle/>
          <a:p>
            <a:pPr algn="ctr">
              <a:defRPr/>
            </a:pPr>
            <a:r>
              <a:rPr lang="en-US" sz="3800" dirty="0" smtClean="0">
                <a:latin typeface="Palatino" charset="0"/>
                <a:ea typeface="ＭＳ Ｐゴシック" charset="0"/>
                <a:cs typeface="ＭＳ Ｐゴシック" charset="0"/>
              </a:rPr>
              <a:t/>
            </a:r>
            <a:br>
              <a:rPr lang="en-US" sz="3800" dirty="0" smtClean="0">
                <a:latin typeface="Palatino" charset="0"/>
                <a:ea typeface="ＭＳ Ｐゴシック" charset="0"/>
                <a:cs typeface="ＭＳ Ｐゴシック" charset="0"/>
              </a:rPr>
            </a:br>
            <a:r>
              <a:rPr lang="en-US" sz="3800" dirty="0" smtClean="0">
                <a:latin typeface="Palatino" charset="0"/>
                <a:ea typeface="ＭＳ Ｐゴシック" charset="0"/>
                <a:cs typeface="ＭＳ Ｐゴシック" charset="0"/>
              </a:rPr>
              <a:t/>
            </a:r>
            <a:br>
              <a:rPr lang="en-US" sz="3800" dirty="0" smtClean="0">
                <a:latin typeface="Palatino" charset="0"/>
                <a:ea typeface="ＭＳ Ｐゴシック" charset="0"/>
                <a:cs typeface="ＭＳ Ｐゴシック" charset="0"/>
              </a:rPr>
            </a:br>
            <a:r>
              <a:rPr lang="en-US" sz="3800" dirty="0">
                <a:latin typeface="Palatino" charset="0"/>
                <a:ea typeface="ＭＳ Ｐゴシック" charset="0"/>
                <a:cs typeface="ＭＳ Ｐゴシック" charset="0"/>
              </a:rPr>
              <a:t/>
            </a:r>
            <a:br>
              <a:rPr lang="en-US" sz="3800" dirty="0">
                <a:latin typeface="Palatino" charset="0"/>
                <a:ea typeface="ＭＳ Ｐゴシック" charset="0"/>
                <a:cs typeface="ＭＳ Ｐゴシック" charset="0"/>
              </a:rPr>
            </a:br>
            <a:r>
              <a:rPr lang="en-US" sz="3800" dirty="0" smtClean="0">
                <a:latin typeface="Palatino" charset="0"/>
                <a:ea typeface="ＭＳ Ｐゴシック" charset="0"/>
                <a:cs typeface="ＭＳ Ｐゴシック" charset="0"/>
              </a:rPr>
              <a:t/>
            </a:r>
            <a:br>
              <a:rPr lang="en-US" sz="3800" dirty="0" smtClean="0">
                <a:latin typeface="Palatino" charset="0"/>
                <a:ea typeface="ＭＳ Ｐゴシック" charset="0"/>
                <a:cs typeface="ＭＳ Ｐゴシック" charset="0"/>
              </a:rPr>
            </a:br>
            <a:r>
              <a:rPr lang="en-US" sz="3800" dirty="0">
                <a:latin typeface="Palatino" charset="0"/>
                <a:ea typeface="ＭＳ Ｐゴシック" charset="0"/>
                <a:cs typeface="ＭＳ Ｐゴシック" charset="0"/>
              </a:rPr>
              <a:t/>
            </a:r>
            <a:br>
              <a:rPr lang="en-US" sz="3800" dirty="0">
                <a:latin typeface="Palatino" charset="0"/>
                <a:ea typeface="ＭＳ Ｐゴシック" charset="0"/>
                <a:cs typeface="ＭＳ Ｐゴシック" charset="0"/>
              </a:rPr>
            </a:br>
            <a:r>
              <a:rPr lang="en-US" sz="3800" dirty="0" smtClean="0">
                <a:latin typeface="Palatino" charset="0"/>
                <a:ea typeface="ＭＳ Ｐゴシック" charset="0"/>
                <a:cs typeface="ＭＳ Ｐゴシック" charset="0"/>
              </a:rPr>
              <a:t/>
            </a:r>
            <a:br>
              <a:rPr lang="en-US" sz="3800" dirty="0" smtClean="0">
                <a:latin typeface="Palatino" charset="0"/>
                <a:ea typeface="ＭＳ Ｐゴシック" charset="0"/>
                <a:cs typeface="ＭＳ Ｐゴシック" charset="0"/>
              </a:rPr>
            </a:br>
            <a:r>
              <a:rPr lang="en-US" sz="4400" b="1" dirty="0" err="1" smtClean="0"/>
              <a:t>FarmLink</a:t>
            </a:r>
            <a:r>
              <a:rPr lang="en-US" sz="4400" b="1" dirty="0" smtClean="0"/>
              <a:t> Staff Contacts</a:t>
            </a:r>
            <a:endParaRPr lang="en-US" b="1" dirty="0">
              <a:latin typeface="Palatino" charset="0"/>
              <a:ea typeface="ＭＳ Ｐゴシック" charset="0"/>
              <a:cs typeface="ＭＳ Ｐゴシック" charset="0"/>
            </a:endParaRPr>
          </a:p>
        </p:txBody>
      </p:sp>
      <p:sp>
        <p:nvSpPr>
          <p:cNvPr id="94212" name="Rectangle 3"/>
          <p:cNvSpPr>
            <a:spLocks noGrp="1" noChangeArrowheads="1"/>
          </p:cNvSpPr>
          <p:nvPr>
            <p:ph type="body" idx="1"/>
          </p:nvPr>
        </p:nvSpPr>
        <p:spPr>
          <a:xfrm>
            <a:off x="533400" y="1371600"/>
            <a:ext cx="5029200" cy="5105400"/>
          </a:xfrm>
        </p:spPr>
        <p:txBody>
          <a:bodyPr>
            <a:normAutofit fontScale="92500" lnSpcReduction="10000"/>
          </a:bodyPr>
          <a:lstStyle/>
          <a:p>
            <a:pPr marL="0" indent="0">
              <a:buFont typeface="Wingdings" charset="0"/>
              <a:buNone/>
              <a:defRPr/>
            </a:pPr>
            <a:endParaRPr lang="en-US" sz="1800" b="1" dirty="0" smtClean="0"/>
          </a:p>
          <a:p>
            <a:pPr>
              <a:defRPr/>
            </a:pPr>
            <a:r>
              <a:rPr lang="en-US" sz="2400" b="1" dirty="0"/>
              <a:t>Ali </a:t>
            </a:r>
            <a:r>
              <a:rPr lang="en-US" sz="2400" b="1" dirty="0" err="1"/>
              <a:t>Peman-Dupier</a:t>
            </a:r>
            <a:r>
              <a:rPr lang="en-US" sz="2400" b="1" dirty="0"/>
              <a:t> </a:t>
            </a:r>
            <a:endParaRPr lang="en-US" sz="2400" b="1" dirty="0" smtClean="0"/>
          </a:p>
          <a:p>
            <a:pPr marL="0" indent="0">
              <a:buNone/>
              <a:defRPr/>
            </a:pPr>
            <a:r>
              <a:rPr lang="en-US" sz="2400" b="1" dirty="0"/>
              <a:t>	Loan </a:t>
            </a:r>
            <a:r>
              <a:rPr lang="en-US" sz="2400" b="1" dirty="0" smtClean="0"/>
              <a:t>Officer</a:t>
            </a:r>
          </a:p>
          <a:p>
            <a:pPr marL="0" indent="0">
              <a:buNone/>
              <a:defRPr/>
            </a:pPr>
            <a:r>
              <a:rPr lang="en-US" sz="2400" b="1" dirty="0"/>
              <a:t>	</a:t>
            </a:r>
            <a:r>
              <a:rPr lang="en-US" sz="2400" dirty="0">
                <a:hlinkClick r:id="rId3"/>
              </a:rPr>
              <a:t>ali@</a:t>
            </a:r>
            <a:r>
              <a:rPr lang="en-US" sz="2400" dirty="0" smtClean="0">
                <a:hlinkClick r:id="rId3"/>
              </a:rPr>
              <a:t>cafarmlink.org</a:t>
            </a:r>
            <a:endParaRPr lang="en-US" sz="2400" dirty="0" smtClean="0"/>
          </a:p>
          <a:p>
            <a:pPr marL="0" indent="0">
              <a:buNone/>
              <a:defRPr/>
            </a:pPr>
            <a:r>
              <a:rPr lang="en-US" sz="2400" b="1" dirty="0"/>
              <a:t>	</a:t>
            </a:r>
            <a:r>
              <a:rPr lang="en-US" sz="2400" b="1" dirty="0" smtClean="0"/>
              <a:t>831.216.8023</a:t>
            </a:r>
            <a:endParaRPr lang="en-US" sz="2400" b="1" dirty="0"/>
          </a:p>
          <a:p>
            <a:pPr>
              <a:defRPr/>
            </a:pPr>
            <a:r>
              <a:rPr lang="en-US" sz="2400" b="1" dirty="0" smtClean="0"/>
              <a:t>Deborah Nares</a:t>
            </a:r>
          </a:p>
          <a:p>
            <a:pPr marL="0" indent="0">
              <a:buNone/>
              <a:defRPr/>
            </a:pPr>
            <a:r>
              <a:rPr lang="en-US" sz="2400" b="1" dirty="0"/>
              <a:t>	</a:t>
            </a:r>
            <a:r>
              <a:rPr lang="en-US" sz="2400" b="1" dirty="0" smtClean="0"/>
              <a:t>Farm Water Advisor</a:t>
            </a:r>
          </a:p>
          <a:p>
            <a:pPr marL="0" indent="0">
              <a:buNone/>
              <a:defRPr/>
            </a:pPr>
            <a:r>
              <a:rPr lang="en-US" sz="2400" b="1" dirty="0"/>
              <a:t>	</a:t>
            </a:r>
            <a:r>
              <a:rPr lang="en-US" sz="2400" b="1" dirty="0" smtClean="0"/>
              <a:t>760.583.2555</a:t>
            </a:r>
            <a:endParaRPr lang="en-US" sz="2200" b="1" dirty="0" smtClean="0"/>
          </a:p>
          <a:p>
            <a:pPr>
              <a:defRPr/>
            </a:pPr>
            <a:r>
              <a:rPr lang="en-US" sz="2400" b="1" dirty="0" smtClean="0"/>
              <a:t>Brett Melone</a:t>
            </a:r>
          </a:p>
          <a:p>
            <a:pPr marL="0" indent="0">
              <a:buNone/>
              <a:defRPr/>
            </a:pPr>
            <a:r>
              <a:rPr lang="en-US" sz="2400" b="1" dirty="0"/>
              <a:t>	</a:t>
            </a:r>
            <a:r>
              <a:rPr lang="en-US" sz="2400" b="1" dirty="0" smtClean="0"/>
              <a:t>Director of Lending</a:t>
            </a:r>
          </a:p>
          <a:p>
            <a:pPr marL="0" indent="0">
              <a:buNone/>
              <a:defRPr/>
            </a:pPr>
            <a:r>
              <a:rPr lang="en-US" sz="2400" b="1" dirty="0"/>
              <a:t>	</a:t>
            </a:r>
            <a:r>
              <a:rPr lang="en-US" sz="2400" b="1" dirty="0">
                <a:hlinkClick r:id="rId4"/>
              </a:rPr>
              <a:t>brett@cafarmlink.org</a:t>
            </a:r>
            <a:endParaRPr lang="en-US" sz="2400" b="1" dirty="0"/>
          </a:p>
          <a:p>
            <a:pPr marL="0" indent="0">
              <a:buNone/>
              <a:defRPr/>
            </a:pPr>
            <a:r>
              <a:rPr lang="en-US" sz="2400" b="1" dirty="0"/>
              <a:t>	</a:t>
            </a:r>
            <a:r>
              <a:rPr lang="en-US" sz="2400" b="1" dirty="0" smtClean="0"/>
              <a:t>831.869.8400</a:t>
            </a:r>
          </a:p>
          <a:p>
            <a:pPr marL="0" indent="0">
              <a:buNone/>
              <a:defRPr/>
            </a:pPr>
            <a:r>
              <a:rPr lang="en-US" sz="2400" dirty="0" smtClean="0"/>
              <a:t>	</a:t>
            </a:r>
            <a:endParaRPr lang="en-US" sz="2400" dirty="0">
              <a:latin typeface="Palatino" charset="0"/>
              <a:ea typeface="ＭＳ Ｐゴシック" charset="0"/>
              <a:cs typeface="ＭＳ Ｐゴシック" charset="0"/>
            </a:endParaRPr>
          </a:p>
        </p:txBody>
      </p:sp>
      <p:pic>
        <p:nvPicPr>
          <p:cNvPr id="10854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53000" y="2209800"/>
            <a:ext cx="3976688"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0968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22827</TotalTime>
  <Words>563</Words>
  <Application>Microsoft Office PowerPoint</Application>
  <PresentationFormat>On-screen Show (4:3)</PresentationFormat>
  <Paragraphs>85</Paragraphs>
  <Slides>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Paper</vt:lpstr>
      <vt:lpstr>Microsoft PowerPoint 97-2003 Presentation</vt:lpstr>
      <vt:lpstr>www.californiafarmlink.org Brett Melone, brett@cafarmlink.org</vt:lpstr>
      <vt:lpstr>California FarmLink</vt:lpstr>
      <vt:lpstr>Loan Client Story:  Roberto Gonzalez</vt:lpstr>
      <vt:lpstr>Loan Client Story:  Yellow Wall Farm</vt:lpstr>
      <vt:lpstr>                                                What makes FarmLink different? </vt:lpstr>
      <vt:lpstr>FarmLink Loans: Details</vt:lpstr>
      <vt:lpstr>FarmLink Loans:  How To Qualify</vt:lpstr>
      <vt:lpstr>FarmLink Loans: Application Process</vt:lpstr>
      <vt:lpstr>      FarmLink Staff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 FarmLink</dc:title>
  <dc:creator>FELINA</dc:creator>
  <cp:lastModifiedBy>Sarah Rosendahl</cp:lastModifiedBy>
  <cp:revision>386</cp:revision>
  <cp:lastPrinted>2014-01-17T14:55:07Z</cp:lastPrinted>
  <dcterms:created xsi:type="dcterms:W3CDTF">2010-12-16T23:57:07Z</dcterms:created>
  <dcterms:modified xsi:type="dcterms:W3CDTF">2014-12-08T19:27:38Z</dcterms:modified>
</cp:coreProperties>
</file>