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19"/>
  </p:notesMasterIdLst>
  <p:sldIdLst>
    <p:sldId id="369" r:id="rId3"/>
    <p:sldId id="370" r:id="rId4"/>
    <p:sldId id="371" r:id="rId5"/>
    <p:sldId id="372" r:id="rId6"/>
    <p:sldId id="381" r:id="rId7"/>
    <p:sldId id="373" r:id="rId8"/>
    <p:sldId id="374" r:id="rId9"/>
    <p:sldId id="375" r:id="rId10"/>
    <p:sldId id="378" r:id="rId11"/>
    <p:sldId id="379" r:id="rId12"/>
    <p:sldId id="328" r:id="rId13"/>
    <p:sldId id="329" r:id="rId14"/>
    <p:sldId id="330" r:id="rId15"/>
    <p:sldId id="331" r:id="rId16"/>
    <p:sldId id="332" r:id="rId17"/>
    <p:sldId id="382" r:id="rId18"/>
  </p:sldIdLst>
  <p:sldSz cx="9144000" cy="6858000" type="screen4x3"/>
  <p:notesSz cx="7023100" cy="9309100"/>
  <p:custDataLst>
    <p:tags r:id="rId20"/>
  </p:custDataLst>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6" autoAdjust="0"/>
    <p:restoredTop sz="97083" autoAdjust="0"/>
  </p:normalViewPr>
  <p:slideViewPr>
    <p:cSldViewPr snapToGrid="0" snapToObjects="1" showGuides="1">
      <p:cViewPr varScale="1">
        <p:scale>
          <a:sx n="127" d="100"/>
          <a:sy n="127" d="100"/>
        </p:scale>
        <p:origin x="-55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C8AB71FA-3E48-4FC1-B676-281CD86A617D}" type="datetimeFigureOut">
              <a:rPr lang="en-US" smtClean="0"/>
              <a:pPr/>
              <a:t>12/8/2014</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39A67E37-6A26-48BA-A756-A7E5F8180BA9}" type="slidenum">
              <a:rPr lang="en-US" smtClean="0"/>
              <a:pPr/>
              <a:t>‹#›</a:t>
            </a:fld>
            <a:endParaRPr lang="en-US" dirty="0"/>
          </a:p>
        </p:txBody>
      </p:sp>
    </p:spTree>
    <p:extLst>
      <p:ext uri="{BB962C8B-B14F-4D97-AF65-F5344CB8AC3E}">
        <p14:creationId xmlns:p14="http://schemas.microsoft.com/office/powerpoint/2010/main" val="226173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4A0D8-B602-1147-B708-9D90B7213262}" type="slidenum">
              <a:rPr lang="en-US" sz="1200">
                <a:solidFill>
                  <a:srgbClr val="000000"/>
                </a:solidFill>
              </a:rPr>
              <a:pPr eaLnBrk="1" hangingPunct="1"/>
              <a:t>2</a:t>
            </a:fld>
            <a:endParaRPr lang="en-US" sz="1200">
              <a:solidFill>
                <a:srgbClr val="000000"/>
              </a:solidFill>
            </a:endParaRPr>
          </a:p>
        </p:txBody>
      </p:sp>
    </p:spTree>
    <p:extLst>
      <p:ext uri="{BB962C8B-B14F-4D97-AF65-F5344CB8AC3E}">
        <p14:creationId xmlns:p14="http://schemas.microsoft.com/office/powerpoint/2010/main" val="3991691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4A0D8-B602-1147-B708-9D90B7213262}" type="slidenum">
              <a:rPr lang="en-US" sz="1200">
                <a:solidFill>
                  <a:srgbClr val="000000"/>
                </a:solidFill>
              </a:rPr>
              <a:pPr eaLnBrk="1" hangingPunct="1"/>
              <a:t>3</a:t>
            </a:fld>
            <a:endParaRPr lang="en-US" sz="1200">
              <a:solidFill>
                <a:srgbClr val="000000"/>
              </a:solidFill>
            </a:endParaRPr>
          </a:p>
        </p:txBody>
      </p:sp>
    </p:spTree>
    <p:extLst>
      <p:ext uri="{BB962C8B-B14F-4D97-AF65-F5344CB8AC3E}">
        <p14:creationId xmlns:p14="http://schemas.microsoft.com/office/powerpoint/2010/main" val="2098509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4A0D8-B602-1147-B708-9D90B7213262}" type="slidenum">
              <a:rPr lang="en-US" sz="1200">
                <a:solidFill>
                  <a:srgbClr val="000000"/>
                </a:solidFill>
              </a:rPr>
              <a:pPr eaLnBrk="1" hangingPunct="1"/>
              <a:t>4</a:t>
            </a:fld>
            <a:endParaRPr lang="en-US" sz="1200">
              <a:solidFill>
                <a:srgbClr val="000000"/>
              </a:solidFill>
            </a:endParaRPr>
          </a:p>
        </p:txBody>
      </p:sp>
    </p:spTree>
    <p:extLst>
      <p:ext uri="{BB962C8B-B14F-4D97-AF65-F5344CB8AC3E}">
        <p14:creationId xmlns:p14="http://schemas.microsoft.com/office/powerpoint/2010/main" val="2871595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4A0D8-B602-1147-B708-9D90B7213262}" type="slidenum">
              <a:rPr lang="en-US" sz="1200">
                <a:solidFill>
                  <a:srgbClr val="000000"/>
                </a:solidFill>
              </a:rPr>
              <a:pPr eaLnBrk="1" hangingPunct="1"/>
              <a:t>6</a:t>
            </a:fld>
            <a:endParaRPr lang="en-US" sz="1200">
              <a:solidFill>
                <a:srgbClr val="000000"/>
              </a:solidFill>
            </a:endParaRPr>
          </a:p>
        </p:txBody>
      </p:sp>
    </p:spTree>
    <p:extLst>
      <p:ext uri="{BB962C8B-B14F-4D97-AF65-F5344CB8AC3E}">
        <p14:creationId xmlns:p14="http://schemas.microsoft.com/office/powerpoint/2010/main" val="3303350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A67E37-6A26-48BA-A756-A7E5F8180BA9}" type="slidenum">
              <a:rPr lang="en-US" smtClean="0"/>
              <a:pPr/>
              <a:t>9</a:t>
            </a:fld>
            <a:endParaRPr lang="en-US" dirty="0"/>
          </a:p>
        </p:txBody>
      </p:sp>
    </p:spTree>
    <p:extLst>
      <p:ext uri="{BB962C8B-B14F-4D97-AF65-F5344CB8AC3E}">
        <p14:creationId xmlns:p14="http://schemas.microsoft.com/office/powerpoint/2010/main" val="1473358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4454378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8AD462-9EF3-1746-872B-6095FDD403DD}" type="datetimeFigureOut">
              <a:rPr lang="en-US"/>
              <a:pPr>
                <a:defRPr/>
              </a:pPr>
              <a:t>12/8/2014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00536B5-3A39-914F-AB01-00AAAF487163}" type="slidenum">
              <a:rPr lang="en-US"/>
              <a:pPr>
                <a:defRPr/>
              </a:pPr>
              <a:t>‹#›</a:t>
            </a:fld>
            <a:endParaRPr lang="en-US" dirty="0"/>
          </a:p>
        </p:txBody>
      </p:sp>
    </p:spTree>
    <p:extLst>
      <p:ext uri="{BB962C8B-B14F-4D97-AF65-F5344CB8AC3E}">
        <p14:creationId xmlns:p14="http://schemas.microsoft.com/office/powerpoint/2010/main" val="1022372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C331345-381E-F440-9969-46D1C475F413}" type="datetimeFigureOut">
              <a:rPr lang="en-US"/>
              <a:pPr>
                <a:defRPr/>
              </a:pPr>
              <a:t>12/8/2014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4B8FDE7-29EB-F849-BA3C-69B4E89CB33C}" type="slidenum">
              <a:rPr lang="en-US"/>
              <a:pPr>
                <a:defRPr/>
              </a:pPr>
              <a:t>‹#›</a:t>
            </a:fld>
            <a:endParaRPr lang="en-US" dirty="0"/>
          </a:p>
        </p:txBody>
      </p:sp>
    </p:spTree>
    <p:extLst>
      <p:ext uri="{BB962C8B-B14F-4D97-AF65-F5344CB8AC3E}">
        <p14:creationId xmlns:p14="http://schemas.microsoft.com/office/powerpoint/2010/main" val="213937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89"/>
            <a:ext cx="8229600" cy="114065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15859"/>
            <a:ext cx="8229600" cy="414611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480918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TextBox 4"/>
          <p:cNvSpPr txBox="1"/>
          <p:nvPr userDrawn="1"/>
        </p:nvSpPr>
        <p:spPr>
          <a:xfrm>
            <a:off x="5699342" y="6406250"/>
            <a:ext cx="3444658" cy="492443"/>
          </a:xfrm>
          <a:prstGeom prst="rect">
            <a:avLst/>
          </a:prstGeom>
          <a:noFill/>
        </p:spPr>
        <p:txBody>
          <a:bodyPr wrap="square" rtlCol="0">
            <a:spAutoFit/>
          </a:bodyPr>
          <a:lstStyle/>
          <a:p>
            <a:r>
              <a:rPr lang="en-US" sz="2600" b="1" dirty="0" smtClean="0">
                <a:solidFill>
                  <a:srgbClr val="FFC000"/>
                </a:solidFill>
                <a:latin typeface="Freestyle Script" panose="030804020302050B0404" pitchFamily="66" charset="0"/>
              </a:rPr>
              <a:t>A Celebration of Science and Service</a:t>
            </a:r>
            <a:endParaRPr lang="en-US" sz="2600" b="1" dirty="0">
              <a:solidFill>
                <a:srgbClr val="FFC000"/>
              </a:solidFill>
              <a:latin typeface="Freestyle Script" panose="030804020302050B0404" pitchFamily="66" charset="0"/>
            </a:endParaRPr>
          </a:p>
        </p:txBody>
      </p:sp>
    </p:spTree>
    <p:extLst>
      <p:ext uri="{BB962C8B-B14F-4D97-AF65-F5344CB8AC3E}">
        <p14:creationId xmlns:p14="http://schemas.microsoft.com/office/powerpoint/2010/main" val="39239664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4159"/>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590805"/>
            <a:ext cx="4038600" cy="416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90805"/>
            <a:ext cx="4038600" cy="416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Box 5"/>
          <p:cNvSpPr txBox="1"/>
          <p:nvPr userDrawn="1"/>
        </p:nvSpPr>
        <p:spPr>
          <a:xfrm>
            <a:off x="5699342" y="6406250"/>
            <a:ext cx="3444658" cy="492443"/>
          </a:xfrm>
          <a:prstGeom prst="rect">
            <a:avLst/>
          </a:prstGeom>
          <a:noFill/>
        </p:spPr>
        <p:txBody>
          <a:bodyPr wrap="square" rtlCol="0">
            <a:spAutoFit/>
          </a:bodyPr>
          <a:lstStyle/>
          <a:p>
            <a:r>
              <a:rPr lang="en-US" sz="2600" b="1" dirty="0" smtClean="0">
                <a:solidFill>
                  <a:srgbClr val="FFC000"/>
                </a:solidFill>
                <a:latin typeface="Freestyle Script" panose="030804020302050B0404" pitchFamily="66" charset="0"/>
              </a:rPr>
              <a:t>A Celebration of Science and Service</a:t>
            </a:r>
            <a:endParaRPr lang="en-US" sz="2600" b="1" dirty="0">
              <a:solidFill>
                <a:srgbClr val="FFC000"/>
              </a:solidFill>
              <a:latin typeface="Freestyle Script" panose="030804020302050B0404" pitchFamily="66" charset="0"/>
            </a:endParaRPr>
          </a:p>
        </p:txBody>
      </p:sp>
    </p:spTree>
    <p:extLst>
      <p:ext uri="{BB962C8B-B14F-4D97-AF65-F5344CB8AC3E}">
        <p14:creationId xmlns:p14="http://schemas.microsoft.com/office/powerpoint/2010/main" val="19867400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4158"/>
            <a:ext cx="8229600" cy="1143000"/>
          </a:xfrm>
        </p:spPr>
        <p:txBody>
          <a:bodyPr/>
          <a:lstStyle/>
          <a:p>
            <a:r>
              <a:rPr lang="en-US" smtClean="0"/>
              <a:t>Click to edit Master title style</a:t>
            </a:r>
            <a:endParaRPr lang="en-US"/>
          </a:p>
        </p:txBody>
      </p:sp>
      <p:sp>
        <p:nvSpPr>
          <p:cNvPr id="4" name="TextBox 3"/>
          <p:cNvSpPr txBox="1"/>
          <p:nvPr userDrawn="1"/>
        </p:nvSpPr>
        <p:spPr>
          <a:xfrm>
            <a:off x="5699342" y="6406250"/>
            <a:ext cx="3444658" cy="492443"/>
          </a:xfrm>
          <a:prstGeom prst="rect">
            <a:avLst/>
          </a:prstGeom>
          <a:noFill/>
        </p:spPr>
        <p:txBody>
          <a:bodyPr wrap="square" rtlCol="0">
            <a:spAutoFit/>
          </a:bodyPr>
          <a:lstStyle/>
          <a:p>
            <a:r>
              <a:rPr lang="en-US" sz="2600" b="1" dirty="0" smtClean="0">
                <a:solidFill>
                  <a:srgbClr val="FFC000"/>
                </a:solidFill>
                <a:latin typeface="Freestyle Script" panose="030804020302050B0404" pitchFamily="66" charset="0"/>
              </a:rPr>
              <a:t>A Celebration of Science and Service</a:t>
            </a:r>
            <a:endParaRPr lang="en-US" sz="2600" b="1" dirty="0">
              <a:solidFill>
                <a:srgbClr val="FFC000"/>
              </a:solidFill>
              <a:latin typeface="Freestyle Script" panose="030804020302050B0404" pitchFamily="66" charset="0"/>
            </a:endParaRPr>
          </a:p>
        </p:txBody>
      </p:sp>
    </p:spTree>
    <p:extLst>
      <p:ext uri="{BB962C8B-B14F-4D97-AF65-F5344CB8AC3E}">
        <p14:creationId xmlns:p14="http://schemas.microsoft.com/office/powerpoint/2010/main" val="209527282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p:cNvSpPr txBox="1"/>
          <p:nvPr userDrawn="1"/>
        </p:nvSpPr>
        <p:spPr>
          <a:xfrm>
            <a:off x="5699342" y="6406250"/>
            <a:ext cx="3444658" cy="492443"/>
          </a:xfrm>
          <a:prstGeom prst="rect">
            <a:avLst/>
          </a:prstGeom>
          <a:noFill/>
        </p:spPr>
        <p:txBody>
          <a:bodyPr wrap="square" rtlCol="0">
            <a:spAutoFit/>
          </a:bodyPr>
          <a:lstStyle/>
          <a:p>
            <a:r>
              <a:rPr lang="en-US" sz="2600" b="1" dirty="0" smtClean="0">
                <a:solidFill>
                  <a:srgbClr val="FFC000"/>
                </a:solidFill>
                <a:latin typeface="Freestyle Script" panose="030804020302050B0404" pitchFamily="66" charset="0"/>
              </a:rPr>
              <a:t>A Celebration of Science and Service</a:t>
            </a:r>
            <a:endParaRPr lang="en-US" sz="2600" b="1" dirty="0">
              <a:solidFill>
                <a:srgbClr val="FFC000"/>
              </a:solidFill>
              <a:latin typeface="Freestyle Script" panose="030804020302050B0404" pitchFamily="66" charset="0"/>
            </a:endParaRPr>
          </a:p>
        </p:txBody>
      </p:sp>
    </p:spTree>
    <p:extLst>
      <p:ext uri="{BB962C8B-B14F-4D97-AF65-F5344CB8AC3E}">
        <p14:creationId xmlns:p14="http://schemas.microsoft.com/office/powerpoint/2010/main" val="4163414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Box 4"/>
          <p:cNvSpPr txBox="1"/>
          <p:nvPr userDrawn="1"/>
        </p:nvSpPr>
        <p:spPr>
          <a:xfrm>
            <a:off x="5699342" y="6406250"/>
            <a:ext cx="3444658" cy="492443"/>
          </a:xfrm>
          <a:prstGeom prst="rect">
            <a:avLst/>
          </a:prstGeom>
          <a:noFill/>
        </p:spPr>
        <p:txBody>
          <a:bodyPr wrap="square" rtlCol="0">
            <a:spAutoFit/>
          </a:bodyPr>
          <a:lstStyle/>
          <a:p>
            <a:r>
              <a:rPr lang="en-US" sz="2600" b="1" dirty="0" smtClean="0">
                <a:solidFill>
                  <a:srgbClr val="FFC000"/>
                </a:solidFill>
                <a:latin typeface="Freestyle Script" panose="030804020302050B0404" pitchFamily="66" charset="0"/>
              </a:rPr>
              <a:t>A Celebration of Science and Service</a:t>
            </a:r>
            <a:endParaRPr lang="en-US" sz="2600" b="1" dirty="0">
              <a:solidFill>
                <a:srgbClr val="FFC000"/>
              </a:solidFill>
              <a:latin typeface="Freestyle Script" panose="030804020302050B0404" pitchFamily="66" charset="0"/>
            </a:endParaRPr>
          </a:p>
        </p:txBody>
      </p:sp>
    </p:spTree>
    <p:extLst>
      <p:ext uri="{BB962C8B-B14F-4D97-AF65-F5344CB8AC3E}">
        <p14:creationId xmlns:p14="http://schemas.microsoft.com/office/powerpoint/2010/main" val="2069787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Box 4"/>
          <p:cNvSpPr txBox="1"/>
          <p:nvPr userDrawn="1"/>
        </p:nvSpPr>
        <p:spPr>
          <a:xfrm>
            <a:off x="5699342" y="6406250"/>
            <a:ext cx="3444658" cy="492443"/>
          </a:xfrm>
          <a:prstGeom prst="rect">
            <a:avLst/>
          </a:prstGeom>
          <a:noFill/>
        </p:spPr>
        <p:txBody>
          <a:bodyPr wrap="square" rtlCol="0">
            <a:spAutoFit/>
          </a:bodyPr>
          <a:lstStyle/>
          <a:p>
            <a:r>
              <a:rPr lang="en-US" sz="2600" b="1" dirty="0" smtClean="0">
                <a:solidFill>
                  <a:srgbClr val="FFC000"/>
                </a:solidFill>
                <a:latin typeface="Freestyle Script" panose="030804020302050B0404" pitchFamily="66" charset="0"/>
              </a:rPr>
              <a:t>A Celebration of Science and Service</a:t>
            </a:r>
            <a:endParaRPr lang="en-US" sz="2600" b="1" dirty="0">
              <a:solidFill>
                <a:srgbClr val="FFC000"/>
              </a:solidFill>
              <a:latin typeface="Freestyle Script" panose="030804020302050B0404" pitchFamily="66" charset="0"/>
            </a:endParaRPr>
          </a:p>
        </p:txBody>
      </p:sp>
    </p:spTree>
    <p:extLst>
      <p:ext uri="{BB962C8B-B14F-4D97-AF65-F5344CB8AC3E}">
        <p14:creationId xmlns:p14="http://schemas.microsoft.com/office/powerpoint/2010/main" val="9421513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69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2" name="Picture 1" descr="Wave+ANRLogo_Centennial+ACelebration.jp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92436" y="5765390"/>
            <a:ext cx="8961118" cy="1070760"/>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3" r:id="rId9"/>
  </p:sldLayoutIdLst>
  <p:timing>
    <p:tnLst>
      <p:par>
        <p:cTn id="1" dur="indefinite" restart="never" nodeType="tmRoot"/>
      </p:par>
    </p:tnLst>
  </p:timing>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D197FB0-663E-3444-8125-B1D3D8B17D23}" type="datetimeFigureOut">
              <a:rPr lang="en-US"/>
              <a:pPr>
                <a:defRPr/>
              </a:pPr>
              <a:t>12/8/2014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5AADD5E-249E-D940-98C1-1ED06A7B522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vbolshakova@ucanr.edu" TargetMode="External"/><Relationship Id="rId1" Type="http://schemas.openxmlformats.org/officeDocument/2006/relationships/slideLayout" Target="../slideLayouts/slideLayout2.xml"/><Relationship Id="rId5" Type="http://schemas.openxmlformats.org/officeDocument/2006/relationships/hyperlink" Target="http://rapidfire.sci.gsfc.nasa.gov/"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gif"/></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ucanr.org/cropmanag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52" y="290787"/>
            <a:ext cx="9066048" cy="1822861"/>
          </a:xfrm>
        </p:spPr>
        <p:txBody>
          <a:bodyPr/>
          <a:lstStyle/>
          <a:p>
            <a:r>
              <a:rPr lang="en-US" sz="3200" b="1" dirty="0" smtClean="0">
                <a:solidFill>
                  <a:schemeClr val="tx2"/>
                </a:solidFill>
                <a:latin typeface="Cambria" panose="02040503050406030204" pitchFamily="18" charset="0"/>
              </a:rPr>
              <a:t>UC Cooperative Extension San Mateo County</a:t>
            </a:r>
            <a:r>
              <a:rPr lang="en-US" sz="3200" dirty="0" smtClean="0">
                <a:solidFill>
                  <a:schemeClr val="tx2"/>
                </a:solidFill>
                <a:latin typeface="Cambria" panose="02040503050406030204" pitchFamily="18" charset="0"/>
              </a:rPr>
              <a:t/>
            </a:r>
            <a:br>
              <a:rPr lang="en-US" sz="3200" dirty="0" smtClean="0">
                <a:solidFill>
                  <a:schemeClr val="tx2"/>
                </a:solidFill>
                <a:latin typeface="Cambria" panose="02040503050406030204" pitchFamily="18" charset="0"/>
              </a:rPr>
            </a:br>
            <a:r>
              <a:rPr lang="en-US" sz="3000" b="1" dirty="0" smtClean="0"/>
              <a:t>Resources </a:t>
            </a:r>
            <a:r>
              <a:rPr lang="en-US" sz="3000" b="1" dirty="0"/>
              <a:t>and Partnership Opportunities </a:t>
            </a:r>
            <a:r>
              <a:rPr lang="en-US" sz="3200" dirty="0" smtClean="0">
                <a:solidFill>
                  <a:schemeClr val="tx2"/>
                </a:solidFill>
              </a:rPr>
              <a:t/>
            </a:r>
            <a:br>
              <a:rPr lang="en-US" sz="3200" dirty="0" smtClean="0">
                <a:solidFill>
                  <a:schemeClr val="tx2"/>
                </a:solidFill>
              </a:rPr>
            </a:br>
            <a:r>
              <a:rPr lang="en-US" sz="3200" dirty="0" smtClean="0"/>
              <a:t/>
            </a:r>
            <a:br>
              <a:rPr lang="en-US" sz="3200" dirty="0" smtClean="0"/>
            </a:br>
            <a:endParaRPr lang="en-US" sz="3200" dirty="0"/>
          </a:p>
        </p:txBody>
      </p:sp>
      <p:sp>
        <p:nvSpPr>
          <p:cNvPr id="8" name="TextBox 7"/>
          <p:cNvSpPr txBox="1"/>
          <p:nvPr/>
        </p:nvSpPr>
        <p:spPr>
          <a:xfrm>
            <a:off x="6037257" y="4706597"/>
            <a:ext cx="3106743" cy="1200329"/>
          </a:xfrm>
          <a:prstGeom prst="rect">
            <a:avLst/>
          </a:prstGeom>
          <a:noFill/>
        </p:spPr>
        <p:txBody>
          <a:bodyPr wrap="square" rtlCol="0">
            <a:spAutoFit/>
          </a:bodyPr>
          <a:lstStyle/>
          <a:p>
            <a:r>
              <a:rPr lang="en-US" dirty="0" smtClean="0"/>
              <a:t>Virginia Bolshakova</a:t>
            </a:r>
          </a:p>
          <a:p>
            <a:r>
              <a:rPr lang="en-US" dirty="0" smtClean="0"/>
              <a:t>Director, UCCE SM/SF Counties</a:t>
            </a:r>
          </a:p>
          <a:p>
            <a:r>
              <a:rPr lang="en-US" dirty="0" smtClean="0">
                <a:hlinkClick r:id="rId2"/>
              </a:rPr>
              <a:t>vbolshakova@ucanr.edu</a:t>
            </a:r>
            <a:endParaRPr lang="en-US" dirty="0" smtClean="0"/>
          </a:p>
          <a:p>
            <a:endParaRPr lang="en-US" dirty="0"/>
          </a:p>
        </p:txBody>
      </p:sp>
      <p:pic>
        <p:nvPicPr>
          <p:cNvPr id="13314" name="Picture 2" descr="All Dry on the Western 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968" y="1375585"/>
            <a:ext cx="4571067" cy="304737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All Dry on the Western 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1" y="1374514"/>
            <a:ext cx="4586815" cy="3057876"/>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idx="1"/>
          </p:nvPr>
        </p:nvSpPr>
        <p:spPr>
          <a:xfrm>
            <a:off x="46798" y="3967419"/>
            <a:ext cx="9028339" cy="332520"/>
          </a:xfrm>
        </p:spPr>
        <p:txBody>
          <a:bodyPr/>
          <a:lstStyle/>
          <a:p>
            <a:pPr marL="0" indent="0">
              <a:buNone/>
            </a:pPr>
            <a:r>
              <a:rPr lang="en-US" sz="2000" b="1" dirty="0" smtClean="0">
                <a:solidFill>
                  <a:schemeClr val="bg1"/>
                </a:solidFill>
              </a:rPr>
              <a:t>January 2013						   	January 2014</a:t>
            </a:r>
            <a:endParaRPr lang="en-US" sz="2000" b="1" dirty="0">
              <a:solidFill>
                <a:schemeClr val="bg1"/>
              </a:solidFill>
            </a:endParaRPr>
          </a:p>
        </p:txBody>
      </p:sp>
      <p:sp>
        <p:nvSpPr>
          <p:cNvPr id="11" name="Rectangle 10"/>
          <p:cNvSpPr/>
          <p:nvPr/>
        </p:nvSpPr>
        <p:spPr>
          <a:xfrm>
            <a:off x="11861" y="4440459"/>
            <a:ext cx="8908329" cy="276999"/>
          </a:xfrm>
          <a:prstGeom prst="rect">
            <a:avLst/>
          </a:prstGeom>
        </p:spPr>
        <p:txBody>
          <a:bodyPr wrap="square">
            <a:spAutoFit/>
          </a:bodyPr>
          <a:lstStyle/>
          <a:p>
            <a:r>
              <a:rPr lang="fr-FR" sz="1200" dirty="0"/>
              <a:t>NASA images </a:t>
            </a:r>
            <a:r>
              <a:rPr lang="fr-FR" sz="1200" dirty="0" err="1"/>
              <a:t>courtesy</a:t>
            </a:r>
            <a:r>
              <a:rPr lang="fr-FR" sz="1200" dirty="0"/>
              <a:t> </a:t>
            </a:r>
            <a:r>
              <a:rPr lang="fr-FR" sz="1200" dirty="0">
                <a:hlinkClick r:id="rId5"/>
              </a:rPr>
              <a:t>LANCE/EOSDIS MODIS Rapid </a:t>
            </a:r>
            <a:r>
              <a:rPr lang="fr-FR" sz="1200" dirty="0" err="1">
                <a:hlinkClick r:id="rId5"/>
              </a:rPr>
              <a:t>Response</a:t>
            </a:r>
            <a:r>
              <a:rPr lang="fr-FR" sz="1200" dirty="0">
                <a:hlinkClick r:id="rId5"/>
              </a:rPr>
              <a:t> Team</a:t>
            </a:r>
            <a:r>
              <a:rPr lang="fr-FR" sz="1200" dirty="0"/>
              <a:t> at NASA GSFC</a:t>
            </a:r>
            <a:endParaRPr lang="en-US" sz="1200" dirty="0"/>
          </a:p>
        </p:txBody>
      </p:sp>
    </p:spTree>
    <p:extLst>
      <p:ext uri="{BB962C8B-B14F-4D97-AF65-F5344CB8AC3E}">
        <p14:creationId xmlns:p14="http://schemas.microsoft.com/office/powerpoint/2010/main" val="1592971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05" y="274789"/>
            <a:ext cx="8934995" cy="1140652"/>
          </a:xfrm>
        </p:spPr>
        <p:txBody>
          <a:bodyPr/>
          <a:lstStyle/>
          <a:p>
            <a:r>
              <a:rPr lang="en-US" sz="2800" b="1" dirty="0" smtClean="0">
                <a:solidFill>
                  <a:schemeClr val="tx2"/>
                </a:solidFill>
                <a:latin typeface="Cambria" panose="02040503050406030204" pitchFamily="18" charset="0"/>
              </a:rPr>
              <a:t>UCCE Livestock &amp; Natural Resources Advisor </a:t>
            </a:r>
            <a:br>
              <a:rPr lang="en-US" sz="2800" b="1" dirty="0" smtClean="0">
                <a:solidFill>
                  <a:schemeClr val="tx2"/>
                </a:solidFill>
                <a:latin typeface="Cambria" panose="02040503050406030204" pitchFamily="18" charset="0"/>
              </a:rPr>
            </a:br>
            <a:r>
              <a:rPr lang="en-US" sz="2800" b="1" dirty="0" smtClean="0">
                <a:solidFill>
                  <a:schemeClr val="tx2"/>
                </a:solidFill>
                <a:latin typeface="Cambria" panose="02040503050406030204" pitchFamily="18" charset="0"/>
              </a:rPr>
              <a:t>Larry </a:t>
            </a:r>
            <a:r>
              <a:rPr lang="en-US" sz="2800" b="1" dirty="0" err="1" smtClean="0">
                <a:solidFill>
                  <a:schemeClr val="tx2"/>
                </a:solidFill>
                <a:latin typeface="Cambria" panose="02040503050406030204" pitchFamily="18" charset="0"/>
              </a:rPr>
              <a:t>Forero</a:t>
            </a:r>
            <a:r>
              <a:rPr lang="en-US" sz="2800" b="1" dirty="0" smtClean="0">
                <a:solidFill>
                  <a:schemeClr val="tx2"/>
                </a:solidFill>
                <a:latin typeface="Cambria" panose="02040503050406030204" pitchFamily="18" charset="0"/>
              </a:rPr>
              <a:t>: Irrigation School</a:t>
            </a:r>
            <a:endParaRPr lang="en-US" sz="2800" b="1" dirty="0">
              <a:solidFill>
                <a:schemeClr val="tx2"/>
              </a:solidFill>
              <a:latin typeface="Cambria" panose="02040503050406030204" pitchFamily="18" charset="0"/>
            </a:endParaRPr>
          </a:p>
        </p:txBody>
      </p:sp>
      <p:sp>
        <p:nvSpPr>
          <p:cNvPr id="3" name="Content Placeholder 2"/>
          <p:cNvSpPr>
            <a:spLocks noGrp="1"/>
          </p:cNvSpPr>
          <p:nvPr>
            <p:ph idx="1"/>
          </p:nvPr>
        </p:nvSpPr>
        <p:spPr>
          <a:xfrm>
            <a:off x="209005" y="1780549"/>
            <a:ext cx="3653942" cy="4146114"/>
          </a:xfrm>
        </p:spPr>
        <p:txBody>
          <a:bodyPr/>
          <a:lstStyle/>
          <a:p>
            <a:r>
              <a:rPr lang="en-US" sz="2000" dirty="0" smtClean="0"/>
              <a:t>UCCE Shasta </a:t>
            </a:r>
            <a:r>
              <a:rPr lang="en-US" sz="2000" dirty="0"/>
              <a:t>&amp; Trinity </a:t>
            </a:r>
            <a:r>
              <a:rPr lang="en-US" sz="2000" dirty="0" smtClean="0"/>
              <a:t>Counties </a:t>
            </a:r>
            <a:r>
              <a:rPr lang="en-US" sz="2000" dirty="0"/>
              <a:t>livestock and natural resources advisor since 1988, Larry </a:t>
            </a:r>
            <a:r>
              <a:rPr lang="en-US" sz="2000" dirty="0" err="1"/>
              <a:t>Forero</a:t>
            </a:r>
            <a:r>
              <a:rPr lang="en-US" sz="2000" dirty="0"/>
              <a:t> has recently been helping ranchers maximize their irrigation efficiency as state regulators are taking a hard look at water use. He plans an ‘irrigation school’ this spring.</a:t>
            </a:r>
            <a:endParaRPr lang="en-US" sz="2000" dirty="0">
              <a:latin typeface="Calibri" charset="0"/>
            </a:endParaRPr>
          </a:p>
          <a:p>
            <a:endParaRPr lang="en-US" sz="2000" dirty="0"/>
          </a:p>
        </p:txBody>
      </p:sp>
      <p:pic>
        <p:nvPicPr>
          <p:cNvPr id="4" name="Picture 2" descr="http://nature.berkeley.edu/breakthroughs/photos/F04F02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55317">
            <a:off x="4229492" y="1941789"/>
            <a:ext cx="4659003" cy="34942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7356135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ctrTitle"/>
          </p:nvPr>
        </p:nvSpPr>
        <p:spPr>
          <a:xfrm>
            <a:off x="641672" y="342235"/>
            <a:ext cx="7772400" cy="672992"/>
          </a:xfrm>
        </p:spPr>
        <p:txBody>
          <a:bodyPr/>
          <a:lstStyle/>
          <a:p>
            <a:pPr algn="l"/>
            <a:r>
              <a:rPr lang="en-US" sz="2800" b="1" dirty="0">
                <a:solidFill>
                  <a:schemeClr val="accent1">
                    <a:lumMod val="75000"/>
                  </a:schemeClr>
                </a:solidFill>
                <a:latin typeface="Cambria" panose="02040503050406030204" pitchFamily="18" charset="0"/>
              </a:rPr>
              <a:t>UC Response to Drought: </a:t>
            </a:r>
            <a:r>
              <a:rPr lang="en-US" sz="2800" b="1" dirty="0" smtClean="0">
                <a:solidFill>
                  <a:schemeClr val="accent1">
                    <a:lumMod val="75000"/>
                  </a:schemeClr>
                </a:solidFill>
                <a:latin typeface="Cambria" panose="02040503050406030204" pitchFamily="18" charset="0"/>
              </a:rPr>
              <a:t>Short-term</a:t>
            </a:r>
            <a:endParaRPr lang="en-US" sz="2800" b="1" dirty="0">
              <a:solidFill>
                <a:schemeClr val="accent1">
                  <a:lumMod val="75000"/>
                </a:schemeClr>
              </a:solidFill>
              <a:latin typeface="Cambria" panose="02040503050406030204" pitchFamily="18" charset="0"/>
            </a:endParaRPr>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87876" y="1273629"/>
            <a:ext cx="7117960" cy="3951515"/>
          </a:xfrm>
          <a:prstGeom prst="rect">
            <a:avLst/>
          </a:prstGeom>
          <a:noFill/>
          <a:ln w="9525">
            <a:solidFill>
              <a:schemeClr val="tx2"/>
            </a:solidFill>
            <a:miter lim="800000"/>
            <a:headEnd/>
            <a:tailEnd/>
          </a:ln>
        </p:spPr>
      </p:pic>
      <p:sp>
        <p:nvSpPr>
          <p:cNvPr id="2" name="TextBox 1"/>
          <p:cNvSpPr txBox="1"/>
          <p:nvPr/>
        </p:nvSpPr>
        <p:spPr>
          <a:xfrm>
            <a:off x="5164390" y="5470484"/>
            <a:ext cx="2941446" cy="461665"/>
          </a:xfrm>
          <a:prstGeom prst="rect">
            <a:avLst/>
          </a:prstGeom>
          <a:noFill/>
        </p:spPr>
        <p:txBody>
          <a:bodyPr wrap="none" rtlCol="0">
            <a:spAutoFit/>
          </a:bodyPr>
          <a:lstStyle/>
          <a:p>
            <a:r>
              <a:rPr lang="en-US" sz="2400" dirty="0"/>
              <a:t>http://ciwr.ucanr.edu/</a:t>
            </a:r>
          </a:p>
        </p:txBody>
      </p:sp>
    </p:spTree>
    <p:extLst>
      <p:ext uri="{BB962C8B-B14F-4D97-AF65-F5344CB8AC3E}">
        <p14:creationId xmlns:p14="http://schemas.microsoft.com/office/powerpoint/2010/main" val="3238155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ctrTitle"/>
          </p:nvPr>
        </p:nvSpPr>
        <p:spPr>
          <a:xfrm>
            <a:off x="106016" y="198783"/>
            <a:ext cx="8931965" cy="1033670"/>
          </a:xfrm>
        </p:spPr>
        <p:txBody>
          <a:bodyPr/>
          <a:lstStyle/>
          <a:p>
            <a:pPr eaLnBrk="1" hangingPunct="1"/>
            <a:r>
              <a:rPr lang="en-US" sz="2800" b="1" dirty="0" smtClean="0">
                <a:solidFill>
                  <a:schemeClr val="accent1">
                    <a:lumMod val="75000"/>
                  </a:schemeClr>
                </a:solidFill>
                <a:latin typeface="Cambria" panose="02040503050406030204" pitchFamily="18" charset="0"/>
              </a:rPr>
              <a:t>Current Drought Resources</a:t>
            </a:r>
            <a:endParaRPr lang="en-US" sz="2800" b="1" dirty="0">
              <a:solidFill>
                <a:schemeClr val="accent1">
                  <a:lumMod val="75000"/>
                </a:schemeClr>
              </a:solidFill>
              <a:latin typeface="Cambria" panose="02040503050406030204" pitchFamily="18" charset="0"/>
            </a:endParaRPr>
          </a:p>
        </p:txBody>
      </p:sp>
      <p:sp>
        <p:nvSpPr>
          <p:cNvPr id="5" name="Rectangle 4"/>
          <p:cNvSpPr/>
          <p:nvPr/>
        </p:nvSpPr>
        <p:spPr>
          <a:xfrm>
            <a:off x="1143003" y="4750907"/>
            <a:ext cx="6849837" cy="830997"/>
          </a:xfrm>
          <a:prstGeom prst="rect">
            <a:avLst/>
          </a:prstGeom>
        </p:spPr>
        <p:txBody>
          <a:bodyPr wrap="square">
            <a:spAutoFit/>
          </a:bodyPr>
          <a:lstStyle/>
          <a:p>
            <a:pPr eaLnBrk="1" fontAlgn="auto" hangingPunct="1">
              <a:spcAft>
                <a:spcPts val="0"/>
              </a:spcAft>
              <a:buFont typeface="Arial"/>
              <a:buNone/>
              <a:defRPr/>
            </a:pPr>
            <a:r>
              <a:rPr lang="en-US" sz="2400" dirty="0" smtClean="0">
                <a:solidFill>
                  <a:schemeClr val="accent1">
                    <a:lumMod val="75000"/>
                  </a:schemeClr>
                </a:solidFill>
              </a:rPr>
              <a:t>Drought-related events, information, experts list, media coverage, and stories.</a:t>
            </a:r>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06334" y="1232453"/>
            <a:ext cx="5682343" cy="3314700"/>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1185326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52229" y="1368880"/>
            <a:ext cx="3962400"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accent1">
                    <a:lumMod val="75000"/>
                  </a:schemeClr>
                </a:solidFill>
              </a:rPr>
              <a:t>Almost 150 events this year.  About 10,000 attendees.</a:t>
            </a:r>
          </a:p>
          <a:p>
            <a:pPr marL="285750" indent="-285750">
              <a:buFont typeface="Arial" panose="020B0604020202020204" pitchFamily="34" charset="0"/>
              <a:buChar char="•"/>
            </a:pPr>
            <a:endParaRPr lang="en-US" sz="2000" dirty="0">
              <a:solidFill>
                <a:schemeClr val="accent1">
                  <a:lumMod val="75000"/>
                </a:schemeClr>
              </a:solidFill>
            </a:endParaRPr>
          </a:p>
          <a:p>
            <a:pPr marL="285750" indent="-285750">
              <a:buFont typeface="Arial" panose="020B0604020202020204" pitchFamily="34" charset="0"/>
              <a:buChar char="•"/>
            </a:pPr>
            <a:r>
              <a:rPr lang="en-US" sz="2000" dirty="0" smtClean="0">
                <a:solidFill>
                  <a:schemeClr val="accent1">
                    <a:lumMod val="75000"/>
                  </a:schemeClr>
                </a:solidFill>
              </a:rPr>
              <a:t>Many events with video capture now on the web.</a:t>
            </a:r>
          </a:p>
          <a:p>
            <a:pPr marL="285750" indent="-285750">
              <a:buFont typeface="Arial" panose="020B0604020202020204" pitchFamily="34" charset="0"/>
              <a:buChar char="•"/>
            </a:pPr>
            <a:endParaRPr lang="en-US" sz="2000" dirty="0">
              <a:solidFill>
                <a:schemeClr val="accent1">
                  <a:lumMod val="75000"/>
                </a:schemeClr>
              </a:solidFill>
            </a:endParaRPr>
          </a:p>
          <a:p>
            <a:pPr marL="285750" indent="-285750">
              <a:buFont typeface="Arial" panose="020B0604020202020204" pitchFamily="34" charset="0"/>
              <a:buChar char="•"/>
            </a:pPr>
            <a:r>
              <a:rPr lang="en-US" sz="2000" dirty="0" smtClean="0">
                <a:solidFill>
                  <a:schemeClr val="accent1">
                    <a:lumMod val="75000"/>
                  </a:schemeClr>
                </a:solidFill>
              </a:rPr>
              <a:t>Over 15 more events planned with more to come</a:t>
            </a:r>
          </a:p>
        </p:txBody>
      </p:sp>
      <p:sp>
        <p:nvSpPr>
          <p:cNvPr id="4" name="Title 1"/>
          <p:cNvSpPr>
            <a:spLocks noGrp="1"/>
          </p:cNvSpPr>
          <p:nvPr>
            <p:ph type="ctrTitle"/>
          </p:nvPr>
        </p:nvSpPr>
        <p:spPr>
          <a:xfrm>
            <a:off x="106016" y="198783"/>
            <a:ext cx="8931965" cy="1033670"/>
          </a:xfrm>
        </p:spPr>
        <p:txBody>
          <a:bodyPr/>
          <a:lstStyle/>
          <a:p>
            <a:pPr eaLnBrk="1" hangingPunct="1"/>
            <a:r>
              <a:rPr lang="en-US" sz="2800" b="1" dirty="0" smtClean="0">
                <a:solidFill>
                  <a:schemeClr val="accent1">
                    <a:lumMod val="75000"/>
                  </a:schemeClr>
                </a:solidFill>
                <a:latin typeface="Cambria" panose="02040503050406030204" pitchFamily="18" charset="0"/>
              </a:rPr>
              <a:t>UC Drought Education and Events</a:t>
            </a:r>
            <a:endParaRPr lang="en-US" sz="2800" b="1" dirty="0">
              <a:solidFill>
                <a:schemeClr val="accent1">
                  <a:lumMod val="75000"/>
                </a:schemeClr>
              </a:solidFill>
              <a:latin typeface="Cambria" panose="02040503050406030204" pitchFamily="18" charset="0"/>
            </a:endParaRPr>
          </a:p>
        </p:txBody>
      </p:sp>
      <p:pic>
        <p:nvPicPr>
          <p:cNvPr id="3" name="Picture 2" descr="http://static01.nyt.com/images/2014/02/02/us/02drought-slide-4XWV/02drought-slide-4XWV-superJumb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1530" y="1347108"/>
            <a:ext cx="4071328" cy="2713564"/>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1530" y="4068836"/>
            <a:ext cx="4071328" cy="738664"/>
          </a:xfrm>
          <a:prstGeom prst="rect">
            <a:avLst/>
          </a:prstGeom>
          <a:noFill/>
        </p:spPr>
        <p:txBody>
          <a:bodyPr wrap="square" rtlCol="0">
            <a:spAutoFit/>
          </a:bodyPr>
          <a:lstStyle/>
          <a:p>
            <a:r>
              <a:rPr lang="en-US" sz="1400" dirty="0" smtClean="0">
                <a:solidFill>
                  <a:schemeClr val="accent1">
                    <a:lumMod val="75000"/>
                  </a:schemeClr>
                </a:solidFill>
              </a:rPr>
              <a:t>Veterinarian Dr. Nancy Martin talks with ranchers about how to help their herds survive drought at a UC ANR workshop in Browns Valley in January.</a:t>
            </a:r>
            <a:endParaRPr lang="en-US" sz="1400" dirty="0">
              <a:solidFill>
                <a:schemeClr val="accent1">
                  <a:lumMod val="75000"/>
                </a:schemeClr>
              </a:solidFill>
            </a:endParaRPr>
          </a:p>
        </p:txBody>
      </p:sp>
    </p:spTree>
    <p:extLst>
      <p:ext uri="{BB962C8B-B14F-4D97-AF65-F5344CB8AC3E}">
        <p14:creationId xmlns:p14="http://schemas.microsoft.com/office/powerpoint/2010/main" val="1287709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469571" y="1192062"/>
            <a:ext cx="6188526" cy="4384143"/>
          </a:xfrm>
          <a:prstGeom prst="rect">
            <a:avLst/>
          </a:prstGeom>
          <a:noFill/>
          <a:ln w="9525">
            <a:solidFill>
              <a:schemeClr val="tx2"/>
            </a:solidFill>
            <a:miter lim="800000"/>
            <a:headEnd/>
            <a:tailEnd/>
          </a:ln>
        </p:spPr>
      </p:pic>
      <p:sp>
        <p:nvSpPr>
          <p:cNvPr id="3" name="Title 1"/>
          <p:cNvSpPr>
            <a:spLocks noGrp="1"/>
          </p:cNvSpPr>
          <p:nvPr>
            <p:ph type="ctrTitle"/>
          </p:nvPr>
        </p:nvSpPr>
        <p:spPr>
          <a:xfrm>
            <a:off x="106016" y="198783"/>
            <a:ext cx="8931965" cy="1033670"/>
          </a:xfrm>
        </p:spPr>
        <p:txBody>
          <a:bodyPr/>
          <a:lstStyle/>
          <a:p>
            <a:pPr eaLnBrk="1" hangingPunct="1"/>
            <a:r>
              <a:rPr lang="en-US" sz="2800" b="1" dirty="0" smtClean="0">
                <a:solidFill>
                  <a:schemeClr val="accent1">
                    <a:lumMod val="75000"/>
                  </a:schemeClr>
                </a:solidFill>
                <a:latin typeface="Cambria" panose="02040503050406030204" pitchFamily="18" charset="0"/>
              </a:rPr>
              <a:t>UC Drought Information</a:t>
            </a:r>
            <a:endParaRPr lang="en-US" sz="2800" b="1" dirty="0">
              <a:solidFill>
                <a:schemeClr val="accent1">
                  <a:lumMod val="75000"/>
                </a:schemeClr>
              </a:solidFill>
              <a:latin typeface="Cambria" panose="02040503050406030204" pitchFamily="18" charset="0"/>
            </a:endParaRPr>
          </a:p>
        </p:txBody>
      </p:sp>
    </p:spTree>
    <p:extLst>
      <p:ext uri="{BB962C8B-B14F-4D97-AF65-F5344CB8AC3E}">
        <p14:creationId xmlns:p14="http://schemas.microsoft.com/office/powerpoint/2010/main" val="42614106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1395" y="1210306"/>
            <a:ext cx="1393925" cy="561335"/>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 name="TextBox 1"/>
          <p:cNvSpPr txBox="1"/>
          <p:nvPr/>
        </p:nvSpPr>
        <p:spPr>
          <a:xfrm>
            <a:off x="320575" y="4484915"/>
            <a:ext cx="8611153" cy="1200329"/>
          </a:xfrm>
          <a:prstGeom prst="rect">
            <a:avLst/>
          </a:prstGeom>
          <a:noFill/>
        </p:spPr>
        <p:txBody>
          <a:bodyPr wrap="square" rtlCol="0">
            <a:spAutoFit/>
          </a:bodyPr>
          <a:lstStyle/>
          <a:p>
            <a:r>
              <a:rPr lang="en-US" dirty="0" smtClean="0">
                <a:solidFill>
                  <a:schemeClr val="accent1">
                    <a:lumMod val="75000"/>
                  </a:schemeClr>
                </a:solidFill>
              </a:rPr>
              <a:t>Over 300 articles in a variety of media outlets including the </a:t>
            </a:r>
            <a:r>
              <a:rPr lang="en-US" i="1" dirty="0" smtClean="0">
                <a:solidFill>
                  <a:schemeClr val="accent1">
                    <a:lumMod val="75000"/>
                  </a:schemeClr>
                </a:solidFill>
              </a:rPr>
              <a:t>New York Times, Washington Post, Los Angeles Times, Time, Businessweek and Mother Jones.</a:t>
            </a:r>
            <a:endParaRPr lang="en-US" i="1" dirty="0">
              <a:solidFill>
                <a:schemeClr val="accent1">
                  <a:lumMod val="75000"/>
                </a:schemeClr>
              </a:solidFill>
            </a:endParaRPr>
          </a:p>
          <a:p>
            <a:endParaRPr lang="en-US" i="1" dirty="0" smtClean="0">
              <a:solidFill>
                <a:schemeClr val="accent1">
                  <a:lumMod val="75000"/>
                </a:schemeClr>
              </a:solidFill>
            </a:endParaRPr>
          </a:p>
          <a:p>
            <a:r>
              <a:rPr lang="en-US" dirty="0" smtClean="0">
                <a:solidFill>
                  <a:schemeClr val="accent1">
                    <a:lumMod val="75000"/>
                  </a:schemeClr>
                </a:solidFill>
              </a:rPr>
              <a:t>Media Experts from UC ANR and each UC Campus.</a:t>
            </a:r>
            <a:endParaRPr lang="en-US" dirty="0">
              <a:solidFill>
                <a:schemeClr val="accent1">
                  <a:lumMod val="75000"/>
                </a:schemeClr>
              </a:solidFill>
            </a:endParaRPr>
          </a:p>
        </p:txBody>
      </p:sp>
      <p:sp>
        <p:nvSpPr>
          <p:cNvPr id="4" name="Title 1"/>
          <p:cNvSpPr>
            <a:spLocks noGrp="1"/>
          </p:cNvSpPr>
          <p:nvPr>
            <p:ph type="ctrTitle"/>
          </p:nvPr>
        </p:nvSpPr>
        <p:spPr>
          <a:xfrm>
            <a:off x="106016" y="198783"/>
            <a:ext cx="8931965" cy="1033670"/>
          </a:xfrm>
        </p:spPr>
        <p:txBody>
          <a:bodyPr/>
          <a:lstStyle/>
          <a:p>
            <a:pPr eaLnBrk="1" hangingPunct="1"/>
            <a:r>
              <a:rPr lang="en-US" sz="2800" b="1" dirty="0" smtClean="0">
                <a:solidFill>
                  <a:schemeClr val="accent1">
                    <a:lumMod val="75000"/>
                  </a:schemeClr>
                </a:solidFill>
                <a:latin typeface="Cambria" panose="02040503050406030204" pitchFamily="18" charset="0"/>
              </a:rPr>
              <a:t>UC Drought Media Coverage</a:t>
            </a:r>
            <a:endParaRPr lang="en-US" sz="2800" b="1" dirty="0">
              <a:solidFill>
                <a:schemeClr val="accent1">
                  <a:lumMod val="75000"/>
                </a:schemeClr>
              </a:solidFill>
              <a:latin typeface="Cambria" panose="02040503050406030204" pitchFamily="18" charset="0"/>
            </a:endParaRPr>
          </a:p>
        </p:txBody>
      </p:sp>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59231" y="1869609"/>
            <a:ext cx="2441126" cy="1975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descr="TI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035" y="1297540"/>
            <a:ext cx="1173489" cy="38686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he New York Tim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25347" y="1286511"/>
            <a:ext cx="2538639" cy="428688"/>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290387" y="1771641"/>
            <a:ext cx="3094088" cy="216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768193" y="1684405"/>
            <a:ext cx="1930475" cy="271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2" name="Picture 16" descr="http://www.kurzweilai.net/images/Mother-Jones-logo.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70221" y="1325954"/>
            <a:ext cx="1465355" cy="33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1838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659782">
            <a:off x="313509" y="549109"/>
            <a:ext cx="8229600" cy="1140652"/>
          </a:xfrm>
        </p:spPr>
        <p:txBody>
          <a:bodyPr/>
          <a:lstStyle/>
          <a:p>
            <a:r>
              <a:rPr lang="en-US" sz="4000" b="1" dirty="0" smtClean="0">
                <a:solidFill>
                  <a:schemeClr val="tx2"/>
                </a:solidFill>
                <a:effectLst>
                  <a:outerShdw blurRad="38100" dist="38100" dir="2700000" algn="tl">
                    <a:srgbClr val="000000">
                      <a:alpha val="43137"/>
                    </a:srgbClr>
                  </a:outerShdw>
                </a:effectLst>
                <a:latin typeface="Cambria" panose="02040503050406030204" pitchFamily="18" charset="0"/>
              </a:rPr>
              <a:t>THANK YOU!</a:t>
            </a:r>
            <a:endParaRPr lang="en-US" sz="4000" b="1" dirty="0">
              <a:solidFill>
                <a:schemeClr val="tx2"/>
              </a:solidFill>
              <a:effectLst>
                <a:outerShdw blurRad="38100" dist="38100" dir="2700000" algn="tl">
                  <a:srgbClr val="000000">
                    <a:alpha val="43137"/>
                  </a:srgbClr>
                </a:outerShdw>
              </a:effectLst>
              <a:latin typeface="Cambria" panose="0204050305040603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113" y="1854925"/>
            <a:ext cx="7049298" cy="3972114"/>
          </a:xfrm>
          <a:prstGeom prst="rect">
            <a:avLst/>
          </a:prstGeom>
        </p:spPr>
      </p:pic>
    </p:spTree>
    <p:extLst>
      <p:ext uri="{BB962C8B-B14F-4D97-AF65-F5344CB8AC3E}">
        <p14:creationId xmlns:p14="http://schemas.microsoft.com/office/powerpoint/2010/main" val="9383532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18411" y="1192020"/>
            <a:ext cx="3662025" cy="3371180"/>
          </a:xfrm>
          <a:prstGeom prst="rect">
            <a:avLst/>
          </a:prstGeom>
          <a:noFill/>
        </p:spPr>
        <p:txBody>
          <a:bodyPr wrap="square">
            <a:spAutoFit/>
          </a:bodyPr>
          <a:lstStyle/>
          <a:p>
            <a:pPr fontAlgn="auto">
              <a:spcBef>
                <a:spcPts val="0"/>
              </a:spcBef>
              <a:spcAft>
                <a:spcPts val="0"/>
              </a:spcAft>
              <a:defRPr/>
            </a:pPr>
            <a:endParaRPr lang="en-US" sz="1400" baseline="30000" dirty="0">
              <a:solidFill>
                <a:prstClr val="black"/>
              </a:solidFill>
              <a:latin typeface="Verdana"/>
              <a:ea typeface="ＭＳ Ｐゴシック" charset="-128"/>
              <a:cs typeface="Verdana"/>
            </a:endParaRPr>
          </a:p>
          <a:p>
            <a:pPr>
              <a:spcBef>
                <a:spcPct val="20000"/>
              </a:spcBef>
              <a:defRPr/>
            </a:pPr>
            <a:r>
              <a:rPr lang="en-US" dirty="0" smtClean="0">
                <a:solidFill>
                  <a:prstClr val="black"/>
                </a:solidFill>
                <a:ea typeface="ＭＳ Ｐゴシック" charset="-128"/>
                <a:cs typeface="ＭＳ Ｐゴシック" charset="-128"/>
              </a:rPr>
              <a:t>We are</a:t>
            </a:r>
          </a:p>
          <a:p>
            <a:pPr marL="285750" indent="-285750">
              <a:spcBef>
                <a:spcPct val="20000"/>
              </a:spcBef>
              <a:buFont typeface="Arial"/>
              <a:buChar char="•"/>
              <a:defRPr/>
            </a:pPr>
            <a:r>
              <a:rPr lang="en-US" dirty="0">
                <a:solidFill>
                  <a:prstClr val="black"/>
                </a:solidFill>
                <a:ea typeface="ＭＳ Ｐゴシック" charset="-128"/>
                <a:cs typeface="ＭＳ Ｐゴシック" charset="-128"/>
              </a:rPr>
              <a:t>Problem Solvers</a:t>
            </a:r>
          </a:p>
          <a:p>
            <a:pPr marL="285750" indent="-285750">
              <a:spcBef>
                <a:spcPct val="20000"/>
              </a:spcBef>
              <a:buFont typeface="Arial"/>
              <a:buChar char="•"/>
              <a:defRPr/>
            </a:pPr>
            <a:r>
              <a:rPr lang="en-US" dirty="0">
                <a:solidFill>
                  <a:prstClr val="black"/>
                </a:solidFill>
                <a:ea typeface="ＭＳ Ｐゴシック" charset="-128"/>
                <a:cs typeface="ＭＳ Ｐゴシック" charset="-128"/>
              </a:rPr>
              <a:t>Researchers</a:t>
            </a:r>
          </a:p>
          <a:p>
            <a:pPr marL="285750" indent="-285750">
              <a:spcBef>
                <a:spcPct val="20000"/>
              </a:spcBef>
              <a:buFont typeface="Arial"/>
              <a:buChar char="•"/>
              <a:defRPr/>
            </a:pPr>
            <a:r>
              <a:rPr lang="en-US" dirty="0">
                <a:solidFill>
                  <a:prstClr val="black"/>
                </a:solidFill>
                <a:ea typeface="ＭＳ Ｐゴシック" charset="-128"/>
                <a:cs typeface="ＭＳ Ｐゴシック" charset="-128"/>
              </a:rPr>
              <a:t>Coordinators</a:t>
            </a:r>
          </a:p>
          <a:p>
            <a:pPr marL="285750" indent="-285750">
              <a:spcBef>
                <a:spcPct val="20000"/>
              </a:spcBef>
              <a:buFont typeface="Arial"/>
              <a:buChar char="•"/>
              <a:defRPr/>
            </a:pPr>
            <a:r>
              <a:rPr lang="en-US" dirty="0">
                <a:solidFill>
                  <a:prstClr val="black"/>
                </a:solidFill>
                <a:ea typeface="ＭＳ Ｐゴシック" charset="-128"/>
                <a:cs typeface="ＭＳ Ｐゴシック" charset="-128"/>
              </a:rPr>
              <a:t>Advisors</a:t>
            </a:r>
          </a:p>
          <a:p>
            <a:pPr marL="285750" indent="-285750">
              <a:spcBef>
                <a:spcPct val="20000"/>
              </a:spcBef>
              <a:buFont typeface="Arial"/>
              <a:buChar char="•"/>
              <a:defRPr/>
            </a:pPr>
            <a:r>
              <a:rPr lang="en-US" dirty="0">
                <a:solidFill>
                  <a:prstClr val="black"/>
                </a:solidFill>
                <a:ea typeface="ＭＳ Ｐゴシック" charset="-128"/>
                <a:cs typeface="ＭＳ Ｐゴシック" charset="-128"/>
              </a:rPr>
              <a:t>Collaborative Leaders</a:t>
            </a:r>
          </a:p>
          <a:p>
            <a:pPr marL="285750" indent="-285750">
              <a:spcBef>
                <a:spcPct val="20000"/>
              </a:spcBef>
              <a:buFont typeface="Arial"/>
              <a:buChar char="•"/>
              <a:defRPr/>
            </a:pPr>
            <a:r>
              <a:rPr lang="en-US" dirty="0">
                <a:solidFill>
                  <a:prstClr val="black"/>
                </a:solidFill>
                <a:ea typeface="ＭＳ Ｐゴシック" charset="-128"/>
                <a:cs typeface="ＭＳ Ｐゴシック" charset="-128"/>
              </a:rPr>
              <a:t>Educators</a:t>
            </a:r>
          </a:p>
          <a:p>
            <a:pPr marL="285750" indent="-285750">
              <a:spcBef>
                <a:spcPct val="20000"/>
              </a:spcBef>
              <a:buFont typeface="Arial"/>
              <a:buChar char="•"/>
              <a:defRPr/>
            </a:pPr>
            <a:r>
              <a:rPr lang="en-US" dirty="0">
                <a:solidFill>
                  <a:prstClr val="black"/>
                </a:solidFill>
                <a:ea typeface="ＭＳ Ｐゴシック" charset="-128"/>
                <a:cs typeface="ＭＳ Ｐゴシック" charset="-128"/>
              </a:rPr>
              <a:t>Stewards </a:t>
            </a:r>
          </a:p>
          <a:p>
            <a:pPr marL="285750" indent="-285750">
              <a:spcBef>
                <a:spcPct val="20000"/>
              </a:spcBef>
              <a:buFont typeface="Arial"/>
              <a:buChar char="•"/>
              <a:defRPr/>
            </a:pPr>
            <a:r>
              <a:rPr lang="en-US" dirty="0">
                <a:solidFill>
                  <a:prstClr val="black"/>
                </a:solidFill>
                <a:ea typeface="ＭＳ Ｐゴシック" charset="-128"/>
                <a:cs typeface="ＭＳ Ｐゴシック" charset="-128"/>
              </a:rPr>
              <a:t>Community Builders</a:t>
            </a:r>
          </a:p>
          <a:p>
            <a:pPr fontAlgn="auto">
              <a:spcBef>
                <a:spcPts val="0"/>
              </a:spcBef>
              <a:spcAft>
                <a:spcPts val="0"/>
              </a:spcAft>
              <a:defRPr/>
            </a:pPr>
            <a:endParaRPr lang="en-US" sz="1400" baseline="30000" dirty="0">
              <a:solidFill>
                <a:prstClr val="black"/>
              </a:solidFill>
              <a:latin typeface="Verdana"/>
              <a:ea typeface="ＭＳ Ｐゴシック" charset="-128"/>
              <a:cs typeface="Verdana"/>
            </a:endParaRPr>
          </a:p>
        </p:txBody>
      </p:sp>
    </p:spTree>
    <p:extLst>
      <p:ext uri="{BB962C8B-B14F-4D97-AF65-F5344CB8AC3E}">
        <p14:creationId xmlns:p14="http://schemas.microsoft.com/office/powerpoint/2010/main" val="22874643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382864" y="1616964"/>
            <a:ext cx="2451429" cy="4424288"/>
          </a:xfrm>
          <a:prstGeom prst="rect">
            <a:avLst/>
          </a:prstGeom>
          <a:noFill/>
        </p:spPr>
        <p:txBody>
          <a:bodyPr wrap="square">
            <a:spAutoFit/>
          </a:bodyPr>
          <a:lstStyle/>
          <a:p>
            <a:pPr fontAlgn="auto">
              <a:spcBef>
                <a:spcPts val="0"/>
              </a:spcBef>
              <a:spcAft>
                <a:spcPts val="0"/>
              </a:spcAft>
              <a:defRPr/>
            </a:pPr>
            <a:endParaRPr lang="en-US" sz="1400" baseline="30000" dirty="0">
              <a:solidFill>
                <a:prstClr val="black"/>
              </a:solidFill>
              <a:latin typeface="Verdana"/>
              <a:ea typeface="ＭＳ Ｐゴシック" charset="-128"/>
              <a:cs typeface="Verdana"/>
            </a:endParaRPr>
          </a:p>
          <a:p>
            <a:pPr>
              <a:lnSpc>
                <a:spcPts val="2260"/>
              </a:lnSpc>
              <a:defRPr/>
            </a:pPr>
            <a:r>
              <a:rPr lang="en-US" sz="1800" dirty="0" smtClean="0">
                <a:solidFill>
                  <a:prstClr val="black"/>
                </a:solidFill>
                <a:ea typeface="ＭＳ Ｐゴシック" charset="-128"/>
                <a:cs typeface="ＭＳ Ｐゴシック" charset="-128"/>
              </a:rPr>
              <a:t>ANR </a:t>
            </a:r>
            <a:r>
              <a:rPr lang="en-US" sz="1800" dirty="0">
                <a:solidFill>
                  <a:prstClr val="black"/>
                </a:solidFill>
                <a:ea typeface="ＭＳ Ｐゴシック" charset="-128"/>
                <a:cs typeface="ＭＳ Ｐゴシック" charset="-128"/>
              </a:rPr>
              <a:t>envisions a thriving California in 2025 where healthy people and communities, healthy food systems, and healthy environments are strengthened by a close partnership between the University of California and its research and extension programs and the people of the state. </a:t>
            </a:r>
            <a:endParaRPr lang="en-US" baseline="30000" dirty="0">
              <a:solidFill>
                <a:prstClr val="black"/>
              </a:solidFill>
              <a:latin typeface="Verdana"/>
              <a:ea typeface="ＭＳ Ｐゴシック" charset="-128"/>
              <a:cs typeface="Verdana"/>
            </a:endParaRPr>
          </a:p>
          <a:p>
            <a:pPr fontAlgn="auto">
              <a:lnSpc>
                <a:spcPts val="2160"/>
              </a:lnSpc>
              <a:spcBef>
                <a:spcPts val="0"/>
              </a:spcBef>
              <a:spcAft>
                <a:spcPts val="0"/>
              </a:spcAft>
              <a:defRPr/>
            </a:pPr>
            <a:endParaRPr lang="en-US" baseline="30000" dirty="0">
              <a:solidFill>
                <a:prstClr val="black"/>
              </a:solidFill>
              <a:latin typeface="Verdana"/>
              <a:ea typeface="ＭＳ Ｐゴシック" charset="-128"/>
              <a:cs typeface="Verdana"/>
            </a:endParaRPr>
          </a:p>
          <a:p>
            <a:pPr fontAlgn="auto">
              <a:spcBef>
                <a:spcPts val="0"/>
              </a:spcBef>
              <a:spcAft>
                <a:spcPts val="0"/>
              </a:spcAft>
              <a:defRPr/>
            </a:pPr>
            <a:endParaRPr lang="en-US" sz="1400" baseline="30000" dirty="0">
              <a:solidFill>
                <a:prstClr val="black"/>
              </a:solidFill>
              <a:latin typeface="Verdana"/>
              <a:ea typeface="ＭＳ Ｐゴシック" charset="-128"/>
              <a:cs typeface="Verdana"/>
            </a:endParaRPr>
          </a:p>
        </p:txBody>
      </p:sp>
    </p:spTree>
    <p:extLst>
      <p:ext uri="{BB962C8B-B14F-4D97-AF65-F5344CB8AC3E}">
        <p14:creationId xmlns:p14="http://schemas.microsoft.com/office/powerpoint/2010/main" val="3941052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png"/>
          <p:cNvPicPr>
            <a:picLocks noChangeAspect="1"/>
          </p:cNvPicPr>
          <p:nvPr/>
        </p:nvPicPr>
        <p:blipFill rotWithShape="1">
          <a:blip r:embed="rId3">
            <a:extLst>
              <a:ext uri="{28A0092B-C50C-407E-A947-70E740481C1C}">
                <a14:useLocalDpi xmlns:a14="http://schemas.microsoft.com/office/drawing/2010/main" val="0"/>
              </a:ext>
            </a:extLst>
          </a:blip>
          <a:srcRect r="65006" b="84190"/>
          <a:stretch/>
        </p:blipFill>
        <p:spPr>
          <a:xfrm>
            <a:off x="0" y="3147"/>
            <a:ext cx="3199860" cy="1084217"/>
          </a:xfrm>
          <a:prstGeom prst="rect">
            <a:avLst/>
          </a:prstGeom>
        </p:spPr>
      </p:pic>
      <p:sp>
        <p:nvSpPr>
          <p:cNvPr id="7" name="TextBox 6"/>
          <p:cNvSpPr txBox="1"/>
          <p:nvPr/>
        </p:nvSpPr>
        <p:spPr>
          <a:xfrm>
            <a:off x="4920857" y="688947"/>
            <a:ext cx="4029090" cy="2419124"/>
          </a:xfrm>
          <a:prstGeom prst="rect">
            <a:avLst/>
          </a:prstGeom>
          <a:noFill/>
        </p:spPr>
        <p:txBody>
          <a:bodyPr wrap="square">
            <a:spAutoFit/>
          </a:bodyPr>
          <a:lstStyle/>
          <a:p>
            <a:pPr>
              <a:spcBef>
                <a:spcPct val="20000"/>
              </a:spcBef>
              <a:defRPr/>
            </a:pPr>
            <a:r>
              <a:rPr lang="en-US" b="1" dirty="0" smtClean="0">
                <a:solidFill>
                  <a:prstClr val="black"/>
                </a:solidFill>
                <a:ea typeface="ＭＳ Ｐゴシック" charset="-128"/>
                <a:cs typeface="ＭＳ Ｐゴシック" charset="-128"/>
              </a:rPr>
              <a:t>UC ANR is a network connecting the people of California and their University.</a:t>
            </a:r>
            <a:endParaRPr lang="en-US" b="1" dirty="0">
              <a:solidFill>
                <a:prstClr val="black"/>
              </a:solidFill>
              <a:ea typeface="ＭＳ Ｐゴシック" charset="-128"/>
              <a:cs typeface="ＭＳ Ｐゴシック" charset="-128"/>
            </a:endParaRPr>
          </a:p>
          <a:p>
            <a:pPr>
              <a:spcBef>
                <a:spcPct val="20000"/>
              </a:spcBef>
              <a:defRPr/>
            </a:pPr>
            <a:r>
              <a:rPr lang="en-US" b="1" dirty="0">
                <a:solidFill>
                  <a:prstClr val="black"/>
                </a:solidFill>
                <a:ea typeface="ＭＳ Ｐゴシック" charset="-128"/>
                <a:cs typeface="ＭＳ Ｐゴシック" charset="-128"/>
              </a:rPr>
              <a:t>Our </a:t>
            </a:r>
            <a:r>
              <a:rPr lang="en-US" b="1" dirty="0" smtClean="0"/>
              <a:t>more </a:t>
            </a:r>
            <a:r>
              <a:rPr lang="en-US" b="1" dirty="0"/>
              <a:t>than 300 campus-based specialists and county-based advisors work as teams to bring practical, unbiased, science-based answers to Californians </a:t>
            </a:r>
            <a:endParaRPr lang="en-US" b="1" dirty="0">
              <a:solidFill>
                <a:prstClr val="black"/>
              </a:solidFill>
              <a:ea typeface="ＭＳ Ｐゴシック" charset="-128"/>
              <a:cs typeface="ＭＳ Ｐゴシック" charset="-128"/>
            </a:endParaRPr>
          </a:p>
          <a:p>
            <a:pPr>
              <a:spcBef>
                <a:spcPct val="20000"/>
              </a:spcBef>
              <a:defRPr/>
            </a:pPr>
            <a:endParaRPr lang="en-US" dirty="0">
              <a:solidFill>
                <a:prstClr val="black"/>
              </a:solidFill>
              <a:ea typeface="ＭＳ Ｐゴシック" charset="-128"/>
              <a:cs typeface="ＭＳ Ｐゴシック" charset="-128"/>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48212">
            <a:off x="536574" y="1348028"/>
            <a:ext cx="4214813" cy="2863850"/>
          </a:xfrm>
          <a:prstGeom prst="rect">
            <a:avLst/>
          </a:prstGeom>
          <a:effectLst>
            <a:outerShdw blurRad="190500" algn="tl" rotWithShape="0">
              <a:srgbClr val="000000">
                <a:alpha val="70000"/>
              </a:srgbClr>
            </a:outerShdw>
          </a:effectLst>
        </p:spPr>
      </p:pic>
      <p:pic>
        <p:nvPicPr>
          <p:cNvPr id="5" name="Picture 4" descr="vintage.jpg"/>
          <p:cNvPicPr>
            <a:picLocks noChangeAspect="1"/>
          </p:cNvPicPr>
          <p:nvPr/>
        </p:nvPicPr>
        <p:blipFill rotWithShape="1">
          <a:blip r:embed="rId5" cstate="print">
            <a:extLst>
              <a:ext uri="{28A0092B-C50C-407E-A947-70E740481C1C}">
                <a14:useLocalDpi xmlns:a14="http://schemas.microsoft.com/office/drawing/2010/main"/>
              </a:ext>
            </a:extLst>
          </a:blip>
          <a:srcRect l="-405" t="-4227"/>
          <a:stretch/>
        </p:blipFill>
        <p:spPr>
          <a:xfrm rot="324635">
            <a:off x="1836737" y="3603866"/>
            <a:ext cx="3621087" cy="2414587"/>
          </a:xfrm>
          <a:prstGeom prst="rect">
            <a:avLst/>
          </a:prstGeom>
          <a:effectLst>
            <a:outerShdw blurRad="190500" algn="tl" rotWithShape="0">
              <a:srgbClr val="000000">
                <a:alpha val="70000"/>
              </a:srgbClr>
            </a:outerShdw>
          </a:effectLst>
        </p:spPr>
      </p:pic>
      <p:sp>
        <p:nvSpPr>
          <p:cNvPr id="6" name="TextBox 2"/>
          <p:cNvSpPr txBox="1">
            <a:spLocks noChangeArrowheads="1"/>
          </p:cNvSpPr>
          <p:nvPr/>
        </p:nvSpPr>
        <p:spPr bwMode="auto">
          <a:xfrm>
            <a:off x="5631263" y="4265476"/>
            <a:ext cx="2592388" cy="186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baseline="30000" dirty="0">
              <a:solidFill>
                <a:srgbClr val="000000"/>
              </a:solidFill>
              <a:latin typeface="Cambria" panose="02040503050406030204" pitchFamily="18" charset="0"/>
              <a:cs typeface="Verdana" charset="0"/>
            </a:endParaRPr>
          </a:p>
          <a:p>
            <a:pPr eaLnBrk="1" hangingPunct="1">
              <a:spcBef>
                <a:spcPct val="20000"/>
              </a:spcBef>
            </a:pPr>
            <a:r>
              <a:rPr lang="en-US" sz="1800" dirty="0" smtClean="0">
                <a:solidFill>
                  <a:srgbClr val="000000"/>
                </a:solidFill>
                <a:latin typeface="Cambria" panose="02040503050406030204" pitchFamily="18" charset="0"/>
              </a:rPr>
              <a:t>California </a:t>
            </a:r>
            <a:r>
              <a:rPr lang="en-US" sz="1800" dirty="0">
                <a:solidFill>
                  <a:srgbClr val="000000"/>
                </a:solidFill>
                <a:latin typeface="Cambria" panose="02040503050406030204" pitchFamily="18" charset="0"/>
              </a:rPr>
              <a:t>opened its first county Cooperative Extension </a:t>
            </a:r>
            <a:r>
              <a:rPr lang="en-US" sz="1800" dirty="0" smtClean="0">
                <a:solidFill>
                  <a:srgbClr val="000000"/>
                </a:solidFill>
                <a:latin typeface="Cambria" panose="02040503050406030204" pitchFamily="18" charset="0"/>
              </a:rPr>
              <a:t>office </a:t>
            </a:r>
            <a:r>
              <a:rPr lang="en-US" sz="1800" dirty="0">
                <a:solidFill>
                  <a:srgbClr val="000000"/>
                </a:solidFill>
                <a:latin typeface="Cambria" panose="02040503050406030204" pitchFamily="18" charset="0"/>
              </a:rPr>
              <a:t>in </a:t>
            </a:r>
            <a:r>
              <a:rPr lang="en-US" sz="1800" dirty="0" smtClean="0">
                <a:solidFill>
                  <a:srgbClr val="000000"/>
                </a:solidFill>
                <a:latin typeface="Cambria" panose="02040503050406030204" pitchFamily="18" charset="0"/>
              </a:rPr>
              <a:t>Humboldt county </a:t>
            </a:r>
            <a:r>
              <a:rPr lang="en-US" sz="1800" dirty="0">
                <a:solidFill>
                  <a:srgbClr val="000000"/>
                </a:solidFill>
                <a:latin typeface="Cambria" panose="02040503050406030204" pitchFamily="18" charset="0"/>
              </a:rPr>
              <a:t>in 1913.</a:t>
            </a:r>
          </a:p>
          <a:p>
            <a:pPr eaLnBrk="1" hangingPunct="1"/>
            <a:endParaRPr lang="en-US" sz="1400" baseline="30000" dirty="0">
              <a:solidFill>
                <a:srgbClr val="000000"/>
              </a:solidFill>
              <a:latin typeface="Verdana" charset="0"/>
              <a:cs typeface="Verdana" charset="0"/>
            </a:endParaRPr>
          </a:p>
        </p:txBody>
      </p:sp>
    </p:spTree>
    <p:extLst>
      <p:ext uri="{BB962C8B-B14F-4D97-AF65-F5344CB8AC3E}">
        <p14:creationId xmlns:p14="http://schemas.microsoft.com/office/powerpoint/2010/main" val="11785098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628" y="1972365"/>
            <a:ext cx="8639801" cy="2308324"/>
          </a:xfrm>
          <a:prstGeom prst="rect">
            <a:avLst/>
          </a:prstGeom>
          <a:noFill/>
        </p:spPr>
        <p:txBody>
          <a:bodyPr wrap="square" rtlCol="0">
            <a:spAutoFit/>
          </a:bodyPr>
          <a:lstStyle/>
          <a:p>
            <a:r>
              <a:rPr lang="en-US" sz="2400" dirty="0"/>
              <a:t>"What we really tried to do," </a:t>
            </a:r>
            <a:r>
              <a:rPr lang="en-US" sz="2400" dirty="0" err="1"/>
              <a:t>Forero</a:t>
            </a:r>
            <a:r>
              <a:rPr lang="en-US" sz="2400" dirty="0"/>
              <a:t> said, "is make it so it wasn't so overwhelming that people said, 'I don't have time to do this</a:t>
            </a:r>
            <a:r>
              <a:rPr lang="en-US" sz="2400" dirty="0" smtClean="0"/>
              <a:t>.’ </a:t>
            </a:r>
            <a:r>
              <a:rPr lang="en-US" sz="2400" dirty="0"/>
              <a:t>From a Cooperative Extension perspective, </a:t>
            </a:r>
            <a:r>
              <a:rPr lang="en-US" sz="2400" b="1" dirty="0">
                <a:ln>
                  <a:solidFill>
                    <a:srgbClr val="FFFF00"/>
                  </a:solidFill>
                </a:ln>
              </a:rPr>
              <a:t>we don't buy, sell or regulate. We try to provide ideas for folks, and what they do with them is up to them</a:t>
            </a:r>
            <a:r>
              <a:rPr lang="en-US" sz="2400" b="1" dirty="0" smtClean="0">
                <a:ln>
                  <a:solidFill>
                    <a:srgbClr val="FFFF00"/>
                  </a:solidFill>
                </a:ln>
              </a:rPr>
              <a:t>.”																	 					</a:t>
            </a:r>
            <a:r>
              <a:rPr lang="en-US" sz="2400" b="1" dirty="0" smtClean="0"/>
              <a:t>–</a:t>
            </a:r>
            <a:r>
              <a:rPr lang="en-US" sz="2400" i="1" dirty="0" smtClean="0"/>
              <a:t>Capital Press, Published 16November2014</a:t>
            </a:r>
            <a:endParaRPr lang="en-US" sz="2400" i="1" dirty="0"/>
          </a:p>
        </p:txBody>
      </p:sp>
    </p:spTree>
    <p:extLst>
      <p:ext uri="{BB962C8B-B14F-4D97-AF65-F5344CB8AC3E}">
        <p14:creationId xmlns:p14="http://schemas.microsoft.com/office/powerpoint/2010/main" val="4071123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2"/>
          <p:cNvSpPr txBox="1">
            <a:spLocks noChangeArrowheads="1"/>
          </p:cNvSpPr>
          <p:nvPr/>
        </p:nvSpPr>
        <p:spPr bwMode="auto">
          <a:xfrm>
            <a:off x="4846320" y="1233727"/>
            <a:ext cx="3972560" cy="4001095"/>
          </a:xfrm>
          <a:prstGeom prst="rect">
            <a:avLst/>
          </a:prstGeom>
          <a:noFill/>
          <a:ln w="9525">
            <a:noFill/>
            <a:miter lim="800000"/>
            <a:headEnd/>
            <a:tailEnd/>
          </a:ln>
        </p:spPr>
        <p:txBody>
          <a:bodyPr wrap="square">
            <a:spAutoFit/>
          </a:bodyPr>
          <a:lstStyle/>
          <a:p>
            <a:pPr>
              <a:lnSpc>
                <a:spcPts val="2400"/>
              </a:lnSpc>
              <a:spcAft>
                <a:spcPts val="600"/>
              </a:spcAft>
              <a:defRPr/>
            </a:pPr>
            <a:r>
              <a:rPr lang="en-US" sz="1600" b="1" dirty="0">
                <a:solidFill>
                  <a:prstClr val="black"/>
                </a:solidFill>
                <a:latin typeface="Verdana"/>
                <a:ea typeface="Verdana"/>
                <a:cs typeface="Verdana"/>
              </a:rPr>
              <a:t>Agricultural Experiment Station</a:t>
            </a:r>
            <a:endParaRPr lang="en-US" sz="1600" dirty="0">
              <a:solidFill>
                <a:prstClr val="black"/>
              </a:solidFill>
              <a:latin typeface="Verdana"/>
              <a:ea typeface="Verdana"/>
              <a:cs typeface="Verdana"/>
            </a:endParaRPr>
          </a:p>
          <a:p>
            <a:pPr marL="285750" indent="-285750">
              <a:lnSpc>
                <a:spcPts val="2400"/>
              </a:lnSpc>
              <a:buFont typeface="Arial"/>
              <a:buChar char="•"/>
              <a:defRPr/>
            </a:pPr>
            <a:r>
              <a:rPr lang="en-US" sz="1400" dirty="0">
                <a:solidFill>
                  <a:prstClr val="black"/>
                </a:solidFill>
                <a:latin typeface="Verdana"/>
                <a:ea typeface="Verdana"/>
                <a:cs typeface="Verdana"/>
              </a:rPr>
              <a:t>Campus-based researchers</a:t>
            </a:r>
          </a:p>
          <a:p>
            <a:pPr>
              <a:lnSpc>
                <a:spcPts val="2400"/>
              </a:lnSpc>
              <a:spcBef>
                <a:spcPts val="600"/>
              </a:spcBef>
              <a:spcAft>
                <a:spcPts val="600"/>
              </a:spcAft>
              <a:defRPr/>
            </a:pPr>
            <a:r>
              <a:rPr lang="en-US" sz="1600" b="1" dirty="0">
                <a:solidFill>
                  <a:prstClr val="black"/>
                </a:solidFill>
                <a:latin typeface="Verdana"/>
                <a:ea typeface="Verdana"/>
                <a:cs typeface="Verdana"/>
              </a:rPr>
              <a:t>UC Cooperative Extension</a:t>
            </a:r>
          </a:p>
          <a:p>
            <a:pPr marL="285750" indent="-285750">
              <a:lnSpc>
                <a:spcPts val="2400"/>
              </a:lnSpc>
              <a:buFont typeface="Arial"/>
              <a:buChar char="•"/>
              <a:defRPr/>
            </a:pPr>
            <a:r>
              <a:rPr lang="en-US" sz="1400" dirty="0">
                <a:solidFill>
                  <a:prstClr val="black"/>
                </a:solidFill>
                <a:latin typeface="Verdana"/>
                <a:ea typeface="Verdana"/>
                <a:cs typeface="Verdana"/>
              </a:rPr>
              <a:t>Local advisors who live and work in the communities they serve and our campus-based specialists</a:t>
            </a:r>
          </a:p>
          <a:p>
            <a:pPr>
              <a:lnSpc>
                <a:spcPts val="2400"/>
              </a:lnSpc>
              <a:spcBef>
                <a:spcPts val="600"/>
              </a:spcBef>
              <a:spcAft>
                <a:spcPts val="600"/>
              </a:spcAft>
              <a:defRPr/>
            </a:pPr>
            <a:r>
              <a:rPr lang="en-US" sz="1600" b="1" dirty="0">
                <a:solidFill>
                  <a:prstClr val="black"/>
                </a:solidFill>
                <a:latin typeface="Verdana"/>
                <a:ea typeface="Verdana"/>
                <a:cs typeface="Verdana"/>
              </a:rPr>
              <a:t>Research and Extension Centers</a:t>
            </a:r>
          </a:p>
          <a:p>
            <a:pPr marL="285750" indent="-285750">
              <a:lnSpc>
                <a:spcPts val="2400"/>
              </a:lnSpc>
              <a:spcBef>
                <a:spcPts val="0"/>
              </a:spcBef>
              <a:spcAft>
                <a:spcPts val="0"/>
              </a:spcAft>
              <a:buFont typeface="Arial"/>
              <a:buChar char="•"/>
              <a:defRPr/>
            </a:pPr>
            <a:r>
              <a:rPr lang="en-US" sz="1400" dirty="0">
                <a:solidFill>
                  <a:prstClr val="black"/>
                </a:solidFill>
                <a:latin typeface="Verdana"/>
                <a:ea typeface="Verdana"/>
                <a:cs typeface="Verdana"/>
              </a:rPr>
              <a:t>9 locations statewide</a:t>
            </a:r>
          </a:p>
          <a:p>
            <a:pPr>
              <a:lnSpc>
                <a:spcPts val="2400"/>
              </a:lnSpc>
              <a:spcBef>
                <a:spcPts val="600"/>
              </a:spcBef>
              <a:spcAft>
                <a:spcPts val="600"/>
              </a:spcAft>
              <a:defRPr/>
            </a:pPr>
            <a:r>
              <a:rPr lang="en-US" sz="1600" b="1" dirty="0">
                <a:solidFill>
                  <a:prstClr val="black"/>
                </a:solidFill>
                <a:latin typeface="Verdana"/>
                <a:ea typeface="Verdana"/>
                <a:cs typeface="Verdana"/>
              </a:rPr>
              <a:t>Statewide Programs</a:t>
            </a:r>
          </a:p>
          <a:p>
            <a:pPr marL="285750" indent="-285750">
              <a:lnSpc>
                <a:spcPts val="2400"/>
              </a:lnSpc>
              <a:buFont typeface="Arial"/>
              <a:buChar char="•"/>
              <a:defRPr/>
            </a:pPr>
            <a:r>
              <a:rPr lang="en-US" sz="1400" dirty="0">
                <a:solidFill>
                  <a:prstClr val="black"/>
                </a:solidFill>
                <a:latin typeface="Verdana"/>
                <a:ea typeface="Verdana"/>
                <a:cs typeface="Verdana"/>
              </a:rPr>
              <a:t>Specific focus on high-priority concerns</a:t>
            </a:r>
          </a:p>
        </p:txBody>
      </p:sp>
    </p:spTree>
    <p:extLst>
      <p:ext uri="{BB962C8B-B14F-4D97-AF65-F5344CB8AC3E}">
        <p14:creationId xmlns:p14="http://schemas.microsoft.com/office/powerpoint/2010/main" val="10768208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23774"/>
          </a:xfrm>
          <a:prstGeom prst="rect">
            <a:avLst/>
          </a:prstGeom>
        </p:spPr>
      </p:pic>
      <p:pic>
        <p:nvPicPr>
          <p:cNvPr id="9218" name="Picture 2" descr="http://3.bp.blogspot.com/_xS157YglYj4/TJXv8T7--8I/AAAAAAAAAvY/yINlGH8LFV4/s400/Parasitic+Was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150" y="274638"/>
            <a:ext cx="901761" cy="67632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QQEhUUEhQUFRQUFhcUGBQUFxQWFhUVFBUWFhQVGBUYHCggGBwlHRQUITEhJSkuLi4uFx8zODMsNygtLisBCgoKDg0OGxAQGywmICYwLCwsLDQsLDQsNCwsLCwsLy8sLCwsLCwsLCwsLCwsLCwsLCwsLCwsLCwsLCwsLCwsLP/AABEIANIA8AMBIgACEQEDEQH/xAAcAAACAgMBAQAAAAAAAAAAAAAAAQQFAgMGBwj/xAA6EAABAwIEAwYEBQMEAwEAAAABAAIRAyEEBRIxQVFhBhMicYGRMqGx8AdCUsHRI2LhFIKS8RU0cqL/xAAZAQACAwEAAAAAAAAAAAAAAAAAAQIDBAX/xAArEQACAgEEAQMDBAMBAAAAAAAAAQIRAwQSITFBIlFxE2GhMrHB4UJS8BT/2gAMAwEAAhEDEQA/APbUk0kACSEIAEJJSgDJJJCAGhJCAApFOViUgMKdYOnmDB87H6ELZK47Oc5GCxzNR/pV2DWP0uB0h/0nouvaVXjybm15QGQQhJWgBTCUoQA00kIENCSaYAhCEACaScoAEIQgATSCaAGkhCQxIQkgAJQkhAAiUkigBpysZRKQDlCxJUDOM4pYWkalVwA4AbvPANHFRlJR7YHnn4r4gHEUmjdjDPLxmY+Q910v4fdp24mkKNR39amIvu9g2d1I4+68u7QZ07FVnPMXJgDgOA62gKDhcU6k4PaS1zTIcCQQeYIXLWdxyOa8/sQvk+jkivH6X4k4rRpPdkxGsthw62MT6L0/s7je/wANRqHdzGk+YEO+YK34tRHI6SJJ2WEppqm7TZ63B09VnVHnTTYeJ5kbwLfJWzmoR3MZcpqNhaZABcSXECSfoBsB0CkKS6AaEITECaSEANCSaYDSKaEACaQTQBjKEIURgkhCABCSEABWKZKxlABKJUHG5tRovYyrUYx1SdAcYnTE3NhuN1uqYljW6nPaGi+ouAHuo7l7jozrN1NI5iF4J2gr1DVOu7ZgE3uNx7r1vOe1tGjSL6R752wDAXAE8XcgvMcXSOIaZjUTqIJEySSXdDcmPRc3V5ISarmi6OJyg/wc663D1SD9Uws8RSe2RGxiYN/VFNsLOZGq7MzQEXK7vsB2vbhWmjiHEU92OgnQTuLXg7rgjVkrY02sR97eqIzlCVoUT2DNvxBw9Np7kmq/hYtb5km/sFwmAx9TG46i6q6XGqw32DWunSBwHRcuTHGVY9nK0YuhvatTH/7CnPNPJJbugcrZ9AArJYBZBdktMkJJpgC14l5DHFsSASJ2kDitioO2OeMwlB0uipUa5rOc6fi8hb1IUMk1CLkwLnBYkVabKjdntDvKRMKQqHsS+cDQN7s4+ZV6nB3FMHV8DTSQpCGhJNMBLEO36JpKIwQhJAAhCSABwlYxGyyWtrySZBEGxtcc0mxnm34p4B4eys1pdq/p24RqcPQjUuBzOqWv8IgEDwg9Lz6yvcu1GXHEYd7GmHAam2nxNuB63HqvHM0wvgDr2HEb8SI3XM1cEsifuXU54uO0U9PFOPEyOXBSstDqtUG4AuXHpwuscswWuqIPh4jorrFVBGiIHQfOVll3SIYcTnz4MKWJIdLSC07giQR9z7qoz2lD5aIa64EcJg/MFTGUHM2vxWjOgSaZ2kOH/Ej+UVTNGqitlldSp+6kaQ2f5TdXZADBeL33Ki1XXRyzms2B4norjs/WaK9IwLVGG/RwKp6DQQZU3J2t/wBRRJNu9pzuLaxZHbEfQrCs5WplllK7peVnaTOW4OkKjry9rY4kTLo/2hysMJi2VWh1NzXNImWkH/peUfiPnor1+6afBRkeb/zH9vQrkKWY1aRmlUcw82kg/Jc96xrI65RDfye/5rmtPDNmo6/BvE+nJeJ9qc2rYjEOdVAt4WgAwGg2gHzn1UahnjzeqO8cPzOLp9YKjZrihVqawCDHM2nh5bKjLnnkfPRObht47PZvw6xGvAUrRp1tg9Hn+QunC8p/C/tGGPOGqG1Qyw8A+II9QB6jqvVQV0tNkUsa+3AlyjJCSavAaEkIARVZlmZh9SpRcf6tI3H6mG7HexE9VZFee9uqjsJi6OKpyHlmgx8LoNw4TBkEe3RU5Z7FuLccdz2noKFzOU9tcPXbLtVIjfWJbIEmHDf2Cs8Tn+HY2TWYbSADc8gAktRj/wBkJwa7RZylKp8r7SUK7WnWGONtDyAZ5A7OU3G45tOm5+pvhBIki5iw9U1mhJbkxbWnRKlCp+zmeNxlOYh7bPbwB5tndpVtKlGakrQOLTpmFUSCvGs5r91WqUHfldseRMt+RC9mJXnfbDuW4lxqNgvaCJFnaRBjy0/NZNavQnXRfp5VJo4ym3u/EwkB3LmioXG8/wCEY7MQ4f0wCw+5UnB0w8TuOdlzk/cvx5IybUTLB0nwBIcfKfVRu0QGhgNjJE+g9tlqzXEd2RTYSOLiLX/T981Br4p1WA5xMbSly3Znz5k04ELuyw9Fskean08rq1ACG2Pl7xuotbCmkSHWI+wp3ZicX2anGF03Y/LKbv6lUE6XN03gSLk9YgLl6TC4ydgr7KM0LBpdGiZHAgmxuoy4JYtu71dHubHWVJ2vz4YOgSL1HCGN8/zHoPmoWN7W0sNhRUcQ58aWsH53Rv0bxleTZrm1XFvdUqE39gOAA5Lo5tStvo8/j+yU/TwR31JJJ+a0uWttS6s8rwQrO0mR4SfDfZc/oqSbdIgST+/knSZN1liaUOLQQQ0lsjmLLJgjfZFiNlIwZH31XqfY7tbiMWW0u6Di0DXXJIhuwJbF3HzvuvMsup9+/Q0gHr0+pXs/YzJBg8OG/nedbzxk7D0EfNaNJGTycOvcnBPs6IFNYhMLrlhkhJNAjArl/wAQaQOF1EAljg4WncFv7hdLVqholxDRzJAHuVxP4kZ01tDuaZY97yCfEDpa0zw4kx81m1MorG02STrk8uxWZFwFM85EDfzCjVqxJ0km3VWeRYYHW57WmoIIO8CTNvZPMcqbUqSzwucbja/O/PkuRcU6H9OUo7+yobJNth7LZTxbyfiMCIAPJXT8KG0hQIEu+Jw3neefILOhktFggPfq5nTHsk5Rfgf/AJ8ngeWdpK1F4cwgQRIjwkn9XOy9W7PdoqWNYSwgPb8bJuOo5heUYzC6m9zSiQNUHieZdG5Kqsmx1XC1A9oLXtPD5g8x0V2DM8b469hZFKD9R9BErgvxCcyoSwjxNpEtPEEkz8grbs/2wo4mm5zyKT2fE1xserOfluuJzTMH4iu6oRppGwkiQ0Wv1P7rVqcsZY/S+y3FG7fg4ik/unRwVtgcwAY4CdRB0W49PqoFfDF2wJLeS1U3k3PxD7ssbpqzNCTi7ROw+UVXgF9pM6jMm97e6tm5M1jg9pdI4GOIg/VZ5TnHfEtIggbTvHnxVkDuSLAFxHGwlVyk0bceLHW4ww7yDHP5qHnWVOxD7QCG/wDI3IBPlHuj/wArSe2WTqBs38xPDZTnYosBm19yUdMte3IqOVfl9VoPgMDeLquIdqIdIj8uy6TNsw8Pht1EgkpZNgm4qmS+G6XeJ2xIgGSfQqadIxzwLdti+SIPDQc951a4axhE/wC6ekW8lvyBtMlzKhjU0jhY8E81wJqS2lfux4Y4mxMegAXN1w5rreE8R1Q4qSojlhsaRLzHBPpmdJAneF0GWVmswxdTE1XiOrYJv0gfspOS5ocS3SZBaBMxDkqtJjXOc1obO4HEKtu+GThgvmLOdweBqVXlrG+Z4DzKeYYCo12l1hwI2I811P8Ar4bLRDRxsB6BaKlB9cQ8RT3nafIp7+Sb0irh8mrsJlrauJYLQ0gneSRf9l7c1eQ9mMfRwtem1shmrxO3FxFzw4ey9dYuloWtr+SueL6dI2BZBYhRMTmlNjxSDg6q7am25HNzo+EDe62uSXZWTwgICakBHrUw4EOAINiDsV4t+IWRHB1g5smlUkt3lpHxMn1Eea9rKoO2mVjE4V4iXMHeN82gyPUSFm1GNTh90KStHjmSYlrZD5GojxC4A6qzxFSi+dJBcN+fnuqGv4ZWilhzvPi58fdcek+SeLUOCrwX7QImT8o9+IUAteXS0n03WhuZVG+GW+els+6ljMGhpEeOIHIk8wdo3snyujStTFm2jnMeB4gttqFySOir8dig+oSJAJmDzO6gUbCOIMLdUwzy3VpMeSe1JmOWSU+GWGU4say10hs2M2nj5cIVtnAYaLgx5a4lt9wen3yUXAZXSqU2ktaKzbmZkztI2soWcOM92Y2DpFo3A222Q6Zr9UcNSMMizQ0XltQXdADhsbq9oYaiXa2shx4OuPQFctVaCATFuPKOPRdTllRr6YcC21iDvq5jzSlXZDTtP0swflmmqKlPc2LbX8lKxroY5t50uj2KbDNjHOeRW4eMX3HHn5qt8GtQSujn+zmXNbD3nxTYdRxVtWdPCfNZ16ekSAtc6RZsuO38lTu+RY8agqMK2XipTLXaQ43B/Ty52KocNXOGqltVo0kaXwZaQbg9Yt810+GpEAgmJ4m/mVyGd0YqO1SJcdxuDsR0iE4cumUahbakuy3/APKU6T6baF2GziJNzsL8lG7T02hzX8HAz1Ii/wA1UYXCQZ2MyOivM/wrnd21n9R3wmNm6oI25/spcJlLm5wdmvs69wJLLti/LpJVnXa599MDqd+tlnlOC/0zCwG7gbxs/mFvpvIaA86nbDz/AMKqXLtGvBFwVMh0cTpPijSOd/WSoFHNH1cQIJDXHTG40xyViKhkyAfL7+4WilUDSRTphzjwDb+42RGvI8kZSap8E/w07PpgjgYEfLdXuH7bnD04JaQ0QA4ExFg2d/muRxOfVKQ0upsB/ukkemyhYFlXG1G06QL3uPwxDQOLiNmgc1ZjjK7j+CrNqIVS5Omw3azHZpUFGidGrfuxpa1vFzn7wPO+y9M7PZFTwjIb4nn46rvief2HRaOynZ5mBpaWwajr1KkQXHl0aOAV6F18OHb6pcsxpe5kmkE1oGaSomZVhTpVHnZrHOPkGkrLHY+nQGqq9rB/cYnyG59F512x7cCsx1GgDpdZz3WLhyaOA6lZs2aME+eQbo4erT1DUY3sFDLiwzNuSyFSFm5shcdKik1YpmoagsaL9Qjj6rZTqACDMeitMmwDXAvLZEiD8zHyUrpEoQc3SKOlIeQehXX9naxLBru2SAOg6e65fNaIZWhpkSRy9P2VhgMx0gNs2BAnjf63TlyjRp2oz5OkxlAapaOtvu6oe0mEJ0PYC65aYEmdxt6qYzHS2Dbz+ULPD4x1O7fEOX8KEbRunFTjRydSm+m6HAtPEHl5KTluJFN8T4Tv05H0+hXSY/DUsSBIh8WdPDlBN1orZNSjQyAf1TJ/hS3KjJ9CcZXEn6pFvopOCq8xI57eqjYGlpaKZMlosSNwOHoliHlrSG/E4x/Khw+DaromvxtOqwhtzseIt/0oNFsTqHr0SyqlTaBqLtQJP9pudllicQNht14KKXNIdiFYA3B0jjK09oatI0gCRraQRPAXm/Cf2ToYggyLhVuYYYVaocZ0gbcCRzn0U65K8qbjSK4YKriLU4Y39TrF3kOS6DKHnDhrHgS23/079U/e6kYXAkCQY/ynWpta0zH3zKUpp8EYadQ5MsXVZuBc3uduvRVWLxTWH+o6CdonbhPVZ4qr3dPvD4nOMMbvfmeirsqoMLy6uXOd8QA5/cJpJIWTK1LauyXWzBrANIJBMagfeJU/Dl7rMdTpTJDQJc8DiXE3UWoH1LGiWs/LAEDzP7rpOzHZE4gF5rv0B2nTpbMAAGH7jipwwvI6XY9zj6pFa7s3WxjmtpObqA8RcJa2eLj9BuvSOynZ5mBpaGwXky94Eaj+wHAKwy3LqeHYGU2hrRy4nmTxKmALq4NOsa92Y8klKVgAswkmFpIDTSTQB5TmPYDGOJIr0qh5v1NJ87H6rm8b2RxlEzVYAzfW2HtHnAkesL3OFi5qxy0mOuFQtqPnnMsscwA2IInUNpVXTxRZZzSvbM/7Id5qNDSNVzTdIbP6mkfCfRcBmOQdy4iuDRaOLhqD/J48PzlYp4p4/wBSte43C36TnMteH1BLC4HhxPUK5zPN+4LWtbsLbgNvtEdFb66LGFzQYaAANjsBayrcLiW1XhrwAIMB5mXcPLyVG5N3Ro2fTW2+Wc9UcKgmYO8+q6jB5dTdTBgG0SbyefJa8TlNNxdpGlx5bT5KXlmGOHAa42jccOkcUSkqJYsLjL1KyPiW0hAqEMc6wJPH7KVOg+kRaRzCw7SUwdPhJuQHcBIFuSeA7UNpt7upT1ub4QTMkTABtukk64LFlSm4sl1MO1wBA/wsKI0mIk9PqpFLE6hIouZPPa/RRM+q1Ghrqdo3gAjhHokvYtlJRW4l/FvuNjsVpqEmp4oAbx2kncrDCV+9YCWFpifX+FMY3VaxKi+B3atELMcW2m2Rd0/D/J5KLgM2NVxa5jQImWg9LH+Vlm2Vv1gtjS8MuTEeETbzBUvDYVrRppg23JsSfvgp8UZ4vI5/Y1VC0WE+QK24NgPC3XgtuIDR8fSwNrIZYQAZOwUG+DUbq+IiwPmobWOrO/tFgP8AK3DBH85I5jcn22UhztIhkAJL7AVmZ4DUdRqAAW0wbHpzWrBUqbDxk/mP0ClOqAnlzO6zFONiD5KzpUVLFFS3GuvRJNqhDOQlek9g6UYRvUuPpqI/ZedVL248rWHNd/2Cx7XURRka6c25tJJke8LTo5JZOfYjqFceDqk0kwuuYRppJpiBNJNAGpIhZJKIzAhVeEriq+uwgENfpg3HwNmR5yrSo4AEmwAknkBuuR7G4jvH4mqTDH1NQmwAMxv0hU5J1OK+f2Ape2HZ40dT6FOKTm+JrbBh/WBwbzXntPIHCqG6zJINupsQvYM97Z4egC1v9V0EW+CeRP5vReR1MdrcWsLiwOJ99myZsP2Cw59m5vG/kucLVz4LXFam7kgjiVsp5gbB5JPkZhVz83DYmJHqSfNY4qnVrgPA8Pnt1WX5LXqF/idH/TrMLTDgeG0Hh6p4ek1rQwRA5Xkdea53B0jTaTUfBmBvqgDorPBO7weCWnm7YiYm3ko17FsJxnz5Mg00nOJqlrSfC1xOnTyVhRaHXB+IX4gha6lMPGmo1rgq4MOFPE0HHnJp8vRLssqiyq+HeIF9r++yWvw6qdzGxkXPVbGOlpgy47HcEQqHJ80qOq6HREnwxcRPEbbI22rISyKLSfknYSo8PLH7GDHI326WKmVnR98lpqguqNcTw2FhHI+63Vh4bG/3ZK7J1RGZT1HUTYXAWeHAc57iIBhrZNxG8EdSVkxhgAG5+q3ViKY4GLTx9DslfIzQ95Ztfr/KxZqdOuQfdOnTLzN49FniK0co4RclSAiuwZtpPpv/ANrZSwxcSJ0nnzW3DYu+mLnmImyDScDqcPQHflKNzDgx7stENv1v9VJwmNq0rhm1w6dMR1Sb3p/SzyEn5rcMG900y2pV1D8vijqALBCTbpdim6i6IuC/ETHNfL203Mn4CIgdHtvPUyu6yXt5hcQAHu7l5/LU29H7e8LisL+HOJeRqNJjDxlxe0dWgRPQFXTPwrpRfE154wKYHoCD9V1Mazr+/wDrORbPQ6bw4S0gg7EGQfULNcXl/YBtC9PF4tv/AMupt+jF0OAy+tTscS+o3+9jC7/kAFqjKflfkdlohJoTVozFIppKIyBnWD7+jUpyRraRIsRay81wrCxndvd4myDYxItK9YIXOZ32Ro4iXtHd1TfWC6Cf7mzBHzWTVad5Va7LcU1CVs4KnhGsPjLZO02n3XLZ+x/eO0iGEyCweH3C67Ocvr4V0V2hzTZtRuo0/I8WnzUVmNjYR5dea5jjKEqaNc4RzR4ZxmHwouXHrfYdSrdmYXbTpGWwASdthNv5VlisXrBFQAA8LGffdagKYEtYAXcWxJ6lNu+yhaVryaauDa95cardM/CNxa6nUq7GANpxG0lR8RllKoDBc0nctIEe6jOydzL06u3B/wBZStUaI41HlIsgSDdpI6fJTaTQ5pBEjaNzC5l+MxVEkup62jdzCHesLbhu0rHbmHcARpTeNtcE9xZM1YZ4bfu3fCd4/tKsRSpmHWkmZjc8EMqU67CDcECRy8uSgdy9jtE2mx/UOXQqu/DCidiGS5vqPp/CeKEbb/d1sYwgtnhP0P8AhZEaz0G/korhD8mGHZpGrc8P3P30VbiKge6JPoZAWeZ4/wAWhkuOw0rDC4LTep4Z/LMkzxJ2HomuOw7JlAyCAQXD6HmFAx+Be1jiHBzp4cG72/lSKrxYUxB6R8yjYS5/nbb/AAmrIzjuOay7EPNZukkmbztHXouqFci7jcmzW38gFqy3LauKdpwzbT4nFulg83D6br0Ls72Tp4Y948mpV/Udm/8AyOHnutUNPLLz0jNGSwpq7ZTZN2QNeH4nUxvCmHEOdyLiPh8hfquwy3KqWHbppMDAd4mT5k7qaAsoXTxYY41UUZ5zcnbMQE4ThOFaQFCaaaYCTQhAGKSaFEZikQskQgCJjsM2qxzXjU0iCDeV5Ji8te17hTo4lwBIEUnyRwuR+69lhYkKnLgjkqyyGRw6PD6uU1zd2FxAPVlRw+QUF5bTsBFUmC1wLTPUG699LVpdhWEyWtJ5kCVS9HHw2WrUy8o8QwxabOMv4j7so73kuiQ4cQ3cfsvXc27H4bEXNMU3fqpAMcehIF/VcXnfZ1uAeO61PaZiRLhzBI+K3RZsumljW7suhmUnRTMphoET5BasRhmvnWwXEX3/AJWYeHPMEmBtBEe6jV2PfyjgSfospdaZhSy5lMHu3upmDIN6Z85uPdTsLi3VRoqRLY0vGzrb84KrGveA5pftaCG38heVdZZ+HuLe3/Ud63U67aLtQ8Jvd+zTtaPVXQwyyXRXOcYGyjjAYad2ggjrKeMxENADhTb+Z5iSeTQd/NRx2WxfemkBSbUs+NRgs5a43meCusL+GP8AqL4slpA8IpvL78zrER0RDSTkyH14lBRzXDU/Cwg8yCC4nqVLZim1PhMnkVfUfw6qU7MdQc0bFzS0+0H6pHsLip8Bw1PqNbp9A0Qh6TJfC/KJfXjXZSU8Ox8GSHTfTfyELqch7FNfFTE+LlS/KRwL/wBXl9VX5L2LxeFxLaunD1W3kd49u+7hLDB916TSBgTE9Nlr0+l28zXJmnnclRhQw7WNDWNDWjYNAAHoFtAThMLeUCTTQgQITQgAQhNMBJoQgDFCEJDEhNIhABCUJoQBjCIWSEAYwuP7e1w5oo04NVxB5lo323JMbLqMa2o5umm4MJ/OQCR5A2nzUfKsoZh5Il9R0l1R93uJ3vwHRU5Yymtq4XuShLa7PNsJ2PxtcabUWcXvjU7/AGC/oYV/lf4f92R31c1Wi+kN0T5ukn2hd3CUKMNNjiurJvLN+Sow/ZvC0yC2hT1DZxEu/wCRuVZhkLYkVdVcFZz+MZpxlI82ub9+66BoVHmn/s0PMq9Cpxfqn8/whvpDAThATV5EUJwhCYAhCaABCEIECaEJgCEIQAJpJoAwQhCQwQhCAEhCEACChCABBQhACQhCBiSQhICizb/2KHmfor1qEKjF+ufz/CG+kZJhCFoIjTQhAAhCECBCEIAE0ITASaEIAAmhCAP/2Q=="/>
          <p:cNvSpPr>
            <a:spLocks noChangeAspect="1" noChangeArrowheads="1"/>
          </p:cNvSpPr>
          <p:nvPr/>
        </p:nvSpPr>
        <p:spPr bwMode="auto">
          <a:xfrm>
            <a:off x="-1283335" y="-144463"/>
            <a:ext cx="1283335" cy="12833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2" name="Picture 6" descr="http://whitecanker.net/Maple,%20Norway/2008-05-29%20Audry%20Norway%20Maple%20red%20fungus%20on%20lea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83453" y="287701"/>
            <a:ext cx="709808" cy="685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520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1179"/>
            <a:ext cx="9026434" cy="1140652"/>
          </a:xfrm>
        </p:spPr>
        <p:txBody>
          <a:bodyPr/>
          <a:lstStyle/>
          <a:p>
            <a:r>
              <a:rPr lang="en-US" sz="2800" b="1" dirty="0">
                <a:solidFill>
                  <a:schemeClr val="tx2"/>
                </a:solidFill>
                <a:latin typeface="Cambria" panose="02040503050406030204" pitchFamily="18" charset="0"/>
              </a:rPr>
              <a:t>Improving water quality, quantity, and security</a:t>
            </a:r>
            <a:endParaRPr lang="en-US" sz="2800" dirty="0">
              <a:solidFill>
                <a:schemeClr val="tx2"/>
              </a:solidFill>
              <a:latin typeface="Cambria" panose="02040503050406030204" pitchFamily="18" charset="0"/>
            </a:endParaRPr>
          </a:p>
        </p:txBody>
      </p:sp>
      <p:sp>
        <p:nvSpPr>
          <p:cNvPr id="3" name="Content Placeholder 2"/>
          <p:cNvSpPr>
            <a:spLocks noGrp="1"/>
          </p:cNvSpPr>
          <p:nvPr>
            <p:ph idx="1"/>
          </p:nvPr>
        </p:nvSpPr>
        <p:spPr>
          <a:xfrm>
            <a:off x="489857" y="1911831"/>
            <a:ext cx="8229600" cy="4146114"/>
          </a:xfrm>
          <a:noFill/>
        </p:spPr>
        <p:txBody>
          <a:bodyPr/>
          <a:lstStyle/>
          <a:p>
            <a:pPr marL="0" indent="0">
              <a:buNone/>
            </a:pPr>
            <a:r>
              <a:rPr lang="en-US" sz="2200" dirty="0" smtClean="0"/>
              <a:t>Water is the lifeblood of California's economy. Increased competition for water and effects of drought and climate change all impact our water supply. ANR research improves water management practices and policies by</a:t>
            </a:r>
          </a:p>
          <a:p>
            <a:r>
              <a:rPr lang="en-US" sz="1800" dirty="0"/>
              <a:t>Partnering with agricultural, environmental and government groups to address water </a:t>
            </a:r>
            <a:r>
              <a:rPr lang="en-US" sz="1800" dirty="0" smtClean="0"/>
              <a:t>issues</a:t>
            </a:r>
          </a:p>
          <a:p>
            <a:r>
              <a:rPr lang="en-US" sz="1800" dirty="0" smtClean="0"/>
              <a:t>Developing </a:t>
            </a:r>
            <a:r>
              <a:rPr lang="en-US" sz="1800" dirty="0"/>
              <a:t>crops and irrigation methods that use less water</a:t>
            </a:r>
          </a:p>
          <a:p>
            <a:r>
              <a:rPr lang="en-US" sz="1800" dirty="0"/>
              <a:t>Establishing practices to protect watersheds from agrochemicals, salinity, animal waste and other pollutants</a:t>
            </a:r>
          </a:p>
          <a:p>
            <a:r>
              <a:rPr lang="en-US" sz="1800" dirty="0"/>
              <a:t>Establishing methods to use degraded water</a:t>
            </a:r>
          </a:p>
          <a:p>
            <a:r>
              <a:rPr lang="en-US" sz="1800" dirty="0"/>
              <a:t>Developing efficient water-use policies</a:t>
            </a:r>
          </a:p>
          <a:p>
            <a:pPr marL="0" indent="0">
              <a:buNone/>
            </a:pPr>
            <a:r>
              <a:rPr lang="en-US" dirty="0"/>
              <a:t/>
            </a:r>
            <a:br>
              <a:rPr lang="en-US" dirty="0"/>
            </a:br>
            <a:endParaRPr lang="en-US" dirty="0"/>
          </a:p>
          <a:p>
            <a:endParaRPr lang="en-US" dirty="0"/>
          </a:p>
        </p:txBody>
      </p:sp>
      <p:sp>
        <p:nvSpPr>
          <p:cNvPr id="4" name="Title 1"/>
          <p:cNvSpPr txBox="1">
            <a:spLocks/>
          </p:cNvSpPr>
          <p:nvPr/>
        </p:nvSpPr>
        <p:spPr bwMode="auto">
          <a:xfrm rot="20837619">
            <a:off x="-448492" y="292687"/>
            <a:ext cx="2708366" cy="4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000" b="1" dirty="0" smtClean="0">
                <a:solidFill>
                  <a:schemeClr val="tx2"/>
                </a:solidFill>
                <a:effectLst>
                  <a:outerShdw blurRad="38100" dist="38100" dir="2700000" algn="tl">
                    <a:srgbClr val="000000">
                      <a:alpha val="43137"/>
                    </a:srgbClr>
                  </a:outerShdw>
                </a:effectLst>
                <a:latin typeface="Cambria" panose="02040503050406030204" pitchFamily="18" charset="0"/>
              </a:rPr>
              <a:t>STRATEGIC INITIATIVE</a:t>
            </a:r>
            <a:endParaRPr lang="en-US" sz="2000" dirty="0">
              <a:solidFill>
                <a:schemeClr val="tx2"/>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4208597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9" y="274789"/>
            <a:ext cx="9039497" cy="1140652"/>
          </a:xfrm>
        </p:spPr>
        <p:txBody>
          <a:bodyPr/>
          <a:lstStyle/>
          <a:p>
            <a:r>
              <a:rPr lang="en-US" sz="2800" b="1" dirty="0" smtClean="0">
                <a:solidFill>
                  <a:schemeClr val="tx2"/>
                </a:solidFill>
                <a:latin typeface="Cambria" panose="02040503050406030204" pitchFamily="18" charset="0"/>
              </a:rPr>
              <a:t>UCCE </a:t>
            </a:r>
            <a:r>
              <a:rPr lang="en-US" sz="2800" b="1" dirty="0">
                <a:solidFill>
                  <a:schemeClr val="tx2"/>
                </a:solidFill>
                <a:latin typeface="Cambria" panose="02040503050406030204" pitchFamily="18" charset="0"/>
              </a:rPr>
              <a:t>Irrigation and Water Resources Advisor </a:t>
            </a:r>
            <a:r>
              <a:rPr lang="en-US" sz="2800" b="1" dirty="0" smtClean="0">
                <a:solidFill>
                  <a:schemeClr val="tx2"/>
                </a:solidFill>
                <a:latin typeface="Cambria" panose="02040503050406030204" pitchFamily="18" charset="0"/>
              </a:rPr>
              <a:t/>
            </a:r>
            <a:br>
              <a:rPr lang="en-US" sz="2800" b="1" dirty="0" smtClean="0">
                <a:solidFill>
                  <a:schemeClr val="tx2"/>
                </a:solidFill>
                <a:latin typeface="Cambria" panose="02040503050406030204" pitchFamily="18" charset="0"/>
              </a:rPr>
            </a:br>
            <a:r>
              <a:rPr lang="en-US" sz="2800" b="1" dirty="0" smtClean="0">
                <a:solidFill>
                  <a:schemeClr val="tx2"/>
                </a:solidFill>
                <a:latin typeface="Cambria" panose="02040503050406030204" pitchFamily="18" charset="0"/>
              </a:rPr>
              <a:t>Michael </a:t>
            </a:r>
            <a:r>
              <a:rPr lang="en-US" sz="2800" b="1" dirty="0">
                <a:solidFill>
                  <a:schemeClr val="tx2"/>
                </a:solidFill>
                <a:latin typeface="Cambria" panose="02040503050406030204" pitchFamily="18" charset="0"/>
              </a:rPr>
              <a:t>Cahn: From Drip Tips to Crop Manage</a:t>
            </a:r>
            <a:endParaRPr lang="en-US" sz="2800" b="1" dirty="0">
              <a:solidFill>
                <a:schemeClr val="tx2"/>
              </a:solidFill>
            </a:endParaRPr>
          </a:p>
        </p:txBody>
      </p:sp>
      <p:sp>
        <p:nvSpPr>
          <p:cNvPr id="3" name="Content Placeholder 2"/>
          <p:cNvSpPr>
            <a:spLocks noGrp="1"/>
          </p:cNvSpPr>
          <p:nvPr>
            <p:ph idx="1"/>
          </p:nvPr>
        </p:nvSpPr>
        <p:spPr>
          <a:xfrm>
            <a:off x="39189" y="2129245"/>
            <a:ext cx="3827418" cy="4146114"/>
          </a:xfrm>
        </p:spPr>
        <p:txBody>
          <a:bodyPr/>
          <a:lstStyle/>
          <a:p>
            <a:r>
              <a:rPr lang="en-US" sz="2000" dirty="0"/>
              <a:t>Drip provides more management options for growers</a:t>
            </a:r>
          </a:p>
          <a:p>
            <a:r>
              <a:rPr lang="en-US" sz="2000" dirty="0"/>
              <a:t>Crop Manage is a web-based tool that helps growers manage water and nitrogen needs in vegetables. </a:t>
            </a:r>
            <a:r>
              <a:rPr lang="en-US" sz="2000" u="sng" dirty="0">
                <a:hlinkClick r:id="rId3"/>
              </a:rPr>
              <a:t>https://ucanr.edu/cropmanage</a:t>
            </a:r>
            <a:endParaRPr lang="en-US" sz="2000" dirty="0"/>
          </a:p>
        </p:txBody>
      </p:sp>
      <p:pic>
        <p:nvPicPr>
          <p:cNvPr id="4" name="Picture 2" descr="http://westernfarmpress.com/site-files/westernfarmpress.com/files/imagecache/large_img/uploads/2013/09/mason-and-cahn-lettuce-1-medium.jpg"/>
          <p:cNvPicPr>
            <a:picLocks noChangeAspect="1" noChangeArrowheads="1"/>
          </p:cNvPicPr>
          <p:nvPr/>
        </p:nvPicPr>
        <p:blipFill rotWithShape="1">
          <a:blip r:embed="rId4">
            <a:extLst>
              <a:ext uri="{28A0092B-C50C-407E-A947-70E740481C1C}">
                <a14:useLocalDpi xmlns:a14="http://schemas.microsoft.com/office/drawing/2010/main" val="0"/>
              </a:ext>
            </a:extLst>
          </a:blip>
          <a:srcRect l="1" r="18122"/>
          <a:stretch/>
        </p:blipFill>
        <p:spPr bwMode="auto">
          <a:xfrm>
            <a:off x="4137930" y="2129245"/>
            <a:ext cx="4797064" cy="36327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4868753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722948"/>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TASKPANEKEY" val="841374cb-29e2-4c5f-b296-efa5462005e5"/>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EXPANDSHOWBAR"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False"/>
  <p:tag name="PRRESPONSE4" val="7"/>
  <p:tag name="TPVERSION" val="2008"/>
  <p:tag name="RESPTABLESTYLE" val="-1"/>
  <p:tag name="RACERSMAXDISPLAYED" val="5"/>
  <p:tag name="DEFAULTNUMTEAMS" val="5"/>
  <p:tag name="GRIDSIZE" val="{Width=800, Height=600}"/>
  <p:tag name="REALTIMEBACKUP" val="False"/>
  <p:tag name="PRRESPONSE3" val="8"/>
  <p:tag name="SAVECSVWITHSESSION" val="Fals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TPFULLVERSION" val="4.5.1.2243"/>
</p:tagLst>
</file>

<file path=ppt/theme/theme1.xml><?xml version="1.0" encoding="utf-8"?>
<a:theme xmlns:a="http://schemas.openxmlformats.org/drawingml/2006/main" name="ANRBrand_UCCE_100ye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ANRBrand_UCCE_100years</Template>
  <TotalTime>4607</TotalTime>
  <Words>553</Words>
  <Application>Microsoft Office PowerPoint</Application>
  <PresentationFormat>On-screen Show (4:3)</PresentationFormat>
  <Paragraphs>67</Paragraphs>
  <Slides>16</Slides>
  <Notes>5</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ANRBrand_UCCE_100years</vt:lpstr>
      <vt:lpstr>Custom Design</vt:lpstr>
      <vt:lpstr>UC Cooperative Extension San Mateo County Resources and Partnership Opportunities   </vt:lpstr>
      <vt:lpstr>PowerPoint Presentation</vt:lpstr>
      <vt:lpstr>PowerPoint Presentation</vt:lpstr>
      <vt:lpstr>PowerPoint Presentation</vt:lpstr>
      <vt:lpstr>PowerPoint Presentation</vt:lpstr>
      <vt:lpstr>PowerPoint Presentation</vt:lpstr>
      <vt:lpstr>PowerPoint Presentation</vt:lpstr>
      <vt:lpstr>Improving water quality, quantity, and security</vt:lpstr>
      <vt:lpstr>UCCE Irrigation and Water Resources Advisor  Michael Cahn: From Drip Tips to Crop Manage</vt:lpstr>
      <vt:lpstr>UCCE Livestock &amp; Natural Resources Advisor  Larry Forero: Irrigation School</vt:lpstr>
      <vt:lpstr>UC Response to Drought: Short-term</vt:lpstr>
      <vt:lpstr>Current Drought Resources</vt:lpstr>
      <vt:lpstr>UC Drought Education and Events</vt:lpstr>
      <vt:lpstr>UC Drought Information</vt:lpstr>
      <vt:lpstr>UC Drought Media Coverage</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Marissa</dc:creator>
  <cp:lastModifiedBy>Sarah Rosendahl</cp:lastModifiedBy>
  <cp:revision>199</cp:revision>
  <cp:lastPrinted>2014-10-20T16:25:05Z</cp:lastPrinted>
  <dcterms:created xsi:type="dcterms:W3CDTF">2013-10-16T17:33:17Z</dcterms:created>
  <dcterms:modified xsi:type="dcterms:W3CDTF">2014-12-08T19:29:43Z</dcterms:modified>
</cp:coreProperties>
</file>