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258" r:id="rId3"/>
    <p:sldId id="279" r:id="rId4"/>
    <p:sldId id="260" r:id="rId5"/>
    <p:sldId id="288" r:id="rId6"/>
    <p:sldId id="295" r:id="rId7"/>
    <p:sldId id="296" r:id="rId8"/>
    <p:sldId id="266" r:id="rId9"/>
    <p:sldId id="267" r:id="rId10"/>
    <p:sldId id="268" r:id="rId11"/>
    <p:sldId id="283" r:id="rId12"/>
    <p:sldId id="299" r:id="rId13"/>
    <p:sldId id="300" r:id="rId14"/>
    <p:sldId id="298" r:id="rId15"/>
    <p:sldId id="292" r:id="rId16"/>
    <p:sldId id="293" r:id="rId17"/>
    <p:sldId id="294" r:id="rId18"/>
    <p:sldId id="313" r:id="rId19"/>
    <p:sldId id="301" r:id="rId20"/>
    <p:sldId id="308" r:id="rId21"/>
    <p:sldId id="302" r:id="rId22"/>
    <p:sldId id="303" r:id="rId23"/>
    <p:sldId id="304" r:id="rId24"/>
    <p:sldId id="305" r:id="rId25"/>
    <p:sldId id="306" r:id="rId26"/>
    <p:sldId id="307" r:id="rId27"/>
    <p:sldId id="310" r:id="rId28"/>
    <p:sldId id="311" r:id="rId29"/>
    <p:sldId id="309" r:id="rId30"/>
    <p:sldId id="314" r:id="rId31"/>
    <p:sldId id="316" r:id="rId32"/>
    <p:sldId id="315" r:id="rId33"/>
    <p:sldId id="317" r:id="rId34"/>
    <p:sldId id="318" r:id="rId35"/>
    <p:sldId id="320" r:id="rId36"/>
    <p:sldId id="271" r:id="rId37"/>
    <p:sldId id="280" r:id="rId38"/>
    <p:sldId id="273" r:id="rId39"/>
    <p:sldId id="274" r:id="rId40"/>
    <p:sldId id="281" r:id="rId41"/>
    <p:sldId id="275" r:id="rId42"/>
    <p:sldId id="278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4" autoAdjust="0"/>
    <p:restoredTop sz="94660"/>
  </p:normalViewPr>
  <p:slideViewPr>
    <p:cSldViewPr snapToGrid="0">
      <p:cViewPr>
        <p:scale>
          <a:sx n="117" d="100"/>
          <a:sy n="117" d="100"/>
        </p:scale>
        <p:origin x="-726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88829-3BCB-47DD-8F16-003670B70F87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1146B-C131-4891-8C98-C7FE96332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40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</a:t>
            </a:r>
            <a:r>
              <a:rPr lang="en-US" baseline="0" dirty="0" smtClean="0"/>
              <a:t> </a:t>
            </a:r>
            <a:r>
              <a:rPr lang="en-US" dirty="0" smtClean="0"/>
              <a:t>VISSIM modeling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A909F-654A-422E-AD20-81528B7ED5E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05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50D1E-C3C7-4098-BFFD-35748BFCFB21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D708-5F2C-45C9-9AE0-C0E246626A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9137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86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50D1E-C3C7-4098-BFFD-35748BFCFB21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D708-5F2C-45C9-9AE0-C0E246626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60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50D1E-C3C7-4098-BFFD-35748BFCFB21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D708-5F2C-45C9-9AE0-C0E246626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040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50D1E-C3C7-4098-BFFD-35748BFCFB21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D708-5F2C-45C9-9AE0-C0E246626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62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50D1E-C3C7-4098-BFFD-35748BFCFB21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D708-5F2C-45C9-9AE0-C0E246626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74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50D1E-C3C7-4098-BFFD-35748BFCFB21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D708-5F2C-45C9-9AE0-C0E246626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2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50D1E-C3C7-4098-BFFD-35748BFCFB21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D708-5F2C-45C9-9AE0-C0E246626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4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50D1E-C3C7-4098-BFFD-35748BFCFB21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D708-5F2C-45C9-9AE0-C0E246626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53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50D1E-C3C7-4098-BFFD-35748BFCFB21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D708-5F2C-45C9-9AE0-C0E246626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01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50D1E-C3C7-4098-BFFD-35748BFCFB21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D708-5F2C-45C9-9AE0-C0E246626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64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50D1E-C3C7-4098-BFFD-35748BFCFB21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4D708-5F2C-45C9-9AE0-C0E246626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564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37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9338" y="1116701"/>
            <a:ext cx="8197232" cy="573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338" y="1825625"/>
            <a:ext cx="81972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50D1E-C3C7-4098-BFFD-35748BFCFB21}" type="datetimeFigureOut">
              <a:rPr lang="en-US" smtClean="0"/>
              <a:t>5/9/2016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4D708-5F2C-45C9-9AE0-C0E246626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30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6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3118" y="5094131"/>
            <a:ext cx="436593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/>
              <a:t>Community Meeting</a:t>
            </a:r>
          </a:p>
          <a:p>
            <a:pPr algn="ctr"/>
            <a:r>
              <a:rPr lang="en-US" b="1" i="1" dirty="0" smtClean="0"/>
              <a:t>May 9th, 2016</a:t>
            </a:r>
          </a:p>
          <a:p>
            <a:pPr algn="ctr"/>
            <a:endParaRPr lang="en-US" sz="1200" b="1" i="1" dirty="0" smtClean="0"/>
          </a:p>
          <a:p>
            <a:pPr algn="ctr"/>
            <a:r>
              <a:rPr lang="en-US" b="1" i="1" dirty="0" smtClean="0"/>
              <a:t>Joe Lo Coco – County of San Mateo</a:t>
            </a:r>
          </a:p>
          <a:p>
            <a:pPr algn="ctr"/>
            <a:r>
              <a:rPr lang="en-US" b="1" i="1" dirty="0" smtClean="0"/>
              <a:t>Adam Dankberg – Kimley-Horn</a:t>
            </a:r>
          </a:p>
          <a:p>
            <a:pPr algn="ctr"/>
            <a:r>
              <a:rPr lang="en-US" b="1" i="1" dirty="0" smtClean="0"/>
              <a:t>Eileen Goodwin – Apex Strategies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978283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64430"/>
            <a:ext cx="7886700" cy="1325563"/>
          </a:xfrm>
        </p:spPr>
        <p:txBody>
          <a:bodyPr>
            <a:normAutofit/>
          </a:bodyPr>
          <a:lstStyle/>
          <a:p>
            <a:r>
              <a:rPr lang="en-US" b="0" dirty="0" smtClean="0">
                <a:latin typeface="Arial Black" panose="020B0A04020102020204" pitchFamily="34" charset="0"/>
              </a:rPr>
              <a:t>Reported Collision History</a:t>
            </a:r>
            <a:br>
              <a:rPr lang="en-US" b="0" dirty="0" smtClean="0">
                <a:latin typeface="Arial Black" panose="020B0A04020102020204" pitchFamily="34" charset="0"/>
              </a:rPr>
            </a:br>
            <a:r>
              <a:rPr lang="en-US" sz="2400" dirty="0" smtClean="0">
                <a:latin typeface="Arial Black" panose="020B0A04020102020204" pitchFamily="34" charset="0"/>
              </a:rPr>
              <a:t>(2011 to 2015)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89993"/>
            <a:ext cx="7886700" cy="43688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7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total reported incidents along Alpine Road within Study Area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Nearly half (34 incidents) at I-280 interchange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involving cyclists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involving severe injuries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Broadside collision was most common type of collision (53%) followed by rear-end collision (</a:t>
            </a:r>
            <a:r>
              <a:rPr lang="en-US" dirty="0" smtClean="0"/>
              <a:t>18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Number of reported incidents at I-280 dropped in 2015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in 2012, 13 in 2013, 12 in 2014, 6 in 2015</a:t>
            </a:r>
          </a:p>
          <a:p>
            <a:pPr lvl="1">
              <a:spcBef>
                <a:spcPts val="1200"/>
              </a:spcBef>
            </a:pP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1200"/>
              </a:spcBef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39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338" y="1205714"/>
            <a:ext cx="8197232" cy="573988"/>
          </a:xfrm>
        </p:spPr>
        <p:txBody>
          <a:bodyPr/>
          <a:lstStyle/>
          <a:p>
            <a:r>
              <a:rPr lang="en-US" b="0" dirty="0" smtClean="0">
                <a:latin typeface="Arial Black" panose="020B0A04020102020204" pitchFamily="34" charset="0"/>
              </a:rPr>
              <a:t>Community Meeting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38" y="2063469"/>
            <a:ext cx="8197232" cy="4113494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held January 21, 2016 with approximately 100 attendees</a:t>
            </a:r>
          </a:p>
        </p:txBody>
      </p:sp>
      <p:pic>
        <p:nvPicPr>
          <p:cNvPr id="22" name="Picture 2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1" b="31474"/>
          <a:stretch/>
        </p:blipFill>
        <p:spPr bwMode="auto">
          <a:xfrm>
            <a:off x="537673" y="5149819"/>
            <a:ext cx="4459605" cy="165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t="15537" r="2342" b="26139"/>
          <a:stretch/>
        </p:blipFill>
        <p:spPr bwMode="auto">
          <a:xfrm>
            <a:off x="5155521" y="5141725"/>
            <a:ext cx="3575786" cy="165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73" y="3014492"/>
            <a:ext cx="2651693" cy="199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413" y="3014492"/>
            <a:ext cx="2669942" cy="199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02" y="3014492"/>
            <a:ext cx="2663905" cy="199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17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338" y="1294726"/>
            <a:ext cx="8197232" cy="573988"/>
          </a:xfrm>
        </p:spPr>
        <p:txBody>
          <a:bodyPr/>
          <a:lstStyle/>
          <a:p>
            <a:r>
              <a:rPr lang="en-US" dirty="0" smtClean="0"/>
              <a:t>Identified Areas in Need of Improvement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38" y="2265769"/>
            <a:ext cx="8197232" cy="4159307"/>
          </a:xfrm>
        </p:spPr>
        <p:txBody>
          <a:bodyPr>
            <a:normAutofit/>
          </a:bodyPr>
          <a:lstStyle/>
          <a:p>
            <a:r>
              <a:rPr lang="en-US" dirty="0"/>
              <a:t>Access to Alpine Road from La Mesa, La Cuesta</a:t>
            </a:r>
          </a:p>
          <a:p>
            <a:r>
              <a:rPr lang="en-US" dirty="0" smtClean="0"/>
              <a:t>Reduce Speeding</a:t>
            </a:r>
          </a:p>
          <a:p>
            <a:r>
              <a:rPr lang="en-US" dirty="0" smtClean="0"/>
              <a:t>Parking for Dish Trail near Piers Lane</a:t>
            </a:r>
          </a:p>
          <a:p>
            <a:r>
              <a:rPr lang="en-US" dirty="0" smtClean="0"/>
              <a:t>Access to Alpine Road from Bishop, Stowe, and Wildwood</a:t>
            </a:r>
          </a:p>
          <a:p>
            <a:r>
              <a:rPr lang="en-US" dirty="0" smtClean="0"/>
              <a:t>Lighting for crosswalks</a:t>
            </a:r>
          </a:p>
          <a:p>
            <a:r>
              <a:rPr lang="en-US" dirty="0" smtClean="0"/>
              <a:t>Pedestrian safety</a:t>
            </a:r>
          </a:p>
          <a:p>
            <a:r>
              <a:rPr lang="en-US" dirty="0"/>
              <a:t>Bicyclist safety</a:t>
            </a:r>
          </a:p>
          <a:p>
            <a:r>
              <a:rPr lang="en-US" dirty="0" smtClean="0"/>
              <a:t>Emergency vehicle access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94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Meeting Follow-Up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146 responses received</a:t>
            </a:r>
          </a:p>
          <a:p>
            <a:r>
              <a:rPr lang="en-US" dirty="0" smtClean="0"/>
              <a:t>Better access to Alpine Trail and better maintenance</a:t>
            </a:r>
          </a:p>
          <a:p>
            <a:r>
              <a:rPr lang="en-US" dirty="0" smtClean="0"/>
              <a:t>Eliminate “free” movements at interchange</a:t>
            </a:r>
          </a:p>
          <a:p>
            <a:r>
              <a:rPr lang="en-US" dirty="0" smtClean="0"/>
              <a:t>Difficult to turn onto Alpine Road</a:t>
            </a:r>
          </a:p>
          <a:p>
            <a:r>
              <a:rPr lang="en-US" dirty="0" smtClean="0"/>
              <a:t>Congestion at </a:t>
            </a:r>
            <a:r>
              <a:rPr lang="en-US" dirty="0" err="1" smtClean="0"/>
              <a:t>Junipero</a:t>
            </a:r>
            <a:r>
              <a:rPr lang="en-US" dirty="0" smtClean="0"/>
              <a:t> Serra Boulevard and Sand Hill Road</a:t>
            </a:r>
          </a:p>
          <a:p>
            <a:r>
              <a:rPr lang="en-US" dirty="0" smtClean="0"/>
              <a:t>Need for crosswalk to west side of Alpine Road near Stanford Weekend Acres to access bus stop</a:t>
            </a:r>
          </a:p>
          <a:p>
            <a:r>
              <a:rPr lang="en-US" dirty="0" smtClean="0"/>
              <a:t>Consider needs of emergency vehicles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9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Priorities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38" y="1825624"/>
            <a:ext cx="3827533" cy="453471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Facilitate Side-Street Access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Reduce Speeding and Calm Traffic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Improve Off-Street Path</a:t>
            </a:r>
          </a:p>
        </p:txBody>
      </p:sp>
      <p:pic>
        <p:nvPicPr>
          <p:cNvPr id="22" name="Picture 2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" r="15700" b="7160"/>
          <a:stretch/>
        </p:blipFill>
        <p:spPr bwMode="auto">
          <a:xfrm>
            <a:off x="4442526" y="2133120"/>
            <a:ext cx="4542193" cy="389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43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11079"/>
            <a:ext cx="7886700" cy="903985"/>
          </a:xfrm>
        </p:spPr>
        <p:txBody>
          <a:bodyPr>
            <a:normAutofit/>
          </a:bodyPr>
          <a:lstStyle/>
          <a:p>
            <a:r>
              <a:rPr lang="en-US" b="0" dirty="0" smtClean="0">
                <a:latin typeface="Arial Black" panose="020B0A04020102020204" pitchFamily="34" charset="0"/>
              </a:rPr>
              <a:t>Improvement Objectives</a:t>
            </a:r>
            <a:endParaRPr lang="en-US" b="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28678"/>
            <a:ext cx="7886700" cy="3862110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congestion and improve traffic operations and safety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and efficient bicycle, pedestrian, and transit facilities</a:t>
            </a:r>
          </a:p>
          <a:p>
            <a:pPr>
              <a:spcBef>
                <a:spcPts val="2400"/>
              </a:spcBef>
            </a:pPr>
            <a:r>
              <a:rPr lang="en-US" dirty="0"/>
              <a:t>Street aesthetic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cost-effective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400"/>
              </a:spcBef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594" y="3696161"/>
            <a:ext cx="3059503" cy="229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8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of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Meet project objectives</a:t>
            </a:r>
          </a:p>
          <a:p>
            <a:r>
              <a:rPr lang="en-US" dirty="0" smtClean="0"/>
              <a:t>Implementable within a reasonably expected project budget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Consistent with requirements of MUTCD, AASHTO, County standards</a:t>
            </a:r>
          </a:p>
          <a:p>
            <a:r>
              <a:rPr lang="en-US" dirty="0" smtClean="0"/>
              <a:t>Minimize or avoid potential environmental impacts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  <a:p>
            <a:pPr lvl="1"/>
            <a:r>
              <a:rPr lang="en-US" dirty="0"/>
              <a:t>Site Visits</a:t>
            </a:r>
          </a:p>
          <a:p>
            <a:pPr lvl="1"/>
            <a:r>
              <a:rPr lang="en-US" dirty="0" smtClean="0"/>
              <a:t>Traffic Analysis</a:t>
            </a:r>
          </a:p>
          <a:p>
            <a:pPr lvl="1"/>
            <a:r>
              <a:rPr lang="en-US" dirty="0" smtClean="0"/>
              <a:t>Conceptual design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Community Feedback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869" y="4474896"/>
            <a:ext cx="2810635" cy="210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8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 Alternatives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0647123"/>
              </p:ext>
            </p:extLst>
          </p:nvPr>
        </p:nvGraphicFramePr>
        <p:xfrm>
          <a:off x="469902" y="1825625"/>
          <a:ext cx="8471796" cy="426720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411966"/>
                <a:gridCol w="1508695"/>
                <a:gridCol w="1315237"/>
                <a:gridCol w="1411966"/>
                <a:gridCol w="1411966"/>
                <a:gridCol w="1411966"/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Signing, Striping, other Minor Improvements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Signalization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Roundabouts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Some Widening within ROW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Widening</a:t>
                      </a:r>
                      <a:r>
                        <a:rPr lang="en-US" sz="1600" baseline="0" dirty="0" smtClean="0"/>
                        <a:t> Outside ROW</a:t>
                      </a:r>
                      <a:endParaRPr lang="en-US" sz="1600" dirty="0"/>
                    </a:p>
                  </a:txBody>
                  <a:tcPr anchor="b"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dirty="0" smtClean="0"/>
                        <a:t>Alternative 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Wingdings" panose="05000000000000000000" pitchFamily="2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dirty="0" smtClean="0"/>
                        <a:t>Alternative 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dirty="0" smtClean="0"/>
                        <a:t>Alternative</a:t>
                      </a:r>
                      <a:r>
                        <a:rPr lang="en-US" baseline="0" dirty="0" smtClean="0"/>
                        <a:t> 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dirty="0" smtClean="0"/>
                        <a:t>Alternative 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dirty="0" smtClean="0"/>
                        <a:t>Alternative 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660" y="2937409"/>
            <a:ext cx="453399" cy="521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659" y="3594281"/>
            <a:ext cx="453399" cy="5219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19" y="4224248"/>
            <a:ext cx="453399" cy="521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658" y="4881120"/>
            <a:ext cx="453399" cy="5219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18" y="5495064"/>
            <a:ext cx="453399" cy="5219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417" y="3592703"/>
            <a:ext cx="453399" cy="5219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417" y="4881120"/>
            <a:ext cx="453399" cy="5219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409" y="4224248"/>
            <a:ext cx="453399" cy="5219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408" y="5495064"/>
            <a:ext cx="453399" cy="5219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446" y="3596749"/>
            <a:ext cx="453399" cy="5219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654" y="4253621"/>
            <a:ext cx="453399" cy="5219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653" y="4881120"/>
            <a:ext cx="453399" cy="5219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652" y="5508619"/>
            <a:ext cx="453399" cy="5219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368" y="4881120"/>
            <a:ext cx="453399" cy="5219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368" y="5508619"/>
            <a:ext cx="453399" cy="52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6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Reduce Speed Limit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Speed survey taken as part of this project reflects reduction in speeds along corridor</a:t>
            </a:r>
          </a:p>
          <a:p>
            <a:r>
              <a:rPr lang="en-US" dirty="0" smtClean="0"/>
              <a:t>California Manual on Uniform Traffic Control Devices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posted speed may be reduced by 5 mph from the nearest 5 mph increment of the 85th-percentile speed, </a:t>
            </a:r>
            <a:r>
              <a:rPr lang="en-US" dirty="0" smtClean="0"/>
              <a:t>in compliance </a:t>
            </a:r>
            <a:r>
              <a:rPr lang="en-US" dirty="0"/>
              <a:t>with CVC Sections 627 and 22358.5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Requires an Engineering &amp; Traffic Study to justify reduction</a:t>
            </a:r>
          </a:p>
          <a:p>
            <a:r>
              <a:rPr lang="en-US" dirty="0"/>
              <a:t>Complete an Engineering &amp; Traffic Study in order to implement and sign a consistent 35 MPH speed limit throughout corridor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81698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Provide barrier to separate pathway from roadway</a:t>
            </a:r>
          </a:p>
          <a:p>
            <a:pPr lvl="1"/>
            <a:r>
              <a:rPr lang="en-US" dirty="0" smtClean="0"/>
              <a:t>Asphalt curb</a:t>
            </a:r>
          </a:p>
          <a:p>
            <a:pPr lvl="1"/>
            <a:r>
              <a:rPr lang="en-US" dirty="0" smtClean="0"/>
              <a:t>Landscape strip</a:t>
            </a:r>
          </a:p>
          <a:p>
            <a:r>
              <a:rPr lang="en-US" dirty="0"/>
              <a:t>Widen path to minimum 8’ where feasible and supported by community</a:t>
            </a:r>
          </a:p>
          <a:p>
            <a:pPr lvl="1"/>
            <a:r>
              <a:rPr lang="en-US" dirty="0" smtClean="0"/>
              <a:t>Will be pinch-points where widening not feasible due to Los </a:t>
            </a:r>
            <a:r>
              <a:rPr lang="en-US" dirty="0" err="1" smtClean="0"/>
              <a:t>Trancos</a:t>
            </a:r>
            <a:r>
              <a:rPr lang="en-US" dirty="0" smtClean="0"/>
              <a:t> Creek, lack of right-of-way, or mature trees</a:t>
            </a:r>
          </a:p>
          <a:p>
            <a:r>
              <a:rPr lang="en-US" dirty="0" smtClean="0"/>
              <a:t>Provide marked path along Bishop and Wildwood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198" y="4855221"/>
            <a:ext cx="3374375" cy="18980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17" y="4855221"/>
            <a:ext cx="2495045" cy="187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8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11079"/>
            <a:ext cx="7886700" cy="860853"/>
          </a:xfrm>
        </p:spPr>
        <p:txBody>
          <a:bodyPr>
            <a:normAutofit/>
          </a:bodyPr>
          <a:lstStyle/>
          <a:p>
            <a:r>
              <a:rPr lang="en-US" sz="4000" b="0" dirty="0" smtClean="0">
                <a:latin typeface="Arial Black" panose="020B0A04020102020204" pitchFamily="34" charset="0"/>
              </a:rPr>
              <a:t>Agenda</a:t>
            </a:r>
            <a:endParaRPr lang="en-US" sz="4000" b="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Overview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Findings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 Alternatives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House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192" y="2054460"/>
            <a:ext cx="4276871" cy="32076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774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Bike Lane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Widen bike lanes where feasible</a:t>
            </a:r>
          </a:p>
          <a:p>
            <a:r>
              <a:rPr lang="en-US" dirty="0" smtClean="0"/>
              <a:t>Provide buffered bike lanes where feasible</a:t>
            </a:r>
          </a:p>
          <a:p>
            <a:r>
              <a:rPr lang="en-US" dirty="0" smtClean="0"/>
              <a:t>Re-align travel lanes to reduce bike lane intrusion</a:t>
            </a:r>
          </a:p>
          <a:p>
            <a:r>
              <a:rPr lang="en-US" dirty="0" smtClean="0"/>
              <a:t>Dashed green striping in conflict areas</a:t>
            </a:r>
          </a:p>
          <a:p>
            <a:r>
              <a:rPr lang="en-US" dirty="0" smtClean="0"/>
              <a:t>Bike slots next to right-turn pockets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13"/>
          <a:stretch/>
        </p:blipFill>
        <p:spPr>
          <a:xfrm>
            <a:off x="486326" y="4081663"/>
            <a:ext cx="2729446" cy="23669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0" t="25475" r="45283" b="29921"/>
          <a:stretch/>
        </p:blipFill>
        <p:spPr>
          <a:xfrm>
            <a:off x="3395011" y="4081664"/>
            <a:ext cx="2721353" cy="2370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0" t="13599"/>
          <a:stretch/>
        </p:blipFill>
        <p:spPr>
          <a:xfrm>
            <a:off x="6295603" y="4081663"/>
            <a:ext cx="2370967" cy="237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0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Crosswalk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Curb ramps to meet ADA requirements</a:t>
            </a:r>
          </a:p>
          <a:p>
            <a:r>
              <a:rPr lang="en-US" dirty="0" smtClean="0"/>
              <a:t>Rapid rectangular flashing beacons (RRFBs)</a:t>
            </a:r>
          </a:p>
          <a:p>
            <a:r>
              <a:rPr lang="en-US" dirty="0" smtClean="0"/>
              <a:t>Pedestrian lighting</a:t>
            </a:r>
          </a:p>
          <a:p>
            <a:r>
              <a:rPr lang="en-US" dirty="0" smtClean="0"/>
              <a:t>Improved visibility</a:t>
            </a:r>
          </a:p>
        </p:txBody>
      </p:sp>
      <p:pic>
        <p:nvPicPr>
          <p:cNvPr id="1026" name="Picture 2" descr="http://static1.squarespace.com/static/539f1d7de4b0742559000f96/53a9f706e4b06c5c337a137f/53a9f715e4b02577960ee046/1403735036779/1C6A34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421" y="4606995"/>
            <a:ext cx="3001066" cy="220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When implemented in appropriate locations, rectangular rapid flashing beacons, such as the one shown here, are a highly effective countermeasure for improving pedestrian safety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1139" r="10946"/>
          <a:stretch/>
        </p:blipFill>
        <p:spPr bwMode="auto">
          <a:xfrm>
            <a:off x="6130196" y="4606997"/>
            <a:ext cx="2900516" cy="220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2" y="4606995"/>
            <a:ext cx="2942950" cy="22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5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RRFBs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Increases frequency of yielding to pedestrians</a:t>
            </a:r>
          </a:p>
          <a:p>
            <a:pPr lvl="1"/>
            <a:r>
              <a:rPr lang="en-US" dirty="0" smtClean="0"/>
              <a:t>Increased yielding from less than 5% to over 80% in multiple studies</a:t>
            </a:r>
          </a:p>
          <a:p>
            <a:pPr lvl="1"/>
            <a:r>
              <a:rPr lang="en-US" dirty="0" smtClean="0"/>
              <a:t>Particularly effective at night (yielding rates in excess of 90%)</a:t>
            </a:r>
          </a:p>
          <a:p>
            <a:r>
              <a:rPr lang="en-US" dirty="0" smtClean="0"/>
              <a:t>Lights only flash with pedestrian activation</a:t>
            </a:r>
            <a:endParaRPr lang="en-US" dirty="0"/>
          </a:p>
        </p:txBody>
      </p:sp>
      <p:pic>
        <p:nvPicPr>
          <p:cNvPr id="4" name="Picture 4" descr="http://www.co.washington.or.us/LUT/TrafficSafety/DrivingSafety/images/MidBlockRRFBCrosswal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534" y="4604369"/>
            <a:ext cx="5162839" cy="209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98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Signals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Allows for safe side-street access to corridor</a:t>
            </a:r>
          </a:p>
          <a:p>
            <a:r>
              <a:rPr lang="en-US" dirty="0" smtClean="0"/>
              <a:t>Intersections must meet traffic signal warrants for signal installation</a:t>
            </a:r>
          </a:p>
          <a:p>
            <a:pPr lvl="1"/>
            <a:r>
              <a:rPr lang="en-US" dirty="0" smtClean="0"/>
              <a:t>Warrants met at La Mesa, La Cuesta, Alpine Access Road/Piers Lane, I-280 northbound ramps, I-280 southbound ramps</a:t>
            </a:r>
          </a:p>
          <a:p>
            <a:r>
              <a:rPr lang="en-US" dirty="0" smtClean="0"/>
              <a:t>Allows for safe pedestrian crossing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00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Roundabouts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498" y="4608414"/>
            <a:ext cx="2880765" cy="216057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9338" y="1752795"/>
            <a:ext cx="8197232" cy="480984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Benefits</a:t>
            </a:r>
          </a:p>
          <a:p>
            <a:pPr lvl="1"/>
            <a:r>
              <a:rPr lang="en-US" dirty="0" smtClean="0"/>
              <a:t>Improves side-street access to corridor</a:t>
            </a:r>
          </a:p>
          <a:p>
            <a:pPr lvl="1"/>
            <a:r>
              <a:rPr lang="en-US" dirty="0" smtClean="0"/>
              <a:t>Proven to calm traffic speeds</a:t>
            </a:r>
          </a:p>
          <a:p>
            <a:pPr lvl="2"/>
            <a:r>
              <a:rPr lang="en-US" dirty="0" smtClean="0"/>
              <a:t>Vehicles must slow to 25 MPH or less to enter/circulate roundabout</a:t>
            </a:r>
          </a:p>
          <a:p>
            <a:pPr lvl="1"/>
            <a:r>
              <a:rPr lang="en-US" dirty="0" smtClean="0"/>
              <a:t>Proven to reduce crash frequency compared to traffic signals</a:t>
            </a:r>
          </a:p>
          <a:p>
            <a:pPr lvl="2"/>
            <a:r>
              <a:rPr lang="en-US" dirty="0" smtClean="0"/>
              <a:t>Single-lane roundabouts by approximately </a:t>
            </a:r>
            <a:r>
              <a:rPr lang="en-US" b="1" dirty="0" smtClean="0"/>
              <a:t>50%</a:t>
            </a:r>
          </a:p>
          <a:p>
            <a:pPr lvl="2"/>
            <a:r>
              <a:rPr lang="en-US" dirty="0" smtClean="0"/>
              <a:t>Multi-lane roundabouts by approximately </a:t>
            </a:r>
            <a:r>
              <a:rPr lang="en-US" b="1" dirty="0" smtClean="0"/>
              <a:t>30%</a:t>
            </a:r>
            <a:endParaRPr lang="en-US" b="1" dirty="0"/>
          </a:p>
          <a:p>
            <a:pPr lvl="1"/>
            <a:r>
              <a:rPr lang="en-US" dirty="0" smtClean="0"/>
              <a:t>Provides for safer pedestrian crossing</a:t>
            </a:r>
          </a:p>
          <a:p>
            <a:pPr lvl="1"/>
            <a:r>
              <a:rPr lang="en-US" dirty="0" smtClean="0"/>
              <a:t>Allows for landscaping in center island</a:t>
            </a:r>
          </a:p>
          <a:p>
            <a:r>
              <a:rPr lang="en-US" dirty="0" smtClean="0"/>
              <a:t>Drawbacks</a:t>
            </a:r>
          </a:p>
          <a:p>
            <a:pPr lvl="1"/>
            <a:r>
              <a:rPr lang="en-US" dirty="0" smtClean="0"/>
              <a:t>Requires more right-of-way</a:t>
            </a:r>
          </a:p>
          <a:p>
            <a:pPr lvl="1"/>
            <a:r>
              <a:rPr lang="en-US" dirty="0" smtClean="0"/>
              <a:t>Does not create vehicle platoons</a:t>
            </a:r>
          </a:p>
          <a:p>
            <a:pPr lvl="1"/>
            <a:r>
              <a:rPr lang="en-US" dirty="0" smtClean="0"/>
              <a:t>Cost</a:t>
            </a:r>
          </a:p>
          <a:p>
            <a:r>
              <a:rPr lang="en-US" dirty="0" smtClean="0"/>
              <a:t>Proposed where signal warrants 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76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337" y="1116701"/>
            <a:ext cx="8553281" cy="573988"/>
          </a:xfrm>
        </p:spPr>
        <p:txBody>
          <a:bodyPr/>
          <a:lstStyle/>
          <a:p>
            <a:r>
              <a:rPr lang="en-US" dirty="0" smtClean="0"/>
              <a:t>Other Interchange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Eliminate free-right turns to improve crossings of ramps for bicycles and pedestrians</a:t>
            </a:r>
          </a:p>
          <a:p>
            <a:r>
              <a:rPr lang="en-US" dirty="0" smtClean="0"/>
              <a:t>Eliminate MP-bound Alpine to SB I-280 free on-ramp</a:t>
            </a:r>
          </a:p>
          <a:p>
            <a:r>
              <a:rPr lang="en-US" dirty="0" smtClean="0"/>
              <a:t>Improve trail crossings of ramps</a:t>
            </a:r>
          </a:p>
          <a:p>
            <a:r>
              <a:rPr lang="en-US" dirty="0" smtClean="0"/>
              <a:t>Eliminate PV-bound Alpine lane merge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4" y="4436458"/>
            <a:ext cx="3099251" cy="2324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837" y="4436458"/>
            <a:ext cx="3099250" cy="2324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7454" y="3727476"/>
            <a:ext cx="3466766" cy="260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7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338" y="1116701"/>
            <a:ext cx="8561374" cy="573988"/>
          </a:xfrm>
        </p:spPr>
        <p:txBody>
          <a:bodyPr/>
          <a:lstStyle/>
          <a:p>
            <a:r>
              <a:rPr lang="en-US" dirty="0" smtClean="0"/>
              <a:t>Improve Roadway Access/Egress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Lengthen turn pockets</a:t>
            </a:r>
          </a:p>
          <a:p>
            <a:r>
              <a:rPr lang="en-US" dirty="0" smtClean="0"/>
              <a:t>Lengthen acceleration lanes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2" t="16519" r="22301" b="44661"/>
          <a:stretch/>
        </p:blipFill>
        <p:spPr>
          <a:xfrm>
            <a:off x="5308376" y="3439227"/>
            <a:ext cx="3511943" cy="2662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5" t="12847" r="18468" b="27527"/>
          <a:stretch/>
        </p:blipFill>
        <p:spPr>
          <a:xfrm>
            <a:off x="315589" y="3439227"/>
            <a:ext cx="4544999" cy="266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9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Wildwood Access Consolidation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Consolidate the two driveways into one</a:t>
            </a:r>
          </a:p>
          <a:p>
            <a:r>
              <a:rPr lang="en-US" dirty="0" smtClean="0"/>
              <a:t>Provide a center turn lane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5893"/>
          <a:stretch/>
        </p:blipFill>
        <p:spPr>
          <a:xfrm>
            <a:off x="1391993" y="2824959"/>
            <a:ext cx="6120669" cy="18883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035" y="4071900"/>
            <a:ext cx="897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Existing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6858" y="5192361"/>
            <a:ext cx="1072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Proposed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3436" b="9708"/>
          <a:stretch/>
        </p:blipFill>
        <p:spPr>
          <a:xfrm>
            <a:off x="1391993" y="4862478"/>
            <a:ext cx="6120669" cy="197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5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Trail Extension to Stowe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Options:</a:t>
            </a:r>
          </a:p>
          <a:p>
            <a:pPr lvl="1"/>
            <a:r>
              <a:rPr lang="en-US" dirty="0" smtClean="0"/>
              <a:t>Provide two-way facility at-grade adjacent to roadway with barrier</a:t>
            </a:r>
          </a:p>
          <a:p>
            <a:pPr lvl="1"/>
            <a:r>
              <a:rPr lang="en-US" dirty="0" smtClean="0"/>
              <a:t>Extend off-street path to Stowe Lane</a:t>
            </a:r>
          </a:p>
          <a:p>
            <a:r>
              <a:rPr lang="en-US" dirty="0" smtClean="0"/>
              <a:t>Coordinate with </a:t>
            </a:r>
            <a:r>
              <a:rPr lang="en-US" dirty="0" err="1" smtClean="0"/>
              <a:t>SamTrans</a:t>
            </a:r>
            <a:r>
              <a:rPr lang="en-US" dirty="0" smtClean="0"/>
              <a:t> to improve bus stop pullout and waiting area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155" y="3765030"/>
            <a:ext cx="3557667" cy="266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4796"/>
          <a:stretch/>
        </p:blipFill>
        <p:spPr>
          <a:xfrm>
            <a:off x="247421" y="5130503"/>
            <a:ext cx="4861482" cy="13027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22460" b="5458"/>
          <a:stretch/>
        </p:blipFill>
        <p:spPr>
          <a:xfrm>
            <a:off x="247421" y="3889974"/>
            <a:ext cx="4861482" cy="110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1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Dish Trail Parking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38" y="1825625"/>
            <a:ext cx="3972957" cy="4351338"/>
          </a:xfrm>
        </p:spPr>
        <p:txBody>
          <a:bodyPr/>
          <a:lstStyle/>
          <a:p>
            <a:r>
              <a:rPr lang="en-US" dirty="0" smtClean="0"/>
              <a:t>Provide marked, paved stalls separated from roadway</a:t>
            </a:r>
          </a:p>
          <a:p>
            <a:r>
              <a:rPr lang="en-US" dirty="0" smtClean="0"/>
              <a:t>Access via right-in/right-out driveways on Alpine Road</a:t>
            </a:r>
          </a:p>
          <a:p>
            <a:r>
              <a:rPr lang="en-US" dirty="0" smtClean="0"/>
              <a:t>May require some right-of-way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51" y="1825625"/>
            <a:ext cx="4356472" cy="323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8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338" y="1303662"/>
            <a:ext cx="8197232" cy="521807"/>
          </a:xfrm>
        </p:spPr>
        <p:txBody>
          <a:bodyPr>
            <a:normAutofit fontScale="90000"/>
          </a:bodyPr>
          <a:lstStyle/>
          <a:p>
            <a:r>
              <a:rPr lang="en-US" sz="4000" b="0" dirty="0" smtClean="0">
                <a:latin typeface="Arial Black" panose="020B0A04020102020204" pitchFamily="34" charset="0"/>
              </a:rPr>
              <a:t>Project Corridor</a:t>
            </a:r>
            <a:endParaRPr lang="en-US" sz="4000" b="0" dirty="0">
              <a:latin typeface="Arial Black" panose="020B0A040201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684062" y="4868227"/>
            <a:ext cx="410799" cy="196064"/>
          </a:xfrm>
          <a:prstGeom prst="roundRect">
            <a:avLst/>
          </a:prstGeom>
          <a:solidFill>
            <a:srgbClr val="00B0F0">
              <a:alpha val="5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122739" y="4798846"/>
            <a:ext cx="14513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Study Area</a:t>
            </a:r>
            <a:endParaRPr lang="en-US" sz="16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093" y="5359031"/>
            <a:ext cx="147051" cy="37948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070982" y="5300509"/>
            <a:ext cx="1937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Study Intersection</a:t>
            </a:r>
          </a:p>
          <a:p>
            <a:r>
              <a:rPr lang="en-US" sz="1600" dirty="0" smtClean="0"/>
              <a:t>(Signalized)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4081298" y="5954424"/>
            <a:ext cx="2000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Study Intersection</a:t>
            </a:r>
          </a:p>
          <a:p>
            <a:r>
              <a:rPr lang="en-US" sz="1600" dirty="0" smtClean="0"/>
              <a:t>(</a:t>
            </a:r>
            <a:r>
              <a:rPr lang="en-US" sz="1600" dirty="0" err="1" smtClean="0"/>
              <a:t>Unsignalized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561" y="6124967"/>
            <a:ext cx="230130" cy="2299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86797" y="1894610"/>
            <a:ext cx="8812847" cy="3507738"/>
            <a:chOff x="543480" y="2130547"/>
            <a:chExt cx="8220076" cy="3271800"/>
          </a:xfrm>
        </p:grpSpPr>
        <p:grpSp>
          <p:nvGrpSpPr>
            <p:cNvPr id="10" name="Group 9"/>
            <p:cNvGrpSpPr/>
            <p:nvPr/>
          </p:nvGrpSpPr>
          <p:grpSpPr>
            <a:xfrm>
              <a:off x="543480" y="2130547"/>
              <a:ext cx="8220076" cy="2519317"/>
              <a:chOff x="543480" y="3538579"/>
              <a:chExt cx="8220076" cy="2519317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63" t="30856" r="3541" b="28246"/>
              <a:stretch/>
            </p:blipFill>
            <p:spPr>
              <a:xfrm>
                <a:off x="543480" y="3686171"/>
                <a:ext cx="8220076" cy="2371725"/>
              </a:xfrm>
              <a:prstGeom prst="rect">
                <a:avLst/>
              </a:prstGeom>
            </p:spPr>
          </p:pic>
          <p:sp>
            <p:nvSpPr>
              <p:cNvPr id="8" name="Freeform 7"/>
              <p:cNvSpPr/>
              <p:nvPr/>
            </p:nvSpPr>
            <p:spPr>
              <a:xfrm>
                <a:off x="869950" y="4229100"/>
                <a:ext cx="6304451" cy="1308100"/>
              </a:xfrm>
              <a:custGeom>
                <a:avLst/>
                <a:gdLst>
                  <a:gd name="connsiteX0" fmla="*/ 660400 w 6299200"/>
                  <a:gd name="connsiteY0" fmla="*/ 730250 h 1308100"/>
                  <a:gd name="connsiteX1" fmla="*/ 1536700 w 6299200"/>
                  <a:gd name="connsiteY1" fmla="*/ 730250 h 1308100"/>
                  <a:gd name="connsiteX2" fmla="*/ 1752600 w 6299200"/>
                  <a:gd name="connsiteY2" fmla="*/ 704850 h 1308100"/>
                  <a:gd name="connsiteX3" fmla="*/ 1962150 w 6299200"/>
                  <a:gd name="connsiteY3" fmla="*/ 641350 h 1308100"/>
                  <a:gd name="connsiteX4" fmla="*/ 2324100 w 6299200"/>
                  <a:gd name="connsiteY4" fmla="*/ 469900 h 1308100"/>
                  <a:gd name="connsiteX5" fmla="*/ 2571750 w 6299200"/>
                  <a:gd name="connsiteY5" fmla="*/ 342900 h 1308100"/>
                  <a:gd name="connsiteX6" fmla="*/ 2673350 w 6299200"/>
                  <a:gd name="connsiteY6" fmla="*/ 311150 h 1308100"/>
                  <a:gd name="connsiteX7" fmla="*/ 2755900 w 6299200"/>
                  <a:gd name="connsiteY7" fmla="*/ 292100 h 1308100"/>
                  <a:gd name="connsiteX8" fmla="*/ 2863850 w 6299200"/>
                  <a:gd name="connsiteY8" fmla="*/ 273050 h 1308100"/>
                  <a:gd name="connsiteX9" fmla="*/ 2933700 w 6299200"/>
                  <a:gd name="connsiteY9" fmla="*/ 273050 h 1308100"/>
                  <a:gd name="connsiteX10" fmla="*/ 3333750 w 6299200"/>
                  <a:gd name="connsiteY10" fmla="*/ 336550 h 1308100"/>
                  <a:gd name="connsiteX11" fmla="*/ 4165600 w 6299200"/>
                  <a:gd name="connsiteY11" fmla="*/ 514350 h 1308100"/>
                  <a:gd name="connsiteX12" fmla="*/ 4267200 w 6299200"/>
                  <a:gd name="connsiteY12" fmla="*/ 558800 h 1308100"/>
                  <a:gd name="connsiteX13" fmla="*/ 4305300 w 6299200"/>
                  <a:gd name="connsiteY13" fmla="*/ 596900 h 1308100"/>
                  <a:gd name="connsiteX14" fmla="*/ 4349750 w 6299200"/>
                  <a:gd name="connsiteY14" fmla="*/ 628650 h 1308100"/>
                  <a:gd name="connsiteX15" fmla="*/ 4400550 w 6299200"/>
                  <a:gd name="connsiteY15" fmla="*/ 698500 h 1308100"/>
                  <a:gd name="connsiteX16" fmla="*/ 4432300 w 6299200"/>
                  <a:gd name="connsiteY16" fmla="*/ 755650 h 1308100"/>
                  <a:gd name="connsiteX17" fmla="*/ 4470400 w 6299200"/>
                  <a:gd name="connsiteY17" fmla="*/ 996950 h 1308100"/>
                  <a:gd name="connsiteX18" fmla="*/ 4502150 w 6299200"/>
                  <a:gd name="connsiteY18" fmla="*/ 1098550 h 1308100"/>
                  <a:gd name="connsiteX19" fmla="*/ 4584700 w 6299200"/>
                  <a:gd name="connsiteY19" fmla="*/ 1181100 h 1308100"/>
                  <a:gd name="connsiteX20" fmla="*/ 4743450 w 6299200"/>
                  <a:gd name="connsiteY20" fmla="*/ 1270000 h 1308100"/>
                  <a:gd name="connsiteX21" fmla="*/ 4851400 w 6299200"/>
                  <a:gd name="connsiteY21" fmla="*/ 1301750 h 1308100"/>
                  <a:gd name="connsiteX22" fmla="*/ 5029200 w 6299200"/>
                  <a:gd name="connsiteY22" fmla="*/ 1308100 h 1308100"/>
                  <a:gd name="connsiteX23" fmla="*/ 5200650 w 6299200"/>
                  <a:gd name="connsiteY23" fmla="*/ 1225550 h 1308100"/>
                  <a:gd name="connsiteX24" fmla="*/ 5334000 w 6299200"/>
                  <a:gd name="connsiteY24" fmla="*/ 1149350 h 1308100"/>
                  <a:gd name="connsiteX25" fmla="*/ 5473700 w 6299200"/>
                  <a:gd name="connsiteY25" fmla="*/ 1111250 h 1308100"/>
                  <a:gd name="connsiteX26" fmla="*/ 5588000 w 6299200"/>
                  <a:gd name="connsiteY26" fmla="*/ 1092200 h 1308100"/>
                  <a:gd name="connsiteX27" fmla="*/ 5759450 w 6299200"/>
                  <a:gd name="connsiteY27" fmla="*/ 1085850 h 1308100"/>
                  <a:gd name="connsiteX28" fmla="*/ 5937250 w 6299200"/>
                  <a:gd name="connsiteY28" fmla="*/ 1123950 h 1308100"/>
                  <a:gd name="connsiteX29" fmla="*/ 6197600 w 6299200"/>
                  <a:gd name="connsiteY29" fmla="*/ 1193800 h 1308100"/>
                  <a:gd name="connsiteX30" fmla="*/ 6273800 w 6299200"/>
                  <a:gd name="connsiteY30" fmla="*/ 1149350 h 1308100"/>
                  <a:gd name="connsiteX31" fmla="*/ 6299200 w 6299200"/>
                  <a:gd name="connsiteY31" fmla="*/ 933450 h 1308100"/>
                  <a:gd name="connsiteX32" fmla="*/ 6235700 w 6299200"/>
                  <a:gd name="connsiteY32" fmla="*/ 876300 h 1308100"/>
                  <a:gd name="connsiteX33" fmla="*/ 6108700 w 6299200"/>
                  <a:gd name="connsiteY33" fmla="*/ 863600 h 1308100"/>
                  <a:gd name="connsiteX34" fmla="*/ 5911850 w 6299200"/>
                  <a:gd name="connsiteY34" fmla="*/ 806450 h 1308100"/>
                  <a:gd name="connsiteX35" fmla="*/ 5727700 w 6299200"/>
                  <a:gd name="connsiteY35" fmla="*/ 793750 h 1308100"/>
                  <a:gd name="connsiteX36" fmla="*/ 5594350 w 6299200"/>
                  <a:gd name="connsiteY36" fmla="*/ 793750 h 1308100"/>
                  <a:gd name="connsiteX37" fmla="*/ 5467350 w 6299200"/>
                  <a:gd name="connsiteY37" fmla="*/ 819150 h 1308100"/>
                  <a:gd name="connsiteX38" fmla="*/ 5314950 w 6299200"/>
                  <a:gd name="connsiteY38" fmla="*/ 876300 h 1308100"/>
                  <a:gd name="connsiteX39" fmla="*/ 5073650 w 6299200"/>
                  <a:gd name="connsiteY39" fmla="*/ 1009650 h 1308100"/>
                  <a:gd name="connsiteX40" fmla="*/ 4984750 w 6299200"/>
                  <a:gd name="connsiteY40" fmla="*/ 1028700 h 1308100"/>
                  <a:gd name="connsiteX41" fmla="*/ 4889500 w 6299200"/>
                  <a:gd name="connsiteY41" fmla="*/ 1035050 h 1308100"/>
                  <a:gd name="connsiteX42" fmla="*/ 4787900 w 6299200"/>
                  <a:gd name="connsiteY42" fmla="*/ 996950 h 1308100"/>
                  <a:gd name="connsiteX43" fmla="*/ 4768850 w 6299200"/>
                  <a:gd name="connsiteY43" fmla="*/ 939800 h 1308100"/>
                  <a:gd name="connsiteX44" fmla="*/ 4737100 w 6299200"/>
                  <a:gd name="connsiteY44" fmla="*/ 692150 h 1308100"/>
                  <a:gd name="connsiteX45" fmla="*/ 4692650 w 6299200"/>
                  <a:gd name="connsiteY45" fmla="*/ 558800 h 1308100"/>
                  <a:gd name="connsiteX46" fmla="*/ 4584700 w 6299200"/>
                  <a:gd name="connsiteY46" fmla="*/ 431800 h 1308100"/>
                  <a:gd name="connsiteX47" fmla="*/ 4464050 w 6299200"/>
                  <a:gd name="connsiteY47" fmla="*/ 342900 h 1308100"/>
                  <a:gd name="connsiteX48" fmla="*/ 4400550 w 6299200"/>
                  <a:gd name="connsiteY48" fmla="*/ 304800 h 1308100"/>
                  <a:gd name="connsiteX49" fmla="*/ 4273550 w 6299200"/>
                  <a:gd name="connsiteY49" fmla="*/ 260350 h 1308100"/>
                  <a:gd name="connsiteX50" fmla="*/ 4064000 w 6299200"/>
                  <a:gd name="connsiteY50" fmla="*/ 209550 h 1308100"/>
                  <a:gd name="connsiteX51" fmla="*/ 3790950 w 6299200"/>
                  <a:gd name="connsiteY51" fmla="*/ 152400 h 1308100"/>
                  <a:gd name="connsiteX52" fmla="*/ 3263900 w 6299200"/>
                  <a:gd name="connsiteY52" fmla="*/ 50800 h 1308100"/>
                  <a:gd name="connsiteX53" fmla="*/ 3016250 w 6299200"/>
                  <a:gd name="connsiteY53" fmla="*/ 6350 h 1308100"/>
                  <a:gd name="connsiteX54" fmla="*/ 2889250 w 6299200"/>
                  <a:gd name="connsiteY54" fmla="*/ 0 h 1308100"/>
                  <a:gd name="connsiteX55" fmla="*/ 2781300 w 6299200"/>
                  <a:gd name="connsiteY55" fmla="*/ 12700 h 1308100"/>
                  <a:gd name="connsiteX56" fmla="*/ 2590800 w 6299200"/>
                  <a:gd name="connsiteY56" fmla="*/ 63500 h 1308100"/>
                  <a:gd name="connsiteX57" fmla="*/ 2508250 w 6299200"/>
                  <a:gd name="connsiteY57" fmla="*/ 95250 h 1308100"/>
                  <a:gd name="connsiteX58" fmla="*/ 2400300 w 6299200"/>
                  <a:gd name="connsiteY58" fmla="*/ 146050 h 1308100"/>
                  <a:gd name="connsiteX59" fmla="*/ 2279650 w 6299200"/>
                  <a:gd name="connsiteY59" fmla="*/ 209550 h 1308100"/>
                  <a:gd name="connsiteX60" fmla="*/ 2120900 w 6299200"/>
                  <a:gd name="connsiteY60" fmla="*/ 292100 h 1308100"/>
                  <a:gd name="connsiteX61" fmla="*/ 1962150 w 6299200"/>
                  <a:gd name="connsiteY61" fmla="*/ 361950 h 1308100"/>
                  <a:gd name="connsiteX62" fmla="*/ 1873250 w 6299200"/>
                  <a:gd name="connsiteY62" fmla="*/ 400050 h 1308100"/>
                  <a:gd name="connsiteX63" fmla="*/ 1758950 w 6299200"/>
                  <a:gd name="connsiteY63" fmla="*/ 438150 h 1308100"/>
                  <a:gd name="connsiteX64" fmla="*/ 1581150 w 6299200"/>
                  <a:gd name="connsiteY64" fmla="*/ 457200 h 1308100"/>
                  <a:gd name="connsiteX65" fmla="*/ 1377950 w 6299200"/>
                  <a:gd name="connsiteY65" fmla="*/ 469900 h 1308100"/>
                  <a:gd name="connsiteX66" fmla="*/ 1149350 w 6299200"/>
                  <a:gd name="connsiteY66" fmla="*/ 463550 h 1308100"/>
                  <a:gd name="connsiteX67" fmla="*/ 844550 w 6299200"/>
                  <a:gd name="connsiteY67" fmla="*/ 482600 h 1308100"/>
                  <a:gd name="connsiteX68" fmla="*/ 254000 w 6299200"/>
                  <a:gd name="connsiteY68" fmla="*/ 469900 h 1308100"/>
                  <a:gd name="connsiteX69" fmla="*/ 82550 w 6299200"/>
                  <a:gd name="connsiteY69" fmla="*/ 463550 h 1308100"/>
                  <a:gd name="connsiteX70" fmla="*/ 12700 w 6299200"/>
                  <a:gd name="connsiteY70" fmla="*/ 482600 h 1308100"/>
                  <a:gd name="connsiteX71" fmla="*/ 0 w 6299200"/>
                  <a:gd name="connsiteY71" fmla="*/ 692150 h 1308100"/>
                  <a:gd name="connsiteX72" fmla="*/ 69850 w 6299200"/>
                  <a:gd name="connsiteY72" fmla="*/ 736600 h 1308100"/>
                  <a:gd name="connsiteX73" fmla="*/ 660400 w 6299200"/>
                  <a:gd name="connsiteY73" fmla="*/ 730250 h 1308100"/>
                  <a:gd name="connsiteX0" fmla="*/ 660400 w 6299200"/>
                  <a:gd name="connsiteY0" fmla="*/ 730250 h 1308100"/>
                  <a:gd name="connsiteX1" fmla="*/ 1536700 w 6299200"/>
                  <a:gd name="connsiteY1" fmla="*/ 730250 h 1308100"/>
                  <a:gd name="connsiteX2" fmla="*/ 1752600 w 6299200"/>
                  <a:gd name="connsiteY2" fmla="*/ 704850 h 1308100"/>
                  <a:gd name="connsiteX3" fmla="*/ 1962150 w 6299200"/>
                  <a:gd name="connsiteY3" fmla="*/ 641350 h 1308100"/>
                  <a:gd name="connsiteX4" fmla="*/ 2324100 w 6299200"/>
                  <a:gd name="connsiteY4" fmla="*/ 469900 h 1308100"/>
                  <a:gd name="connsiteX5" fmla="*/ 2571750 w 6299200"/>
                  <a:gd name="connsiteY5" fmla="*/ 342900 h 1308100"/>
                  <a:gd name="connsiteX6" fmla="*/ 2673350 w 6299200"/>
                  <a:gd name="connsiteY6" fmla="*/ 311150 h 1308100"/>
                  <a:gd name="connsiteX7" fmla="*/ 2755900 w 6299200"/>
                  <a:gd name="connsiteY7" fmla="*/ 292100 h 1308100"/>
                  <a:gd name="connsiteX8" fmla="*/ 2863850 w 6299200"/>
                  <a:gd name="connsiteY8" fmla="*/ 273050 h 1308100"/>
                  <a:gd name="connsiteX9" fmla="*/ 2933700 w 6299200"/>
                  <a:gd name="connsiteY9" fmla="*/ 273050 h 1308100"/>
                  <a:gd name="connsiteX10" fmla="*/ 3333750 w 6299200"/>
                  <a:gd name="connsiteY10" fmla="*/ 336550 h 1308100"/>
                  <a:gd name="connsiteX11" fmla="*/ 4165600 w 6299200"/>
                  <a:gd name="connsiteY11" fmla="*/ 514350 h 1308100"/>
                  <a:gd name="connsiteX12" fmla="*/ 4267200 w 6299200"/>
                  <a:gd name="connsiteY12" fmla="*/ 558800 h 1308100"/>
                  <a:gd name="connsiteX13" fmla="*/ 4305300 w 6299200"/>
                  <a:gd name="connsiteY13" fmla="*/ 596900 h 1308100"/>
                  <a:gd name="connsiteX14" fmla="*/ 4349750 w 6299200"/>
                  <a:gd name="connsiteY14" fmla="*/ 628650 h 1308100"/>
                  <a:gd name="connsiteX15" fmla="*/ 4400550 w 6299200"/>
                  <a:gd name="connsiteY15" fmla="*/ 698500 h 1308100"/>
                  <a:gd name="connsiteX16" fmla="*/ 4432300 w 6299200"/>
                  <a:gd name="connsiteY16" fmla="*/ 755650 h 1308100"/>
                  <a:gd name="connsiteX17" fmla="*/ 4470400 w 6299200"/>
                  <a:gd name="connsiteY17" fmla="*/ 996950 h 1308100"/>
                  <a:gd name="connsiteX18" fmla="*/ 4502150 w 6299200"/>
                  <a:gd name="connsiteY18" fmla="*/ 1098550 h 1308100"/>
                  <a:gd name="connsiteX19" fmla="*/ 4584700 w 6299200"/>
                  <a:gd name="connsiteY19" fmla="*/ 1181100 h 1308100"/>
                  <a:gd name="connsiteX20" fmla="*/ 4743450 w 6299200"/>
                  <a:gd name="connsiteY20" fmla="*/ 1270000 h 1308100"/>
                  <a:gd name="connsiteX21" fmla="*/ 4851400 w 6299200"/>
                  <a:gd name="connsiteY21" fmla="*/ 1301750 h 1308100"/>
                  <a:gd name="connsiteX22" fmla="*/ 5029200 w 6299200"/>
                  <a:gd name="connsiteY22" fmla="*/ 1308100 h 1308100"/>
                  <a:gd name="connsiteX23" fmla="*/ 5200650 w 6299200"/>
                  <a:gd name="connsiteY23" fmla="*/ 1225550 h 1308100"/>
                  <a:gd name="connsiteX24" fmla="*/ 5334000 w 6299200"/>
                  <a:gd name="connsiteY24" fmla="*/ 1149350 h 1308100"/>
                  <a:gd name="connsiteX25" fmla="*/ 5473700 w 6299200"/>
                  <a:gd name="connsiteY25" fmla="*/ 1111250 h 1308100"/>
                  <a:gd name="connsiteX26" fmla="*/ 5588000 w 6299200"/>
                  <a:gd name="connsiteY26" fmla="*/ 1092200 h 1308100"/>
                  <a:gd name="connsiteX27" fmla="*/ 5759450 w 6299200"/>
                  <a:gd name="connsiteY27" fmla="*/ 1085850 h 1308100"/>
                  <a:gd name="connsiteX28" fmla="*/ 5937250 w 6299200"/>
                  <a:gd name="connsiteY28" fmla="*/ 1123950 h 1308100"/>
                  <a:gd name="connsiteX29" fmla="*/ 6197600 w 6299200"/>
                  <a:gd name="connsiteY29" fmla="*/ 1193800 h 1308100"/>
                  <a:gd name="connsiteX30" fmla="*/ 6273800 w 6299200"/>
                  <a:gd name="connsiteY30" fmla="*/ 1149350 h 1308100"/>
                  <a:gd name="connsiteX31" fmla="*/ 6299200 w 6299200"/>
                  <a:gd name="connsiteY31" fmla="*/ 933450 h 1308100"/>
                  <a:gd name="connsiteX32" fmla="*/ 6221412 w 6299200"/>
                  <a:gd name="connsiteY32" fmla="*/ 885825 h 1308100"/>
                  <a:gd name="connsiteX33" fmla="*/ 6108700 w 6299200"/>
                  <a:gd name="connsiteY33" fmla="*/ 863600 h 1308100"/>
                  <a:gd name="connsiteX34" fmla="*/ 5911850 w 6299200"/>
                  <a:gd name="connsiteY34" fmla="*/ 806450 h 1308100"/>
                  <a:gd name="connsiteX35" fmla="*/ 5727700 w 6299200"/>
                  <a:gd name="connsiteY35" fmla="*/ 793750 h 1308100"/>
                  <a:gd name="connsiteX36" fmla="*/ 5594350 w 6299200"/>
                  <a:gd name="connsiteY36" fmla="*/ 793750 h 1308100"/>
                  <a:gd name="connsiteX37" fmla="*/ 5467350 w 6299200"/>
                  <a:gd name="connsiteY37" fmla="*/ 819150 h 1308100"/>
                  <a:gd name="connsiteX38" fmla="*/ 5314950 w 6299200"/>
                  <a:gd name="connsiteY38" fmla="*/ 876300 h 1308100"/>
                  <a:gd name="connsiteX39" fmla="*/ 5073650 w 6299200"/>
                  <a:gd name="connsiteY39" fmla="*/ 1009650 h 1308100"/>
                  <a:gd name="connsiteX40" fmla="*/ 4984750 w 6299200"/>
                  <a:gd name="connsiteY40" fmla="*/ 1028700 h 1308100"/>
                  <a:gd name="connsiteX41" fmla="*/ 4889500 w 6299200"/>
                  <a:gd name="connsiteY41" fmla="*/ 1035050 h 1308100"/>
                  <a:gd name="connsiteX42" fmla="*/ 4787900 w 6299200"/>
                  <a:gd name="connsiteY42" fmla="*/ 996950 h 1308100"/>
                  <a:gd name="connsiteX43" fmla="*/ 4768850 w 6299200"/>
                  <a:gd name="connsiteY43" fmla="*/ 939800 h 1308100"/>
                  <a:gd name="connsiteX44" fmla="*/ 4737100 w 6299200"/>
                  <a:gd name="connsiteY44" fmla="*/ 692150 h 1308100"/>
                  <a:gd name="connsiteX45" fmla="*/ 4692650 w 6299200"/>
                  <a:gd name="connsiteY45" fmla="*/ 558800 h 1308100"/>
                  <a:gd name="connsiteX46" fmla="*/ 4584700 w 6299200"/>
                  <a:gd name="connsiteY46" fmla="*/ 431800 h 1308100"/>
                  <a:gd name="connsiteX47" fmla="*/ 4464050 w 6299200"/>
                  <a:gd name="connsiteY47" fmla="*/ 342900 h 1308100"/>
                  <a:gd name="connsiteX48" fmla="*/ 4400550 w 6299200"/>
                  <a:gd name="connsiteY48" fmla="*/ 304800 h 1308100"/>
                  <a:gd name="connsiteX49" fmla="*/ 4273550 w 6299200"/>
                  <a:gd name="connsiteY49" fmla="*/ 260350 h 1308100"/>
                  <a:gd name="connsiteX50" fmla="*/ 4064000 w 6299200"/>
                  <a:gd name="connsiteY50" fmla="*/ 209550 h 1308100"/>
                  <a:gd name="connsiteX51" fmla="*/ 3790950 w 6299200"/>
                  <a:gd name="connsiteY51" fmla="*/ 152400 h 1308100"/>
                  <a:gd name="connsiteX52" fmla="*/ 3263900 w 6299200"/>
                  <a:gd name="connsiteY52" fmla="*/ 50800 h 1308100"/>
                  <a:gd name="connsiteX53" fmla="*/ 3016250 w 6299200"/>
                  <a:gd name="connsiteY53" fmla="*/ 6350 h 1308100"/>
                  <a:gd name="connsiteX54" fmla="*/ 2889250 w 6299200"/>
                  <a:gd name="connsiteY54" fmla="*/ 0 h 1308100"/>
                  <a:gd name="connsiteX55" fmla="*/ 2781300 w 6299200"/>
                  <a:gd name="connsiteY55" fmla="*/ 12700 h 1308100"/>
                  <a:gd name="connsiteX56" fmla="*/ 2590800 w 6299200"/>
                  <a:gd name="connsiteY56" fmla="*/ 63500 h 1308100"/>
                  <a:gd name="connsiteX57" fmla="*/ 2508250 w 6299200"/>
                  <a:gd name="connsiteY57" fmla="*/ 95250 h 1308100"/>
                  <a:gd name="connsiteX58" fmla="*/ 2400300 w 6299200"/>
                  <a:gd name="connsiteY58" fmla="*/ 146050 h 1308100"/>
                  <a:gd name="connsiteX59" fmla="*/ 2279650 w 6299200"/>
                  <a:gd name="connsiteY59" fmla="*/ 209550 h 1308100"/>
                  <a:gd name="connsiteX60" fmla="*/ 2120900 w 6299200"/>
                  <a:gd name="connsiteY60" fmla="*/ 292100 h 1308100"/>
                  <a:gd name="connsiteX61" fmla="*/ 1962150 w 6299200"/>
                  <a:gd name="connsiteY61" fmla="*/ 361950 h 1308100"/>
                  <a:gd name="connsiteX62" fmla="*/ 1873250 w 6299200"/>
                  <a:gd name="connsiteY62" fmla="*/ 400050 h 1308100"/>
                  <a:gd name="connsiteX63" fmla="*/ 1758950 w 6299200"/>
                  <a:gd name="connsiteY63" fmla="*/ 438150 h 1308100"/>
                  <a:gd name="connsiteX64" fmla="*/ 1581150 w 6299200"/>
                  <a:gd name="connsiteY64" fmla="*/ 457200 h 1308100"/>
                  <a:gd name="connsiteX65" fmla="*/ 1377950 w 6299200"/>
                  <a:gd name="connsiteY65" fmla="*/ 469900 h 1308100"/>
                  <a:gd name="connsiteX66" fmla="*/ 1149350 w 6299200"/>
                  <a:gd name="connsiteY66" fmla="*/ 463550 h 1308100"/>
                  <a:gd name="connsiteX67" fmla="*/ 844550 w 6299200"/>
                  <a:gd name="connsiteY67" fmla="*/ 482600 h 1308100"/>
                  <a:gd name="connsiteX68" fmla="*/ 254000 w 6299200"/>
                  <a:gd name="connsiteY68" fmla="*/ 469900 h 1308100"/>
                  <a:gd name="connsiteX69" fmla="*/ 82550 w 6299200"/>
                  <a:gd name="connsiteY69" fmla="*/ 463550 h 1308100"/>
                  <a:gd name="connsiteX70" fmla="*/ 12700 w 6299200"/>
                  <a:gd name="connsiteY70" fmla="*/ 482600 h 1308100"/>
                  <a:gd name="connsiteX71" fmla="*/ 0 w 6299200"/>
                  <a:gd name="connsiteY71" fmla="*/ 692150 h 1308100"/>
                  <a:gd name="connsiteX72" fmla="*/ 69850 w 6299200"/>
                  <a:gd name="connsiteY72" fmla="*/ 736600 h 1308100"/>
                  <a:gd name="connsiteX73" fmla="*/ 660400 w 6299200"/>
                  <a:gd name="connsiteY73" fmla="*/ 730250 h 1308100"/>
                  <a:gd name="connsiteX0" fmla="*/ 660400 w 6303962"/>
                  <a:gd name="connsiteY0" fmla="*/ 730250 h 1308100"/>
                  <a:gd name="connsiteX1" fmla="*/ 1536700 w 6303962"/>
                  <a:gd name="connsiteY1" fmla="*/ 730250 h 1308100"/>
                  <a:gd name="connsiteX2" fmla="*/ 1752600 w 6303962"/>
                  <a:gd name="connsiteY2" fmla="*/ 704850 h 1308100"/>
                  <a:gd name="connsiteX3" fmla="*/ 1962150 w 6303962"/>
                  <a:gd name="connsiteY3" fmla="*/ 641350 h 1308100"/>
                  <a:gd name="connsiteX4" fmla="*/ 2324100 w 6303962"/>
                  <a:gd name="connsiteY4" fmla="*/ 469900 h 1308100"/>
                  <a:gd name="connsiteX5" fmla="*/ 2571750 w 6303962"/>
                  <a:gd name="connsiteY5" fmla="*/ 342900 h 1308100"/>
                  <a:gd name="connsiteX6" fmla="*/ 2673350 w 6303962"/>
                  <a:gd name="connsiteY6" fmla="*/ 311150 h 1308100"/>
                  <a:gd name="connsiteX7" fmla="*/ 2755900 w 6303962"/>
                  <a:gd name="connsiteY7" fmla="*/ 292100 h 1308100"/>
                  <a:gd name="connsiteX8" fmla="*/ 2863850 w 6303962"/>
                  <a:gd name="connsiteY8" fmla="*/ 273050 h 1308100"/>
                  <a:gd name="connsiteX9" fmla="*/ 2933700 w 6303962"/>
                  <a:gd name="connsiteY9" fmla="*/ 273050 h 1308100"/>
                  <a:gd name="connsiteX10" fmla="*/ 3333750 w 6303962"/>
                  <a:gd name="connsiteY10" fmla="*/ 336550 h 1308100"/>
                  <a:gd name="connsiteX11" fmla="*/ 4165600 w 6303962"/>
                  <a:gd name="connsiteY11" fmla="*/ 514350 h 1308100"/>
                  <a:gd name="connsiteX12" fmla="*/ 4267200 w 6303962"/>
                  <a:gd name="connsiteY12" fmla="*/ 558800 h 1308100"/>
                  <a:gd name="connsiteX13" fmla="*/ 4305300 w 6303962"/>
                  <a:gd name="connsiteY13" fmla="*/ 596900 h 1308100"/>
                  <a:gd name="connsiteX14" fmla="*/ 4349750 w 6303962"/>
                  <a:gd name="connsiteY14" fmla="*/ 628650 h 1308100"/>
                  <a:gd name="connsiteX15" fmla="*/ 4400550 w 6303962"/>
                  <a:gd name="connsiteY15" fmla="*/ 698500 h 1308100"/>
                  <a:gd name="connsiteX16" fmla="*/ 4432300 w 6303962"/>
                  <a:gd name="connsiteY16" fmla="*/ 755650 h 1308100"/>
                  <a:gd name="connsiteX17" fmla="*/ 4470400 w 6303962"/>
                  <a:gd name="connsiteY17" fmla="*/ 996950 h 1308100"/>
                  <a:gd name="connsiteX18" fmla="*/ 4502150 w 6303962"/>
                  <a:gd name="connsiteY18" fmla="*/ 1098550 h 1308100"/>
                  <a:gd name="connsiteX19" fmla="*/ 4584700 w 6303962"/>
                  <a:gd name="connsiteY19" fmla="*/ 1181100 h 1308100"/>
                  <a:gd name="connsiteX20" fmla="*/ 4743450 w 6303962"/>
                  <a:gd name="connsiteY20" fmla="*/ 1270000 h 1308100"/>
                  <a:gd name="connsiteX21" fmla="*/ 4851400 w 6303962"/>
                  <a:gd name="connsiteY21" fmla="*/ 1301750 h 1308100"/>
                  <a:gd name="connsiteX22" fmla="*/ 5029200 w 6303962"/>
                  <a:gd name="connsiteY22" fmla="*/ 1308100 h 1308100"/>
                  <a:gd name="connsiteX23" fmla="*/ 5200650 w 6303962"/>
                  <a:gd name="connsiteY23" fmla="*/ 1225550 h 1308100"/>
                  <a:gd name="connsiteX24" fmla="*/ 5334000 w 6303962"/>
                  <a:gd name="connsiteY24" fmla="*/ 1149350 h 1308100"/>
                  <a:gd name="connsiteX25" fmla="*/ 5473700 w 6303962"/>
                  <a:gd name="connsiteY25" fmla="*/ 1111250 h 1308100"/>
                  <a:gd name="connsiteX26" fmla="*/ 5588000 w 6303962"/>
                  <a:gd name="connsiteY26" fmla="*/ 1092200 h 1308100"/>
                  <a:gd name="connsiteX27" fmla="*/ 5759450 w 6303962"/>
                  <a:gd name="connsiteY27" fmla="*/ 1085850 h 1308100"/>
                  <a:gd name="connsiteX28" fmla="*/ 5937250 w 6303962"/>
                  <a:gd name="connsiteY28" fmla="*/ 1123950 h 1308100"/>
                  <a:gd name="connsiteX29" fmla="*/ 6197600 w 6303962"/>
                  <a:gd name="connsiteY29" fmla="*/ 1193800 h 1308100"/>
                  <a:gd name="connsiteX30" fmla="*/ 6273800 w 6303962"/>
                  <a:gd name="connsiteY30" fmla="*/ 1149350 h 1308100"/>
                  <a:gd name="connsiteX31" fmla="*/ 6303962 w 6303962"/>
                  <a:gd name="connsiteY31" fmla="*/ 942975 h 1308100"/>
                  <a:gd name="connsiteX32" fmla="*/ 6221412 w 6303962"/>
                  <a:gd name="connsiteY32" fmla="*/ 885825 h 1308100"/>
                  <a:gd name="connsiteX33" fmla="*/ 6108700 w 6303962"/>
                  <a:gd name="connsiteY33" fmla="*/ 863600 h 1308100"/>
                  <a:gd name="connsiteX34" fmla="*/ 5911850 w 6303962"/>
                  <a:gd name="connsiteY34" fmla="*/ 806450 h 1308100"/>
                  <a:gd name="connsiteX35" fmla="*/ 5727700 w 6303962"/>
                  <a:gd name="connsiteY35" fmla="*/ 793750 h 1308100"/>
                  <a:gd name="connsiteX36" fmla="*/ 5594350 w 6303962"/>
                  <a:gd name="connsiteY36" fmla="*/ 793750 h 1308100"/>
                  <a:gd name="connsiteX37" fmla="*/ 5467350 w 6303962"/>
                  <a:gd name="connsiteY37" fmla="*/ 819150 h 1308100"/>
                  <a:gd name="connsiteX38" fmla="*/ 5314950 w 6303962"/>
                  <a:gd name="connsiteY38" fmla="*/ 876300 h 1308100"/>
                  <a:gd name="connsiteX39" fmla="*/ 5073650 w 6303962"/>
                  <a:gd name="connsiteY39" fmla="*/ 1009650 h 1308100"/>
                  <a:gd name="connsiteX40" fmla="*/ 4984750 w 6303962"/>
                  <a:gd name="connsiteY40" fmla="*/ 1028700 h 1308100"/>
                  <a:gd name="connsiteX41" fmla="*/ 4889500 w 6303962"/>
                  <a:gd name="connsiteY41" fmla="*/ 1035050 h 1308100"/>
                  <a:gd name="connsiteX42" fmla="*/ 4787900 w 6303962"/>
                  <a:gd name="connsiteY42" fmla="*/ 996950 h 1308100"/>
                  <a:gd name="connsiteX43" fmla="*/ 4768850 w 6303962"/>
                  <a:gd name="connsiteY43" fmla="*/ 939800 h 1308100"/>
                  <a:gd name="connsiteX44" fmla="*/ 4737100 w 6303962"/>
                  <a:gd name="connsiteY44" fmla="*/ 692150 h 1308100"/>
                  <a:gd name="connsiteX45" fmla="*/ 4692650 w 6303962"/>
                  <a:gd name="connsiteY45" fmla="*/ 558800 h 1308100"/>
                  <a:gd name="connsiteX46" fmla="*/ 4584700 w 6303962"/>
                  <a:gd name="connsiteY46" fmla="*/ 431800 h 1308100"/>
                  <a:gd name="connsiteX47" fmla="*/ 4464050 w 6303962"/>
                  <a:gd name="connsiteY47" fmla="*/ 342900 h 1308100"/>
                  <a:gd name="connsiteX48" fmla="*/ 4400550 w 6303962"/>
                  <a:gd name="connsiteY48" fmla="*/ 304800 h 1308100"/>
                  <a:gd name="connsiteX49" fmla="*/ 4273550 w 6303962"/>
                  <a:gd name="connsiteY49" fmla="*/ 260350 h 1308100"/>
                  <a:gd name="connsiteX50" fmla="*/ 4064000 w 6303962"/>
                  <a:gd name="connsiteY50" fmla="*/ 209550 h 1308100"/>
                  <a:gd name="connsiteX51" fmla="*/ 3790950 w 6303962"/>
                  <a:gd name="connsiteY51" fmla="*/ 152400 h 1308100"/>
                  <a:gd name="connsiteX52" fmla="*/ 3263900 w 6303962"/>
                  <a:gd name="connsiteY52" fmla="*/ 50800 h 1308100"/>
                  <a:gd name="connsiteX53" fmla="*/ 3016250 w 6303962"/>
                  <a:gd name="connsiteY53" fmla="*/ 6350 h 1308100"/>
                  <a:gd name="connsiteX54" fmla="*/ 2889250 w 6303962"/>
                  <a:gd name="connsiteY54" fmla="*/ 0 h 1308100"/>
                  <a:gd name="connsiteX55" fmla="*/ 2781300 w 6303962"/>
                  <a:gd name="connsiteY55" fmla="*/ 12700 h 1308100"/>
                  <a:gd name="connsiteX56" fmla="*/ 2590800 w 6303962"/>
                  <a:gd name="connsiteY56" fmla="*/ 63500 h 1308100"/>
                  <a:gd name="connsiteX57" fmla="*/ 2508250 w 6303962"/>
                  <a:gd name="connsiteY57" fmla="*/ 95250 h 1308100"/>
                  <a:gd name="connsiteX58" fmla="*/ 2400300 w 6303962"/>
                  <a:gd name="connsiteY58" fmla="*/ 146050 h 1308100"/>
                  <a:gd name="connsiteX59" fmla="*/ 2279650 w 6303962"/>
                  <a:gd name="connsiteY59" fmla="*/ 209550 h 1308100"/>
                  <a:gd name="connsiteX60" fmla="*/ 2120900 w 6303962"/>
                  <a:gd name="connsiteY60" fmla="*/ 292100 h 1308100"/>
                  <a:gd name="connsiteX61" fmla="*/ 1962150 w 6303962"/>
                  <a:gd name="connsiteY61" fmla="*/ 361950 h 1308100"/>
                  <a:gd name="connsiteX62" fmla="*/ 1873250 w 6303962"/>
                  <a:gd name="connsiteY62" fmla="*/ 400050 h 1308100"/>
                  <a:gd name="connsiteX63" fmla="*/ 1758950 w 6303962"/>
                  <a:gd name="connsiteY63" fmla="*/ 438150 h 1308100"/>
                  <a:gd name="connsiteX64" fmla="*/ 1581150 w 6303962"/>
                  <a:gd name="connsiteY64" fmla="*/ 457200 h 1308100"/>
                  <a:gd name="connsiteX65" fmla="*/ 1377950 w 6303962"/>
                  <a:gd name="connsiteY65" fmla="*/ 469900 h 1308100"/>
                  <a:gd name="connsiteX66" fmla="*/ 1149350 w 6303962"/>
                  <a:gd name="connsiteY66" fmla="*/ 463550 h 1308100"/>
                  <a:gd name="connsiteX67" fmla="*/ 844550 w 6303962"/>
                  <a:gd name="connsiteY67" fmla="*/ 482600 h 1308100"/>
                  <a:gd name="connsiteX68" fmla="*/ 254000 w 6303962"/>
                  <a:gd name="connsiteY68" fmla="*/ 469900 h 1308100"/>
                  <a:gd name="connsiteX69" fmla="*/ 82550 w 6303962"/>
                  <a:gd name="connsiteY69" fmla="*/ 463550 h 1308100"/>
                  <a:gd name="connsiteX70" fmla="*/ 12700 w 6303962"/>
                  <a:gd name="connsiteY70" fmla="*/ 482600 h 1308100"/>
                  <a:gd name="connsiteX71" fmla="*/ 0 w 6303962"/>
                  <a:gd name="connsiteY71" fmla="*/ 692150 h 1308100"/>
                  <a:gd name="connsiteX72" fmla="*/ 69850 w 6303962"/>
                  <a:gd name="connsiteY72" fmla="*/ 736600 h 1308100"/>
                  <a:gd name="connsiteX73" fmla="*/ 660400 w 6303962"/>
                  <a:gd name="connsiteY73" fmla="*/ 730250 h 1308100"/>
                  <a:gd name="connsiteX0" fmla="*/ 660400 w 6304451"/>
                  <a:gd name="connsiteY0" fmla="*/ 730250 h 1308100"/>
                  <a:gd name="connsiteX1" fmla="*/ 1536700 w 6304451"/>
                  <a:gd name="connsiteY1" fmla="*/ 730250 h 1308100"/>
                  <a:gd name="connsiteX2" fmla="*/ 1752600 w 6304451"/>
                  <a:gd name="connsiteY2" fmla="*/ 704850 h 1308100"/>
                  <a:gd name="connsiteX3" fmla="*/ 1962150 w 6304451"/>
                  <a:gd name="connsiteY3" fmla="*/ 641350 h 1308100"/>
                  <a:gd name="connsiteX4" fmla="*/ 2324100 w 6304451"/>
                  <a:gd name="connsiteY4" fmla="*/ 469900 h 1308100"/>
                  <a:gd name="connsiteX5" fmla="*/ 2571750 w 6304451"/>
                  <a:gd name="connsiteY5" fmla="*/ 342900 h 1308100"/>
                  <a:gd name="connsiteX6" fmla="*/ 2673350 w 6304451"/>
                  <a:gd name="connsiteY6" fmla="*/ 311150 h 1308100"/>
                  <a:gd name="connsiteX7" fmla="*/ 2755900 w 6304451"/>
                  <a:gd name="connsiteY7" fmla="*/ 292100 h 1308100"/>
                  <a:gd name="connsiteX8" fmla="*/ 2863850 w 6304451"/>
                  <a:gd name="connsiteY8" fmla="*/ 273050 h 1308100"/>
                  <a:gd name="connsiteX9" fmla="*/ 2933700 w 6304451"/>
                  <a:gd name="connsiteY9" fmla="*/ 273050 h 1308100"/>
                  <a:gd name="connsiteX10" fmla="*/ 3333750 w 6304451"/>
                  <a:gd name="connsiteY10" fmla="*/ 336550 h 1308100"/>
                  <a:gd name="connsiteX11" fmla="*/ 4165600 w 6304451"/>
                  <a:gd name="connsiteY11" fmla="*/ 514350 h 1308100"/>
                  <a:gd name="connsiteX12" fmla="*/ 4267200 w 6304451"/>
                  <a:gd name="connsiteY12" fmla="*/ 558800 h 1308100"/>
                  <a:gd name="connsiteX13" fmla="*/ 4305300 w 6304451"/>
                  <a:gd name="connsiteY13" fmla="*/ 596900 h 1308100"/>
                  <a:gd name="connsiteX14" fmla="*/ 4349750 w 6304451"/>
                  <a:gd name="connsiteY14" fmla="*/ 628650 h 1308100"/>
                  <a:gd name="connsiteX15" fmla="*/ 4400550 w 6304451"/>
                  <a:gd name="connsiteY15" fmla="*/ 698500 h 1308100"/>
                  <a:gd name="connsiteX16" fmla="*/ 4432300 w 6304451"/>
                  <a:gd name="connsiteY16" fmla="*/ 755650 h 1308100"/>
                  <a:gd name="connsiteX17" fmla="*/ 4470400 w 6304451"/>
                  <a:gd name="connsiteY17" fmla="*/ 996950 h 1308100"/>
                  <a:gd name="connsiteX18" fmla="*/ 4502150 w 6304451"/>
                  <a:gd name="connsiteY18" fmla="*/ 1098550 h 1308100"/>
                  <a:gd name="connsiteX19" fmla="*/ 4584700 w 6304451"/>
                  <a:gd name="connsiteY19" fmla="*/ 1181100 h 1308100"/>
                  <a:gd name="connsiteX20" fmla="*/ 4743450 w 6304451"/>
                  <a:gd name="connsiteY20" fmla="*/ 1270000 h 1308100"/>
                  <a:gd name="connsiteX21" fmla="*/ 4851400 w 6304451"/>
                  <a:gd name="connsiteY21" fmla="*/ 1301750 h 1308100"/>
                  <a:gd name="connsiteX22" fmla="*/ 5029200 w 6304451"/>
                  <a:gd name="connsiteY22" fmla="*/ 1308100 h 1308100"/>
                  <a:gd name="connsiteX23" fmla="*/ 5200650 w 6304451"/>
                  <a:gd name="connsiteY23" fmla="*/ 1225550 h 1308100"/>
                  <a:gd name="connsiteX24" fmla="*/ 5334000 w 6304451"/>
                  <a:gd name="connsiteY24" fmla="*/ 1149350 h 1308100"/>
                  <a:gd name="connsiteX25" fmla="*/ 5473700 w 6304451"/>
                  <a:gd name="connsiteY25" fmla="*/ 1111250 h 1308100"/>
                  <a:gd name="connsiteX26" fmla="*/ 5588000 w 6304451"/>
                  <a:gd name="connsiteY26" fmla="*/ 1092200 h 1308100"/>
                  <a:gd name="connsiteX27" fmla="*/ 5759450 w 6304451"/>
                  <a:gd name="connsiteY27" fmla="*/ 1085850 h 1308100"/>
                  <a:gd name="connsiteX28" fmla="*/ 5937250 w 6304451"/>
                  <a:gd name="connsiteY28" fmla="*/ 1123950 h 1308100"/>
                  <a:gd name="connsiteX29" fmla="*/ 6197600 w 6304451"/>
                  <a:gd name="connsiteY29" fmla="*/ 1193800 h 1308100"/>
                  <a:gd name="connsiteX30" fmla="*/ 6273800 w 6304451"/>
                  <a:gd name="connsiteY30" fmla="*/ 1149350 h 1308100"/>
                  <a:gd name="connsiteX31" fmla="*/ 6303962 w 6304451"/>
                  <a:gd name="connsiteY31" fmla="*/ 942975 h 1308100"/>
                  <a:gd name="connsiteX32" fmla="*/ 6221412 w 6304451"/>
                  <a:gd name="connsiteY32" fmla="*/ 885825 h 1308100"/>
                  <a:gd name="connsiteX33" fmla="*/ 6108700 w 6304451"/>
                  <a:gd name="connsiteY33" fmla="*/ 863600 h 1308100"/>
                  <a:gd name="connsiteX34" fmla="*/ 5911850 w 6304451"/>
                  <a:gd name="connsiteY34" fmla="*/ 806450 h 1308100"/>
                  <a:gd name="connsiteX35" fmla="*/ 5727700 w 6304451"/>
                  <a:gd name="connsiteY35" fmla="*/ 793750 h 1308100"/>
                  <a:gd name="connsiteX36" fmla="*/ 5594350 w 6304451"/>
                  <a:gd name="connsiteY36" fmla="*/ 793750 h 1308100"/>
                  <a:gd name="connsiteX37" fmla="*/ 5467350 w 6304451"/>
                  <a:gd name="connsiteY37" fmla="*/ 819150 h 1308100"/>
                  <a:gd name="connsiteX38" fmla="*/ 5314950 w 6304451"/>
                  <a:gd name="connsiteY38" fmla="*/ 876300 h 1308100"/>
                  <a:gd name="connsiteX39" fmla="*/ 5073650 w 6304451"/>
                  <a:gd name="connsiteY39" fmla="*/ 1009650 h 1308100"/>
                  <a:gd name="connsiteX40" fmla="*/ 4984750 w 6304451"/>
                  <a:gd name="connsiteY40" fmla="*/ 1028700 h 1308100"/>
                  <a:gd name="connsiteX41" fmla="*/ 4889500 w 6304451"/>
                  <a:gd name="connsiteY41" fmla="*/ 1035050 h 1308100"/>
                  <a:gd name="connsiteX42" fmla="*/ 4787900 w 6304451"/>
                  <a:gd name="connsiteY42" fmla="*/ 996950 h 1308100"/>
                  <a:gd name="connsiteX43" fmla="*/ 4768850 w 6304451"/>
                  <a:gd name="connsiteY43" fmla="*/ 939800 h 1308100"/>
                  <a:gd name="connsiteX44" fmla="*/ 4737100 w 6304451"/>
                  <a:gd name="connsiteY44" fmla="*/ 692150 h 1308100"/>
                  <a:gd name="connsiteX45" fmla="*/ 4692650 w 6304451"/>
                  <a:gd name="connsiteY45" fmla="*/ 558800 h 1308100"/>
                  <a:gd name="connsiteX46" fmla="*/ 4584700 w 6304451"/>
                  <a:gd name="connsiteY46" fmla="*/ 431800 h 1308100"/>
                  <a:gd name="connsiteX47" fmla="*/ 4464050 w 6304451"/>
                  <a:gd name="connsiteY47" fmla="*/ 342900 h 1308100"/>
                  <a:gd name="connsiteX48" fmla="*/ 4400550 w 6304451"/>
                  <a:gd name="connsiteY48" fmla="*/ 304800 h 1308100"/>
                  <a:gd name="connsiteX49" fmla="*/ 4273550 w 6304451"/>
                  <a:gd name="connsiteY49" fmla="*/ 260350 h 1308100"/>
                  <a:gd name="connsiteX50" fmla="*/ 4064000 w 6304451"/>
                  <a:gd name="connsiteY50" fmla="*/ 209550 h 1308100"/>
                  <a:gd name="connsiteX51" fmla="*/ 3790950 w 6304451"/>
                  <a:gd name="connsiteY51" fmla="*/ 152400 h 1308100"/>
                  <a:gd name="connsiteX52" fmla="*/ 3263900 w 6304451"/>
                  <a:gd name="connsiteY52" fmla="*/ 50800 h 1308100"/>
                  <a:gd name="connsiteX53" fmla="*/ 3016250 w 6304451"/>
                  <a:gd name="connsiteY53" fmla="*/ 6350 h 1308100"/>
                  <a:gd name="connsiteX54" fmla="*/ 2889250 w 6304451"/>
                  <a:gd name="connsiteY54" fmla="*/ 0 h 1308100"/>
                  <a:gd name="connsiteX55" fmla="*/ 2781300 w 6304451"/>
                  <a:gd name="connsiteY55" fmla="*/ 12700 h 1308100"/>
                  <a:gd name="connsiteX56" fmla="*/ 2590800 w 6304451"/>
                  <a:gd name="connsiteY56" fmla="*/ 63500 h 1308100"/>
                  <a:gd name="connsiteX57" fmla="*/ 2508250 w 6304451"/>
                  <a:gd name="connsiteY57" fmla="*/ 95250 h 1308100"/>
                  <a:gd name="connsiteX58" fmla="*/ 2400300 w 6304451"/>
                  <a:gd name="connsiteY58" fmla="*/ 146050 h 1308100"/>
                  <a:gd name="connsiteX59" fmla="*/ 2279650 w 6304451"/>
                  <a:gd name="connsiteY59" fmla="*/ 209550 h 1308100"/>
                  <a:gd name="connsiteX60" fmla="*/ 2120900 w 6304451"/>
                  <a:gd name="connsiteY60" fmla="*/ 292100 h 1308100"/>
                  <a:gd name="connsiteX61" fmla="*/ 1962150 w 6304451"/>
                  <a:gd name="connsiteY61" fmla="*/ 361950 h 1308100"/>
                  <a:gd name="connsiteX62" fmla="*/ 1873250 w 6304451"/>
                  <a:gd name="connsiteY62" fmla="*/ 400050 h 1308100"/>
                  <a:gd name="connsiteX63" fmla="*/ 1758950 w 6304451"/>
                  <a:gd name="connsiteY63" fmla="*/ 438150 h 1308100"/>
                  <a:gd name="connsiteX64" fmla="*/ 1581150 w 6304451"/>
                  <a:gd name="connsiteY64" fmla="*/ 457200 h 1308100"/>
                  <a:gd name="connsiteX65" fmla="*/ 1377950 w 6304451"/>
                  <a:gd name="connsiteY65" fmla="*/ 469900 h 1308100"/>
                  <a:gd name="connsiteX66" fmla="*/ 1149350 w 6304451"/>
                  <a:gd name="connsiteY66" fmla="*/ 463550 h 1308100"/>
                  <a:gd name="connsiteX67" fmla="*/ 844550 w 6304451"/>
                  <a:gd name="connsiteY67" fmla="*/ 482600 h 1308100"/>
                  <a:gd name="connsiteX68" fmla="*/ 254000 w 6304451"/>
                  <a:gd name="connsiteY68" fmla="*/ 469900 h 1308100"/>
                  <a:gd name="connsiteX69" fmla="*/ 82550 w 6304451"/>
                  <a:gd name="connsiteY69" fmla="*/ 463550 h 1308100"/>
                  <a:gd name="connsiteX70" fmla="*/ 12700 w 6304451"/>
                  <a:gd name="connsiteY70" fmla="*/ 482600 h 1308100"/>
                  <a:gd name="connsiteX71" fmla="*/ 0 w 6304451"/>
                  <a:gd name="connsiteY71" fmla="*/ 692150 h 1308100"/>
                  <a:gd name="connsiteX72" fmla="*/ 69850 w 6304451"/>
                  <a:gd name="connsiteY72" fmla="*/ 736600 h 1308100"/>
                  <a:gd name="connsiteX73" fmla="*/ 660400 w 6304451"/>
                  <a:gd name="connsiteY73" fmla="*/ 730250 h 1308100"/>
                  <a:gd name="connsiteX0" fmla="*/ 660400 w 6304451"/>
                  <a:gd name="connsiteY0" fmla="*/ 730250 h 1308100"/>
                  <a:gd name="connsiteX1" fmla="*/ 1536700 w 6304451"/>
                  <a:gd name="connsiteY1" fmla="*/ 730250 h 1308100"/>
                  <a:gd name="connsiteX2" fmla="*/ 1752600 w 6304451"/>
                  <a:gd name="connsiteY2" fmla="*/ 704850 h 1308100"/>
                  <a:gd name="connsiteX3" fmla="*/ 1962150 w 6304451"/>
                  <a:gd name="connsiteY3" fmla="*/ 641350 h 1308100"/>
                  <a:gd name="connsiteX4" fmla="*/ 2324100 w 6304451"/>
                  <a:gd name="connsiteY4" fmla="*/ 469900 h 1308100"/>
                  <a:gd name="connsiteX5" fmla="*/ 2571750 w 6304451"/>
                  <a:gd name="connsiteY5" fmla="*/ 342900 h 1308100"/>
                  <a:gd name="connsiteX6" fmla="*/ 2673350 w 6304451"/>
                  <a:gd name="connsiteY6" fmla="*/ 311150 h 1308100"/>
                  <a:gd name="connsiteX7" fmla="*/ 2755900 w 6304451"/>
                  <a:gd name="connsiteY7" fmla="*/ 292100 h 1308100"/>
                  <a:gd name="connsiteX8" fmla="*/ 2863850 w 6304451"/>
                  <a:gd name="connsiteY8" fmla="*/ 273050 h 1308100"/>
                  <a:gd name="connsiteX9" fmla="*/ 2933700 w 6304451"/>
                  <a:gd name="connsiteY9" fmla="*/ 273050 h 1308100"/>
                  <a:gd name="connsiteX10" fmla="*/ 3333750 w 6304451"/>
                  <a:gd name="connsiteY10" fmla="*/ 336550 h 1308100"/>
                  <a:gd name="connsiteX11" fmla="*/ 4165600 w 6304451"/>
                  <a:gd name="connsiteY11" fmla="*/ 514350 h 1308100"/>
                  <a:gd name="connsiteX12" fmla="*/ 4267200 w 6304451"/>
                  <a:gd name="connsiteY12" fmla="*/ 558800 h 1308100"/>
                  <a:gd name="connsiteX13" fmla="*/ 4305300 w 6304451"/>
                  <a:gd name="connsiteY13" fmla="*/ 596900 h 1308100"/>
                  <a:gd name="connsiteX14" fmla="*/ 4349750 w 6304451"/>
                  <a:gd name="connsiteY14" fmla="*/ 628650 h 1308100"/>
                  <a:gd name="connsiteX15" fmla="*/ 4400550 w 6304451"/>
                  <a:gd name="connsiteY15" fmla="*/ 698500 h 1308100"/>
                  <a:gd name="connsiteX16" fmla="*/ 4432300 w 6304451"/>
                  <a:gd name="connsiteY16" fmla="*/ 755650 h 1308100"/>
                  <a:gd name="connsiteX17" fmla="*/ 4470400 w 6304451"/>
                  <a:gd name="connsiteY17" fmla="*/ 996950 h 1308100"/>
                  <a:gd name="connsiteX18" fmla="*/ 4502150 w 6304451"/>
                  <a:gd name="connsiteY18" fmla="*/ 1098550 h 1308100"/>
                  <a:gd name="connsiteX19" fmla="*/ 4584700 w 6304451"/>
                  <a:gd name="connsiteY19" fmla="*/ 1181100 h 1308100"/>
                  <a:gd name="connsiteX20" fmla="*/ 4743450 w 6304451"/>
                  <a:gd name="connsiteY20" fmla="*/ 1270000 h 1308100"/>
                  <a:gd name="connsiteX21" fmla="*/ 4851400 w 6304451"/>
                  <a:gd name="connsiteY21" fmla="*/ 1301750 h 1308100"/>
                  <a:gd name="connsiteX22" fmla="*/ 5029200 w 6304451"/>
                  <a:gd name="connsiteY22" fmla="*/ 1308100 h 1308100"/>
                  <a:gd name="connsiteX23" fmla="*/ 5200650 w 6304451"/>
                  <a:gd name="connsiteY23" fmla="*/ 1225550 h 1308100"/>
                  <a:gd name="connsiteX24" fmla="*/ 5334000 w 6304451"/>
                  <a:gd name="connsiteY24" fmla="*/ 1149350 h 1308100"/>
                  <a:gd name="connsiteX25" fmla="*/ 5473700 w 6304451"/>
                  <a:gd name="connsiteY25" fmla="*/ 1111250 h 1308100"/>
                  <a:gd name="connsiteX26" fmla="*/ 5588000 w 6304451"/>
                  <a:gd name="connsiteY26" fmla="*/ 1092200 h 1308100"/>
                  <a:gd name="connsiteX27" fmla="*/ 5759450 w 6304451"/>
                  <a:gd name="connsiteY27" fmla="*/ 1085850 h 1308100"/>
                  <a:gd name="connsiteX28" fmla="*/ 5937250 w 6304451"/>
                  <a:gd name="connsiteY28" fmla="*/ 1123950 h 1308100"/>
                  <a:gd name="connsiteX29" fmla="*/ 6197600 w 6304451"/>
                  <a:gd name="connsiteY29" fmla="*/ 1193800 h 1308100"/>
                  <a:gd name="connsiteX30" fmla="*/ 6273800 w 6304451"/>
                  <a:gd name="connsiteY30" fmla="*/ 1149350 h 1308100"/>
                  <a:gd name="connsiteX31" fmla="*/ 6303962 w 6304451"/>
                  <a:gd name="connsiteY31" fmla="*/ 942975 h 1308100"/>
                  <a:gd name="connsiteX32" fmla="*/ 6221412 w 6304451"/>
                  <a:gd name="connsiteY32" fmla="*/ 885825 h 1308100"/>
                  <a:gd name="connsiteX33" fmla="*/ 6108700 w 6304451"/>
                  <a:gd name="connsiteY33" fmla="*/ 863600 h 1308100"/>
                  <a:gd name="connsiteX34" fmla="*/ 5911850 w 6304451"/>
                  <a:gd name="connsiteY34" fmla="*/ 806450 h 1308100"/>
                  <a:gd name="connsiteX35" fmla="*/ 5727700 w 6304451"/>
                  <a:gd name="connsiteY35" fmla="*/ 793750 h 1308100"/>
                  <a:gd name="connsiteX36" fmla="*/ 5594350 w 6304451"/>
                  <a:gd name="connsiteY36" fmla="*/ 793750 h 1308100"/>
                  <a:gd name="connsiteX37" fmla="*/ 5467350 w 6304451"/>
                  <a:gd name="connsiteY37" fmla="*/ 819150 h 1308100"/>
                  <a:gd name="connsiteX38" fmla="*/ 5314950 w 6304451"/>
                  <a:gd name="connsiteY38" fmla="*/ 876300 h 1308100"/>
                  <a:gd name="connsiteX39" fmla="*/ 5073650 w 6304451"/>
                  <a:gd name="connsiteY39" fmla="*/ 1009650 h 1308100"/>
                  <a:gd name="connsiteX40" fmla="*/ 4984750 w 6304451"/>
                  <a:gd name="connsiteY40" fmla="*/ 1028700 h 1308100"/>
                  <a:gd name="connsiteX41" fmla="*/ 4889500 w 6304451"/>
                  <a:gd name="connsiteY41" fmla="*/ 1035050 h 1308100"/>
                  <a:gd name="connsiteX42" fmla="*/ 4787900 w 6304451"/>
                  <a:gd name="connsiteY42" fmla="*/ 996950 h 1308100"/>
                  <a:gd name="connsiteX43" fmla="*/ 4768850 w 6304451"/>
                  <a:gd name="connsiteY43" fmla="*/ 939800 h 1308100"/>
                  <a:gd name="connsiteX44" fmla="*/ 4737100 w 6304451"/>
                  <a:gd name="connsiteY44" fmla="*/ 692150 h 1308100"/>
                  <a:gd name="connsiteX45" fmla="*/ 4692650 w 6304451"/>
                  <a:gd name="connsiteY45" fmla="*/ 558800 h 1308100"/>
                  <a:gd name="connsiteX46" fmla="*/ 4584700 w 6304451"/>
                  <a:gd name="connsiteY46" fmla="*/ 431800 h 1308100"/>
                  <a:gd name="connsiteX47" fmla="*/ 4464050 w 6304451"/>
                  <a:gd name="connsiteY47" fmla="*/ 342900 h 1308100"/>
                  <a:gd name="connsiteX48" fmla="*/ 4400550 w 6304451"/>
                  <a:gd name="connsiteY48" fmla="*/ 304800 h 1308100"/>
                  <a:gd name="connsiteX49" fmla="*/ 4273550 w 6304451"/>
                  <a:gd name="connsiteY49" fmla="*/ 260350 h 1308100"/>
                  <a:gd name="connsiteX50" fmla="*/ 4064000 w 6304451"/>
                  <a:gd name="connsiteY50" fmla="*/ 209550 h 1308100"/>
                  <a:gd name="connsiteX51" fmla="*/ 3790950 w 6304451"/>
                  <a:gd name="connsiteY51" fmla="*/ 152400 h 1308100"/>
                  <a:gd name="connsiteX52" fmla="*/ 3263900 w 6304451"/>
                  <a:gd name="connsiteY52" fmla="*/ 50800 h 1308100"/>
                  <a:gd name="connsiteX53" fmla="*/ 3016250 w 6304451"/>
                  <a:gd name="connsiteY53" fmla="*/ 6350 h 1308100"/>
                  <a:gd name="connsiteX54" fmla="*/ 2889250 w 6304451"/>
                  <a:gd name="connsiteY54" fmla="*/ 0 h 1308100"/>
                  <a:gd name="connsiteX55" fmla="*/ 2781300 w 6304451"/>
                  <a:gd name="connsiteY55" fmla="*/ 12700 h 1308100"/>
                  <a:gd name="connsiteX56" fmla="*/ 2590800 w 6304451"/>
                  <a:gd name="connsiteY56" fmla="*/ 63500 h 1308100"/>
                  <a:gd name="connsiteX57" fmla="*/ 2508250 w 6304451"/>
                  <a:gd name="connsiteY57" fmla="*/ 95250 h 1308100"/>
                  <a:gd name="connsiteX58" fmla="*/ 2400300 w 6304451"/>
                  <a:gd name="connsiteY58" fmla="*/ 146050 h 1308100"/>
                  <a:gd name="connsiteX59" fmla="*/ 2279650 w 6304451"/>
                  <a:gd name="connsiteY59" fmla="*/ 209550 h 1308100"/>
                  <a:gd name="connsiteX60" fmla="*/ 2120900 w 6304451"/>
                  <a:gd name="connsiteY60" fmla="*/ 292100 h 1308100"/>
                  <a:gd name="connsiteX61" fmla="*/ 1962150 w 6304451"/>
                  <a:gd name="connsiteY61" fmla="*/ 361950 h 1308100"/>
                  <a:gd name="connsiteX62" fmla="*/ 1873250 w 6304451"/>
                  <a:gd name="connsiteY62" fmla="*/ 400050 h 1308100"/>
                  <a:gd name="connsiteX63" fmla="*/ 1758950 w 6304451"/>
                  <a:gd name="connsiteY63" fmla="*/ 438150 h 1308100"/>
                  <a:gd name="connsiteX64" fmla="*/ 1581150 w 6304451"/>
                  <a:gd name="connsiteY64" fmla="*/ 457200 h 1308100"/>
                  <a:gd name="connsiteX65" fmla="*/ 1377950 w 6304451"/>
                  <a:gd name="connsiteY65" fmla="*/ 469900 h 1308100"/>
                  <a:gd name="connsiteX66" fmla="*/ 1149350 w 6304451"/>
                  <a:gd name="connsiteY66" fmla="*/ 463550 h 1308100"/>
                  <a:gd name="connsiteX67" fmla="*/ 844550 w 6304451"/>
                  <a:gd name="connsiteY67" fmla="*/ 482600 h 1308100"/>
                  <a:gd name="connsiteX68" fmla="*/ 254000 w 6304451"/>
                  <a:gd name="connsiteY68" fmla="*/ 469900 h 1308100"/>
                  <a:gd name="connsiteX69" fmla="*/ 82550 w 6304451"/>
                  <a:gd name="connsiteY69" fmla="*/ 463550 h 1308100"/>
                  <a:gd name="connsiteX70" fmla="*/ 12700 w 6304451"/>
                  <a:gd name="connsiteY70" fmla="*/ 482600 h 1308100"/>
                  <a:gd name="connsiteX71" fmla="*/ 0 w 6304451"/>
                  <a:gd name="connsiteY71" fmla="*/ 692150 h 1308100"/>
                  <a:gd name="connsiteX72" fmla="*/ 69850 w 6304451"/>
                  <a:gd name="connsiteY72" fmla="*/ 736600 h 1308100"/>
                  <a:gd name="connsiteX73" fmla="*/ 660400 w 6304451"/>
                  <a:gd name="connsiteY73" fmla="*/ 730250 h 1308100"/>
                  <a:gd name="connsiteX0" fmla="*/ 660400 w 6304451"/>
                  <a:gd name="connsiteY0" fmla="*/ 730250 h 1308100"/>
                  <a:gd name="connsiteX1" fmla="*/ 1536700 w 6304451"/>
                  <a:gd name="connsiteY1" fmla="*/ 730250 h 1308100"/>
                  <a:gd name="connsiteX2" fmla="*/ 1752600 w 6304451"/>
                  <a:gd name="connsiteY2" fmla="*/ 704850 h 1308100"/>
                  <a:gd name="connsiteX3" fmla="*/ 1962150 w 6304451"/>
                  <a:gd name="connsiteY3" fmla="*/ 641350 h 1308100"/>
                  <a:gd name="connsiteX4" fmla="*/ 2324100 w 6304451"/>
                  <a:gd name="connsiteY4" fmla="*/ 469900 h 1308100"/>
                  <a:gd name="connsiteX5" fmla="*/ 2571750 w 6304451"/>
                  <a:gd name="connsiteY5" fmla="*/ 342900 h 1308100"/>
                  <a:gd name="connsiteX6" fmla="*/ 2673350 w 6304451"/>
                  <a:gd name="connsiteY6" fmla="*/ 311150 h 1308100"/>
                  <a:gd name="connsiteX7" fmla="*/ 2755900 w 6304451"/>
                  <a:gd name="connsiteY7" fmla="*/ 292100 h 1308100"/>
                  <a:gd name="connsiteX8" fmla="*/ 2863850 w 6304451"/>
                  <a:gd name="connsiteY8" fmla="*/ 273050 h 1308100"/>
                  <a:gd name="connsiteX9" fmla="*/ 2933700 w 6304451"/>
                  <a:gd name="connsiteY9" fmla="*/ 273050 h 1308100"/>
                  <a:gd name="connsiteX10" fmla="*/ 3333750 w 6304451"/>
                  <a:gd name="connsiteY10" fmla="*/ 336550 h 1308100"/>
                  <a:gd name="connsiteX11" fmla="*/ 4165600 w 6304451"/>
                  <a:gd name="connsiteY11" fmla="*/ 514350 h 1308100"/>
                  <a:gd name="connsiteX12" fmla="*/ 4267200 w 6304451"/>
                  <a:gd name="connsiteY12" fmla="*/ 558800 h 1308100"/>
                  <a:gd name="connsiteX13" fmla="*/ 4305300 w 6304451"/>
                  <a:gd name="connsiteY13" fmla="*/ 596900 h 1308100"/>
                  <a:gd name="connsiteX14" fmla="*/ 4349750 w 6304451"/>
                  <a:gd name="connsiteY14" fmla="*/ 628650 h 1308100"/>
                  <a:gd name="connsiteX15" fmla="*/ 4400550 w 6304451"/>
                  <a:gd name="connsiteY15" fmla="*/ 698500 h 1308100"/>
                  <a:gd name="connsiteX16" fmla="*/ 4432300 w 6304451"/>
                  <a:gd name="connsiteY16" fmla="*/ 755650 h 1308100"/>
                  <a:gd name="connsiteX17" fmla="*/ 4470400 w 6304451"/>
                  <a:gd name="connsiteY17" fmla="*/ 996950 h 1308100"/>
                  <a:gd name="connsiteX18" fmla="*/ 4502150 w 6304451"/>
                  <a:gd name="connsiteY18" fmla="*/ 1098550 h 1308100"/>
                  <a:gd name="connsiteX19" fmla="*/ 4584700 w 6304451"/>
                  <a:gd name="connsiteY19" fmla="*/ 1181100 h 1308100"/>
                  <a:gd name="connsiteX20" fmla="*/ 4743450 w 6304451"/>
                  <a:gd name="connsiteY20" fmla="*/ 1270000 h 1308100"/>
                  <a:gd name="connsiteX21" fmla="*/ 4851400 w 6304451"/>
                  <a:gd name="connsiteY21" fmla="*/ 1301750 h 1308100"/>
                  <a:gd name="connsiteX22" fmla="*/ 5029200 w 6304451"/>
                  <a:gd name="connsiteY22" fmla="*/ 1308100 h 1308100"/>
                  <a:gd name="connsiteX23" fmla="*/ 5200650 w 6304451"/>
                  <a:gd name="connsiteY23" fmla="*/ 1225550 h 1308100"/>
                  <a:gd name="connsiteX24" fmla="*/ 5334000 w 6304451"/>
                  <a:gd name="connsiteY24" fmla="*/ 1149350 h 1308100"/>
                  <a:gd name="connsiteX25" fmla="*/ 5473700 w 6304451"/>
                  <a:gd name="connsiteY25" fmla="*/ 1111250 h 1308100"/>
                  <a:gd name="connsiteX26" fmla="*/ 5588000 w 6304451"/>
                  <a:gd name="connsiteY26" fmla="*/ 1092200 h 1308100"/>
                  <a:gd name="connsiteX27" fmla="*/ 5759450 w 6304451"/>
                  <a:gd name="connsiteY27" fmla="*/ 1085850 h 1308100"/>
                  <a:gd name="connsiteX28" fmla="*/ 5937250 w 6304451"/>
                  <a:gd name="connsiteY28" fmla="*/ 1123950 h 1308100"/>
                  <a:gd name="connsiteX29" fmla="*/ 6197600 w 6304451"/>
                  <a:gd name="connsiteY29" fmla="*/ 1193800 h 1308100"/>
                  <a:gd name="connsiteX30" fmla="*/ 6273800 w 6304451"/>
                  <a:gd name="connsiteY30" fmla="*/ 1149350 h 1308100"/>
                  <a:gd name="connsiteX31" fmla="*/ 6303962 w 6304451"/>
                  <a:gd name="connsiteY31" fmla="*/ 942975 h 1308100"/>
                  <a:gd name="connsiteX32" fmla="*/ 6221412 w 6304451"/>
                  <a:gd name="connsiteY32" fmla="*/ 885825 h 1308100"/>
                  <a:gd name="connsiteX33" fmla="*/ 6108700 w 6304451"/>
                  <a:gd name="connsiteY33" fmla="*/ 863600 h 1308100"/>
                  <a:gd name="connsiteX34" fmla="*/ 5911850 w 6304451"/>
                  <a:gd name="connsiteY34" fmla="*/ 806450 h 1308100"/>
                  <a:gd name="connsiteX35" fmla="*/ 5727700 w 6304451"/>
                  <a:gd name="connsiteY35" fmla="*/ 793750 h 1308100"/>
                  <a:gd name="connsiteX36" fmla="*/ 5594350 w 6304451"/>
                  <a:gd name="connsiteY36" fmla="*/ 793750 h 1308100"/>
                  <a:gd name="connsiteX37" fmla="*/ 5467350 w 6304451"/>
                  <a:gd name="connsiteY37" fmla="*/ 819150 h 1308100"/>
                  <a:gd name="connsiteX38" fmla="*/ 5314950 w 6304451"/>
                  <a:gd name="connsiteY38" fmla="*/ 876300 h 1308100"/>
                  <a:gd name="connsiteX39" fmla="*/ 5073650 w 6304451"/>
                  <a:gd name="connsiteY39" fmla="*/ 1009650 h 1308100"/>
                  <a:gd name="connsiteX40" fmla="*/ 4984750 w 6304451"/>
                  <a:gd name="connsiteY40" fmla="*/ 1028700 h 1308100"/>
                  <a:gd name="connsiteX41" fmla="*/ 4889500 w 6304451"/>
                  <a:gd name="connsiteY41" fmla="*/ 1035050 h 1308100"/>
                  <a:gd name="connsiteX42" fmla="*/ 4787900 w 6304451"/>
                  <a:gd name="connsiteY42" fmla="*/ 996950 h 1308100"/>
                  <a:gd name="connsiteX43" fmla="*/ 4768850 w 6304451"/>
                  <a:gd name="connsiteY43" fmla="*/ 939800 h 1308100"/>
                  <a:gd name="connsiteX44" fmla="*/ 4737100 w 6304451"/>
                  <a:gd name="connsiteY44" fmla="*/ 692150 h 1308100"/>
                  <a:gd name="connsiteX45" fmla="*/ 4692650 w 6304451"/>
                  <a:gd name="connsiteY45" fmla="*/ 558800 h 1308100"/>
                  <a:gd name="connsiteX46" fmla="*/ 4584700 w 6304451"/>
                  <a:gd name="connsiteY46" fmla="*/ 431800 h 1308100"/>
                  <a:gd name="connsiteX47" fmla="*/ 4464050 w 6304451"/>
                  <a:gd name="connsiteY47" fmla="*/ 342900 h 1308100"/>
                  <a:gd name="connsiteX48" fmla="*/ 4400550 w 6304451"/>
                  <a:gd name="connsiteY48" fmla="*/ 304800 h 1308100"/>
                  <a:gd name="connsiteX49" fmla="*/ 4273550 w 6304451"/>
                  <a:gd name="connsiteY49" fmla="*/ 260350 h 1308100"/>
                  <a:gd name="connsiteX50" fmla="*/ 4064000 w 6304451"/>
                  <a:gd name="connsiteY50" fmla="*/ 209550 h 1308100"/>
                  <a:gd name="connsiteX51" fmla="*/ 3790950 w 6304451"/>
                  <a:gd name="connsiteY51" fmla="*/ 152400 h 1308100"/>
                  <a:gd name="connsiteX52" fmla="*/ 3263900 w 6304451"/>
                  <a:gd name="connsiteY52" fmla="*/ 50800 h 1308100"/>
                  <a:gd name="connsiteX53" fmla="*/ 3016250 w 6304451"/>
                  <a:gd name="connsiteY53" fmla="*/ 6350 h 1308100"/>
                  <a:gd name="connsiteX54" fmla="*/ 2889250 w 6304451"/>
                  <a:gd name="connsiteY54" fmla="*/ 0 h 1308100"/>
                  <a:gd name="connsiteX55" fmla="*/ 2781300 w 6304451"/>
                  <a:gd name="connsiteY55" fmla="*/ 12700 h 1308100"/>
                  <a:gd name="connsiteX56" fmla="*/ 2590800 w 6304451"/>
                  <a:gd name="connsiteY56" fmla="*/ 63500 h 1308100"/>
                  <a:gd name="connsiteX57" fmla="*/ 2508250 w 6304451"/>
                  <a:gd name="connsiteY57" fmla="*/ 95250 h 1308100"/>
                  <a:gd name="connsiteX58" fmla="*/ 2400300 w 6304451"/>
                  <a:gd name="connsiteY58" fmla="*/ 146050 h 1308100"/>
                  <a:gd name="connsiteX59" fmla="*/ 2279650 w 6304451"/>
                  <a:gd name="connsiteY59" fmla="*/ 209550 h 1308100"/>
                  <a:gd name="connsiteX60" fmla="*/ 2120900 w 6304451"/>
                  <a:gd name="connsiteY60" fmla="*/ 292100 h 1308100"/>
                  <a:gd name="connsiteX61" fmla="*/ 1962150 w 6304451"/>
                  <a:gd name="connsiteY61" fmla="*/ 361950 h 1308100"/>
                  <a:gd name="connsiteX62" fmla="*/ 1873250 w 6304451"/>
                  <a:gd name="connsiteY62" fmla="*/ 400050 h 1308100"/>
                  <a:gd name="connsiteX63" fmla="*/ 1758950 w 6304451"/>
                  <a:gd name="connsiteY63" fmla="*/ 438150 h 1308100"/>
                  <a:gd name="connsiteX64" fmla="*/ 1581150 w 6304451"/>
                  <a:gd name="connsiteY64" fmla="*/ 457200 h 1308100"/>
                  <a:gd name="connsiteX65" fmla="*/ 1377950 w 6304451"/>
                  <a:gd name="connsiteY65" fmla="*/ 469900 h 1308100"/>
                  <a:gd name="connsiteX66" fmla="*/ 1149350 w 6304451"/>
                  <a:gd name="connsiteY66" fmla="*/ 463550 h 1308100"/>
                  <a:gd name="connsiteX67" fmla="*/ 844550 w 6304451"/>
                  <a:gd name="connsiteY67" fmla="*/ 482600 h 1308100"/>
                  <a:gd name="connsiteX68" fmla="*/ 254000 w 6304451"/>
                  <a:gd name="connsiteY68" fmla="*/ 469900 h 1308100"/>
                  <a:gd name="connsiteX69" fmla="*/ 82550 w 6304451"/>
                  <a:gd name="connsiteY69" fmla="*/ 463550 h 1308100"/>
                  <a:gd name="connsiteX70" fmla="*/ 12700 w 6304451"/>
                  <a:gd name="connsiteY70" fmla="*/ 482600 h 1308100"/>
                  <a:gd name="connsiteX71" fmla="*/ 0 w 6304451"/>
                  <a:gd name="connsiteY71" fmla="*/ 692150 h 1308100"/>
                  <a:gd name="connsiteX72" fmla="*/ 69850 w 6304451"/>
                  <a:gd name="connsiteY72" fmla="*/ 736600 h 1308100"/>
                  <a:gd name="connsiteX73" fmla="*/ 660400 w 6304451"/>
                  <a:gd name="connsiteY73" fmla="*/ 730250 h 130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6304451" h="1308100">
                    <a:moveTo>
                      <a:pt x="660400" y="730250"/>
                    </a:moveTo>
                    <a:lnTo>
                      <a:pt x="1536700" y="730250"/>
                    </a:lnTo>
                    <a:lnTo>
                      <a:pt x="1752600" y="704850"/>
                    </a:lnTo>
                    <a:lnTo>
                      <a:pt x="1962150" y="641350"/>
                    </a:lnTo>
                    <a:lnTo>
                      <a:pt x="2324100" y="469900"/>
                    </a:lnTo>
                    <a:lnTo>
                      <a:pt x="2571750" y="342900"/>
                    </a:lnTo>
                    <a:lnTo>
                      <a:pt x="2673350" y="311150"/>
                    </a:lnTo>
                    <a:lnTo>
                      <a:pt x="2755900" y="292100"/>
                    </a:lnTo>
                    <a:lnTo>
                      <a:pt x="2863850" y="273050"/>
                    </a:lnTo>
                    <a:lnTo>
                      <a:pt x="2933700" y="273050"/>
                    </a:lnTo>
                    <a:lnTo>
                      <a:pt x="3333750" y="336550"/>
                    </a:lnTo>
                    <a:lnTo>
                      <a:pt x="4165600" y="514350"/>
                    </a:lnTo>
                    <a:lnTo>
                      <a:pt x="4267200" y="558800"/>
                    </a:lnTo>
                    <a:lnTo>
                      <a:pt x="4305300" y="596900"/>
                    </a:lnTo>
                    <a:lnTo>
                      <a:pt x="4349750" y="628650"/>
                    </a:lnTo>
                    <a:lnTo>
                      <a:pt x="4400550" y="698500"/>
                    </a:lnTo>
                    <a:lnTo>
                      <a:pt x="4432300" y="755650"/>
                    </a:lnTo>
                    <a:lnTo>
                      <a:pt x="4470400" y="996950"/>
                    </a:lnTo>
                    <a:lnTo>
                      <a:pt x="4502150" y="1098550"/>
                    </a:lnTo>
                    <a:lnTo>
                      <a:pt x="4584700" y="1181100"/>
                    </a:lnTo>
                    <a:lnTo>
                      <a:pt x="4743450" y="1270000"/>
                    </a:lnTo>
                    <a:lnTo>
                      <a:pt x="4851400" y="1301750"/>
                    </a:lnTo>
                    <a:lnTo>
                      <a:pt x="5029200" y="1308100"/>
                    </a:lnTo>
                    <a:lnTo>
                      <a:pt x="5200650" y="1225550"/>
                    </a:lnTo>
                    <a:lnTo>
                      <a:pt x="5334000" y="1149350"/>
                    </a:lnTo>
                    <a:lnTo>
                      <a:pt x="5473700" y="1111250"/>
                    </a:lnTo>
                    <a:lnTo>
                      <a:pt x="5588000" y="1092200"/>
                    </a:lnTo>
                    <a:lnTo>
                      <a:pt x="5759450" y="1085850"/>
                    </a:lnTo>
                    <a:lnTo>
                      <a:pt x="5937250" y="1123950"/>
                    </a:lnTo>
                    <a:lnTo>
                      <a:pt x="6197600" y="1193800"/>
                    </a:lnTo>
                    <a:cubicBezTo>
                      <a:pt x="6275388" y="1188508"/>
                      <a:pt x="6248400" y="1164167"/>
                      <a:pt x="6273800" y="1149350"/>
                    </a:cubicBezTo>
                    <a:cubicBezTo>
                      <a:pt x="6283854" y="1080558"/>
                      <a:pt x="6308196" y="1102254"/>
                      <a:pt x="6303962" y="942975"/>
                    </a:cubicBezTo>
                    <a:cubicBezTo>
                      <a:pt x="6281208" y="909637"/>
                      <a:pt x="6248929" y="904875"/>
                      <a:pt x="6221412" y="885825"/>
                    </a:cubicBezTo>
                    <a:lnTo>
                      <a:pt x="6108700" y="863600"/>
                    </a:lnTo>
                    <a:lnTo>
                      <a:pt x="5911850" y="806450"/>
                    </a:lnTo>
                    <a:lnTo>
                      <a:pt x="5727700" y="793750"/>
                    </a:lnTo>
                    <a:lnTo>
                      <a:pt x="5594350" y="793750"/>
                    </a:lnTo>
                    <a:lnTo>
                      <a:pt x="5467350" y="819150"/>
                    </a:lnTo>
                    <a:lnTo>
                      <a:pt x="5314950" y="876300"/>
                    </a:lnTo>
                    <a:lnTo>
                      <a:pt x="5073650" y="1009650"/>
                    </a:lnTo>
                    <a:lnTo>
                      <a:pt x="4984750" y="1028700"/>
                    </a:lnTo>
                    <a:lnTo>
                      <a:pt x="4889500" y="1035050"/>
                    </a:lnTo>
                    <a:lnTo>
                      <a:pt x="4787900" y="996950"/>
                    </a:lnTo>
                    <a:lnTo>
                      <a:pt x="4768850" y="939800"/>
                    </a:lnTo>
                    <a:lnTo>
                      <a:pt x="4737100" y="692150"/>
                    </a:lnTo>
                    <a:lnTo>
                      <a:pt x="4692650" y="558800"/>
                    </a:lnTo>
                    <a:lnTo>
                      <a:pt x="4584700" y="431800"/>
                    </a:lnTo>
                    <a:lnTo>
                      <a:pt x="4464050" y="342900"/>
                    </a:lnTo>
                    <a:lnTo>
                      <a:pt x="4400550" y="304800"/>
                    </a:lnTo>
                    <a:lnTo>
                      <a:pt x="4273550" y="260350"/>
                    </a:lnTo>
                    <a:lnTo>
                      <a:pt x="4064000" y="209550"/>
                    </a:lnTo>
                    <a:lnTo>
                      <a:pt x="3790950" y="152400"/>
                    </a:lnTo>
                    <a:lnTo>
                      <a:pt x="3263900" y="50800"/>
                    </a:lnTo>
                    <a:lnTo>
                      <a:pt x="3016250" y="6350"/>
                    </a:lnTo>
                    <a:lnTo>
                      <a:pt x="2889250" y="0"/>
                    </a:lnTo>
                    <a:lnTo>
                      <a:pt x="2781300" y="12700"/>
                    </a:lnTo>
                    <a:lnTo>
                      <a:pt x="2590800" y="63500"/>
                    </a:lnTo>
                    <a:lnTo>
                      <a:pt x="2508250" y="95250"/>
                    </a:lnTo>
                    <a:lnTo>
                      <a:pt x="2400300" y="146050"/>
                    </a:lnTo>
                    <a:lnTo>
                      <a:pt x="2279650" y="209550"/>
                    </a:lnTo>
                    <a:lnTo>
                      <a:pt x="2120900" y="292100"/>
                    </a:lnTo>
                    <a:lnTo>
                      <a:pt x="1962150" y="361950"/>
                    </a:lnTo>
                    <a:lnTo>
                      <a:pt x="1873250" y="400050"/>
                    </a:lnTo>
                    <a:lnTo>
                      <a:pt x="1758950" y="438150"/>
                    </a:lnTo>
                    <a:lnTo>
                      <a:pt x="1581150" y="457200"/>
                    </a:lnTo>
                    <a:lnTo>
                      <a:pt x="1377950" y="469900"/>
                    </a:lnTo>
                    <a:lnTo>
                      <a:pt x="1149350" y="463550"/>
                    </a:lnTo>
                    <a:lnTo>
                      <a:pt x="844550" y="482600"/>
                    </a:lnTo>
                    <a:lnTo>
                      <a:pt x="254000" y="469900"/>
                    </a:lnTo>
                    <a:lnTo>
                      <a:pt x="82550" y="463550"/>
                    </a:lnTo>
                    <a:lnTo>
                      <a:pt x="12700" y="482600"/>
                    </a:lnTo>
                    <a:lnTo>
                      <a:pt x="0" y="692150"/>
                    </a:lnTo>
                    <a:lnTo>
                      <a:pt x="69850" y="736600"/>
                    </a:lnTo>
                    <a:lnTo>
                      <a:pt x="660400" y="730250"/>
                    </a:lnTo>
                    <a:close/>
                  </a:path>
                </a:pathLst>
              </a:custGeom>
              <a:solidFill>
                <a:srgbClr val="00B0F0">
                  <a:alpha val="37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155943" y="5054933"/>
                <a:ext cx="91440" cy="235975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 rot="3425854">
                <a:off x="1075968" y="4396529"/>
                <a:ext cx="96119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La Mesa Dr</a:t>
                </a:r>
                <a:endParaRPr lang="en-US" sz="1000" dirty="0"/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515352" y="4872033"/>
                <a:ext cx="91440" cy="235975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 rot="613773">
                <a:off x="4332313" y="4256071"/>
                <a:ext cx="169315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Alpine Road</a:t>
                </a:r>
                <a:endParaRPr lang="en-US" sz="1200" dirty="0"/>
              </a:p>
            </p:txBody>
          </p:sp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5415" y="4378082"/>
                <a:ext cx="164592" cy="164428"/>
              </a:xfrm>
              <a:prstGeom prst="rect">
                <a:avLst/>
              </a:prstGeom>
            </p:spPr>
          </p:pic>
          <p:sp>
            <p:nvSpPr>
              <p:cNvPr id="50" name="TextBox 49"/>
              <p:cNvSpPr txBox="1"/>
              <p:nvPr/>
            </p:nvSpPr>
            <p:spPr>
              <a:xfrm rot="19885641">
                <a:off x="1974700" y="4294835"/>
                <a:ext cx="96119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La Cuesta Dr</a:t>
                </a:r>
                <a:endParaRPr lang="en-US" sz="1000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4200088">
                <a:off x="4667115" y="5242642"/>
                <a:ext cx="96119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Piers Ln</a:t>
                </a:r>
                <a:endParaRPr lang="en-US" sz="1000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 rot="18367875">
                <a:off x="5223095" y="4100260"/>
                <a:ext cx="136958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Alpine Access Rd</a:t>
                </a:r>
                <a:endParaRPr lang="en-US" sz="1000" dirty="0"/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 rot="4487020">
              <a:off x="5536112" y="4594444"/>
              <a:ext cx="13695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Bishop Ln</a:t>
              </a:r>
              <a:endParaRPr lang="en-US" sz="1000" dirty="0"/>
            </a:p>
          </p:txBody>
        </p:sp>
        <p:sp>
          <p:nvSpPr>
            <p:cNvPr id="54" name="TextBox 53"/>
            <p:cNvSpPr txBox="1"/>
            <p:nvPr/>
          </p:nvSpPr>
          <p:spPr>
            <a:xfrm rot="4487020">
              <a:off x="6490970" y="4478563"/>
              <a:ext cx="13695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Stowe Ln</a:t>
              </a:r>
              <a:endParaRPr lang="en-US" sz="1000" dirty="0"/>
            </a:p>
          </p:txBody>
        </p:sp>
        <p:sp>
          <p:nvSpPr>
            <p:cNvPr id="55" name="TextBox 54"/>
            <p:cNvSpPr txBox="1"/>
            <p:nvPr/>
          </p:nvSpPr>
          <p:spPr>
            <a:xfrm rot="18367875">
              <a:off x="7147300" y="4044766"/>
              <a:ext cx="13695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Junipero Serra Blvd</a:t>
              </a:r>
              <a:endParaRPr lang="en-US" sz="1000" dirty="0"/>
            </a:p>
          </p:txBody>
        </p:sp>
        <p:sp>
          <p:nvSpPr>
            <p:cNvPr id="56" name="TextBox 55"/>
            <p:cNvSpPr txBox="1"/>
            <p:nvPr/>
          </p:nvSpPr>
          <p:spPr>
            <a:xfrm rot="3065106">
              <a:off x="7281184" y="3140252"/>
              <a:ext cx="16931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Sand Hill Road</a:t>
              </a:r>
              <a:endParaRPr lang="en-US" sz="1200" dirty="0"/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40" y="3060854"/>
            <a:ext cx="100359" cy="10025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798" y="3250231"/>
            <a:ext cx="102865" cy="10276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 rot="21327194">
            <a:off x="6153356" y="3780242"/>
            <a:ext cx="9210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Wildwood Ln</a:t>
            </a:r>
            <a:endParaRPr lang="en-US" sz="10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679" y="3979463"/>
            <a:ext cx="100359" cy="10025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998" y="3675139"/>
            <a:ext cx="100359" cy="10025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184" y="3669439"/>
            <a:ext cx="100359" cy="10025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275" y="3769698"/>
            <a:ext cx="100359" cy="10025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197" y="2611157"/>
            <a:ext cx="102865" cy="10276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417" y="2869977"/>
            <a:ext cx="102865" cy="10276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328" y="3058350"/>
            <a:ext cx="102865" cy="10276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705" y="3114312"/>
            <a:ext cx="102865" cy="102763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494" y="3130212"/>
            <a:ext cx="102865" cy="1027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4610" y="2035096"/>
            <a:ext cx="669731" cy="79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1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Performed traffic analysis of each improvement alternative</a:t>
            </a:r>
          </a:p>
          <a:p>
            <a:r>
              <a:rPr lang="en-US" dirty="0" smtClean="0"/>
              <a:t>Used the VISSIM micro-simulation tool, which allows for simulation of autos, bicycles, pedestrians, and transit vehicles</a:t>
            </a:r>
          </a:p>
          <a:p>
            <a:r>
              <a:rPr lang="en-US" dirty="0" smtClean="0"/>
              <a:t>Included the Sand Hill Road/Santa Cruz Avenue and </a:t>
            </a:r>
            <a:r>
              <a:rPr lang="en-US" dirty="0" err="1" smtClean="0"/>
              <a:t>Junipero</a:t>
            </a:r>
            <a:r>
              <a:rPr lang="en-US" dirty="0" smtClean="0"/>
              <a:t> Serra Boulevard/Santa Cruz Avenue signals in the model</a:t>
            </a:r>
          </a:p>
          <a:p>
            <a:r>
              <a:rPr lang="en-US" dirty="0" smtClean="0"/>
              <a:t>Analyzed travel time, delay, and queuing</a:t>
            </a:r>
          </a:p>
        </p:txBody>
      </p:sp>
    </p:spTree>
    <p:extLst>
      <p:ext uri="{BB962C8B-B14F-4D97-AF65-F5344CB8AC3E}">
        <p14:creationId xmlns:p14="http://schemas.microsoft.com/office/powerpoint/2010/main" val="677637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Analysis Scenarios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Examined improvements with Year 2020 and Year 2040 projected volumes</a:t>
            </a:r>
          </a:p>
          <a:p>
            <a:r>
              <a:rPr lang="en-US" dirty="0" smtClean="0"/>
              <a:t>Used regional model to project future growth</a:t>
            </a:r>
          </a:p>
          <a:p>
            <a:pPr lvl="1"/>
            <a:r>
              <a:rPr lang="en-US" dirty="0" smtClean="0"/>
              <a:t>Year 2020: Projected growth of up to 50 more vehicles in peak direction in peak hour</a:t>
            </a:r>
          </a:p>
          <a:p>
            <a:pPr lvl="1"/>
            <a:r>
              <a:rPr lang="en-US" dirty="0" smtClean="0"/>
              <a:t>Year 2040: Projected growth of up to 300 more vehicles in peak direction in peak hour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2507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Baseline Traffic Analysis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Existing intersections operating deficiently in terms of delay:</a:t>
            </a:r>
          </a:p>
          <a:p>
            <a:pPr lvl="1"/>
            <a:r>
              <a:rPr lang="en-US" dirty="0" smtClean="0"/>
              <a:t>Wildwood</a:t>
            </a:r>
          </a:p>
          <a:p>
            <a:pPr lvl="1"/>
            <a:r>
              <a:rPr lang="en-US" dirty="0" smtClean="0"/>
              <a:t>Bishop</a:t>
            </a:r>
          </a:p>
          <a:p>
            <a:pPr lvl="1"/>
            <a:r>
              <a:rPr lang="en-US" dirty="0" smtClean="0"/>
              <a:t>Alpine Access</a:t>
            </a:r>
          </a:p>
          <a:p>
            <a:pPr lvl="1"/>
            <a:r>
              <a:rPr lang="en-US" dirty="0" smtClean="0"/>
              <a:t>I-280 Northbound Ramps</a:t>
            </a:r>
          </a:p>
          <a:p>
            <a:r>
              <a:rPr lang="en-US" dirty="0" smtClean="0"/>
              <a:t>Additional intersections operating deficiently in terms of delay by Year 2020:</a:t>
            </a:r>
          </a:p>
          <a:p>
            <a:pPr lvl="1"/>
            <a:r>
              <a:rPr lang="en-US" dirty="0" smtClean="0"/>
              <a:t>Stowe</a:t>
            </a:r>
          </a:p>
          <a:p>
            <a:r>
              <a:rPr lang="en-US" dirty="0" smtClean="0"/>
              <a:t>Additional intersections operating deficiently in terms of delay by Year 2040:</a:t>
            </a:r>
          </a:p>
          <a:p>
            <a:pPr lvl="1"/>
            <a:r>
              <a:rPr lang="en-US" dirty="0" smtClean="0"/>
              <a:t>I-280 Southbound Ramps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9742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Traffic Analysis Key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Provision of improvements (signal or roundabout) at I-280 ramps eliminates delay deficiency at all side-streets in near-term</a:t>
            </a:r>
          </a:p>
          <a:p>
            <a:pPr lvl="1"/>
            <a:r>
              <a:rPr lang="en-US" dirty="0" smtClean="0"/>
              <a:t>In long-term, Alpine Access has delay deficiency</a:t>
            </a:r>
          </a:p>
          <a:p>
            <a:r>
              <a:rPr lang="en-US" dirty="0" smtClean="0"/>
              <a:t>Roundabouts at I-280 northbound ramps operate near capacity by Year 2040</a:t>
            </a:r>
          </a:p>
          <a:p>
            <a:r>
              <a:rPr lang="en-US" dirty="0" smtClean="0"/>
              <a:t>Roundabouts or signals at La Mesa and La Cuesta would both operate effectively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4194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338" y="1190780"/>
            <a:ext cx="8197232" cy="573988"/>
          </a:xfrm>
        </p:spPr>
        <p:txBody>
          <a:bodyPr/>
          <a:lstStyle/>
          <a:p>
            <a:r>
              <a:rPr lang="en-US" dirty="0" smtClean="0"/>
              <a:t>Change in Travel Times with Improvements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2732116"/>
              </p:ext>
            </p:extLst>
          </p:nvPr>
        </p:nvGraphicFramePr>
        <p:xfrm>
          <a:off x="2346689" y="2206902"/>
          <a:ext cx="4130419" cy="1299210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1213807"/>
                <a:gridCol w="972204"/>
                <a:gridCol w="972204"/>
                <a:gridCol w="972204"/>
              </a:tblGrid>
              <a:tr h="2178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Direction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AM </a:t>
                      </a:r>
                      <a:r>
                        <a:rPr lang="en-US" sz="1100" b="1" u="none" strike="noStrike" dirty="0" smtClean="0">
                          <a:effectLst/>
                        </a:rPr>
                        <a:t>Peak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effectLst/>
                        </a:rPr>
                        <a:t>Afternoon Peak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PM </a:t>
                      </a:r>
                      <a:r>
                        <a:rPr lang="en-US" sz="1100" b="1" u="none" strike="noStrike" dirty="0" smtClean="0">
                          <a:effectLst/>
                        </a:rPr>
                        <a:t>Peak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Northbound</a:t>
                      </a:r>
                    </a:p>
                    <a:p>
                      <a:pPr algn="l" fontAlgn="ctr"/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(I-280 to JSB</a:t>
                      </a:r>
                      <a:r>
                        <a:rPr lang="en-US" sz="11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3.9 mins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3.4 mins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3.4 mins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7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Southbound</a:t>
                      </a:r>
                    </a:p>
                    <a:p>
                      <a:pPr algn="l" fontAlgn="ctr"/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(JSB to I-280)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3.9</a:t>
                      </a:r>
                      <a:r>
                        <a:rPr lang="en-US" sz="1100" u="none" strike="noStrike" baseline="0" dirty="0" smtClean="0">
                          <a:effectLst/>
                        </a:rPr>
                        <a:t> mins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12.8 mins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9.5 mins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207005"/>
              </p:ext>
            </p:extLst>
          </p:nvPr>
        </p:nvGraphicFramePr>
        <p:xfrm>
          <a:off x="315590" y="4013649"/>
          <a:ext cx="8504728" cy="17905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0523"/>
                <a:gridCol w="488947"/>
                <a:gridCol w="488947"/>
                <a:gridCol w="488947"/>
                <a:gridCol w="488947"/>
                <a:gridCol w="488947"/>
                <a:gridCol w="488947"/>
                <a:gridCol w="488947"/>
                <a:gridCol w="488947"/>
                <a:gridCol w="488947"/>
                <a:gridCol w="488947"/>
                <a:gridCol w="488947"/>
                <a:gridCol w="488947"/>
                <a:gridCol w="488947"/>
                <a:gridCol w="488947"/>
                <a:gridCol w="488947"/>
              </a:tblGrid>
              <a:tr h="427256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Direction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solidFill>
                      <a:schemeClr val="tx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No </a:t>
                      </a:r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Improvements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b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Alternative 2 </a:t>
                      </a:r>
                      <a:b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100" b="0" i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Signals, Minor Improvements</a:t>
                      </a:r>
                      <a:endParaRPr lang="en-US" sz="1100" b="0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Alternative 3 </a:t>
                      </a:r>
                      <a:b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100" b="0" i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Roundabouts, Minor Improvements</a:t>
                      </a:r>
                      <a:endParaRPr lang="en-US" sz="1100" b="0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Alternative 4 </a:t>
                      </a:r>
                      <a:b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100" b="0" i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Signals, Major Improvements</a:t>
                      </a:r>
                      <a:endParaRPr lang="en-US" sz="1100" b="0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Alternative 5 </a:t>
                      </a:r>
                      <a:b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100" b="0" i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Roundabouts,</a:t>
                      </a:r>
                      <a:r>
                        <a:rPr lang="en-US" sz="1100" b="0" i="1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Major Improvements</a:t>
                      </a:r>
                      <a:endParaRPr lang="en-US" sz="1100" b="0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72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AM </a:t>
                      </a:r>
                      <a:r>
                        <a:rPr lang="en-US" sz="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Peak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Afternoon Peak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PM Peak 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b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AM </a:t>
                      </a:r>
                      <a:r>
                        <a:rPr lang="en-US" sz="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Peak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Afternoon Peak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PM Peak 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b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AM </a:t>
                      </a:r>
                      <a:r>
                        <a:rPr lang="en-US" sz="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Peak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Afternoon Peak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PM Peak 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b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AM </a:t>
                      </a:r>
                      <a:r>
                        <a:rPr lang="en-US" sz="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Peak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Afternoon Peak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PM Peak 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b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AM </a:t>
                      </a:r>
                      <a:r>
                        <a:rPr lang="en-US" sz="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Peak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Afternoon Peak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PM Peak 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b">
                    <a:solidFill>
                      <a:schemeClr val="tx2"/>
                    </a:solidFill>
                  </a:tcPr>
                </a:tc>
              </a:tr>
              <a:tr h="3779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Northbound</a:t>
                      </a:r>
                    </a:p>
                    <a:p>
                      <a:pPr algn="l" fontAlgn="ctr"/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(I-280 to JSB</a:t>
                      </a:r>
                      <a:r>
                        <a:rPr lang="en-US" sz="1100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4.1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3.4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3.4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en-US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0.1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+0.2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+0.1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-0.5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+0.3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+0.2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+0.2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+0.1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-0.4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+0.4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+0.3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ctr">
                    <a:solidFill>
                      <a:schemeClr val="accent1"/>
                    </a:solidFill>
                  </a:tcPr>
                </a:tc>
              </a:tr>
              <a:tr h="3779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Southbound</a:t>
                      </a:r>
                    </a:p>
                    <a:p>
                      <a:pPr algn="l" fontAlgn="ctr"/>
                      <a:r>
                        <a:rPr lang="en-US" sz="11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(JSB to I-280)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4.0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13.1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9.6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+0.9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-8.7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-5.2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+0.1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-8.8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-5.6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+0.1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-9.5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-6.1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-0.3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-9.3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-5.9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5" marR="6915" marT="691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28996" y="1861759"/>
            <a:ext cx="316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Existing Conditions Travel Times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91240" y="3659427"/>
            <a:ext cx="3153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Year 2020 Corridor Travel Times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70702" y="6081066"/>
            <a:ext cx="239450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AM Peak: 7:30-8:30 AM</a:t>
            </a:r>
          </a:p>
          <a:p>
            <a:r>
              <a:rPr lang="en-US" sz="1400" dirty="0" smtClean="0"/>
              <a:t>Afternoon Peak: 3:00-4:00 PM</a:t>
            </a:r>
          </a:p>
          <a:p>
            <a:r>
              <a:rPr lang="en-US" sz="1400" dirty="0" smtClean="0"/>
              <a:t>PM Peak: 5:00-6:00 PM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773530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Improvements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Bicycle &amp; Pedestrian Safety</a:t>
            </a:r>
          </a:p>
          <a:p>
            <a:pPr lvl="1"/>
            <a:r>
              <a:rPr lang="en-US" dirty="0" smtClean="0"/>
              <a:t>Green paint, separated and widened pathway, reduced speeds, RRFBs and lighting at crosswalks, buffered bike lanes/slots</a:t>
            </a:r>
          </a:p>
          <a:p>
            <a:r>
              <a:rPr lang="en-US" dirty="0" smtClean="0"/>
              <a:t>Corridor Access</a:t>
            </a:r>
          </a:p>
          <a:p>
            <a:pPr lvl="1"/>
            <a:r>
              <a:rPr lang="en-US" dirty="0" smtClean="0"/>
              <a:t>Lengthened turn pockets and acceleration lanes, improved visibility, reduced queuing on Alpine</a:t>
            </a:r>
          </a:p>
          <a:p>
            <a:r>
              <a:rPr lang="en-US" dirty="0" smtClean="0"/>
              <a:t>Vehicle Safety &amp; Traffic Calming</a:t>
            </a:r>
          </a:p>
          <a:p>
            <a:pPr lvl="1"/>
            <a:r>
              <a:rPr lang="en-US" dirty="0" smtClean="0"/>
              <a:t>Wildwood driveway consolidation, reduced speed limits, roundabouts, lengthened turn pockets and acceleration lanes, speed feedback signs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85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351" y="1327094"/>
            <a:ext cx="8197232" cy="573988"/>
          </a:xfrm>
        </p:spPr>
        <p:txBody>
          <a:bodyPr>
            <a:normAutofit fontScale="90000"/>
          </a:bodyPr>
          <a:lstStyle/>
          <a:p>
            <a:r>
              <a:rPr lang="en-US" sz="4000" b="0" dirty="0" smtClean="0">
                <a:latin typeface="Arial Black" panose="020B0A04020102020204" pitchFamily="34" charset="0"/>
              </a:rPr>
              <a:t>Evaluation Criteria</a:t>
            </a:r>
            <a:endParaRPr lang="en-US" sz="4000" b="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28678"/>
            <a:ext cx="7886700" cy="3862110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Multimodal Circulation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Safety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Corridor Access</a:t>
            </a:r>
          </a:p>
          <a:p>
            <a:pPr>
              <a:spcBef>
                <a:spcPts val="2400"/>
              </a:spcBef>
            </a:pPr>
            <a:r>
              <a:rPr lang="en-US" dirty="0"/>
              <a:t>Traffic Calming and Vehicle Safety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Throughput and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Congestion Reduction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Feedback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4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13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430" y="1432291"/>
            <a:ext cx="8197232" cy="573988"/>
          </a:xfrm>
        </p:spPr>
        <p:txBody>
          <a:bodyPr>
            <a:normAutofit fontScale="90000"/>
          </a:bodyPr>
          <a:lstStyle/>
          <a:p>
            <a:r>
              <a:rPr lang="en-US" sz="4000" b="0" dirty="0" smtClean="0">
                <a:latin typeface="Arial Black" panose="020B0A04020102020204" pitchFamily="34" charset="0"/>
              </a:rPr>
              <a:t>Project</a:t>
            </a:r>
            <a:br>
              <a:rPr lang="en-US" sz="4000" b="0" dirty="0" smtClean="0">
                <a:latin typeface="Arial Black" panose="020B0A04020102020204" pitchFamily="34" charset="0"/>
              </a:rPr>
            </a:br>
            <a:r>
              <a:rPr lang="en-US" sz="4000" b="0" dirty="0" smtClean="0">
                <a:latin typeface="Arial Black" panose="020B0A04020102020204" pitchFamily="34" charset="0"/>
              </a:rPr>
              <a:t>Process</a:t>
            </a:r>
            <a:endParaRPr lang="en-US" sz="4000" b="0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0" t="15399" r="3582" b="11737"/>
          <a:stretch/>
        </p:blipFill>
        <p:spPr>
          <a:xfrm>
            <a:off x="3039415" y="1120463"/>
            <a:ext cx="4739424" cy="5408518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0800000">
            <a:off x="7579387" y="3664394"/>
            <a:ext cx="647363" cy="3206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91138" y="3501556"/>
            <a:ext cx="852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 are</a:t>
            </a:r>
          </a:p>
          <a:p>
            <a:r>
              <a:rPr lang="en-US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here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913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75647"/>
            <a:ext cx="8197232" cy="573988"/>
          </a:xfrm>
        </p:spPr>
        <p:txBody>
          <a:bodyPr>
            <a:normAutofit fontScale="90000"/>
          </a:bodyPr>
          <a:lstStyle/>
          <a:p>
            <a:r>
              <a:rPr lang="en-US" sz="4000" b="0" dirty="0" smtClean="0">
                <a:latin typeface="Arial Black" panose="020B0A04020102020204" pitchFamily="34" charset="0"/>
              </a:rPr>
              <a:t>Next Steps</a:t>
            </a:r>
            <a:endParaRPr lang="en-US" sz="4000" b="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95378"/>
            <a:ext cx="7886700" cy="3862110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Refinement of Improvement Options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Cost Estimates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4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of Refined Improvements at Public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Outreach Meeting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#3 (Summer/Fall)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17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75646"/>
            <a:ext cx="8197232" cy="573988"/>
          </a:xfrm>
        </p:spPr>
        <p:txBody>
          <a:bodyPr>
            <a:normAutofit fontScale="90000"/>
          </a:bodyPr>
          <a:lstStyle/>
          <a:p>
            <a:r>
              <a:rPr lang="en-US" sz="4000" b="0" dirty="0" smtClean="0">
                <a:latin typeface="Arial Black" panose="020B0A04020102020204" pitchFamily="34" charset="0"/>
              </a:rPr>
              <a:t>Meeting Objectives</a:t>
            </a:r>
            <a:endParaRPr lang="en-US" sz="4000" b="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28678"/>
            <a:ext cx="7886700" cy="3862110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 smtClean="0"/>
              <a:t>What do you think of each improvement alternative?</a:t>
            </a: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4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changes should be made to the proposed improvements?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other types of improvements are we missing?</a:t>
            </a:r>
          </a:p>
        </p:txBody>
      </p:sp>
    </p:spTree>
    <p:extLst>
      <p:ext uri="{BB962C8B-B14F-4D97-AF65-F5344CB8AC3E}">
        <p14:creationId xmlns:p14="http://schemas.microsoft.com/office/powerpoint/2010/main" val="278144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11080"/>
            <a:ext cx="7886700" cy="886732"/>
          </a:xfrm>
        </p:spPr>
        <p:txBody>
          <a:bodyPr>
            <a:normAutofit/>
          </a:bodyPr>
          <a:lstStyle/>
          <a:p>
            <a:r>
              <a:rPr lang="en-US" b="0" dirty="0" smtClean="0">
                <a:latin typeface="Arial Black" panose="020B0A04020102020204" pitchFamily="34" charset="0"/>
              </a:rPr>
              <a:t>Background</a:t>
            </a:r>
            <a:endParaRPr lang="en-US" b="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2128677"/>
            <a:ext cx="8139335" cy="4110281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n-US" dirty="0"/>
              <a:t>Approximately 25,000 vehicles/day on north side of I-280</a:t>
            </a:r>
          </a:p>
          <a:p>
            <a:pPr>
              <a:spcBef>
                <a:spcPts val="2400"/>
              </a:spcBef>
            </a:pPr>
            <a:r>
              <a:rPr lang="en-US" dirty="0"/>
              <a:t>Lengthy queues approaching I-280 in southbound direction in afternoon/evening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 to access corridor due to heavy volumes and limited sight distance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4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Heavily utilized bicycle corridor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4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Corridor is greatly constrained by steep slopes, limited ROW and Los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Trancos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/San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Francisquito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Creek</a:t>
            </a:r>
          </a:p>
        </p:txBody>
      </p:sp>
    </p:spTree>
    <p:extLst>
      <p:ext uri="{BB962C8B-B14F-4D97-AF65-F5344CB8AC3E}">
        <p14:creationId xmlns:p14="http://schemas.microsoft.com/office/powerpoint/2010/main" val="58485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011079"/>
            <a:ext cx="8131529" cy="1325563"/>
          </a:xfrm>
        </p:spPr>
        <p:txBody>
          <a:bodyPr>
            <a:normAutofit/>
          </a:bodyPr>
          <a:lstStyle/>
          <a:p>
            <a:r>
              <a:rPr lang="en-US" b="0" dirty="0" smtClean="0">
                <a:latin typeface="Arial Black" panose="020B0A04020102020204" pitchFamily="34" charset="0"/>
              </a:rPr>
              <a:t>Improvement Feedback</a:t>
            </a:r>
            <a:endParaRPr lang="en-US" b="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38" y="2336641"/>
            <a:ext cx="8197232" cy="3840321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place red, yellow, and green dots next to the improvements proposed</a:t>
            </a:r>
          </a:p>
          <a:p>
            <a:pPr lvl="1"/>
            <a:r>
              <a:rPr lang="en-US" dirty="0" smtClean="0"/>
              <a:t>Green = Support</a:t>
            </a:r>
          </a:p>
          <a:p>
            <a:pPr lvl="1"/>
            <a:r>
              <a:rPr lang="en-US" dirty="0" smtClean="0"/>
              <a:t>Yellow = Unsure</a:t>
            </a:r>
          </a:p>
          <a:p>
            <a:pPr lvl="1"/>
            <a:r>
              <a:rPr lang="en-US" dirty="0" smtClean="0"/>
              <a:t>Red = Oppose</a:t>
            </a:r>
            <a:endParaRPr lang="en-US" dirty="0"/>
          </a:p>
          <a:p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write any additional feedback in the space provided for each improvement alternative</a:t>
            </a:r>
          </a:p>
          <a:p>
            <a:r>
              <a:rPr lang="en-US" dirty="0" smtClean="0"/>
              <a:t>Provide any additional feedback on the comment cards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6510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074" y="1181438"/>
            <a:ext cx="8197232" cy="573988"/>
          </a:xfrm>
        </p:spPr>
        <p:txBody>
          <a:bodyPr>
            <a:normAutofit fontScale="90000"/>
          </a:bodyPr>
          <a:lstStyle/>
          <a:p>
            <a:r>
              <a:rPr lang="en-US" sz="4000" b="0" dirty="0" smtClean="0"/>
              <a:t>Traffic Simulation</a:t>
            </a:r>
            <a:endParaRPr lang="en-US" sz="4000" b="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of corridor operations during the worst part of the day (afternoon peak hour)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Shows how each of the improvements would operate compared to the no-build in Year 2020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 stations for each of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Ladera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area, I-280 area, Stanford Weekend Acres area</a:t>
            </a:r>
          </a:p>
          <a:p>
            <a:pPr>
              <a:spcBef>
                <a:spcPts val="2400"/>
              </a:spcBef>
            </a:pPr>
            <a:r>
              <a:rPr lang="en-US" dirty="0" smtClean="0"/>
              <a:t>Each station plays videos of no-build, Alternatives 2/4, and Alternatives 3/5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4235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338" y="1367555"/>
            <a:ext cx="8197232" cy="573988"/>
          </a:xfrm>
        </p:spPr>
        <p:txBody>
          <a:bodyPr>
            <a:normAutofit fontScale="90000"/>
          </a:bodyPr>
          <a:lstStyle/>
          <a:p>
            <a:r>
              <a:rPr lang="en-US" sz="4000" b="0" dirty="0" smtClean="0">
                <a:latin typeface="Arial Black" panose="020B0A04020102020204" pitchFamily="34" charset="0"/>
                <a:cs typeface="Arial" panose="020B0604020202020204" pitchFamily="34" charset="0"/>
              </a:rPr>
              <a:t>Other Opportunities to Provide Feedback</a:t>
            </a:r>
            <a:endParaRPr lang="en-US" sz="4000" b="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38" y="2370965"/>
            <a:ext cx="8197232" cy="3805997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 out a comment card here at the meeting</a:t>
            </a:r>
          </a:p>
          <a:p>
            <a:pPr>
              <a:spcBef>
                <a:spcPts val="2400"/>
              </a:spcBef>
            </a:pPr>
            <a:r>
              <a:rPr lang="en-US" dirty="0"/>
              <a:t>Provide any additional comments online at: </a:t>
            </a:r>
            <a:r>
              <a:rPr lang="en-US" u="sng" dirty="0">
                <a:solidFill>
                  <a:srgbClr val="0070C0"/>
                </a:solidFill>
              </a:rPr>
              <a:t>https://</a:t>
            </a:r>
            <a:r>
              <a:rPr lang="en-US" u="sng" dirty="0" smtClean="0">
                <a:solidFill>
                  <a:srgbClr val="0070C0"/>
                </a:solidFill>
              </a:rPr>
              <a:t>www.surveymonkey.com/r/AlpineComments2</a:t>
            </a:r>
            <a:endParaRPr lang="en-US" u="sng" dirty="0">
              <a:solidFill>
                <a:srgbClr val="0070C0"/>
              </a:solidFill>
            </a:endParaRPr>
          </a:p>
          <a:p>
            <a:pPr>
              <a:spcBef>
                <a:spcPts val="24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our next community meeting (anticipated to be in 2-3 months)</a:t>
            </a:r>
          </a:p>
        </p:txBody>
      </p:sp>
    </p:spTree>
    <p:extLst>
      <p:ext uri="{BB962C8B-B14F-4D97-AF65-F5344CB8AC3E}">
        <p14:creationId xmlns:p14="http://schemas.microsoft.com/office/powerpoint/2010/main" val="1542083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771" y="1019706"/>
            <a:ext cx="7886700" cy="722830"/>
          </a:xfrm>
        </p:spPr>
        <p:txBody>
          <a:bodyPr>
            <a:normAutofit/>
          </a:bodyPr>
          <a:lstStyle/>
          <a:p>
            <a:r>
              <a:rPr lang="en-US" b="0" dirty="0">
                <a:latin typeface="Arial Black" panose="020B0A04020102020204" pitchFamily="34" charset="0"/>
              </a:rPr>
              <a:t>Corridor </a:t>
            </a:r>
            <a:r>
              <a:rPr lang="en-US" b="0" dirty="0" smtClean="0">
                <a:latin typeface="Arial Black" panose="020B0A04020102020204" pitchFamily="34" charset="0"/>
              </a:rPr>
              <a:t>Congestion</a:t>
            </a:r>
            <a:endParaRPr lang="en-US" b="0" dirty="0"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34" t="26211" r="32221" b="43728"/>
          <a:stretch/>
        </p:blipFill>
        <p:spPr>
          <a:xfrm>
            <a:off x="4401412" y="1802921"/>
            <a:ext cx="4519380" cy="2434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74" t="25204" r="-1" b="32955"/>
          <a:stretch/>
        </p:blipFill>
        <p:spPr>
          <a:xfrm>
            <a:off x="126242" y="1802921"/>
            <a:ext cx="4171171" cy="24499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2005" y="4528868"/>
            <a:ext cx="830723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Queues from I-280 northbound ramps extend north to Stowe Lane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Travel time from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Junipero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Serra Boulevard to I-280 increases from 4 to 13 minutes in afternoon peak hour due to congestion</a:t>
            </a:r>
          </a:p>
        </p:txBody>
      </p:sp>
    </p:spTree>
    <p:extLst>
      <p:ext uri="{BB962C8B-B14F-4D97-AF65-F5344CB8AC3E}">
        <p14:creationId xmlns:p14="http://schemas.microsoft.com/office/powerpoint/2010/main" val="145208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338" y="1116701"/>
            <a:ext cx="8569466" cy="573988"/>
          </a:xfrm>
        </p:spPr>
        <p:txBody>
          <a:bodyPr/>
          <a:lstStyle/>
          <a:p>
            <a:r>
              <a:rPr lang="en-US" dirty="0" smtClean="0"/>
              <a:t>Historical Traffic Volume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North of I-280</a:t>
            </a:r>
          </a:p>
          <a:p>
            <a:pPr lvl="1"/>
            <a:r>
              <a:rPr lang="en-US" dirty="0" smtClean="0"/>
              <a:t>35% increase in daily traffic volumes between Winter 2012/13 and Fall 2015</a:t>
            </a:r>
          </a:p>
          <a:p>
            <a:pPr lvl="1"/>
            <a:r>
              <a:rPr lang="en-US" dirty="0" smtClean="0"/>
              <a:t>72% increase in daily traffic volumes between Winter 2008/09 and Fall 2015</a:t>
            </a:r>
          </a:p>
          <a:p>
            <a:r>
              <a:rPr lang="en-US" dirty="0" smtClean="0"/>
              <a:t>South of I-280</a:t>
            </a:r>
          </a:p>
          <a:p>
            <a:pPr lvl="1"/>
            <a:r>
              <a:rPr lang="en-US" dirty="0" smtClean="0"/>
              <a:t>40% increase in daily traffic volumes between Winter 2008/09 and Fall 2015</a:t>
            </a:r>
          </a:p>
          <a:p>
            <a:r>
              <a:rPr lang="en-US" dirty="0" smtClean="0"/>
              <a:t>Throughout corridor</a:t>
            </a:r>
          </a:p>
          <a:p>
            <a:pPr lvl="1"/>
            <a:r>
              <a:rPr lang="en-US" dirty="0" smtClean="0"/>
              <a:t>Peak hour traffic </a:t>
            </a:r>
            <a:r>
              <a:rPr lang="en-US" dirty="0"/>
              <a:t>volumes essentially flat (within 1.0%) between Fall 2011/Spring 2012 and Fall 2015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04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Speed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Near Piers Lane/Alpine Access Road</a:t>
            </a:r>
          </a:p>
          <a:p>
            <a:pPr lvl="1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2015 – 41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MPH</a:t>
            </a:r>
          </a:p>
          <a:p>
            <a:pPr lvl="1"/>
            <a:r>
              <a:rPr lang="en-US" dirty="0" smtClean="0"/>
              <a:t>2012 – 43 MPH</a:t>
            </a:r>
          </a:p>
          <a:p>
            <a:pPr lvl="1"/>
            <a:r>
              <a:rPr lang="en-US" dirty="0" smtClean="0"/>
              <a:t>2010 – 44 MPH</a:t>
            </a:r>
          </a:p>
          <a:p>
            <a:pPr lvl="1"/>
            <a:r>
              <a:rPr lang="en-US" dirty="0" smtClean="0"/>
              <a:t>2008 – 44 MPH</a:t>
            </a:r>
          </a:p>
          <a:p>
            <a:r>
              <a:rPr lang="en-US" dirty="0" smtClean="0"/>
              <a:t>Near La Mesa</a:t>
            </a:r>
          </a:p>
          <a:p>
            <a:pPr lvl="1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2015 – 38 MPH</a:t>
            </a:r>
          </a:p>
          <a:p>
            <a:pPr lvl="1"/>
            <a:r>
              <a:rPr lang="en-US" dirty="0" smtClean="0"/>
              <a:t>2011 – 40 MPH</a:t>
            </a:r>
          </a:p>
        </p:txBody>
      </p:sp>
    </p:spTree>
    <p:extLst>
      <p:ext uri="{BB962C8B-B14F-4D97-AF65-F5344CB8AC3E}">
        <p14:creationId xmlns:p14="http://schemas.microsoft.com/office/powerpoint/2010/main" val="207146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350" y="1262009"/>
            <a:ext cx="8197232" cy="573988"/>
          </a:xfrm>
        </p:spPr>
        <p:txBody>
          <a:bodyPr>
            <a:normAutofit fontScale="90000"/>
          </a:bodyPr>
          <a:lstStyle/>
          <a:p>
            <a:r>
              <a:rPr lang="en-US" sz="4000" b="0" dirty="0" smtClean="0">
                <a:latin typeface="Arial Black" panose="020B0A04020102020204" pitchFamily="34" charset="0"/>
              </a:rPr>
              <a:t>Bike Circulation Challenges</a:t>
            </a:r>
            <a:endParaRPr lang="en-US" sz="4000" b="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67467"/>
            <a:ext cx="4541661" cy="4166221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separation between bike lanes and vehicle lanes</a:t>
            </a:r>
          </a:p>
          <a:p>
            <a:pPr>
              <a:spcBef>
                <a:spcPts val="2400"/>
              </a:spcBef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access points to bike lanes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 is narrow in places, not continuous and has limited to no separation from roadway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30" t="39741" r="23645" b="28555"/>
          <a:stretch/>
        </p:blipFill>
        <p:spPr>
          <a:xfrm>
            <a:off x="5280345" y="2063644"/>
            <a:ext cx="3708886" cy="19674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6" t="10315" b="18238"/>
          <a:stretch/>
        </p:blipFill>
        <p:spPr>
          <a:xfrm>
            <a:off x="5280345" y="4120037"/>
            <a:ext cx="3708886" cy="207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2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78711"/>
            <a:ext cx="7886700" cy="1044298"/>
          </a:xfrm>
        </p:spPr>
        <p:txBody>
          <a:bodyPr>
            <a:normAutofit/>
          </a:bodyPr>
          <a:lstStyle/>
          <a:p>
            <a:r>
              <a:rPr lang="en-US" sz="3600" b="0" dirty="0" smtClean="0">
                <a:latin typeface="Arial Black" panose="020B0A04020102020204" pitchFamily="34" charset="0"/>
              </a:rPr>
              <a:t>Existing Bike Volumes</a:t>
            </a:r>
            <a:endParaRPr lang="en-US" sz="3600" b="0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068" t="15860" r="21753" b="38242"/>
          <a:stretch/>
        </p:blipFill>
        <p:spPr>
          <a:xfrm>
            <a:off x="6467475" y="1115937"/>
            <a:ext cx="2590985" cy="5161243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2167467"/>
            <a:ext cx="5294720" cy="4166221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Weekday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Afternoon (2 PM – 6 PM): 196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 Hour: 53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(8 AM – 6 PM): 894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 Hour: 195</a:t>
            </a:r>
          </a:p>
          <a:p>
            <a:pPr>
              <a:spcBef>
                <a:spcPts val="12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(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AM –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PM)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830</a:t>
            </a:r>
          </a:p>
          <a:p>
            <a:pPr lvl="1">
              <a:spcBef>
                <a:spcPts val="1200"/>
              </a:spcBef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 Hour: 177</a:t>
            </a:r>
          </a:p>
          <a:p>
            <a:pPr>
              <a:spcBef>
                <a:spcPts val="1200"/>
              </a:spcBef>
            </a:pPr>
            <a:endParaRPr lang="en-US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7094" y="6333688"/>
            <a:ext cx="428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collected October 2015 and April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38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1762</Words>
  <Application>Microsoft Office PowerPoint</Application>
  <PresentationFormat>On-screen Show (4:3)</PresentationFormat>
  <Paragraphs>341</Paragraphs>
  <Slides>42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Agenda</vt:lpstr>
      <vt:lpstr>Project Corridor</vt:lpstr>
      <vt:lpstr>Background</vt:lpstr>
      <vt:lpstr>Corridor Congestion</vt:lpstr>
      <vt:lpstr>Historical Traffic Volume Growth</vt:lpstr>
      <vt:lpstr>Historical Speed Data</vt:lpstr>
      <vt:lpstr>Bike Circulation Challenges</vt:lpstr>
      <vt:lpstr>Existing Bike Volumes</vt:lpstr>
      <vt:lpstr>Reported Collision History (2011 to 2015)</vt:lpstr>
      <vt:lpstr>Community Meeting #1</vt:lpstr>
      <vt:lpstr>Identified Areas in Need of Improvement</vt:lpstr>
      <vt:lpstr>Meeting Follow-Up Survey</vt:lpstr>
      <vt:lpstr>Community Priorities</vt:lpstr>
      <vt:lpstr>Improvement Objectives</vt:lpstr>
      <vt:lpstr>Development of Improvements</vt:lpstr>
      <vt:lpstr>Improvement Alternatives</vt:lpstr>
      <vt:lpstr>Reduce Speed Limit</vt:lpstr>
      <vt:lpstr>Path Improvements</vt:lpstr>
      <vt:lpstr>Bike Lane Improvements</vt:lpstr>
      <vt:lpstr>Crosswalk Improvements</vt:lpstr>
      <vt:lpstr>Benefits of RRFBs</vt:lpstr>
      <vt:lpstr>Traffic Signals</vt:lpstr>
      <vt:lpstr>Roundabouts</vt:lpstr>
      <vt:lpstr>Other Interchange Improvements</vt:lpstr>
      <vt:lpstr>Improve Roadway Access/Egress</vt:lpstr>
      <vt:lpstr>Wildwood Access Consolidation</vt:lpstr>
      <vt:lpstr>Trail Extension to Stowe</vt:lpstr>
      <vt:lpstr>Dish Trail Parking</vt:lpstr>
      <vt:lpstr>Traffic Analysis</vt:lpstr>
      <vt:lpstr>Future Analysis Scenarios</vt:lpstr>
      <vt:lpstr>Baseline Traffic Analysis Findings</vt:lpstr>
      <vt:lpstr>Traffic Analysis Key Findings</vt:lpstr>
      <vt:lpstr>Change in Travel Times with Improvements</vt:lpstr>
      <vt:lpstr>Benefits of Improvements </vt:lpstr>
      <vt:lpstr>Evaluation Criteria</vt:lpstr>
      <vt:lpstr>Project Process</vt:lpstr>
      <vt:lpstr>Next Steps</vt:lpstr>
      <vt:lpstr>Meeting Objectives</vt:lpstr>
      <vt:lpstr>Improvement Feedback</vt:lpstr>
      <vt:lpstr>Traffic Simulation</vt:lpstr>
      <vt:lpstr>Other Opportunities to Provide Feedback</vt:lpstr>
    </vt:vector>
  </TitlesOfParts>
  <Company>Kimley-Horn and Associates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Saeteurn, Kao</dc:creator>
  <cp:lastModifiedBy>Hanieh Houshmandi</cp:lastModifiedBy>
  <cp:revision>100</cp:revision>
  <dcterms:created xsi:type="dcterms:W3CDTF">2016-01-04T23:36:19Z</dcterms:created>
  <dcterms:modified xsi:type="dcterms:W3CDTF">2016-05-09T22:40:00Z</dcterms:modified>
</cp:coreProperties>
</file>