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4"/>
  </p:notesMasterIdLst>
  <p:sldIdLst>
    <p:sldId id="298" r:id="rId2"/>
    <p:sldId id="1013" r:id="rId3"/>
    <p:sldId id="1079" r:id="rId4"/>
    <p:sldId id="1080" r:id="rId5"/>
    <p:sldId id="1064" r:id="rId6"/>
    <p:sldId id="1069" r:id="rId7"/>
    <p:sldId id="1082" r:id="rId8"/>
    <p:sldId id="1081" r:id="rId9"/>
    <p:sldId id="1058" r:id="rId10"/>
    <p:sldId id="1066" r:id="rId11"/>
    <p:sldId id="1067" r:id="rId12"/>
    <p:sldId id="1073" r:id="rId13"/>
    <p:sldId id="1074" r:id="rId14"/>
    <p:sldId id="1075" r:id="rId15"/>
    <p:sldId id="1076" r:id="rId16"/>
    <p:sldId id="1077" r:id="rId17"/>
    <p:sldId id="1078" r:id="rId18"/>
    <p:sldId id="1096" r:id="rId19"/>
    <p:sldId id="1097" r:id="rId20"/>
    <p:sldId id="1083" r:id="rId21"/>
    <p:sldId id="1084" r:id="rId22"/>
    <p:sldId id="1085" r:id="rId23"/>
    <p:sldId id="1087" r:id="rId24"/>
    <p:sldId id="1088" r:id="rId25"/>
    <p:sldId id="1089" r:id="rId26"/>
    <p:sldId id="1090" r:id="rId27"/>
    <p:sldId id="1091" r:id="rId28"/>
    <p:sldId id="1092" r:id="rId29"/>
    <p:sldId id="1093" r:id="rId30"/>
    <p:sldId id="1094" r:id="rId31"/>
    <p:sldId id="1095" r:id="rId32"/>
    <p:sldId id="1062" r:id="rId3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330" autoAdjust="0"/>
    <p:restoredTop sz="76753" autoAdjust="0"/>
  </p:normalViewPr>
  <p:slideViewPr>
    <p:cSldViewPr>
      <p:cViewPr varScale="1">
        <p:scale>
          <a:sx n="83" d="100"/>
          <a:sy n="83" d="100"/>
        </p:scale>
        <p:origin x="102" y="6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29316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4EE87CF-30E9-44B6-9E57-16E7C1C71C2D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C34EB7-D723-41EE-B692-91733FCD2A0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7331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127396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4128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27395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4769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35498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227748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50621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457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846268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03983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119925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6849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0934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349153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8230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4C34EB7-D723-41EE-B692-91733FCD2A0D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78747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9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700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7691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2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785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3286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5128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4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47358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894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7997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75601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4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3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57348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7919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4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3EB2F05-5067-40CF-AC04-91E7E81C42B0}" type="datetimeFigureOut">
              <a:rPr lang="en-US" smtClean="0"/>
              <a:t>4/3/2019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4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4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BB36DCA-73CE-4E9A-A6A1-F46919D5B02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22469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1"/>
            <a:ext cx="7772400" cy="2000254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SEX ASSAULT INVESTIGATIONS</a:t>
            </a:r>
            <a:endParaRPr 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4267200"/>
            <a:ext cx="8610600" cy="1371600"/>
          </a:xfrm>
        </p:spPr>
        <p:txBody>
          <a:bodyPr/>
          <a:lstStyle/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Marie McLaughlin </a:t>
            </a:r>
          </a:p>
          <a:p>
            <a:r>
              <a:rPr 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San Mateo County Deputy District Attorney </a:t>
            </a:r>
          </a:p>
          <a:p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7201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106362"/>
            <a:ext cx="8229600" cy="14176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COUNTY PROTOCOLS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371600"/>
            <a:ext cx="8534400" cy="57150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Apply to ALL Sex Assault Cases</a:t>
            </a:r>
          </a:p>
          <a:p>
            <a:pPr marL="1828800" lvl="3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Misdemeanors</a:t>
            </a:r>
          </a:p>
          <a:p>
            <a:pPr marL="1828800" lvl="3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Felonies</a:t>
            </a:r>
          </a:p>
          <a:p>
            <a:pPr marL="1828800" lvl="3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Attempted</a:t>
            </a:r>
          </a:p>
          <a:p>
            <a:pPr marL="1828800" lvl="3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 (311, 288.3, 288.4)</a:t>
            </a:r>
          </a:p>
          <a:p>
            <a:pPr marL="1828800" lvl="3" indent="-571500"/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Incarcerated Youth</a:t>
            </a:r>
          </a:p>
          <a:p>
            <a:pPr marL="1828800" lvl="3" indent="-571500"/>
            <a:r>
              <a:rPr lang="en-US" altLang="en-US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</a:t>
            </a:r>
            <a:r>
              <a:rPr lang="en-US" altLang="en-US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Trafficking (Adult + Children</a:t>
            </a:r>
            <a:r>
              <a:rPr lang="en-US" altLang="en-US" sz="32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)</a:t>
            </a:r>
            <a:endParaRPr lang="en-US" altLang="en-US" sz="3200" i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22616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106362"/>
            <a:ext cx="8229600" cy="14176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COUNTY PROTOCOLS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Designed To:</a:t>
            </a:r>
          </a:p>
          <a:p>
            <a:pPr marL="1714500" lvl="3" indent="-4572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Re-traumatizing Victims</a:t>
            </a:r>
          </a:p>
          <a:p>
            <a:pPr marL="1714500" lvl="3" indent="-4572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Medical Care</a:t>
            </a:r>
          </a:p>
          <a:p>
            <a:pPr marL="1714500" lvl="3" indent="-4572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Collect Physical Evidence</a:t>
            </a:r>
          </a:p>
          <a:p>
            <a:pPr marL="1714500" lvl="3" indent="-4572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Successfully Prosecute Cases</a:t>
            </a:r>
          </a:p>
        </p:txBody>
      </p:sp>
    </p:spTree>
    <p:extLst>
      <p:ext uri="{BB962C8B-B14F-4D97-AF65-F5344CB8AC3E}">
        <p14:creationId xmlns:p14="http://schemas.microsoft.com/office/powerpoint/2010/main" val="844182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 SEXUAL ABUSE PROTOCOL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534400" cy="5410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3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Applies to ALL cases involving minors (under 18 year of age)</a:t>
            </a:r>
          </a:p>
          <a:p>
            <a:pPr marL="1371600" lvl="2" indent="-571500"/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Misdemeanors</a:t>
            </a:r>
          </a:p>
          <a:p>
            <a:pPr marL="1371600" lvl="2" indent="-571500"/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Felonies</a:t>
            </a:r>
          </a:p>
          <a:p>
            <a:pPr marL="1371600" lvl="2" indent="-571500"/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Attempted</a:t>
            </a:r>
          </a:p>
          <a:p>
            <a:pPr marL="1371600" lvl="2" indent="-571500"/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Electronic</a:t>
            </a:r>
          </a:p>
          <a:p>
            <a:pPr marL="1371600" lvl="2" indent="-571500"/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Incarcerated Youth</a:t>
            </a:r>
          </a:p>
          <a:p>
            <a:pPr marL="1371600" lvl="2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Human 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Trafficking (Adult + Children)</a:t>
            </a:r>
          </a:p>
          <a:p>
            <a:pPr lvl="2"/>
            <a:endParaRPr lang="en-US" altLang="en-US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61091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099" grpId="1" uiExpand="1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1: CROSS-REPORT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2133600"/>
            <a:ext cx="8534400" cy="4953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3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Initiate a JOINT investigation with CFS</a:t>
            </a:r>
          </a:p>
          <a:p>
            <a:pPr marL="1371600" lvl="2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CFS Hotline: (650) 595-7922</a:t>
            </a:r>
            <a:endParaRPr lang="en-US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en-US" altLang="en-US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75217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  <p:bldP spid="4099" grpId="1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2: GATHER MINIMAL FACTS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534400" cy="51054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 to Mandated Reporters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Counselor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Teacher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Therapist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CFS Social Worker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 to Informed Adults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Non-offending Parent or Guardian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Older Sibling</a:t>
            </a:r>
          </a:p>
          <a:p>
            <a:pPr lvl="4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Witness</a:t>
            </a:r>
            <a:endParaRPr lang="en-US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en-US" altLang="en-US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52400" y="1295400"/>
            <a:ext cx="8839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Clr>
                <a:schemeClr val="accent5"/>
              </a:buClr>
            </a:pP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**Often 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possible </a:t>
            </a:r>
            <a:r>
              <a:rPr lang="en-US" sz="2800" b="1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WITHOUT</a:t>
            </a:r>
            <a:r>
              <a:rPr lang="en-US" sz="28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speaking to a </a:t>
            </a:r>
            <a:r>
              <a:rPr lang="en-US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child**</a:t>
            </a:r>
            <a:endParaRPr lang="en-US" sz="28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82926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2: GATHER MINIMAL FACTS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Facts to Gather</a:t>
            </a:r>
          </a:p>
          <a:p>
            <a:pPr lvl="2"/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Whether a SEX crime </a:t>
            </a:r>
            <a:r>
              <a:rPr lang="en-US" altLang="en-US" sz="2800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may 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have occurred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“Touched” 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Privates”  </a:t>
            </a:r>
          </a:p>
          <a:p>
            <a:pPr lvl="3"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“Uncomfortable”</a:t>
            </a:r>
          </a:p>
          <a:p>
            <a:pPr lvl="2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Is Involved</a:t>
            </a:r>
          </a:p>
          <a:p>
            <a:pPr lvl="2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crime may have occurred</a:t>
            </a:r>
          </a:p>
          <a:p>
            <a:pPr lvl="2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Last possible contact with suspect</a:t>
            </a:r>
          </a:p>
          <a:p>
            <a:pPr lvl="2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Next potential contact with suspect</a:t>
            </a:r>
          </a:p>
          <a:p>
            <a:pPr lvl="2"/>
            <a:endParaRPr lang="en-US" altLang="en-US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58320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2: GATHER MINIMAL FACTS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an Exigent Field Interview Needed?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Exigency Examples</a:t>
            </a:r>
          </a:p>
          <a:p>
            <a:pPr lvl="2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 adults available to provide minimal facts</a:t>
            </a:r>
          </a:p>
          <a:p>
            <a:pPr lvl="2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Victim &amp; Suspect present at time of report</a:t>
            </a:r>
          </a:p>
          <a:p>
            <a:pPr lvl="2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Suspect will be tipped off/flight risk</a:t>
            </a:r>
            <a:endParaRPr lang="en-US" alt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Suspect in custody (weekend)</a:t>
            </a:r>
          </a:p>
          <a:p>
            <a:pPr lvl="2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CFS needs to determine parental capacity</a:t>
            </a:r>
          </a:p>
          <a:p>
            <a:pPr lvl="2"/>
            <a:endParaRPr lang="en-US" altLang="en-US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1877382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3: THE INTERVIEW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an Exigent Field Interview is Needed: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200" i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RECORD IT!!!!!!</a:t>
            </a:r>
            <a:endParaRPr lang="en-US" altLang="en-US" sz="2800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Follow the Protocol </a:t>
            </a:r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Outline of Questions</a:t>
            </a:r>
            <a:endParaRPr lang="en-US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Conduct </a:t>
            </a:r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Jointly with CFS &amp; RTS</a:t>
            </a:r>
          </a:p>
          <a:p>
            <a:pPr lvl="2"/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Select MOST appropriate interviewer</a:t>
            </a:r>
          </a:p>
          <a:p>
            <a:pPr lvl="2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Consider </a:t>
            </a:r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Location:</a:t>
            </a:r>
          </a:p>
          <a:p>
            <a:pPr lvl="4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PD? 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</a:t>
            </a:r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Home</a:t>
            </a:r>
            <a:r>
              <a:rPr lang="en-US" alt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 Keller Center? </a:t>
            </a:r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25957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KELLER CENTER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534400" cy="5410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3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Location: San Mateo Medical Center</a:t>
            </a:r>
          </a:p>
          <a:p>
            <a:pPr marL="0" indent="0">
              <a:buNone/>
            </a:pPr>
            <a:endParaRPr lang="en-US" altLang="en-US" sz="1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r>
              <a:rPr lang="en-US" altLang="en-US" sz="3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Purpose:</a:t>
            </a:r>
          </a:p>
          <a:p>
            <a:pPr lvl="2"/>
            <a:r>
              <a:rPr lang="en-US" altLang="en-US" sz="35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omfortable/friendly interview rooms</a:t>
            </a:r>
          </a:p>
          <a:p>
            <a:pPr lvl="3"/>
            <a:r>
              <a:rPr lang="en-US" altLang="en-US" sz="3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Audio + Video Equipped </a:t>
            </a:r>
            <a:endParaRPr lang="en-US" altLang="en-US" sz="3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Medical exams </a:t>
            </a:r>
            <a:endParaRPr lang="en-US" altLang="en-US" sz="35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Team Collaboration</a:t>
            </a: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29936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KELLER CENTER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676400"/>
            <a:ext cx="8534400" cy="5410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39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 just for sexual assault cases</a:t>
            </a:r>
          </a:p>
          <a:p>
            <a:pPr lvl="2"/>
            <a:r>
              <a:rPr lang="en-US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Domestic Violence</a:t>
            </a:r>
          </a:p>
          <a:p>
            <a:pPr lvl="2"/>
            <a:r>
              <a:rPr lang="en-US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Strangulation</a:t>
            </a:r>
          </a:p>
          <a:p>
            <a:pPr lvl="2"/>
            <a:r>
              <a:rPr lang="en-US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 physical abuse/neglect</a:t>
            </a:r>
          </a:p>
          <a:p>
            <a:pPr lvl="2"/>
            <a:r>
              <a:rPr lang="en-US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 witness to violent crimes</a:t>
            </a:r>
          </a:p>
          <a:p>
            <a:pPr lvl="2"/>
            <a:r>
              <a:rPr lang="en-US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Elder Abuse</a:t>
            </a:r>
          </a:p>
          <a:p>
            <a:pPr lvl="2"/>
            <a:r>
              <a:rPr lang="en-US" altLang="en-US" sz="35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Sexualized behavior in children</a:t>
            </a:r>
          </a:p>
          <a:p>
            <a:pPr lvl="2"/>
            <a:endParaRPr lang="en-US" altLang="en-US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04282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UNIQUE</a:t>
            </a:r>
            <a:r>
              <a:rPr lang="en-US" alt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ASPECTS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562600"/>
          </a:xfrm>
        </p:spPr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Topic Itself – SEX!</a:t>
            </a:r>
          </a:p>
          <a:p>
            <a:pPr marL="1371600" lvl="2" indent="-571500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 with Confidence</a:t>
            </a:r>
          </a:p>
          <a:p>
            <a:pPr marL="1371600" lvl="2" indent="-571500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Appear Comfortable</a:t>
            </a:r>
          </a:p>
          <a:p>
            <a:pPr marL="1371600" lvl="2" indent="-571500"/>
            <a:endParaRPr lang="en-US" alt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AutoNum type="arabicPeriod"/>
            </a:pP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Victims of Trauma</a:t>
            </a:r>
          </a:p>
          <a:p>
            <a:pPr marL="1371600" lvl="2" indent="-571500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Softer </a:t>
            </a:r>
            <a:r>
              <a:rPr lang="en-US" alt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Tone</a:t>
            </a:r>
          </a:p>
          <a:p>
            <a:pPr marL="1371600" lvl="2" indent="-571500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Remaining Neutral</a:t>
            </a:r>
          </a:p>
          <a:p>
            <a:pPr marL="514350" indent="-514350">
              <a:buAutoNum type="arabicPeriod"/>
            </a:pPr>
            <a:endParaRPr lang="en-US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9767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3: THE INTERVIEW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41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</a:t>
            </a: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NOT Exigent: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 the Keller Center:</a:t>
            </a:r>
          </a:p>
          <a:p>
            <a:pPr lvl="4"/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650-573-2623</a:t>
            </a: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Notify CFS</a:t>
            </a: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Keller Center Notifies DA and RTS</a:t>
            </a: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Brief Victim/Family about Keller Center</a:t>
            </a: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2838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BRIEFING VICTIM/FAMILY 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Parents: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Tell Children</a:t>
            </a:r>
          </a:p>
          <a:p>
            <a:pPr lvl="3"/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with people who are going to help</a:t>
            </a:r>
          </a:p>
          <a:p>
            <a:pPr lvl="3"/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When there, okay to talk about what happened</a:t>
            </a:r>
          </a:p>
          <a:p>
            <a:pPr lvl="2"/>
            <a:r>
              <a:rPr lang="en-US" alt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Avoid asking questions</a:t>
            </a:r>
          </a:p>
          <a:p>
            <a:pPr lvl="3"/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 </a:t>
            </a:r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child + respond supportively</a:t>
            </a: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292364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BRIEFING VICTIM/FAMILY 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534400" cy="53340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Child:</a:t>
            </a: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with people who are going to help</a:t>
            </a: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for kids to talk about what happened</a:t>
            </a: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Place where kids can have their body checked</a:t>
            </a:r>
          </a:p>
          <a:p>
            <a:pPr lvl="2"/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219914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3: THE INTERVIEW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791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Forensic </a:t>
            </a: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Interview at </a:t>
            </a: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Keller Center </a:t>
            </a:r>
            <a:endParaRPr lang="en-US" altLang="en-US" sz="4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Bring </a:t>
            </a:r>
            <a:r>
              <a:rPr lang="en-US" altLang="en-US" sz="33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recordings of prior </a:t>
            </a:r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interviews</a:t>
            </a:r>
            <a:endParaRPr lang="en-US" altLang="en-US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Bring </a:t>
            </a:r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police reports </a:t>
            </a:r>
            <a:endParaRPr lang="en-US" altLang="en-US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Post-Interview </a:t>
            </a:r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Debrief</a:t>
            </a:r>
          </a:p>
          <a:p>
            <a:pPr lvl="3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Meet with victim/family</a:t>
            </a:r>
          </a:p>
          <a:p>
            <a:pPr lvl="4"/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Rapport!</a:t>
            </a: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Coordinate next steps with team</a:t>
            </a:r>
          </a:p>
          <a:p>
            <a:pPr lvl="2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referrals</a:t>
            </a:r>
          </a:p>
          <a:p>
            <a:pPr lvl="3"/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8191937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4: MEDICAL EXAM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7912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Acute Exam Needed?</a:t>
            </a:r>
          </a:p>
          <a:p>
            <a:pPr lvl="3">
              <a:buFont typeface="Wingdings" panose="05000000000000000000" pitchFamily="2" charset="2"/>
              <a:buChar char="v"/>
            </a:pPr>
            <a:r>
              <a:rPr lang="en-US" altLang="en-US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12 </a:t>
            </a:r>
            <a:r>
              <a:rPr lang="en-US" altLang="en-US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</a:t>
            </a:r>
            <a:r>
              <a:rPr lang="en-US" altLang="en-US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Younger and Within </a:t>
            </a:r>
            <a:r>
              <a:rPr lang="en-US" altLang="en-US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72 hours</a:t>
            </a:r>
          </a:p>
          <a:p>
            <a:pPr lvl="3">
              <a:buFont typeface="Wingdings" panose="05000000000000000000" pitchFamily="2" charset="2"/>
              <a:buChar char="v"/>
            </a:pPr>
            <a:r>
              <a:rPr lang="en-US" altLang="en-US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13 </a:t>
            </a:r>
            <a:r>
              <a:rPr lang="en-US" altLang="en-US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 Older + </a:t>
            </a:r>
            <a:r>
              <a:rPr lang="en-US" altLang="en-US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Adults within </a:t>
            </a:r>
            <a:r>
              <a:rPr lang="en-US" altLang="en-US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10 </a:t>
            </a:r>
            <a:r>
              <a:rPr lang="en-US" altLang="en-US" sz="29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days</a:t>
            </a:r>
          </a:p>
          <a:p>
            <a:pPr marL="1371600" lvl="3" indent="0">
              <a:buNone/>
            </a:pPr>
            <a:endParaRPr lang="en-US" altLang="en-US" sz="1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 </a:t>
            </a:r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</a:t>
            </a:r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</a:t>
            </a:r>
          </a:p>
          <a:p>
            <a:pPr lvl="3"/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Keller </a:t>
            </a:r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Center: </a:t>
            </a:r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650-573-2623</a:t>
            </a:r>
          </a:p>
          <a:p>
            <a:pPr lvl="3"/>
            <a:r>
              <a:rPr lang="en-US" altLang="en-US" sz="3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After </a:t>
            </a:r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Hours: ER: </a:t>
            </a:r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650-573-2671</a:t>
            </a:r>
          </a:p>
          <a:p>
            <a:pPr marL="1371600" lvl="3" indent="0">
              <a:buNone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>
              <a:buFont typeface="Arial" panose="020B0604020202020204" pitchFamily="34" charset="0"/>
              <a:buChar char="•"/>
            </a:pPr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</a:t>
            </a:r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Contacts RTS</a:t>
            </a:r>
          </a:p>
          <a:p>
            <a:pPr lvl="2"/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228233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4: MEDICAL EXAM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altLang="en-US" sz="3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If</a:t>
            </a:r>
            <a:r>
              <a:rPr lang="en-US" altLang="en-US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Non-Acute Exam:</a:t>
            </a:r>
          </a:p>
          <a:p>
            <a:pPr lvl="2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Talk with Keller Center Team</a:t>
            </a:r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Discuss at time of Forensic Interview</a:t>
            </a:r>
          </a:p>
          <a:p>
            <a:pPr lvl="3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 Keller Center to Consult</a:t>
            </a:r>
          </a:p>
          <a:p>
            <a:pPr lvl="2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Hospital Contacts RTS</a:t>
            </a:r>
          </a:p>
          <a:p>
            <a:pPr lvl="2"/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695973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5: COLLECT EVIDENCE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DNA </a:t>
            </a: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vidence </a:t>
            </a: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rom </a:t>
            </a: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rime </a:t>
            </a: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cene</a:t>
            </a:r>
          </a:p>
          <a:p>
            <a:pPr lvl="3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Condoms, Clothing, Bedding</a:t>
            </a:r>
          </a:p>
          <a:p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Victim’s Body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</a:t>
            </a: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luids</a:t>
            </a:r>
          </a:p>
          <a:p>
            <a:pPr lvl="3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Drugs or Alcohol Involved?</a:t>
            </a:r>
          </a:p>
          <a:p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Suspect’s Buccal Swab</a:t>
            </a:r>
          </a:p>
          <a:p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Suspect Exam at Keller Center</a:t>
            </a:r>
          </a:p>
          <a:p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Phones</a:t>
            </a:r>
          </a:p>
          <a:p>
            <a:pPr lvl="3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Pre-text Phone Call/Texts</a:t>
            </a:r>
          </a:p>
          <a:p>
            <a:pPr lvl="3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Social Media</a:t>
            </a:r>
          </a:p>
          <a:p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79925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 SEXUAL ABUSE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NEW Guidelines </a:t>
            </a:r>
          </a:p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ANY school-involved sexual abuse 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Student + Student  OR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 Personnel + Student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Whether at school or connected to school</a:t>
            </a:r>
          </a:p>
          <a:p>
            <a:pPr lvl="2"/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787218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 SEXUAL ASSAULT PROTOCOL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1: Gather Minimal 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Facts  </a:t>
            </a:r>
            <a:r>
              <a:rPr lang="en-US" altLang="en-US" sz="28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(*DV Caveat!*)</a:t>
            </a:r>
            <a:endParaRPr lang="en-US" altLang="en-US" sz="2800" i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 RTS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Provide Survivor Rights Card</a:t>
            </a:r>
          </a:p>
          <a:p>
            <a:pPr lvl="2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PC 680.2</a:t>
            </a:r>
          </a:p>
          <a:p>
            <a:pPr marL="457200" lvl="1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2: Interview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Record it!  (Video is best)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Location?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Interviewer?  </a:t>
            </a:r>
          </a:p>
          <a:p>
            <a:pPr lvl="2"/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05382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0" y="152400"/>
            <a:ext cx="92202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 INTERVIEW AT KELLER CENTER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Call Keller Center</a:t>
            </a:r>
          </a:p>
          <a:p>
            <a:pPr marL="457200" lvl="1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Keller Center Notifies RTS</a:t>
            </a:r>
          </a:p>
          <a:p>
            <a:endParaRPr lang="en-US" alt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 does NOT usually respond</a:t>
            </a:r>
          </a:p>
          <a:p>
            <a:pPr lvl="2"/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96815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UNIQUE</a:t>
            </a:r>
            <a:r>
              <a:rPr lang="en-US" alt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ASPECTS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342900" y="1420532"/>
            <a:ext cx="8382000" cy="5486400"/>
          </a:xfrm>
        </p:spPr>
        <p:txBody>
          <a:bodyPr>
            <a:normAutofit fontScale="92500" lnSpcReduction="10000"/>
          </a:bodyPr>
          <a:lstStyle/>
          <a:p>
            <a:pPr marL="514350" indent="-514350">
              <a:buAutoNum type="arabicPeriod" startAt="3"/>
            </a:pPr>
            <a:r>
              <a:rPr lang="en-US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Family Involvement</a:t>
            </a:r>
          </a:p>
          <a:p>
            <a:pPr marL="1371600" lvl="2" indent="-571500"/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Build 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Rapport</a:t>
            </a:r>
          </a:p>
          <a:p>
            <a:pPr marL="2286000" lvl="4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Essential with Non-offending Parent</a:t>
            </a:r>
          </a:p>
          <a:p>
            <a:pPr marL="800100" lvl="2" indent="0">
              <a:buNone/>
            </a:pPr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 startAt="3"/>
            </a:pPr>
            <a:r>
              <a:rPr lang="en-US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Lack </a:t>
            </a:r>
            <a:r>
              <a:rPr lang="en-US" altLang="en-US" sz="4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of Evidence</a:t>
            </a:r>
          </a:p>
          <a:p>
            <a:pPr marL="1371600" lvl="2" indent="-571500"/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SLOW DOWN!</a:t>
            </a:r>
          </a:p>
          <a:p>
            <a:pPr marL="1371600" lvl="2" indent="-571500"/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 </a:t>
            </a:r>
            <a:r>
              <a:rPr lang="en-US" alt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MUST have corroboration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</a:p>
          <a:p>
            <a:pPr marL="2286000" lvl="4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Act Itself</a:t>
            </a:r>
          </a:p>
          <a:p>
            <a:pPr marL="2286000" lvl="4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Consensual v. Non-consensual</a:t>
            </a:r>
          </a:p>
          <a:p>
            <a:pPr marL="800100" lvl="2" indent="0">
              <a:buNone/>
            </a:pPr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7556985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ADULT SEXUAL ASSAULT PROTOCOL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562600"/>
          </a:xfrm>
        </p:spPr>
        <p:txBody>
          <a:bodyPr>
            <a:normAutofit/>
          </a:bodyPr>
          <a:lstStyle/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3: Medical Exam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Acute Needed?</a:t>
            </a:r>
          </a:p>
          <a:p>
            <a:pPr lvl="2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Within 10 days?  Physical Symptoms?</a:t>
            </a:r>
          </a:p>
          <a:p>
            <a:pPr marL="457200" lvl="1" indent="0">
              <a:buNone/>
            </a:pPr>
            <a:endParaRPr lang="en-US" altLang="en-US" sz="1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Step 4: Collect Evidence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Biological Evidence</a:t>
            </a:r>
          </a:p>
          <a:p>
            <a:pPr lvl="2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Condoms, Bedding, Clothing</a:t>
            </a:r>
          </a:p>
          <a:p>
            <a:pPr lvl="2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Drugs or Alcohol Involved?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Phones</a:t>
            </a:r>
          </a:p>
          <a:p>
            <a:pPr lvl="2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Pre-text Call/Texts</a:t>
            </a:r>
          </a:p>
          <a:p>
            <a:pPr lvl="2"/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01174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066800"/>
          </a:xfrm>
        </p:spPr>
        <p:txBody>
          <a:bodyPr>
            <a:no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TAKE AWAYS</a:t>
            </a:r>
            <a:endParaRPr lang="en-US" altLang="en-US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534400" cy="5867400"/>
          </a:xfrm>
        </p:spPr>
        <p:txBody>
          <a:bodyPr>
            <a:normAutofit/>
          </a:bodyPr>
          <a:lstStyle/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Slow Down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Review Guidelines</a:t>
            </a:r>
          </a:p>
          <a:p>
            <a:pPr lvl="1"/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with CPS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Involve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RTS</a:t>
            </a:r>
          </a:p>
          <a:p>
            <a:pPr lvl="1"/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Consult </a:t>
            </a:r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with Detectives, Sergeants, DA’s</a:t>
            </a:r>
          </a:p>
          <a:p>
            <a:pPr lvl="1"/>
            <a:r>
              <a:rPr lang="en-US" alt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Collaborate with Keller Center </a:t>
            </a: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Staff</a:t>
            </a:r>
          </a:p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Present 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Confidence + Comfort</a:t>
            </a:r>
          </a:p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Remain </a:t>
            </a: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Neutral</a:t>
            </a:r>
          </a:p>
          <a:p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Record, Record, Record</a:t>
            </a:r>
            <a:endParaRPr lang="en-US" altLang="en-US" sz="36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2"/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lvl="3"/>
            <a:endParaRPr lang="en-US" altLang="en-US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Font typeface="Wingdings" panose="05000000000000000000" pitchFamily="2" charset="2"/>
              <a:buChar char="Ø"/>
            </a:pPr>
            <a:endParaRPr lang="en-US" altLang="en-US" sz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 algn="ctr">
              <a:buNone/>
            </a:pPr>
            <a:endParaRPr lang="en-US" altLang="en-US" sz="3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815521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04800" y="304800"/>
            <a:ext cx="8610600" cy="624840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en-US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Marie McLaughlin</a:t>
            </a:r>
          </a:p>
          <a:p>
            <a:pPr algn="l"/>
            <a:r>
              <a:rPr lang="en-US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650-363-4096</a:t>
            </a:r>
          </a:p>
          <a:p>
            <a:pPr algn="l"/>
            <a:r>
              <a:rPr lang="en-US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mmclaughlin@smcgov.org</a:t>
            </a:r>
          </a:p>
          <a:p>
            <a:pPr algn="l"/>
            <a:endParaRPr lang="en-US" sz="35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Alpana Samant</a:t>
            </a:r>
          </a:p>
          <a:p>
            <a:pPr algn="l"/>
            <a:r>
              <a:rPr lang="en-US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650-363-4772</a:t>
            </a:r>
          </a:p>
          <a:p>
            <a:pPr algn="l"/>
            <a:r>
              <a:rPr lang="en-US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asamant@smcgov.org</a:t>
            </a:r>
          </a:p>
          <a:p>
            <a:pPr algn="l"/>
            <a:endParaRPr lang="en-US" sz="3500" dirty="0">
              <a:solidFill>
                <a:srgbClr val="FFFF00"/>
              </a:solidFill>
            </a:endParaRPr>
          </a:p>
          <a:p>
            <a:pPr algn="l"/>
            <a:r>
              <a:rPr lang="en-US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Nadia Hahn</a:t>
            </a:r>
            <a:endParaRPr lang="en-US" sz="35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650-363-4002</a:t>
            </a:r>
            <a:endParaRPr lang="en-US" sz="35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r>
              <a:rPr lang="en-US" sz="35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nhahn@smcgov.org</a:t>
            </a:r>
            <a:endParaRPr lang="en-US" sz="35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l"/>
            <a:endParaRPr lang="en-US" sz="3600" dirty="0" smtClean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28282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UNIQUE</a:t>
            </a:r>
            <a:r>
              <a:rPr lang="en-US" alt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ASPECTS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10600" cy="556260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5"/>
            </a:pP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Complicated Code Sections</a:t>
            </a:r>
            <a:endParaRPr lang="en-US" altLang="en-US" sz="41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543050" lvl="2" indent="-742950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Dates/Age </a:t>
            </a:r>
            <a:endParaRPr lang="en-US" altLang="en-US" sz="33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2000250" lvl="3" indent="-742950">
              <a:buFont typeface="Wingdings" panose="05000000000000000000" pitchFamily="2" charset="2"/>
              <a:buChar char="Ø"/>
            </a:pPr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Life Case/Felony/Misd</a:t>
            </a:r>
            <a:r>
              <a:rPr lang="en-US" altLang="en-US" sz="3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emeanor</a:t>
            </a:r>
            <a:endParaRPr lang="en-US" altLang="en-US" sz="3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543050" lvl="2" indent="-742950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Penetration/Clothing</a:t>
            </a:r>
          </a:p>
          <a:p>
            <a:pPr marL="1543050" lvl="2" indent="-742950"/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Consent</a:t>
            </a:r>
            <a:endParaRPr lang="en-US" altLang="en-US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800100" lvl="2" indent="0">
              <a:buNone/>
            </a:pPr>
            <a:endParaRPr lang="en-US" altLang="en-US" sz="2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14350" indent="-514350">
              <a:buFont typeface="Arial" panose="020B0604020202020204" pitchFamily="34" charset="0"/>
              <a:buAutoNum type="arabicPeriod" startAt="5"/>
            </a:pP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</a:t>
            </a:r>
            <a:r>
              <a:rPr lang="en-US" altLang="en-US" sz="41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Agencies </a:t>
            </a: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Involved</a:t>
            </a:r>
          </a:p>
          <a:p>
            <a:pPr marL="1371600" lvl="2" indent="-57150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</a:t>
            </a:r>
            <a:r>
              <a:rPr lang="en-US" altLang="en-US" sz="33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Schools, CFS, RTS, Medical</a:t>
            </a:r>
            <a:endParaRPr lang="en-US" altLang="en-US" sz="33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371600" lvl="2" indent="-571500"/>
            <a:endParaRPr lang="en-US" alt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42008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UNIQUE</a:t>
            </a:r>
            <a:r>
              <a:rPr lang="en-US" alt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ASPECTS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10600" cy="556260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altLang="en-US" sz="41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 with Children</a:t>
            </a:r>
            <a:endParaRPr lang="en-US" altLang="en-US" sz="41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0" indent="0">
              <a:buNone/>
            </a:pPr>
            <a:endParaRPr lang="en-US" alt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0075754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LISA</a:t>
            </a:r>
            <a:r>
              <a:rPr lang="en-US" alt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EXERCISE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562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 year old discloses at school: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Who might talk to Lisa?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Where will Lisa be interviewed?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Problems with multiple interviews?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alt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message is conveyed to Lisa?</a:t>
            </a:r>
          </a:p>
        </p:txBody>
      </p:sp>
    </p:spTree>
    <p:extLst>
      <p:ext uri="{BB962C8B-B14F-4D97-AF65-F5344CB8AC3E}">
        <p14:creationId xmlns:p14="http://schemas.microsoft.com/office/powerpoint/2010/main" val="1375583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UNIQUE</a:t>
            </a:r>
            <a:r>
              <a:rPr lang="en-US" alt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ASPECTS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610600" cy="5562600"/>
          </a:xfrm>
        </p:spPr>
        <p:txBody>
          <a:bodyPr>
            <a:normAutofit/>
          </a:bodyPr>
          <a:lstStyle/>
          <a:p>
            <a:pPr marL="742950" indent="-742950">
              <a:buFont typeface="+mj-lt"/>
              <a:buAutoNum type="arabicPeriod" startAt="7"/>
            </a:pPr>
            <a:r>
              <a:rPr lang="en-US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Challenges with Children</a:t>
            </a:r>
            <a:endParaRPr lang="en-US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1543050" lvl="2" indent="-74295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Language Skills</a:t>
            </a:r>
          </a:p>
          <a:p>
            <a:pPr marL="1543050" lvl="2" indent="-74295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Dates + Times</a:t>
            </a:r>
          </a:p>
          <a:p>
            <a:pPr marL="1543050" lvl="2" indent="-74295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Retraction</a:t>
            </a:r>
          </a:p>
          <a:p>
            <a:pPr marL="2457450" lvl="4" indent="-742950"/>
            <a:r>
              <a:rPr lang="en-US" alt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Just want it to Stop!</a:t>
            </a:r>
          </a:p>
          <a:p>
            <a:pPr marL="1543050" lvl="2" indent="-74295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Unconvincing/Bizarre Disclosures</a:t>
            </a:r>
          </a:p>
          <a:p>
            <a:pPr marL="1543050" lvl="2" indent="-742950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Suggestibility</a:t>
            </a:r>
            <a:endParaRPr lang="en-US" altLang="en-US" sz="3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742950" indent="-742950">
              <a:buFont typeface="+mj-lt"/>
              <a:buAutoNum type="arabicPeriod" startAt="7"/>
            </a:pPr>
            <a:endParaRPr lang="en-US" altLang="en-US" sz="4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2512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152400" y="274638"/>
            <a:ext cx="8763000" cy="114300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SUGGESTIBILITY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152400" y="1524000"/>
            <a:ext cx="8915400" cy="5562600"/>
          </a:xfrm>
        </p:spPr>
        <p:txBody>
          <a:bodyPr>
            <a:normAutofit/>
          </a:bodyPr>
          <a:lstStyle/>
          <a:p>
            <a:r>
              <a:rPr lang="en-US" altLang="en-US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18 Factors = Potential Source of Bias</a:t>
            </a:r>
          </a:p>
          <a:p>
            <a:pPr lvl="3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Leading questions </a:t>
            </a:r>
          </a:p>
          <a:p>
            <a:pPr lvl="3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Certain answers reinforced</a:t>
            </a:r>
          </a:p>
          <a:p>
            <a:pPr lvl="3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Repetitive questions</a:t>
            </a:r>
          </a:p>
          <a:p>
            <a:pPr lvl="3"/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Child encouraged to speculate</a:t>
            </a:r>
          </a:p>
          <a:p>
            <a:pPr lvl="3"/>
            <a:r>
              <a:rPr lang="en-US" altLang="en-US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sz="32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 told about OTHER interviews</a:t>
            </a:r>
          </a:p>
          <a:p>
            <a:pPr lvl="1"/>
            <a:endParaRPr lang="en-US" altLang="en-US" sz="40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08019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9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/>
          <p:cNvSpPr>
            <a:spLocks noGrp="1"/>
          </p:cNvSpPr>
          <p:nvPr>
            <p:ph type="title"/>
          </p:nvPr>
        </p:nvSpPr>
        <p:spPr>
          <a:xfrm>
            <a:off x="457200" y="106362"/>
            <a:ext cx="8229600" cy="1417638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COUNTY</a:t>
            </a:r>
            <a:r>
              <a:rPr lang="en-US" altLang="en-US" sz="5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en-US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PROTOCOLS</a:t>
            </a:r>
            <a:endParaRPr lang="en-US" altLang="en-US" sz="5400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534400" cy="5715000"/>
          </a:xfrm>
        </p:spPr>
        <p:txBody>
          <a:bodyPr>
            <a:normAutofit fontScale="40000" lnSpcReduction="20000"/>
          </a:bodyPr>
          <a:lstStyle/>
          <a:p>
            <a:r>
              <a:rPr lang="en-US" altLang="en-US" sz="1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Commitments For </a:t>
            </a:r>
            <a:r>
              <a:rPr lang="en-US" altLang="en-US" sz="11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</a:t>
            </a:r>
            <a:r>
              <a:rPr lang="en-US" altLang="en-US" sz="1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est Practices</a:t>
            </a:r>
          </a:p>
          <a:p>
            <a:pPr marL="0" indent="0">
              <a:buNone/>
            </a:pPr>
            <a:endParaRPr lang="en-US" altLang="en-US" sz="35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en-US" sz="11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Involves</a:t>
            </a:r>
          </a:p>
          <a:p>
            <a:pPr lvl="3"/>
            <a:r>
              <a:rPr lang="en-US" alt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Law Enforcement Agencies</a:t>
            </a:r>
          </a:p>
          <a:p>
            <a:pPr lvl="3"/>
            <a:r>
              <a:rPr lang="en-US" alt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District Attorney’s Office</a:t>
            </a:r>
          </a:p>
          <a:p>
            <a:pPr lvl="3"/>
            <a:r>
              <a:rPr lang="en-US" alt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Medical Staff</a:t>
            </a:r>
          </a:p>
          <a:p>
            <a:pPr lvl="3"/>
            <a:r>
              <a:rPr lang="en-US" alt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Forensic Interviewers</a:t>
            </a:r>
          </a:p>
          <a:p>
            <a:pPr lvl="3"/>
            <a:r>
              <a:rPr lang="en-US" alt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Child and Family Services</a:t>
            </a:r>
          </a:p>
          <a:p>
            <a:pPr lvl="3"/>
            <a:r>
              <a:rPr lang="en-US" altLang="en-US" sz="8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Rape Trauma Services</a:t>
            </a:r>
          </a:p>
          <a:p>
            <a:pPr marL="0" indent="0">
              <a:buNone/>
            </a:pPr>
            <a:endParaRPr lang="en-US" altLang="en-US" sz="4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457200" lvl="1" indent="0">
              <a:buNone/>
            </a:pP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marL="57150" indent="0">
              <a:buNone/>
            </a:pP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</a:p>
          <a:p>
            <a:pPr marL="457200" lvl="1" indent="0">
              <a:buNone/>
            </a:pPr>
            <a:endParaRPr lang="en-US" altLang="en-US" sz="1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319723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33702</TotalTime>
  <Words>913</Words>
  <Application>Microsoft Office PowerPoint</Application>
  <PresentationFormat>On-screen Show (4:3)</PresentationFormat>
  <Paragraphs>308</Paragraphs>
  <Slides>32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Wingdings</vt:lpstr>
      <vt:lpstr>Office Theme</vt:lpstr>
      <vt:lpstr>SEX ASSAULT INVESTIGATIONS</vt:lpstr>
      <vt:lpstr>UNIQUE ASPECTS</vt:lpstr>
      <vt:lpstr>UNIQUE ASPECTS</vt:lpstr>
      <vt:lpstr>UNIQUE ASPECTS</vt:lpstr>
      <vt:lpstr>UNIQUE ASPECTS</vt:lpstr>
      <vt:lpstr>LISA EXERCISE</vt:lpstr>
      <vt:lpstr>UNIQUE ASPECTS</vt:lpstr>
      <vt:lpstr>SUGGESTIBILITY</vt:lpstr>
      <vt:lpstr>COUNTY PROTOCOLS</vt:lpstr>
      <vt:lpstr>COUNTY PROTOCOLS</vt:lpstr>
      <vt:lpstr>COUNTY PROTOCOLS</vt:lpstr>
      <vt:lpstr>CHILD SEXUAL ABUSE PROTOCOL</vt:lpstr>
      <vt:lpstr>STEP 1: CROSS-REPORT</vt:lpstr>
      <vt:lpstr>STEP 2: GATHER MINIMAL FACTS</vt:lpstr>
      <vt:lpstr>STEP 2: GATHER MINIMAL FACTS</vt:lpstr>
      <vt:lpstr>STEP 2: GATHER MINIMAL FACTS</vt:lpstr>
      <vt:lpstr>STEP 3: THE INTERVIEW</vt:lpstr>
      <vt:lpstr>THE KELLER CENTER</vt:lpstr>
      <vt:lpstr>THE KELLER CENTER</vt:lpstr>
      <vt:lpstr>STEP 3: THE INTERVIEW</vt:lpstr>
      <vt:lpstr>BRIEFING VICTIM/FAMILY </vt:lpstr>
      <vt:lpstr>BRIEFING VICTIM/FAMILY </vt:lpstr>
      <vt:lpstr>STEP 3: THE INTERVIEW</vt:lpstr>
      <vt:lpstr>STEP 4: MEDICAL EXAM</vt:lpstr>
      <vt:lpstr>STEP 4: MEDICAL EXAM</vt:lpstr>
      <vt:lpstr>STEP 5: COLLECT EVIDENCE</vt:lpstr>
      <vt:lpstr>STUDENT SEXUAL ABUSE</vt:lpstr>
      <vt:lpstr>ADULT SEXUAL ASSAULT PROTOCOL</vt:lpstr>
      <vt:lpstr>ADULT INTERVIEW AT KELLER CENTER</vt:lpstr>
      <vt:lpstr>ADULT SEXUAL ASSAULT PROTOCOL</vt:lpstr>
      <vt:lpstr>TAKE AWAYS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Nadia Hahn</dc:creator>
  <cp:lastModifiedBy>Marie McLaughlin</cp:lastModifiedBy>
  <cp:revision>235</cp:revision>
  <dcterms:created xsi:type="dcterms:W3CDTF">2015-08-12T03:40:01Z</dcterms:created>
  <dcterms:modified xsi:type="dcterms:W3CDTF">2019-04-03T21:20:33Z</dcterms:modified>
</cp:coreProperties>
</file>