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3gp" ContentType="video/3gpp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1"/>
  </p:sldMasterIdLst>
  <p:notesMasterIdLst>
    <p:notesMasterId r:id="rId42"/>
  </p:notesMasterIdLst>
  <p:sldIdLst>
    <p:sldId id="256" r:id="rId2"/>
    <p:sldId id="367" r:id="rId3"/>
    <p:sldId id="264" r:id="rId4"/>
    <p:sldId id="259" r:id="rId5"/>
    <p:sldId id="261" r:id="rId6"/>
    <p:sldId id="262" r:id="rId7"/>
    <p:sldId id="271" r:id="rId8"/>
    <p:sldId id="272" r:id="rId9"/>
    <p:sldId id="275" r:id="rId10"/>
    <p:sldId id="277" r:id="rId11"/>
    <p:sldId id="331" r:id="rId12"/>
    <p:sldId id="278" r:id="rId13"/>
    <p:sldId id="290" r:id="rId14"/>
    <p:sldId id="292" r:id="rId15"/>
    <p:sldId id="283" r:id="rId16"/>
    <p:sldId id="284" r:id="rId17"/>
    <p:sldId id="285" r:id="rId18"/>
    <p:sldId id="337" r:id="rId19"/>
    <p:sldId id="294" r:id="rId20"/>
    <p:sldId id="293" r:id="rId21"/>
    <p:sldId id="350" r:id="rId22"/>
    <p:sldId id="352" r:id="rId23"/>
    <p:sldId id="353" r:id="rId24"/>
    <p:sldId id="351" r:id="rId25"/>
    <p:sldId id="357" r:id="rId26"/>
    <p:sldId id="354" r:id="rId27"/>
    <p:sldId id="355" r:id="rId28"/>
    <p:sldId id="361" r:id="rId29"/>
    <p:sldId id="360" r:id="rId30"/>
    <p:sldId id="363" r:id="rId31"/>
    <p:sldId id="365" r:id="rId32"/>
    <p:sldId id="305" r:id="rId33"/>
    <p:sldId id="303" r:id="rId34"/>
    <p:sldId id="314" r:id="rId35"/>
    <p:sldId id="368" r:id="rId36"/>
    <p:sldId id="317" r:id="rId37"/>
    <p:sldId id="369" r:id="rId38"/>
    <p:sldId id="371" r:id="rId39"/>
    <p:sldId id="370" r:id="rId40"/>
    <p:sldId id="366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yan Abanto" initials="BA" lastIdx="4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783" autoAdjust="0"/>
    <p:restoredTop sz="94044"/>
  </p:normalViewPr>
  <p:slideViewPr>
    <p:cSldViewPr>
      <p:cViewPr varScale="1">
        <p:scale>
          <a:sx n="96" d="100"/>
          <a:sy n="96" d="100"/>
        </p:scale>
        <p:origin x="102" y="2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BA1556-177C-41DD-8935-6547E7516786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85DB44-1106-4BB9-92CB-D2F568C94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942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85DB44-1106-4BB9-92CB-D2F568C943F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691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9314" y="596019"/>
            <a:ext cx="7510506" cy="3213982"/>
          </a:xfrm>
        </p:spPr>
        <p:txBody>
          <a:bodyPr anchor="b">
            <a:normAutofit/>
          </a:bodyPr>
          <a:lstStyle>
            <a:lvl1pPr algn="ctr">
              <a:defRPr sz="40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314" y="3886200"/>
            <a:ext cx="7510506" cy="2219108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C7BFE-2A7D-43DD-B8E0-D88857491B88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D4113-393D-41D7-B4B5-265762AA0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645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677" y="4377485"/>
            <a:ext cx="7413007" cy="907505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7678" y="996188"/>
            <a:ext cx="7301427" cy="298112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677" y="5284990"/>
            <a:ext cx="7413007" cy="81707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C7BFE-2A7D-43DD-B8E0-D88857491B88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7678" y="6181344"/>
            <a:ext cx="533727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D4113-393D-41D7-B4B5-265762AA0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824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4" cy="3137782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343400"/>
            <a:ext cx="7511474" cy="175866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C7BFE-2A7D-43DD-B8E0-D88857491B88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D4113-393D-41D7-B4B5-265762AA0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9590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583818" y="86027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88822" y="29859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942" y="596018"/>
            <a:ext cx="6974115" cy="3044079"/>
          </a:xfrm>
        </p:spPr>
        <p:txBody>
          <a:bodyPr anchor="ctr">
            <a:normAutofit/>
          </a:bodyPr>
          <a:lstStyle>
            <a:lvl1pPr algn="l">
              <a:defRPr sz="28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56436" y="3650606"/>
            <a:ext cx="6631128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4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641206"/>
            <a:ext cx="7511473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C7BFE-2A7D-43DD-B8E0-D88857491B88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D4113-393D-41D7-B4B5-265762AA0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2004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3603566"/>
            <a:ext cx="7512338" cy="14688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5" y="5072366"/>
            <a:ext cx="7512339" cy="102969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C7BFE-2A7D-43DD-B8E0-D88857491B88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D4113-393D-41D7-B4B5-265762AA0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5380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83818" y="75385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887556" y="287949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942" y="596018"/>
            <a:ext cx="6974115" cy="2844369"/>
          </a:xfrm>
        </p:spPr>
        <p:txBody>
          <a:bodyPr anchor="ctr">
            <a:normAutofit/>
          </a:bodyPr>
          <a:lstStyle>
            <a:lvl1pPr algn="l">
              <a:defRPr sz="28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8347" y="3886200"/>
            <a:ext cx="7512338" cy="105366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939862"/>
            <a:ext cx="7512338" cy="1162198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C7BFE-2A7D-43DD-B8E0-D88857491B88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D4113-393D-41D7-B4B5-265762AA0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0498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6" y="596018"/>
            <a:ext cx="7511473" cy="275678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8346" y="3682941"/>
            <a:ext cx="7511473" cy="104928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732224"/>
            <a:ext cx="7511472" cy="1369836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C7BFE-2A7D-43DD-B8E0-D88857491B88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D4113-393D-41D7-B4B5-265762AA0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157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3" cy="13124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C7BFE-2A7D-43DD-B8E0-D88857491B88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D4113-393D-41D7-B4B5-265762AA0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7679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1708" y="596018"/>
            <a:ext cx="1778112" cy="550604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8347" y="596018"/>
            <a:ext cx="5624137" cy="5506042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C7BFE-2A7D-43DD-B8E0-D88857491B88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D4113-393D-41D7-B4B5-265762AA0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1161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9CE33-4AB4-4676-96B5-C67F13559A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518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C7BFE-2A7D-43DD-B8E0-D88857491B88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D4113-393D-41D7-B4B5-265762AA0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66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314" y="3270698"/>
            <a:ext cx="7510506" cy="1823305"/>
          </a:xfrm>
        </p:spPr>
        <p:txBody>
          <a:bodyPr anchor="b">
            <a:normAutofit/>
          </a:bodyPr>
          <a:lstStyle>
            <a:lvl1pPr algn="r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9314" y="5103810"/>
            <a:ext cx="7510506" cy="99825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C7BFE-2A7D-43DD-B8E0-D88857491B88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D4113-393D-41D7-B4B5-265762AA0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0245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347" y="2060898"/>
            <a:ext cx="3685073" cy="403133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0" y="2060898"/>
            <a:ext cx="3689239" cy="403133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C7BFE-2A7D-43DD-B8E0-D88857491B88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D4113-393D-41D7-B4B5-265762AA0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954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6306" y="2060898"/>
            <a:ext cx="3397113" cy="733596"/>
          </a:xfrm>
        </p:spPr>
        <p:txBody>
          <a:bodyPr anchor="b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347" y="2786027"/>
            <a:ext cx="3685073" cy="3316033"/>
          </a:xfrm>
        </p:spPr>
        <p:txBody>
          <a:bodyPr anchor="t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150" y="2060898"/>
            <a:ext cx="3419670" cy="725129"/>
          </a:xfrm>
        </p:spPr>
        <p:txBody>
          <a:bodyPr anchor="b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65" y="2786027"/>
            <a:ext cx="3701520" cy="3316033"/>
          </a:xfrm>
        </p:spPr>
        <p:txBody>
          <a:bodyPr anchor="t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C7BFE-2A7D-43DD-B8E0-D88857491B88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D4113-393D-41D7-B4B5-265762AA0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351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C7BFE-2A7D-43DD-B8E0-D88857491B88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D4113-393D-41D7-B4B5-265762AA0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043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C7BFE-2A7D-43DD-B8E0-D88857491B88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D4113-393D-41D7-B4B5-265762AA0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892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1754928"/>
            <a:ext cx="2729523" cy="1371600"/>
          </a:xfrm>
        </p:spPr>
        <p:txBody>
          <a:bodyPr anchor="b">
            <a:normAutofit/>
          </a:bodyPr>
          <a:lstStyle>
            <a:lvl1pPr algn="l">
              <a:defRPr sz="2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8856" y="596018"/>
            <a:ext cx="4500964" cy="5506041"/>
          </a:xfrm>
        </p:spPr>
        <p:txBody>
          <a:bodyPr anchor="ctr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347" y="3126528"/>
            <a:ext cx="2729523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C7BFE-2A7D-43DD-B8E0-D88857491B88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D4113-393D-41D7-B4B5-265762AA0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358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1898269"/>
            <a:ext cx="4423803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15442" y="-18288"/>
            <a:ext cx="2500062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7318" y="3269869"/>
            <a:ext cx="4423803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23649" y="6181344"/>
            <a:ext cx="718502" cy="365125"/>
          </a:xfrm>
        </p:spPr>
        <p:txBody>
          <a:bodyPr/>
          <a:lstStyle/>
          <a:p>
            <a:fld id="{3F8C7BFE-2A7D-43DD-B8E0-D88857491B88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18348" y="6181344"/>
            <a:ext cx="37053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24262" y="6181344"/>
            <a:ext cx="305186" cy="329250"/>
          </a:xfrm>
        </p:spPr>
        <p:txBody>
          <a:bodyPr/>
          <a:lstStyle/>
          <a:p>
            <a:fld id="{9F5D4113-393D-41D7-B4B5-265762AA0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866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3" cy="1312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8" y="2060898"/>
            <a:ext cx="7511472" cy="4041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1708" y="6178260"/>
            <a:ext cx="12874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3F8C7BFE-2A7D-43DD-B8E0-D88857491B88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8347" y="6178260"/>
            <a:ext cx="56241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17202" y="6178260"/>
            <a:ext cx="413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9F5D4113-393D-41D7-B4B5-265762AA0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1456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  <p:sldLayoutId id="2147483753" r:id="rId16"/>
    <p:sldLayoutId id="2147483754" r:id="rId17"/>
    <p:sldLayoutId id="2147483755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28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3gp"/><Relationship Id="rId1" Type="http://schemas.microsoft.com/office/2007/relationships/media" Target="../media/media1.3gp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6747" y="2209800"/>
            <a:ext cx="7510506" cy="969049"/>
          </a:xfrm>
        </p:spPr>
        <p:txBody>
          <a:bodyPr/>
          <a:lstStyle/>
          <a:p>
            <a:r>
              <a:rPr lang="en-US" dirty="0"/>
              <a:t>Jamie Draper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3679152"/>
            <a:ext cx="8382000" cy="2362200"/>
          </a:xfrm>
        </p:spPr>
        <p:txBody>
          <a:bodyPr>
            <a:normAutofit/>
          </a:bodyPr>
          <a:lstStyle/>
          <a:p>
            <a:r>
              <a:rPr lang="en-US" dirty="0"/>
              <a:t>San Mateo County District Attorney’s Office</a:t>
            </a:r>
          </a:p>
          <a:p>
            <a:r>
              <a:rPr lang="en-US" dirty="0"/>
              <a:t>Inspector</a:t>
            </a:r>
          </a:p>
        </p:txBody>
      </p:sp>
      <p:sp>
        <p:nvSpPr>
          <p:cNvPr id="4" name="AutoShape 2" descr="data:image/png;base64,iVBORw0KGgoAAAANSUhEUgAAAHAAAABzCAMAAAB3qnbXAAAAyVBMVEX///8rMoyjkV8qMY0nL42ejFjY0b4mLo2dilXd18m7r47Px7AjLI37+vj9/fslLoz29fCuml4fKo7u6+McKI4yOIk+QYXp5tzJwKYxN4k7PoWEeXA3O4ZKSoFjXntGR4O0poBcWXx+dHNSUH9uZ3aMf2xBQ4Ogi0tnYXnl4dTEuZt1bXKynl2pl2Slk2OejmVXVH+Rg2qwn22bi2drZXiJfG2Wh2l5cHIZJZBya3Wpmm9TUn+ahE+fi1x/dXC5rIaVg1yuoHuahUX+ZezsAAASjElEQVRoge1baXeiytY+UCCoZbBKQJlBhqCGSRRRoyb3//+ouzExUWNi+txz1no/vHutdKcFeag9PHuo6r/++lvy0Ov1Hh7+3nf/SHr94aTV6nZH0+l0NOq22sNBv/evgQ1a3Y47Tx4fH0VeBIFfyHzjdrrtwb+w2MnInRNC2Gq5Cmxv62/93LPX+7Bk4dPk0B38g1gP/cl088xm4dqLGFrLMqW4EUrlWsaa5a2KTBTd0fCfUW5v2J0nu2rlqQwAcYg5CXf8EwmYYs2xl6WYuK1/QLft6Zxke1gaFhDDYe4EhzTn7W8JY44TsBbZS5ZsRsP/DW44Ykk6UxmBQwhTWcudE6IQhSr8Tr2l7TACRogTGH/PJvNu/+/DDaY8X8RaLSDEINO3w71hyCeFBmQBv8sre/G0XC00WD6HZTPIxKT7N23ZbyViZWtUQFhSAGDvP42xp73jmeuywmBQC6+fLGulaWtbF8Ce+rqcu+2/Azk5JLu1CkYTmDwYa1y+rbNCO/kM9bZrYmFQLbMkmmbh7d5brh0BlO+Mk2T651HSdUkRcWAlTln5XpFjTamNLBLeXUYOVwYZ02apVdlY0NGiZLnemwghySuJO/kzuH7nMYvx0XbMclHLWgReQ+3Ew2+AeBvLTJXqsCInNerGifDsyVFXAChwsjJmxdGfOE/7QEILI44xGc7JwDkQd3TMdCW9x8TMRqZRxvBbTOLGkTi1zCQzAhWrKqKwyGT6+whpuclew4xgBh7HWemyftejmWUeeot502QUXYV4iWZl0OgZx2QtgxYco5rZJqZWSA6/RWzxSQBLkvSQBJjTKwLgsqcjwV/4Jm6IrdG1hGhDcoJmWs07aGHauIyZpjFjrRUkmAbZ/MqQva6Y5RQ1ejOL1MLYJqECz5AQR2uIRi/YF9XLS/byUoXjwHMUBITHaavEaGjHAAVzWmiDfuSApO3f4CU7H8wnSMAteRoKHLMojUWgUE7PA6Pik7l76Ewb6RzmwLLFPvZNgWp+bCJBh8jhwNYLoSHZNZvcRxyxzfqwM14o4OGrJ1vGUuQ7GOXjasfPp60J5Nx+r5F+fzCcdDtzcVesHblGGiPoiUeZepXYAlJ1jGKWvYfYErOtgARrnZEAYl7NytwE7UjbQhSBmW+k9x4kr+Rxt7coBZWGlixbpFQ56ocqFmL2jh3bbOZTpC1CRivHYBo5JmOdKnFJ5tMfvvnQ7iQkzEGLysxapNkWY714ChVM7Z99deg2KsHg0ivJWPqmxni5zPkFLO4eV02mc3HsMFiP97MIY6VI1qphCvKYdL5ngP6BBJQTOE0NyXiZJqXhaHW03827XxPrw7Vye4OR+LLW5CZryhBRe9kkQFbKMpl+C3gghgZZTRMECL5YjQtPqr1MPNx6xUn3xmebxyqSOU63w6f9cpwRGyIzqsQbtx6lKxY6luxizSBsppln1lSZkU3r5s1uesM2EFMQ9wjZyUxNqnDRcDH2M/a2+YdulmPZG2s6JCEKIRhR1RA7t43XF/nurfplsuFnCrx15BGPSojBPkPj22bsdZ4WkD+rZK0ds06g1k7Bf8f5rXSzuXlp0BGXDGbQGEiKQVQrPAGH81taaicVxuY+WpJQgwQH1UOU8q1vqrDeptt5vq3r/vQR4gHbFWRTITfIiqFOOf+qp/6GtahghRJak8oyNUStXXL7kc3bsX33+Tvv6z6GqiA5KlYDLyYNb8W8++WuUbKCvI2BxAQ7yWYmdirxe1pqbf56fe58d3XEg7djK1hYOMwUzZfN4gup9vnMoooqACEiOS6hogj5b9cHvpEON9+u8K/eVFzJnGnossoatV+YNOanV3E74leoXpQxgqqJ030sG+S76DnKlGX577muNyUx5cwmK8d27KgCU5DL1x8mmS7nMaNYngOxIwgLMvqxau8/7366oe/yOVAxVHR7C0MVDYTuXjj1iKwpNhgtzkiZcxA9O/fnGmjwfCvwz1YggpcKVrFSoOxCuiZfWnGwSUyMV0VBksV4BUEYinfqEQD8Oe90xTHUjluGg0pEnVm1RzpnVmwnhow4zSiNqFZjRgjE0c94AHgntfY6vCdD+U8Zf5WSNaSPs1jsHXifgntCcRI5sUUt/nCvVh8+/+TEx1eal5hTFouSkKW9MIXF2SIGSQiZT6eIU+IilsBD75Yik7uAf3WBTWnwVK4Mlclz2Sk3n5ceA6xmSx9aS2yZsk6ug+bhS3M7ef6adK5u6m8qjUaFrhWGtVjKjPHpF25m1eCfpLAVU+HwjFz7w+D12odghdeAD69XX+s+xxgvmNxT1AUsxv7Qaf8/S41TJWeWkbTSsMVfUsig3Z6K7qR9ISOR71x+0u7yLvx59sVeAhzj7S3wVIwR6PCUyVuPUKxDO4nVuJzV3Prx8k1bIs+z/JWwIF8/4y/5dbrzBHMfRMcejGGK5P3BU2AF8FAo23FuUSDaSwoZbHheFFn4eRaPQNdyHNo0N/D8Zcoakj3z1lBy8sypZ+/01t+UQHaLpWFL8CqCt7uOwQHbHbTZ1qTdnW7EG3Bpp9tqT9zpoJ1e5s/e4UU9tnyYmRGv3pLp8fIwKZCyTLP0aWlykKqTawdpb8D9DsfX6LVeU/5smaDI17cpwnADcT3qXDpqi9iypkFuDEkYSxrvHmO/naxkb6HoVpAFEjS010H/8NpoYrJ5I4p+e+Ru0je4dONOW+/8cXyh4RXBDudGrcXxqkwXkoloOT9eHhEbQwFT1/J2pQHLXGeBdnpcm3sKgwdoKaAG5TeTs8neYNc862F6uPhqv7OTIMpIakSyCS37kVAepsTSinS5sDQl1urFNcv0Om82bV0UTd1nPj3/9/QtlCbiZfHSJU5tjx3Timd7vw4eG11Bua04xjJLSFrYuF5e1zuTd6C+e+5MI/CesxsHJ/TOZd3RJnata5TDVPN82RMb7Q3cFJmmpG8XBlR29OWqzu51TqpssWfGBUD+DHB04oqBeBHEw2T8Pp5DApTEfONUw3kz9kCCJEmxjrXr4mO4OT23vzkjswbw89Fn1Hehh7/68yX+GAcKzu5wBCzex1moGVRclzKdzwecW3EqsmdFXfczHCabc5M8dF6Yj3kgp5dNHTFJlvIJj6H+VbEzSM++n36+TAP4cWf/jLZ7nYslTl9M7vRwZFZzeLH243Fgh6IINROtKye9+Hrr9WOJDeAHfPeierhY4gi4BtYW+U1pA03jsAHcQykg0/1apggajwujDzbnFu25H2/T4c8AL9rq3oUVuztLYGgdVLUsAOBju8kVqxrp9izNAs+ULwAnh9d02jmTzebkww3gm2cOO4e0c3ET2/l8Rku0KOMFJVl5EXcGaC4Jy5K9dgk4SEFx58KKr29XHj4BB69XN/H8mXO1ni2M10nCksoR3gCPKsUM1DqhzF2q9KF7nY4+QqEBfKex7nX+EM/8DlYoIGFFSObgRqVwaULAaRBKirKSr2043Fwi8ieN9twde+qIBptrxDO7d0VoEzkjCxOnsWFDY8N5CIC6x5gxeKl94aUPwNFnIvKni71XKAJOVdjo+SLxP19Q4C7CjObpkudwyCzdj8BHUCOC59L8Mg4HrQtp988Bk/d/9C9val2Q+osuME2HRI9jpgYQClbhg32w9XPTdJJ+A5j+4sbOi8adUVsTsAOX1YQP9jHZn7umE2BjN/7+nT03RJ+r2R6Jut8hKv7Y/pB2PwyOrgDF+3cO5vuPZ4ODPB7VNyJb+vGhXNzo/78DvH/nJAk+n30q21rk+KFAJShX5Vnycxv2/uYN4PN9wBbxKXNSqhzOj89uJ8tmgmPG+70Hbnq3SfkEvPtqvSlrYipJtHEShHdv2hukJTQUPtT5RRVw+kvnF9sqb4B3e6zBvKrNdVWOHUDE6mki5e4cLJSVZwrIi5CR/MJrhmm6Yb+ZDJ1JmwTSKlxWSbrFTep7p4QRb8tRZTabTLolL8Rf6HSSvr7eB3wY8Y6zRUjxl5WE8P7EYpP/rKgzq4+bD7HsvLi/ANy5Lv/tWPIk/XmBclVuOGwcUaU61fQP88rEK7PZKtt7GO0ff+HufKfD3x0EtMSFnIcRlGdyHsk++9EGdvicOrEJ7ktrhPMv3cwNQHE0FcXvR71vsqkiqhWJEW/tAAvrxw8TQHeBOFOhSh7bCtyyubvE9nN3Ci3pvbdaSZoUGWmSLSNshuyHN/ZBpwhhsyJJZaiy93SXwNvPrSl/D3DKOzhcm4zlWwon+Dv348rDqNnAUUp2oXO6p8jV/N42Vft5Ait0f4zYNlnLuWdqWIgEqL7Hj2dhO5mXlHqlLgucYFu1zU/vJIL282DEs68/AfbdHWPa1AksKQ4YHGXnrwcZA2C8GspFv7Cwtvwyx7iS1nMfAG8Pod+lS9a1XQbqOFCjpVKvycWMvAWFjePVMvLSUMPU321+XmJL7EEp/JNzDZJKx0FFsrVWWx6VsvnFGvodNpe9/b4klSrHCg3uuHyL/atZ4feAD/NdTj0H+UVSLgJNDsjoqhtnQ0XO90aMZCtbSYzxM8F10/6PgLD+QI72tiJLefhk1VF2ven14O48CUtIZuI0W6jUvFLBSfrdY53USV3IF+novbb6on8wEaOMGdokJXOGudlXVoKs2Jw2QAZpvIaT85176/0nzyyUT01B816pNj+v184zmWcKXj8tdbnZaVUEp/yagnqd5qgDtyQBEjjNNmWbn19qvdmjfJh8HdQ0gMdrn3gJ1Nm5b5M0ZnCzM2883qCSgZsAo2dbKFC17WIrCAv+9XyNg44L8nprFpU2V9yPodCELX2qrfLaKsjSihjZTm4m9S4JGWGpUKx7EY3WDBcT94xxBhuowndvUzeo83fsroH6mA9Bwf1wMk7mSQjpFpQts6RyqMl+4w8HPqBWoG49RaBxkgs0IJtPxEFT+74OGplM2u3uaDQ9nCZER9B3wFbC+k05ho7HF1aBLBnf7RAM5ztP1n0HcUy+Jh7mqJd9NvLNCsW0OfDVcV83AHU1S3xf4VSsrFqL8+YITlNsMzjgvy11u0npyFiQmDyyEwvnirwtHk8HR/qtLsjoKN1b0qhteHg0VNpskBQLwOIYTrJT9ttUAFmjYLBm5r68TlRtZUmyueS/2bG8ZZRuIgKrKIygG0aa7S2doVb2/ZZZsxVHxphZ2xTvM9XTt6FTM/GO/PJ0zMQlZY4Fz8OMFJuLMEmhCq6SmxubH4idZMUw0DuGma2jOIptTjb3InsfsjfsiFmgYcmGLMFI+t6pY69WimsOvZbhARAxp5WVijXMLJNcxbUX7sho+EMueuhPDvxuGdWUEfIygR6UBipSqL5Mpveq3ImbGALVQ1UCGgyShTq2lFrL97vk0P0GsxmhkpeZxciOJXCRDRmOw9YKCDlMftGLgSXWWIO+FQyehJC0o6WnYeSvMpK4o/b1AwatqUsIJFokUDtLF7VuxU8BlfRcAvt9s2V9KcNOYpjQ1XEoyyysMExZOZopYM3fl9Dmzw9TyBgTCP7WqOMmorirAgfJzWhbXwCXRb5cpJ7J0agid/X5gRhalHEMEgP1ckxl1Mre5zhKFT/eh9WLuBObQf+uOVKzsh1JxqanNwN607PTco2s1FAx2PLXx6IGU5J5grkumsEckgrDzD312JEDZSmqtc29RnLf0TVJYIA09dVxfMf5fhRmumpr0mxH/uBAXX8ksmtJtpryHwlFZavNgbPjM2XKCQKVQTCGGo9D5hgsUOfqsQVEgYLWFicrS8K2/ug0XdsllU+b/hxH6Rg3T+OQDvoFloSU6tl2riHBW4Me9TDZ5crbATQO7YG5GS8jnT89FQmGTAId2FA1SONCDNIC22ZWawvWvFhRf29y0vp4HMHLS7KO30aisD7JMZLfm+9T+q2NWNgaVWfh8VnSYu2PnVCBxaJVZVFLQcyaDWXofkx1DEXhUaeaZK5L8fC1yvkVZCdhi5zKpnJ0iIW3d9be8dCclySQoJGyXZCtLOjwoZfETSTJOC7F5O+f+BxOE1LZitCMqhDjmM5MeVOcVTwZGnbsPGvmA7HCUceGDKguSjL/G9r8lF7bnSdV7DCChBh5G1jHOZbmCxTSiezFjv00Q3htMxzFmrUqSTL6w1OQX6Tfns7F0oh1RKmmvp9MHG9lO9TksSpH0PoxloIZZ7HMxPlo8g8cTO71pxtWLEPwz7o5Gwgk5sXewsFmrCJNYRoCWhe75kzyP3fIfDLaJORpV8xiPzI1BlNJBqeUND0Csquak96v/+hJb5D+BNLCnDzyu7JYGvsxiLEsyh15JHN32vofDz/flt5g2OpOD/P540nmLqSO9rD/b/43gV6/3x8Mho0MjocU/0Ws/5f/m/JfDuUyeE6RIU8AAAAASUVORK5CYII="/>
          <p:cNvSpPr>
            <a:spLocks noChangeAspect="1" noChangeArrowheads="1"/>
          </p:cNvSpPr>
          <p:nvPr/>
        </p:nvSpPr>
        <p:spPr bwMode="auto">
          <a:xfrm>
            <a:off x="12065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107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Gang Enhancement: 186.22(b)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>
              <a:buNone/>
            </a:pPr>
            <a:r>
              <a:rPr lang="en-US" dirty="0"/>
              <a:t>1. The defendant committed the crime for the benefit of, at the direction of, or in association with a criminal street gang;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AND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2. The defendant intended to assist, further, or promote criminal conduct by gang members.</a:t>
            </a:r>
          </a:p>
          <a:p>
            <a:pPr marL="13716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457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Gang Enhancement: 186.22(b)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does the crime benefit the gang? </a:t>
            </a:r>
          </a:p>
          <a:p>
            <a:r>
              <a:rPr lang="en-US" dirty="0"/>
              <a:t>Was the crime done with other gang members? </a:t>
            </a:r>
          </a:p>
          <a:p>
            <a:r>
              <a:rPr lang="en-US" dirty="0"/>
              <a:t>Where did the crime occur? </a:t>
            </a:r>
          </a:p>
          <a:p>
            <a:r>
              <a:rPr lang="en-US" dirty="0"/>
              <a:t>Is the victim a rival? </a:t>
            </a:r>
          </a:p>
          <a:p>
            <a:r>
              <a:rPr lang="en-US" dirty="0"/>
              <a:t>Was the Defendant directed to commit the crime by another gang member?</a:t>
            </a:r>
          </a:p>
          <a:p>
            <a:r>
              <a:rPr lang="en-US" dirty="0"/>
              <a:t>Have you found kites containing standing orders by the gang to commit attacks on rivals in the jail.  </a:t>
            </a:r>
          </a:p>
        </p:txBody>
      </p:sp>
    </p:spTree>
    <p:extLst>
      <p:ext uri="{BB962C8B-B14F-4D97-AF65-F5344CB8AC3E}">
        <p14:creationId xmlns:p14="http://schemas.microsoft.com/office/powerpoint/2010/main" val="30273596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Benefit</a:t>
            </a:r>
            <a:r>
              <a:rPr lang="en-US" dirty="0"/>
              <a:t>/Direction/Association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Elimination of Rivals</a:t>
            </a:r>
          </a:p>
          <a:p>
            <a:r>
              <a:rPr lang="en-US" dirty="0"/>
              <a:t>Enhances Reputation/Strength of the Gang</a:t>
            </a:r>
          </a:p>
          <a:p>
            <a:r>
              <a:rPr lang="en-US" dirty="0"/>
              <a:t>Establish Control: Territory/Drugs</a:t>
            </a:r>
          </a:p>
          <a:p>
            <a:r>
              <a:rPr lang="en-US" dirty="0"/>
              <a:t>Red on Red/Blue on Blue—Enforcing Gang’s Rules </a:t>
            </a:r>
          </a:p>
        </p:txBody>
      </p:sp>
    </p:spTree>
    <p:extLst>
      <p:ext uri="{BB962C8B-B14F-4D97-AF65-F5344CB8AC3E}">
        <p14:creationId xmlns:p14="http://schemas.microsoft.com/office/powerpoint/2010/main" val="477408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Gang Enhancement: Life Sentences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651510" indent="-514350">
              <a:buAutoNum type="arabicParenR"/>
            </a:pPr>
            <a:r>
              <a:rPr lang="en-US" dirty="0"/>
              <a:t>Wit. Threats: 16-2-3</a:t>
            </a:r>
          </a:p>
          <a:p>
            <a:pPr marL="651510" indent="-514350">
              <a:buAutoNum type="arabicParenR"/>
            </a:pPr>
            <a:r>
              <a:rPr lang="en-US" dirty="0"/>
              <a:t>Extortion</a:t>
            </a:r>
            <a:r>
              <a:rPr lang="en-US"/>
              <a:t>: 2-3-4</a:t>
            </a:r>
            <a:endParaRPr lang="en-US" dirty="0"/>
          </a:p>
          <a:p>
            <a:pPr marL="651510" indent="-514350">
              <a:buAutoNum type="arabicParenR"/>
            </a:pPr>
            <a:r>
              <a:rPr lang="en-US" dirty="0"/>
              <a:t>PC 246: 3-5-7	</a:t>
            </a:r>
          </a:p>
          <a:p>
            <a:pPr marL="651510" indent="-514350">
              <a:buAutoNum type="arabicParenR"/>
            </a:pPr>
            <a:r>
              <a:rPr lang="en-US" dirty="0"/>
              <a:t>PC 215: 3-5-9	</a:t>
            </a:r>
          </a:p>
          <a:p>
            <a:pPr marL="651510" indent="-514350">
              <a:buAutoNum type="arabicParenR"/>
            </a:pPr>
            <a:r>
              <a:rPr lang="en-US" dirty="0"/>
              <a:t>Home Inv. 213: 3-6-9</a:t>
            </a:r>
          </a:p>
          <a:p>
            <a:pPr marL="651510" indent="-514350">
              <a:buAutoNum type="arabicParenR"/>
            </a:pPr>
            <a:r>
              <a:rPr lang="en-US" dirty="0"/>
              <a:t>664/187				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137160" indent="0">
              <a:buNone/>
            </a:pPr>
            <a:r>
              <a:rPr lang="en-US" dirty="0"/>
              <a:t>7-Life</a:t>
            </a:r>
          </a:p>
          <a:p>
            <a:pPr marL="137160" indent="0">
              <a:buNone/>
            </a:pPr>
            <a:r>
              <a:rPr lang="en-US" dirty="0"/>
              <a:t>7-Life</a:t>
            </a:r>
          </a:p>
          <a:p>
            <a:pPr marL="137160" indent="0">
              <a:buNone/>
            </a:pPr>
            <a:r>
              <a:rPr lang="en-US" dirty="0"/>
              <a:t>15-Life</a:t>
            </a:r>
          </a:p>
          <a:p>
            <a:pPr marL="137160" indent="0">
              <a:buNone/>
            </a:pPr>
            <a:r>
              <a:rPr lang="en-US" dirty="0"/>
              <a:t>15-Life</a:t>
            </a:r>
          </a:p>
          <a:p>
            <a:pPr marL="137160" indent="0">
              <a:buNone/>
            </a:pPr>
            <a:r>
              <a:rPr lang="en-US" dirty="0"/>
              <a:t>15-life</a:t>
            </a:r>
          </a:p>
          <a:p>
            <a:pPr marL="137160" indent="0">
              <a:buNone/>
            </a:pPr>
            <a:r>
              <a:rPr lang="en-US" dirty="0"/>
              <a:t>15-Life</a:t>
            </a:r>
          </a:p>
        </p:txBody>
      </p:sp>
    </p:spTree>
    <p:extLst>
      <p:ext uri="{BB962C8B-B14F-4D97-AF65-F5344CB8AC3E}">
        <p14:creationId xmlns:p14="http://schemas.microsoft.com/office/powerpoint/2010/main" val="20680981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Gun Use Allegation</a:t>
            </a:r>
            <a:br>
              <a:rPr lang="en-US" dirty="0"/>
            </a:br>
            <a:r>
              <a:rPr lang="en-US" dirty="0"/>
              <a:t>PC 12022.53(E)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Use: 10 Years</a:t>
            </a:r>
          </a:p>
          <a:p>
            <a:r>
              <a:rPr lang="en-US" dirty="0"/>
              <a:t>Discharge: 20 Years</a:t>
            </a:r>
          </a:p>
          <a:p>
            <a:r>
              <a:rPr lang="en-US" dirty="0"/>
              <a:t>GBI: 25-Life</a:t>
            </a:r>
          </a:p>
          <a:p>
            <a:endParaRPr lang="en-US" dirty="0"/>
          </a:p>
          <a:p>
            <a:pPr marL="137160" indent="0">
              <a:buNone/>
            </a:pPr>
            <a:r>
              <a:rPr lang="en-US" dirty="0"/>
              <a:t>Example: Driver in a Shooting that results in Death. 				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137160" indent="0">
              <a:buNone/>
            </a:pPr>
            <a:r>
              <a:rPr lang="en-US" dirty="0"/>
              <a:t>When Gang Related</a:t>
            </a:r>
          </a:p>
          <a:p>
            <a:pPr marL="137160" indent="0">
              <a:buNone/>
            </a:pPr>
            <a:r>
              <a:rPr lang="en-US" dirty="0"/>
              <a:t>-Applies to Shooter and Aider/Abettor</a:t>
            </a:r>
          </a:p>
          <a:p>
            <a:pPr marL="137160" indent="0">
              <a:buNone/>
            </a:pPr>
            <a:endParaRPr lang="en-US" dirty="0"/>
          </a:p>
          <a:p>
            <a:pPr marL="137160" indent="0">
              <a:buNone/>
            </a:pPr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Degree Murder: 15-Life</a:t>
            </a:r>
          </a:p>
          <a:p>
            <a:pPr marL="137160" indent="0">
              <a:buNone/>
            </a:pPr>
            <a:r>
              <a:rPr lang="en-US" dirty="0"/>
              <a:t>Gang/12022.53(e): +25-Life</a:t>
            </a:r>
          </a:p>
        </p:txBody>
      </p:sp>
    </p:spTree>
    <p:extLst>
      <p:ext uri="{BB962C8B-B14F-4D97-AF65-F5344CB8AC3E}">
        <p14:creationId xmlns:p14="http://schemas.microsoft.com/office/powerpoint/2010/main" val="5177375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Albillar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 v. </a:t>
            </a:r>
            <a:r>
              <a:rPr lang="en-US" dirty="0" err="1"/>
              <a:t>Albillar</a:t>
            </a:r>
            <a:r>
              <a:rPr lang="en-US" dirty="0"/>
              <a:t> 51 Cal 4</a:t>
            </a:r>
            <a:r>
              <a:rPr lang="en-US" baseline="30000" dirty="0"/>
              <a:t>th</a:t>
            </a:r>
            <a:r>
              <a:rPr lang="en-US" dirty="0"/>
              <a:t> 47</a:t>
            </a:r>
          </a:p>
          <a:p>
            <a:pPr lvl="1"/>
            <a:r>
              <a:rPr lang="en-US" dirty="0"/>
              <a:t>“</a:t>
            </a:r>
            <a:r>
              <a:rPr lang="en-US" b="1" dirty="0"/>
              <a:t>In sum if substantial evidence establishes that the defendant intended to and did commit the charged felony with known members of a gang, the jury may fairly infer that the defendant had the specific intent to promote, further or assist criminal conduct by those gang members</a:t>
            </a:r>
            <a:r>
              <a:rPr lang="en-US" dirty="0"/>
              <a:t>.” (</a:t>
            </a:r>
            <a:r>
              <a:rPr lang="en-US" i="1" dirty="0"/>
              <a:t>People v. </a:t>
            </a:r>
            <a:r>
              <a:rPr lang="en-US" i="1" dirty="0" err="1"/>
              <a:t>Albillar</a:t>
            </a:r>
            <a:r>
              <a:rPr lang="en-US" dirty="0"/>
              <a:t>, 51 Cal 4</a:t>
            </a:r>
            <a:r>
              <a:rPr lang="en-US" baseline="30000" dirty="0"/>
              <a:t>th</a:t>
            </a:r>
            <a:r>
              <a:rPr lang="en-US" dirty="0"/>
              <a:t> 47, 68)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3 Gang Members Commit Forcible Rape of a minor Victim</a:t>
            </a:r>
          </a:p>
          <a:p>
            <a:r>
              <a:rPr lang="en-US" dirty="0"/>
              <a:t>Victim is NOT a Rival</a:t>
            </a:r>
          </a:p>
          <a:p>
            <a:r>
              <a:rPr lang="en-US" dirty="0"/>
              <a:t>No Gang Slurs</a:t>
            </a:r>
          </a:p>
          <a:p>
            <a:r>
              <a:rPr lang="en-US" dirty="0"/>
              <a:t>No Overt Gang Threats</a:t>
            </a:r>
          </a:p>
          <a:p>
            <a:r>
              <a:rPr lang="en-US" dirty="0"/>
              <a:t>Sexual Assault</a:t>
            </a:r>
          </a:p>
          <a:p>
            <a:pPr marL="13716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2601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Albillar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  <a:defRPr/>
            </a:pPr>
            <a:r>
              <a:rPr lang="en-US" dirty="0"/>
              <a:t>California Supreme Court found that there was sufficient evidence to support that:</a:t>
            </a:r>
          </a:p>
          <a:p>
            <a:pPr>
              <a:buNone/>
              <a:defRPr/>
            </a:pPr>
            <a:endParaRPr lang="en-US" dirty="0"/>
          </a:p>
          <a:p>
            <a:pPr marL="514350" indent="-514350">
              <a:buFont typeface="Wingdings 2" pitchFamily="18" charset="2"/>
              <a:buAutoNum type="arabicParenR"/>
              <a:defRPr/>
            </a:pPr>
            <a:r>
              <a:rPr lang="en-US" dirty="0"/>
              <a:t>The sexual assault was committed in </a:t>
            </a:r>
            <a:r>
              <a:rPr lang="en-US" u="sng" dirty="0"/>
              <a:t>association </a:t>
            </a:r>
            <a:r>
              <a:rPr lang="en-US" dirty="0"/>
              <a:t>with a Criminal Street Gang   AND</a:t>
            </a:r>
          </a:p>
          <a:p>
            <a:pPr marL="514350" indent="-514350">
              <a:buFont typeface="Wingdings 2" pitchFamily="18" charset="2"/>
              <a:buAutoNum type="arabicParenR"/>
              <a:defRPr/>
            </a:pPr>
            <a:endParaRPr lang="en-US" dirty="0"/>
          </a:p>
          <a:p>
            <a:pPr marL="514350" indent="-514350">
              <a:buFont typeface="Wingdings 2" pitchFamily="18" charset="2"/>
              <a:buAutoNum type="arabicParenR"/>
              <a:defRPr/>
            </a:pPr>
            <a:r>
              <a:rPr lang="en-US" dirty="0"/>
              <a:t>The sexual assault was committed for the benefit of a Criminal Street Gang.</a:t>
            </a:r>
          </a:p>
          <a:p>
            <a:pPr marL="13716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7742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Albillar</a:t>
            </a:r>
            <a:r>
              <a:rPr lang="en-US" dirty="0"/>
              <a:t>: Association Theory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Wingdings 2" pitchFamily="18" charset="2"/>
              <a:buAutoNum type="arabicParenR"/>
              <a:defRPr/>
            </a:pPr>
            <a:r>
              <a:rPr lang="en-US" dirty="0"/>
              <a:t>Status</a:t>
            </a:r>
          </a:p>
          <a:p>
            <a:pPr marL="514350" indent="-514350">
              <a:buFont typeface="Wingdings 2" pitchFamily="18" charset="2"/>
              <a:buAutoNum type="arabicParenR"/>
              <a:defRPr/>
            </a:pPr>
            <a:r>
              <a:rPr lang="en-US" dirty="0"/>
              <a:t>Respect</a:t>
            </a:r>
          </a:p>
          <a:p>
            <a:pPr marL="514350" indent="-514350">
              <a:buFont typeface="Wingdings 2" pitchFamily="18" charset="2"/>
              <a:buAutoNum type="arabicParenR"/>
              <a:defRPr/>
            </a:pPr>
            <a:r>
              <a:rPr lang="en-US" dirty="0"/>
              <a:t>Increases their chances of success in completing the crime and evading apprehension (no snitching)</a:t>
            </a:r>
          </a:p>
          <a:p>
            <a:pPr marL="514350" indent="-514350">
              <a:buFont typeface="Wingdings 2" pitchFamily="18" charset="2"/>
              <a:buAutoNum type="arabicParenR"/>
              <a:defRPr/>
            </a:pPr>
            <a:r>
              <a:rPr lang="en-US" dirty="0"/>
              <a:t>Serves as training for younger gang members</a:t>
            </a:r>
          </a:p>
          <a:p>
            <a:pPr marL="514350" indent="-514350">
              <a:buFont typeface="Wingdings 2" pitchFamily="18" charset="2"/>
              <a:buAutoNum type="arabicParenR"/>
              <a:defRPr/>
            </a:pPr>
            <a:r>
              <a:rPr lang="en-US" dirty="0"/>
              <a:t>Reinforces gang loyalties</a:t>
            </a:r>
          </a:p>
          <a:p>
            <a:pPr marL="514350" indent="-514350">
              <a:buFont typeface="Wingdings 2" pitchFamily="18" charset="2"/>
              <a:buAutoNum type="arabicParenR"/>
              <a:defRPr/>
            </a:pPr>
            <a:r>
              <a:rPr lang="en-US" dirty="0"/>
              <a:t>Corroborates their participation in gang activity</a:t>
            </a:r>
          </a:p>
          <a:p>
            <a:pPr marL="514350" indent="-514350">
              <a:buFont typeface="Wingdings 2" pitchFamily="18" charset="2"/>
              <a:buAutoNum type="arabicParenR"/>
              <a:defRPr/>
            </a:pPr>
            <a:r>
              <a:rPr lang="en-US" dirty="0"/>
              <a:t>Allows them to rely on intimidation</a:t>
            </a:r>
          </a:p>
          <a:p>
            <a:pPr marL="13716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0747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People v. </a:t>
            </a:r>
            <a:r>
              <a:rPr lang="en-US" dirty="0" err="1"/>
              <a:t>rodriguez</a:t>
            </a:r>
            <a:r>
              <a:rPr lang="en-US" dirty="0"/>
              <a:t>	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PC 186.22(A)</a:t>
            </a:r>
          </a:p>
        </p:txBody>
      </p:sp>
    </p:spTree>
    <p:extLst>
      <p:ext uri="{BB962C8B-B14F-4D97-AF65-F5344CB8AC3E}">
        <p14:creationId xmlns:p14="http://schemas.microsoft.com/office/powerpoint/2010/main" val="14468695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PC 186.22(A)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137160" indent="0">
              <a:buNone/>
            </a:pPr>
            <a:r>
              <a:rPr lang="en-US" dirty="0"/>
              <a:t>1. The defendant actively participated in a criminal street gang;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2. When the defendant participated in the gang, he knew that members of the gang engage in or have engaged in a pattern of criminal gang activity;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AND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3. The defendant willfully assisted, furthered, or promoted felonious criminal conduct by members of the gang either by: </a:t>
            </a:r>
          </a:p>
          <a:p>
            <a:pPr marL="137160" indent="0">
              <a:buNone/>
            </a:pPr>
            <a:r>
              <a:rPr lang="en-US" dirty="0"/>
              <a:t> </a:t>
            </a:r>
          </a:p>
          <a:p>
            <a:pPr marL="137160" indent="0">
              <a:buNone/>
            </a:pPr>
            <a:r>
              <a:rPr lang="en-US" dirty="0"/>
              <a:t>a. directly and actively committing a felony offense;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OR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b. aiding and abetting a felony offense.</a:t>
            </a:r>
          </a:p>
          <a:p>
            <a:pPr marL="13716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550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STEP Act Prosecution Basics </a:t>
            </a:r>
          </a:p>
          <a:p>
            <a:r>
              <a:rPr lang="en-US" dirty="0"/>
              <a:t>Significant Case Law Overview</a:t>
            </a:r>
          </a:p>
          <a:p>
            <a:r>
              <a:rPr lang="en-US" dirty="0"/>
              <a:t>Sources of Gang Intel &amp; Importance of Documentation</a:t>
            </a:r>
          </a:p>
          <a:p>
            <a:r>
              <a:rPr lang="en-US" dirty="0"/>
              <a:t>Initial Response &amp; Follow-up Investigations</a:t>
            </a:r>
          </a:p>
          <a:p>
            <a:r>
              <a:rPr lang="en-US" dirty="0"/>
              <a:t>End Goal</a:t>
            </a:r>
          </a:p>
          <a:p>
            <a:r>
              <a:rPr lang="en-US" dirty="0"/>
              <a:t>Training Opportunities</a:t>
            </a:r>
          </a:p>
        </p:txBody>
      </p:sp>
    </p:spTree>
    <p:extLst>
      <p:ext uri="{BB962C8B-B14F-4D97-AF65-F5344CB8AC3E}">
        <p14:creationId xmlns:p14="http://schemas.microsoft.com/office/powerpoint/2010/main" val="42213102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PC 186.22(A)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Before Rodriguez	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Active Participant + </a:t>
            </a:r>
          </a:p>
          <a:p>
            <a:r>
              <a:rPr lang="en-US" dirty="0"/>
              <a:t>Knowledge + </a:t>
            </a:r>
          </a:p>
          <a:p>
            <a:r>
              <a:rPr lang="en-US" dirty="0"/>
              <a:t>Any Felony</a:t>
            </a:r>
          </a:p>
          <a:p>
            <a:r>
              <a:rPr lang="en-US" dirty="0"/>
              <a:t>= PC 186.22(A)</a:t>
            </a:r>
          </a:p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After Rodriguez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dirty="0"/>
              <a:t>Felony Must be Committed with another gang member. </a:t>
            </a:r>
          </a:p>
          <a:p>
            <a:r>
              <a:rPr lang="en-US" dirty="0"/>
              <a:t>Similar to Association under </a:t>
            </a:r>
            <a:r>
              <a:rPr lang="en-US" dirty="0" err="1"/>
              <a:t>Albillar</a:t>
            </a:r>
            <a:endParaRPr lang="en-US" dirty="0"/>
          </a:p>
          <a:p>
            <a:r>
              <a:rPr lang="en-US" dirty="0"/>
              <a:t>Renders PC 186.22(A) Almost Useless except in Co-Defendant Cases.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1353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People v. </a:t>
            </a:r>
            <a:r>
              <a:rPr lang="en-US" dirty="0" err="1"/>
              <a:t>Prunty</a:t>
            </a:r>
            <a:r>
              <a:rPr lang="en-US" dirty="0"/>
              <a:t> 	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Supreme Court of California</a:t>
            </a:r>
          </a:p>
          <a:p>
            <a:r>
              <a:rPr lang="en-US" dirty="0"/>
              <a:t>August 27, 2015</a:t>
            </a:r>
          </a:p>
          <a:p>
            <a:r>
              <a:rPr lang="en-US" dirty="0"/>
              <a:t>Organizational Nexus</a:t>
            </a:r>
          </a:p>
        </p:txBody>
      </p:sp>
    </p:spTree>
    <p:extLst>
      <p:ext uri="{BB962C8B-B14F-4D97-AF65-F5344CB8AC3E}">
        <p14:creationId xmlns:p14="http://schemas.microsoft.com/office/powerpoint/2010/main" val="10222926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People v. </a:t>
            </a:r>
            <a:r>
              <a:rPr lang="en-US" dirty="0" err="1"/>
              <a:t>Prunty</a:t>
            </a:r>
            <a:r>
              <a:rPr lang="en-US" dirty="0"/>
              <a:t>: Facts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Prunty</a:t>
            </a:r>
            <a:r>
              <a:rPr lang="en-US" dirty="0"/>
              <a:t> identified himself as a </a:t>
            </a:r>
            <a:r>
              <a:rPr lang="en-US" dirty="0" err="1"/>
              <a:t>Norteño</a:t>
            </a:r>
            <a:r>
              <a:rPr lang="en-US" dirty="0"/>
              <a:t>;  </a:t>
            </a:r>
          </a:p>
          <a:p>
            <a:r>
              <a:rPr lang="en-US" dirty="0" err="1"/>
              <a:t>Prunty</a:t>
            </a:r>
            <a:r>
              <a:rPr lang="en-US" dirty="0"/>
              <a:t> claimed membership in a particular </a:t>
            </a:r>
            <a:r>
              <a:rPr lang="en-US" dirty="0" err="1"/>
              <a:t>Norteño</a:t>
            </a:r>
            <a:r>
              <a:rPr lang="en-US" dirty="0"/>
              <a:t> subset, the Detroit Boulevard </a:t>
            </a:r>
            <a:r>
              <a:rPr lang="en-US" dirty="0" err="1"/>
              <a:t>Norteños</a:t>
            </a:r>
            <a:r>
              <a:rPr lang="en-US" dirty="0"/>
              <a:t>; </a:t>
            </a:r>
          </a:p>
          <a:p>
            <a:r>
              <a:rPr lang="en-US" dirty="0" err="1"/>
              <a:t>Prunty</a:t>
            </a:r>
            <a:r>
              <a:rPr lang="en-US" dirty="0"/>
              <a:t> uttered gang slurs and invoked “Norte” when shooting a perceived rival gang member at a mall. </a:t>
            </a:r>
          </a:p>
          <a:p>
            <a:endParaRPr lang="en-US" dirty="0"/>
          </a:p>
          <a:p>
            <a:pPr marL="137160" indent="0">
              <a:buNone/>
            </a:pPr>
            <a:r>
              <a:rPr lang="en-US" dirty="0"/>
              <a:t>Issue: Predicates Used to Establish the Gang </a:t>
            </a:r>
          </a:p>
        </p:txBody>
      </p:sp>
    </p:spTree>
    <p:extLst>
      <p:ext uri="{BB962C8B-B14F-4D97-AF65-F5344CB8AC3E}">
        <p14:creationId xmlns:p14="http://schemas.microsoft.com/office/powerpoint/2010/main" val="23194073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People v. </a:t>
            </a:r>
            <a:r>
              <a:rPr lang="en-US" dirty="0" err="1"/>
              <a:t>Prunty</a:t>
            </a:r>
            <a:r>
              <a:rPr lang="en-US" dirty="0"/>
              <a:t>: Expert Testimony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Sacramento-area </a:t>
            </a:r>
            <a:r>
              <a:rPr lang="en-US" dirty="0" err="1"/>
              <a:t>Norteño</a:t>
            </a:r>
            <a:r>
              <a:rPr lang="en-US" dirty="0"/>
              <a:t> gang’s general existence and origins, its use of shared signs, symbols, colors, and names, its primary activities, and the predicate activities of two local neighborhood subsets.</a:t>
            </a:r>
          </a:p>
          <a:p>
            <a:r>
              <a:rPr lang="en-US" dirty="0"/>
              <a:t>The expert </a:t>
            </a:r>
            <a:r>
              <a:rPr lang="en-US" u="sng" dirty="0"/>
              <a:t>did not</a:t>
            </a:r>
            <a:r>
              <a:rPr lang="en-US" dirty="0"/>
              <a:t>, however, offer any specific testimony contending that these subsets’ activities connected them to one another or to the Sacramento </a:t>
            </a:r>
            <a:r>
              <a:rPr lang="en-US" dirty="0" err="1"/>
              <a:t>Norteño</a:t>
            </a:r>
            <a:r>
              <a:rPr lang="en-US" dirty="0"/>
              <a:t> gang in general.</a:t>
            </a:r>
          </a:p>
        </p:txBody>
      </p:sp>
    </p:spTree>
    <p:extLst>
      <p:ext uri="{BB962C8B-B14F-4D97-AF65-F5344CB8AC3E}">
        <p14:creationId xmlns:p14="http://schemas.microsoft.com/office/powerpoint/2010/main" val="31388329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People v. </a:t>
            </a:r>
            <a:r>
              <a:rPr lang="en-US" dirty="0" err="1"/>
              <a:t>Prunty</a:t>
            </a:r>
            <a:r>
              <a:rPr lang="en-US" dirty="0"/>
              <a:t>: Issue &amp; Ruling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>
              <a:buNone/>
            </a:pPr>
            <a:r>
              <a:rPr lang="en-US" dirty="0"/>
              <a:t>“This case asks us to decide what type of showing the prosecution must make when its theory of why a criminal street gang exists turns on the conduct of one or more gang subsets.”</a:t>
            </a:r>
          </a:p>
          <a:p>
            <a:pPr marL="137160" indent="0">
              <a:buNone/>
            </a:pPr>
            <a:endParaRPr lang="en-US" dirty="0"/>
          </a:p>
          <a:p>
            <a:pPr marL="137160" indent="0">
              <a:buNone/>
            </a:pPr>
            <a:r>
              <a:rPr lang="en-US" dirty="0"/>
              <a:t> “We conclude that the STEP Act requires the prosecution to introduce evidence showing an associational or </a:t>
            </a:r>
            <a:r>
              <a:rPr lang="en-US" u="sng" dirty="0"/>
              <a:t>organizational connection </a:t>
            </a:r>
            <a:r>
              <a:rPr lang="en-US" dirty="0"/>
              <a:t>that unites members of a putative criminal street gang.”</a:t>
            </a:r>
          </a:p>
        </p:txBody>
      </p:sp>
    </p:spTree>
    <p:extLst>
      <p:ext uri="{BB962C8B-B14F-4D97-AF65-F5344CB8AC3E}">
        <p14:creationId xmlns:p14="http://schemas.microsoft.com/office/powerpoint/2010/main" val="1724792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People v. </a:t>
            </a:r>
            <a:r>
              <a:rPr lang="en-US" dirty="0" err="1"/>
              <a:t>Prunty</a:t>
            </a:r>
            <a:r>
              <a:rPr lang="en-US" dirty="0"/>
              <a:t>: Issue &amp; Ruling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Common name or identifying symbol is not enough. </a:t>
            </a:r>
          </a:p>
          <a:p>
            <a:r>
              <a:rPr lang="en-US" dirty="0"/>
              <a:t>Common enemy is not enough. </a:t>
            </a:r>
          </a:p>
          <a:p>
            <a:r>
              <a:rPr lang="en-US" dirty="0"/>
              <a:t>Common ideology is not enough. </a:t>
            </a:r>
          </a:p>
        </p:txBody>
      </p:sp>
    </p:spTree>
    <p:extLst>
      <p:ext uri="{BB962C8B-B14F-4D97-AF65-F5344CB8AC3E}">
        <p14:creationId xmlns:p14="http://schemas.microsoft.com/office/powerpoint/2010/main" val="4427789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Organizational Nexus</a:t>
            </a:r>
            <a:br>
              <a:rPr lang="en-US" dirty="0"/>
            </a:br>
            <a:r>
              <a:rPr lang="en-US" dirty="0"/>
              <a:t>Court Suggests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Shared bylaws or organizational arrangements.</a:t>
            </a:r>
          </a:p>
          <a:p>
            <a:r>
              <a:rPr lang="en-US" dirty="0"/>
              <a:t>Each subset has a “shot caller” who answers to a the same higher authority. </a:t>
            </a:r>
          </a:p>
          <a:p>
            <a:r>
              <a:rPr lang="en-US" dirty="0"/>
              <a:t>Subsets that share a cut of drug sale proceeds with the same members of the </a:t>
            </a:r>
            <a:r>
              <a:rPr lang="en-US" dirty="0" err="1"/>
              <a:t>Nuestra</a:t>
            </a:r>
            <a:r>
              <a:rPr lang="en-US" dirty="0"/>
              <a:t> </a:t>
            </a:r>
            <a:r>
              <a:rPr lang="en-US" dirty="0" err="1"/>
              <a:t>Familia</a:t>
            </a:r>
            <a:r>
              <a:rPr lang="en-US" dirty="0"/>
              <a:t> prison gang. </a:t>
            </a:r>
          </a:p>
        </p:txBody>
      </p:sp>
    </p:spTree>
    <p:extLst>
      <p:ext uri="{BB962C8B-B14F-4D97-AF65-F5344CB8AC3E}">
        <p14:creationId xmlns:p14="http://schemas.microsoft.com/office/powerpoint/2010/main" val="4604265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Organizational Nexus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Norteño</a:t>
            </a:r>
            <a:r>
              <a:rPr lang="en-US" dirty="0"/>
              <a:t> subsets that routinely act to protect the same territory or “turf.”</a:t>
            </a:r>
          </a:p>
          <a:p>
            <a:r>
              <a:rPr lang="en-US" dirty="0"/>
              <a:t>Proof that several gang subsets conduct independent, but harmonious, criminal operations within a discrete geographical area. </a:t>
            </a:r>
          </a:p>
          <a:p>
            <a:r>
              <a:rPr lang="en-US" dirty="0"/>
              <a:t>Subsets working in concert to commit a crime.</a:t>
            </a:r>
          </a:p>
          <a:p>
            <a:r>
              <a:rPr lang="en-US" dirty="0"/>
              <a:t>Subsets that “hang out together” and “back up each other” </a:t>
            </a:r>
          </a:p>
        </p:txBody>
      </p:sp>
    </p:spTree>
    <p:extLst>
      <p:ext uri="{BB962C8B-B14F-4D97-AF65-F5344CB8AC3E}">
        <p14:creationId xmlns:p14="http://schemas.microsoft.com/office/powerpoint/2010/main" val="42480017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People v. Sanchez	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California Supreme Court, June 30, 2016</a:t>
            </a:r>
          </a:p>
          <a:p>
            <a:r>
              <a:rPr lang="en-US" dirty="0"/>
              <a:t>Case Specific Hearsay</a:t>
            </a:r>
          </a:p>
        </p:txBody>
      </p:sp>
    </p:spTree>
    <p:extLst>
      <p:ext uri="{BB962C8B-B14F-4D97-AF65-F5344CB8AC3E}">
        <p14:creationId xmlns:p14="http://schemas.microsoft.com/office/powerpoint/2010/main" val="15437018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Prior to Sanchez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Expert could reveal to the jury the specifics of hearsay information upon which the expert relied. </a:t>
            </a:r>
          </a:p>
          <a:p>
            <a:r>
              <a:rPr lang="en-US" dirty="0"/>
              <a:t>It was not admitted for the “truth of the matter asserted” but only as a basis to evaluate the expert’s opinion. </a:t>
            </a:r>
          </a:p>
          <a:p>
            <a:r>
              <a:rPr lang="en-US" dirty="0"/>
              <a:t>Sanchez held that an expert’s testimony regarding the basis (hearsay) for an opinion must be considered for its truth by the jury. </a:t>
            </a:r>
          </a:p>
        </p:txBody>
      </p:sp>
    </p:spTree>
    <p:extLst>
      <p:ext uri="{BB962C8B-B14F-4D97-AF65-F5344CB8AC3E}">
        <p14:creationId xmlns:p14="http://schemas.microsoft.com/office/powerpoint/2010/main" val="3795596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Definition of a Criminal Street Gang</a:t>
            </a:r>
            <a:br>
              <a:rPr lang="en-US" dirty="0"/>
            </a:br>
            <a:r>
              <a:rPr lang="en-US" dirty="0"/>
              <a:t>(PC 186.22(f))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37160" indent="0">
              <a:buNone/>
            </a:pPr>
            <a:r>
              <a:rPr lang="en-US" b="1" dirty="0"/>
              <a:t>A</a:t>
            </a:r>
            <a:r>
              <a:rPr lang="en-US" dirty="0"/>
              <a:t> </a:t>
            </a:r>
            <a:r>
              <a:rPr lang="en-US" b="1" i="1" dirty="0"/>
              <a:t>criminal street gang</a:t>
            </a:r>
            <a:r>
              <a:rPr lang="en-US" dirty="0"/>
              <a:t> </a:t>
            </a:r>
            <a:r>
              <a:rPr lang="en-US" b="1" dirty="0"/>
              <a:t>is any ongoing organization, association, or group of three or more persons, whether formal or informal:</a:t>
            </a:r>
            <a:endParaRPr lang="en-US" dirty="0"/>
          </a:p>
          <a:p>
            <a:pPr marL="137160" indent="0">
              <a:buNone/>
            </a:pPr>
            <a:r>
              <a:rPr lang="en-US" dirty="0"/>
              <a:t>1. Common name or common identifying sign or symbol;</a:t>
            </a:r>
          </a:p>
          <a:p>
            <a:pPr marL="137160" indent="0">
              <a:buNone/>
            </a:pPr>
            <a:r>
              <a:rPr lang="en-US" dirty="0"/>
              <a:t>2. Primary Activity: Committing crimes listed in PC 186.22(e);</a:t>
            </a:r>
          </a:p>
          <a:p>
            <a:pPr marL="137160" indent="0">
              <a:buNone/>
            </a:pPr>
            <a:r>
              <a:rPr lang="en-US" dirty="0"/>
              <a:t>3. Pattern of Criminal Activity: Crimes listed in PC 186.22(e).</a:t>
            </a:r>
          </a:p>
        </p:txBody>
      </p:sp>
    </p:spTree>
    <p:extLst>
      <p:ext uri="{BB962C8B-B14F-4D97-AF65-F5344CB8AC3E}">
        <p14:creationId xmlns:p14="http://schemas.microsoft.com/office/powerpoint/2010/main" val="30107903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People v. Sanchez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Case Specific Hearsay</a:t>
            </a:r>
          </a:p>
          <a:p>
            <a:pPr lvl="1"/>
            <a:r>
              <a:rPr lang="en-US" dirty="0"/>
              <a:t>Anything dealing directly with Defendant </a:t>
            </a:r>
          </a:p>
          <a:p>
            <a:pPr lvl="1"/>
            <a:r>
              <a:rPr lang="en-US" dirty="0"/>
              <a:t>Contacts </a:t>
            </a:r>
          </a:p>
          <a:p>
            <a:pPr lvl="1"/>
            <a:r>
              <a:rPr lang="en-US" dirty="0"/>
              <a:t>Admissions</a:t>
            </a:r>
          </a:p>
          <a:p>
            <a:pPr lvl="1"/>
            <a:r>
              <a:rPr lang="en-US" dirty="0"/>
              <a:t>Predicate Offenses? </a:t>
            </a:r>
          </a:p>
          <a:p>
            <a:pPr lvl="2"/>
            <a:r>
              <a:rPr lang="en-US" dirty="0"/>
              <a:t>Yes because an element of the offense. </a:t>
            </a:r>
          </a:p>
          <a:p>
            <a:pPr lvl="2"/>
            <a:r>
              <a:rPr lang="en-US" dirty="0"/>
              <a:t>No because it relates to the history of the gang. </a:t>
            </a:r>
          </a:p>
          <a:p>
            <a:r>
              <a:rPr lang="en-US" dirty="0"/>
              <a:t>General Background Hearsay </a:t>
            </a:r>
          </a:p>
          <a:p>
            <a:pPr lvl="1"/>
            <a:r>
              <a:rPr lang="en-US" dirty="0"/>
              <a:t>Background information on the gang-colors, signs, rivals</a:t>
            </a:r>
          </a:p>
          <a:p>
            <a:pPr lvl="1"/>
            <a:r>
              <a:rPr lang="en-US" dirty="0"/>
              <a:t>Territory controlled </a:t>
            </a:r>
          </a:p>
          <a:p>
            <a:pPr lvl="1"/>
            <a:r>
              <a:rPr lang="en-US" dirty="0"/>
              <a:t>Crimes committed by the gang (Does this encompass Predicates?) </a:t>
            </a:r>
          </a:p>
        </p:txBody>
      </p:sp>
    </p:spTree>
    <p:extLst>
      <p:ext uri="{BB962C8B-B14F-4D97-AF65-F5344CB8AC3E}">
        <p14:creationId xmlns:p14="http://schemas.microsoft.com/office/powerpoint/2010/main" val="8630059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Field Identification Cards &amp; Sanchez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Reason for the encounter</a:t>
            </a:r>
          </a:p>
          <a:p>
            <a:pPr lvl="1"/>
            <a:r>
              <a:rPr lang="en-US" dirty="0"/>
              <a:t>What is the PC</a:t>
            </a:r>
          </a:p>
          <a:p>
            <a:pPr lvl="1"/>
            <a:r>
              <a:rPr lang="en-US" dirty="0"/>
              <a:t>How was it consensual</a:t>
            </a:r>
          </a:p>
          <a:p>
            <a:r>
              <a:rPr lang="en-US" dirty="0"/>
              <a:t>Miranda Compliant</a:t>
            </a:r>
          </a:p>
          <a:p>
            <a:pPr lvl="1"/>
            <a:r>
              <a:rPr lang="en-US" dirty="0"/>
              <a:t>Under arrest?</a:t>
            </a:r>
          </a:p>
          <a:p>
            <a:pPr lvl="1"/>
            <a:r>
              <a:rPr lang="en-US" dirty="0"/>
              <a:t>Detained? </a:t>
            </a:r>
          </a:p>
          <a:p>
            <a:pPr lvl="1"/>
            <a:r>
              <a:rPr lang="en-US" dirty="0"/>
              <a:t>Mirandized?</a:t>
            </a:r>
          </a:p>
        </p:txBody>
      </p:sp>
    </p:spTree>
    <p:extLst>
      <p:ext uri="{BB962C8B-B14F-4D97-AF65-F5344CB8AC3E}">
        <p14:creationId xmlns:p14="http://schemas.microsoft.com/office/powerpoint/2010/main" val="9854001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1" y="596018"/>
            <a:ext cx="8458200" cy="131248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>
                <a:ea typeface="ＭＳ Ｐゴシック" pitchFamily="-106" charset="-128"/>
              </a:rPr>
              <a:t>Sources of Gang Intel/Documentation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609600" indent="-609600" eaLnBrk="1" hangingPunct="1">
              <a:buFont typeface="Wingdings" pitchFamily="2" charset="2"/>
              <a:buNone/>
            </a:pPr>
            <a:r>
              <a:rPr lang="en-US" altLang="en-US" sz="2400" u="sng" dirty="0"/>
              <a:t>Field ID cards</a:t>
            </a:r>
            <a:r>
              <a:rPr lang="en-US" altLang="en-US" sz="2400" dirty="0"/>
              <a:t>:  one of the single most important pieces of evidence </a:t>
            </a:r>
          </a:p>
          <a:p>
            <a:pPr marL="609600" indent="-609600" eaLnBrk="1" hangingPunct="1">
              <a:buFont typeface="Wingdings" pitchFamily="2" charset="2"/>
              <a:buNone/>
            </a:pPr>
            <a:r>
              <a:rPr lang="en-US" altLang="en-US" sz="2400" dirty="0"/>
              <a:t>- shows prior admissions</a:t>
            </a:r>
          </a:p>
          <a:p>
            <a:pPr marL="609600" indent="-609600" eaLnBrk="1" hangingPunct="1">
              <a:buFont typeface="Wingdings" pitchFamily="2" charset="2"/>
              <a:buNone/>
            </a:pPr>
            <a:r>
              <a:rPr lang="en-US" altLang="en-US" sz="2400" dirty="0"/>
              <a:t>- prior associates</a:t>
            </a:r>
          </a:p>
          <a:p>
            <a:pPr marL="609600" indent="-609600" eaLnBrk="1" hangingPunct="1">
              <a:buFont typeface="Wingdings" pitchFamily="2" charset="2"/>
              <a:buNone/>
            </a:pPr>
            <a:r>
              <a:rPr lang="en-US" altLang="en-US" sz="2400" dirty="0"/>
              <a:t>- wearing gang clothing </a:t>
            </a:r>
          </a:p>
          <a:p>
            <a:pPr marL="609600" indent="-609600" eaLnBrk="1" hangingPunct="1">
              <a:buFont typeface="Wingdings" pitchFamily="2" charset="2"/>
              <a:buNone/>
            </a:pPr>
            <a:r>
              <a:rPr lang="en-US" altLang="en-US" sz="2400" dirty="0"/>
              <a:t>- areas frequented</a:t>
            </a:r>
          </a:p>
          <a:p>
            <a:pPr marL="609600" indent="-609600" eaLnBrk="1" hangingPunct="1">
              <a:buFont typeface="Wingdings" pitchFamily="2" charset="2"/>
              <a:buNone/>
            </a:pPr>
            <a:r>
              <a:rPr lang="en-US" altLang="en-US" sz="2400" dirty="0"/>
              <a:t>  </a:t>
            </a:r>
          </a:p>
          <a:p>
            <a:pPr marL="609600" indent="-609600" eaLnBrk="1" hangingPunct="1">
              <a:buFont typeface="Wingdings" pitchFamily="2" charset="2"/>
              <a:buNone/>
            </a:pPr>
            <a:r>
              <a:rPr lang="en-US" altLang="en-US" sz="2400" u="sng" dirty="0"/>
              <a:t>You will testify about your FI.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137160" indent="0">
              <a:buNone/>
            </a:pPr>
            <a:r>
              <a:rPr lang="en-US" dirty="0"/>
              <a:t>Description: </a:t>
            </a:r>
          </a:p>
          <a:p>
            <a:r>
              <a:rPr lang="en-US" dirty="0"/>
              <a:t>Wearing red sweatshirt and shorts. </a:t>
            </a:r>
          </a:p>
          <a:p>
            <a:r>
              <a:rPr lang="en-US" dirty="0"/>
              <a:t>Black hat with red trim</a:t>
            </a:r>
          </a:p>
          <a:p>
            <a:r>
              <a:rPr lang="en-US" dirty="0"/>
              <a:t>Black, white and red shoes. </a:t>
            </a:r>
          </a:p>
        </p:txBody>
      </p:sp>
    </p:spTree>
    <p:extLst>
      <p:ext uri="{BB962C8B-B14F-4D97-AF65-F5344CB8AC3E}">
        <p14:creationId xmlns:p14="http://schemas.microsoft.com/office/powerpoint/2010/main" val="14409783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>
                <a:ea typeface="ＭＳ Ｐゴシック" pitchFamily="-106" charset="-128"/>
              </a:rPr>
              <a:t>DOCUMENTATION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fontScale="92500" lnSpcReduction="20000"/>
          </a:bodyPr>
          <a:lstStyle/>
          <a:p>
            <a:pPr marL="609600" indent="-609600" eaLnBrk="1" hangingPunct="1">
              <a:buFont typeface="Wingdings" pitchFamily="2" charset="2"/>
              <a:buNone/>
            </a:pPr>
            <a:r>
              <a:rPr lang="en-US" altLang="en-US" sz="2400" u="sng" dirty="0"/>
              <a:t>Field ID cards</a:t>
            </a:r>
            <a:r>
              <a:rPr lang="en-US" altLang="en-US" sz="2400" dirty="0"/>
              <a:t>:  one of the single most important pieces of evidence </a:t>
            </a:r>
          </a:p>
          <a:p>
            <a:pPr marL="609600" indent="-609600" eaLnBrk="1" hangingPunct="1">
              <a:buFont typeface="Wingdings" pitchFamily="2" charset="2"/>
              <a:buNone/>
            </a:pPr>
            <a:r>
              <a:rPr lang="en-US" altLang="en-US" sz="2400" dirty="0"/>
              <a:t>- shows prior admissions</a:t>
            </a:r>
          </a:p>
          <a:p>
            <a:pPr marL="609600" indent="-609600" eaLnBrk="1" hangingPunct="1">
              <a:buFont typeface="Wingdings" pitchFamily="2" charset="2"/>
              <a:buNone/>
            </a:pPr>
            <a:r>
              <a:rPr lang="en-US" altLang="en-US" sz="2400" dirty="0"/>
              <a:t>- prior associates</a:t>
            </a:r>
          </a:p>
          <a:p>
            <a:pPr marL="609600" indent="-609600" eaLnBrk="1" hangingPunct="1">
              <a:buFont typeface="Wingdings" pitchFamily="2" charset="2"/>
              <a:buNone/>
            </a:pPr>
            <a:r>
              <a:rPr lang="en-US" altLang="en-US" sz="2400" dirty="0"/>
              <a:t>- wearing gang clothing </a:t>
            </a:r>
          </a:p>
          <a:p>
            <a:pPr marL="609600" indent="-609600" eaLnBrk="1" hangingPunct="1">
              <a:buFont typeface="Wingdings" pitchFamily="2" charset="2"/>
              <a:buNone/>
            </a:pPr>
            <a:r>
              <a:rPr lang="en-US" altLang="en-US" sz="2400" dirty="0"/>
              <a:t>- areas frequented</a:t>
            </a:r>
          </a:p>
          <a:p>
            <a:pPr marL="609600" indent="-609600" eaLnBrk="1" hangingPunct="1">
              <a:buFont typeface="Wingdings" pitchFamily="2" charset="2"/>
              <a:buNone/>
            </a:pPr>
            <a:r>
              <a:rPr lang="en-US" altLang="en-US" sz="2400" dirty="0"/>
              <a:t>    </a:t>
            </a:r>
            <a:r>
              <a:rPr lang="en-US" altLang="en-US" sz="2400" u="sng" dirty="0"/>
              <a:t>Gang Expert will rely on these in court-Only if:</a:t>
            </a:r>
          </a:p>
          <a:p>
            <a:pPr marL="609600" indent="-609600" eaLnBrk="1" hangingPunct="1">
              <a:buFont typeface="Wingdings" pitchFamily="2" charset="2"/>
              <a:buAutoNum type="arabicParenR"/>
            </a:pPr>
            <a:r>
              <a:rPr lang="en-US" altLang="en-US" sz="2400" u="sng" dirty="0"/>
              <a:t>Properly Documented</a:t>
            </a:r>
          </a:p>
          <a:p>
            <a:pPr marL="609600" indent="-609600" eaLnBrk="1" hangingPunct="1">
              <a:buFont typeface="Wingdings" pitchFamily="2" charset="2"/>
              <a:buAutoNum type="arabicParenR"/>
            </a:pPr>
            <a:r>
              <a:rPr lang="en-US" altLang="en-US" sz="2400" u="sng" dirty="0"/>
              <a:t>You Testify to the FI</a:t>
            </a:r>
            <a:endParaRPr lang="en-US" altLang="en-US" sz="2400" dirty="0"/>
          </a:p>
        </p:txBody>
      </p:sp>
      <p:pic>
        <p:nvPicPr>
          <p:cNvPr id="32772" name="Content Placeholder 6" descr="barrios.jpg"/>
          <p:cNvPicPr>
            <a:picLocks noGrp="1" noChangeAspect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150" y="1981200"/>
            <a:ext cx="3086100" cy="4114800"/>
          </a:xfrm>
          <a:noFill/>
        </p:spPr>
      </p:pic>
    </p:spTree>
    <p:extLst>
      <p:ext uri="{BB962C8B-B14F-4D97-AF65-F5344CB8AC3E}">
        <p14:creationId xmlns:p14="http://schemas.microsoft.com/office/powerpoint/2010/main" val="7415427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>
                <a:ea typeface="ＭＳ Ｐゴシック" pitchFamily="-106" charset="-128"/>
              </a:rPr>
              <a:t>INVESTIGATION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371600"/>
            <a:ext cx="7772400" cy="5486400"/>
          </a:xfrm>
        </p:spPr>
        <p:txBody>
          <a:bodyPr>
            <a:normAutofit fontScale="77500" lnSpcReduction="20000"/>
          </a:bodyPr>
          <a:lstStyle/>
          <a:p>
            <a:r>
              <a:rPr lang="en-US" altLang="en-US" sz="2400" dirty="0"/>
              <a:t>As with any case, get good witness and victim statements:</a:t>
            </a:r>
          </a:p>
          <a:p>
            <a:pPr lvl="1"/>
            <a:r>
              <a:rPr lang="en-US" altLang="en-US" sz="2200" dirty="0"/>
              <a:t>What gang members say during crimes can be key</a:t>
            </a:r>
          </a:p>
          <a:p>
            <a:pPr lvl="1"/>
            <a:r>
              <a:rPr lang="en-US" altLang="en-US" sz="2200" dirty="0"/>
              <a:t>Record everything – Victims and witnesses will backtrack later or become uncooperative out of fear</a:t>
            </a:r>
          </a:p>
          <a:p>
            <a:pPr marL="457200" lvl="1" indent="0">
              <a:buNone/>
            </a:pPr>
            <a:endParaRPr lang="en-US" altLang="en-US" sz="2200" dirty="0"/>
          </a:p>
          <a:p>
            <a:r>
              <a:rPr lang="en-US" altLang="en-US" sz="2400" dirty="0"/>
              <a:t>Try and get them past fear of retaliation:</a:t>
            </a:r>
          </a:p>
          <a:p>
            <a:pPr lvl="1"/>
            <a:r>
              <a:rPr lang="en-US" altLang="en-US" sz="2200" dirty="0"/>
              <a:t>Their personal info will be redacted from reports</a:t>
            </a:r>
          </a:p>
          <a:p>
            <a:pPr lvl="1"/>
            <a:r>
              <a:rPr lang="en-US" altLang="en-US" sz="2200" dirty="0"/>
              <a:t>Witness relocation is an option (*Budget issues*)</a:t>
            </a:r>
          </a:p>
          <a:p>
            <a:pPr lvl="1"/>
            <a:endParaRPr lang="en-US" altLang="en-US" sz="2200" dirty="0"/>
          </a:p>
          <a:p>
            <a:r>
              <a:rPr lang="en-US" altLang="en-US" sz="2400" dirty="0"/>
              <a:t>Look for video of the crime</a:t>
            </a:r>
          </a:p>
          <a:p>
            <a:endParaRPr lang="en-US" altLang="en-US" sz="2400" dirty="0"/>
          </a:p>
          <a:p>
            <a:r>
              <a:rPr lang="en-US" altLang="en-US" sz="2400" dirty="0"/>
              <a:t>If victim/Witness is also a gang member:	</a:t>
            </a:r>
          </a:p>
          <a:p>
            <a:pPr lvl="1"/>
            <a:r>
              <a:rPr lang="en-US" altLang="en-US" sz="2200" dirty="0"/>
              <a:t>Get them to admit it if you can</a:t>
            </a:r>
          </a:p>
          <a:p>
            <a:pPr lvl="1"/>
            <a:r>
              <a:rPr lang="en-US" altLang="en-US" sz="2200" dirty="0"/>
              <a:t>Document your suspicion of membership if </a:t>
            </a:r>
            <a:r>
              <a:rPr lang="en-US" altLang="en-US" sz="2200" dirty="0" smtClean="0"/>
              <a:t>they </a:t>
            </a:r>
            <a:r>
              <a:rPr lang="en-US" altLang="en-US" sz="2200" dirty="0"/>
              <a:t>don’t admit</a:t>
            </a:r>
          </a:p>
          <a:p>
            <a:pPr lvl="1"/>
            <a:r>
              <a:rPr lang="en-US" altLang="en-US" sz="2200" dirty="0"/>
              <a:t>The info is going to come out anyway, so better to deal with it up front</a:t>
            </a:r>
          </a:p>
          <a:p>
            <a:pPr marL="457200" lvl="1" indent="0">
              <a:buNone/>
            </a:pPr>
            <a:endParaRPr lang="en-US" altLang="en-US" sz="2200" dirty="0"/>
          </a:p>
        </p:txBody>
      </p:sp>
    </p:spTree>
    <p:extLst>
      <p:ext uri="{BB962C8B-B14F-4D97-AF65-F5344CB8AC3E}">
        <p14:creationId xmlns:p14="http://schemas.microsoft.com/office/powerpoint/2010/main" val="30841585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>
                <a:ea typeface="ＭＳ Ｐゴシック" pitchFamily="-106" charset="-128"/>
              </a:rPr>
              <a:t>Follow-UP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en-US" altLang="en-US" sz="2400" u="sng" dirty="0"/>
              <a:t>Probation/Parole Searches</a:t>
            </a:r>
            <a:r>
              <a:rPr lang="en-US" altLang="en-US" sz="2400" dirty="0"/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en-US" sz="2400" dirty="0"/>
              <a:t>Clothing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en-US" sz="2400" dirty="0"/>
              <a:t>Gang Photos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en-US" sz="2400" dirty="0"/>
              <a:t>Rosters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en-US" sz="2400" dirty="0"/>
              <a:t>Newspaper Article/Police Reports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en-US" sz="2400" dirty="0"/>
              <a:t>Graffiti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en-US" sz="2400" dirty="0"/>
              <a:t>Flags/Posters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en-US" sz="2400" dirty="0"/>
              <a:t>CDs, Rap Lyrics</a:t>
            </a:r>
          </a:p>
          <a:p>
            <a:pPr eaLnBrk="1" hangingPunct="1">
              <a:buFont typeface="Wingdings" pitchFamily="2" charset="2"/>
              <a:buNone/>
            </a:pPr>
            <a:endParaRPr lang="en-US" altLang="en-US" sz="2400" dirty="0"/>
          </a:p>
        </p:txBody>
      </p:sp>
      <p:sp>
        <p:nvSpPr>
          <p:cNvPr id="2" name="ClipArt Placeholder 1"/>
          <p:cNvSpPr>
            <a:spLocks noGrp="1"/>
          </p:cNvSpPr>
          <p:nvPr>
            <p:ph type="clipArt" sz="half" idx="2"/>
          </p:nvPr>
        </p:nvSpPr>
        <p:spPr/>
      </p:sp>
      <p:pic>
        <p:nvPicPr>
          <p:cNvPr id="10" name="Picture 2" descr="F:\My Documents\Stauffer\Superior Court Cases\Gang Unit\Case Load\Guzman, Gregorio and Avina, Beth\Photos 8.6.10\R10-08-0124_2010-8-7_361_DSCF12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2514601"/>
            <a:ext cx="4648200" cy="4038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425574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>
                <a:ea typeface="ＭＳ Ｐゴシック" pitchFamily="-106" charset="-128"/>
              </a:rPr>
              <a:t>Follow-up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3800" u="sng" dirty="0"/>
              <a:t>SEARCH WARRANTS</a:t>
            </a:r>
            <a:r>
              <a:rPr lang="en-US" altLang="en-US" sz="3800" dirty="0"/>
              <a:t>: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3800" dirty="0"/>
              <a:t>If not on probation or parole, </a:t>
            </a:r>
            <a:r>
              <a:rPr lang="en-US" altLang="en-US" sz="3800" u="sng" dirty="0"/>
              <a:t>get a search warrant for their residence</a:t>
            </a:r>
            <a:r>
              <a:rPr lang="en-US" altLang="en-US" sz="3800" dirty="0"/>
              <a:t>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3800" dirty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3800" dirty="0"/>
              <a:t>Your case isn’t over once the on-view crime is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3800" dirty="0"/>
              <a:t>solved, a search warrant will help you: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3800" dirty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3800" dirty="0"/>
              <a:t> 1.  Identify other suspects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3800" dirty="0"/>
              <a:t> 2.  Solidify suspect’s gang membership (Be Mindful of Sanchez)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3800" dirty="0"/>
              <a:t> 3.  Provide evidence of other crimes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3800" dirty="0"/>
              <a:t> 4.  Provide you with intel for future cases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3800" dirty="0"/>
              <a:t> 5. Get guns off the streets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2800" dirty="0"/>
              <a:t>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2800" dirty="0"/>
              <a:t> 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28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4343171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816263" y="228600"/>
            <a:ext cx="7511473" cy="131248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>
                <a:ea typeface="ＭＳ Ｐゴシック" pitchFamily="-106" charset="-128"/>
              </a:rPr>
              <a:t>Follow-up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193818" y="1550550"/>
            <a:ext cx="7984837" cy="3048000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90000"/>
              </a:lnSpc>
            </a:pPr>
            <a:r>
              <a:rPr lang="en-US" altLang="en-US" sz="3800" dirty="0"/>
              <a:t>Social Media	</a:t>
            </a:r>
          </a:p>
          <a:p>
            <a:pPr lvl="1">
              <a:lnSpc>
                <a:spcPct val="90000"/>
              </a:lnSpc>
            </a:pPr>
            <a:r>
              <a:rPr lang="en-US" altLang="en-US" sz="3600" dirty="0"/>
              <a:t>ID accounts and preserve with providers</a:t>
            </a:r>
          </a:p>
          <a:p>
            <a:pPr lvl="1">
              <a:lnSpc>
                <a:spcPct val="90000"/>
              </a:lnSpc>
            </a:pPr>
            <a:r>
              <a:rPr lang="en-US" altLang="en-US" sz="3600" dirty="0"/>
              <a:t>SW to get records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en-US" altLang="en-US" sz="3600" dirty="0"/>
          </a:p>
          <a:p>
            <a:pPr lvl="1">
              <a:lnSpc>
                <a:spcPct val="90000"/>
              </a:lnSpc>
            </a:pPr>
            <a:endParaRPr lang="en-US" altLang="en-US" sz="3600" dirty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3800" dirty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2800" dirty="0"/>
              <a:t>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2800" dirty="0"/>
              <a:t> 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2800" dirty="0"/>
              <a:t> 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87580ED2-A8C7-48F9-980F-0CB9E381C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62" y="3109175"/>
            <a:ext cx="3513786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2015A33-7CC9-49EA-8B09-B7AB01542D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406" y="1447800"/>
            <a:ext cx="2613776" cy="46394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90FAB1A-345E-483C-9F9D-2EB05A1FA4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5073">
            <a:off x="3965407" y="2659611"/>
            <a:ext cx="2235404" cy="3976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8495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816263" y="228600"/>
            <a:ext cx="7511473" cy="131248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>
                <a:ea typeface="ＭＳ Ｐゴシック" pitchFamily="-106" charset="-128"/>
              </a:rPr>
              <a:t>Follow-up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371600"/>
            <a:ext cx="4495800" cy="3886200"/>
          </a:xfrm>
        </p:spPr>
        <p:txBody>
          <a:bodyPr>
            <a:normAutofit fontScale="55000" lnSpcReduction="20000"/>
          </a:bodyPr>
          <a:lstStyle/>
          <a:p>
            <a:pPr marL="457200" lvl="1" indent="0">
              <a:lnSpc>
                <a:spcPct val="90000"/>
              </a:lnSpc>
              <a:buNone/>
            </a:pPr>
            <a:endParaRPr lang="en-US" altLang="en-US" sz="3600" dirty="0"/>
          </a:p>
          <a:p>
            <a:pPr>
              <a:lnSpc>
                <a:spcPct val="90000"/>
              </a:lnSpc>
            </a:pPr>
            <a:r>
              <a:rPr lang="en-US" altLang="en-US" sz="3800" dirty="0"/>
              <a:t>Cell Phones</a:t>
            </a:r>
          </a:p>
          <a:p>
            <a:pPr lvl="1">
              <a:lnSpc>
                <a:spcPct val="90000"/>
              </a:lnSpc>
            </a:pPr>
            <a:r>
              <a:rPr lang="en-US" altLang="en-US" sz="3600" dirty="0"/>
              <a:t>Seize them and preserve them for download</a:t>
            </a:r>
          </a:p>
          <a:p>
            <a:pPr lvl="2">
              <a:lnSpc>
                <a:spcPct val="90000"/>
              </a:lnSpc>
            </a:pPr>
            <a:r>
              <a:rPr lang="en-US" altLang="en-US" sz="3400" dirty="0"/>
              <a:t>Many locked devices can be unlocked if preserved accordingly</a:t>
            </a:r>
          </a:p>
          <a:p>
            <a:pPr lvl="1">
              <a:lnSpc>
                <a:spcPct val="90000"/>
              </a:lnSpc>
            </a:pPr>
            <a:r>
              <a:rPr lang="en-US" altLang="en-US" sz="3600" dirty="0"/>
              <a:t>SW to download and examine</a:t>
            </a:r>
          </a:p>
          <a:p>
            <a:pPr lvl="1">
              <a:lnSpc>
                <a:spcPct val="90000"/>
              </a:lnSpc>
            </a:pPr>
            <a:endParaRPr lang="en-US" altLang="en-US" sz="3600" dirty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3800" dirty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2800" dirty="0"/>
              <a:t>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2800" dirty="0"/>
              <a:t> 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2800" dirty="0"/>
              <a:t>  </a:t>
            </a:r>
          </a:p>
        </p:txBody>
      </p:sp>
      <p:pic>
        <p:nvPicPr>
          <p:cNvPr id="2" name="VIDEO0008">
            <a:hlinkClick r:id="" action="ppaction://media"/>
            <a:extLst>
              <a:ext uri="{FF2B5EF4-FFF2-40B4-BE49-F238E27FC236}">
                <a16:creationId xmlns:a16="http://schemas.microsoft.com/office/drawing/2014/main" xmlns="" id="{0FBBBB28-40C3-42DA-BB24-0CD1E31EAB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51399" y="238539"/>
            <a:ext cx="406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827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3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816263" y="228600"/>
            <a:ext cx="7511473" cy="131248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>
                <a:ea typeface="ＭＳ Ｐゴシック" pitchFamily="-106" charset="-128"/>
              </a:rPr>
              <a:t>Follow-up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342900" y="1447800"/>
            <a:ext cx="8458200" cy="2590800"/>
          </a:xfrm>
        </p:spPr>
        <p:txBody>
          <a:bodyPr>
            <a:normAutofit fontScale="47500" lnSpcReduction="20000"/>
          </a:bodyPr>
          <a:lstStyle/>
          <a:p>
            <a:pPr marL="457200" lvl="1" indent="0">
              <a:lnSpc>
                <a:spcPct val="90000"/>
              </a:lnSpc>
              <a:buNone/>
            </a:pPr>
            <a:endParaRPr lang="en-US" altLang="en-US" sz="3600" dirty="0"/>
          </a:p>
          <a:p>
            <a:pPr>
              <a:lnSpc>
                <a:spcPct val="90000"/>
              </a:lnSpc>
            </a:pPr>
            <a:r>
              <a:rPr lang="en-US" altLang="en-US" sz="3800" dirty="0"/>
              <a:t>Jail Calls</a:t>
            </a:r>
          </a:p>
          <a:p>
            <a:pPr lvl="1">
              <a:lnSpc>
                <a:spcPct val="90000"/>
              </a:lnSpc>
            </a:pPr>
            <a:r>
              <a:rPr lang="en-US" altLang="en-US" sz="3600" dirty="0"/>
              <a:t>Great source of information and can lead to additional crimes</a:t>
            </a:r>
          </a:p>
          <a:p>
            <a:pPr lvl="2">
              <a:lnSpc>
                <a:spcPct val="90000"/>
              </a:lnSpc>
            </a:pPr>
            <a:r>
              <a:rPr lang="en-US" altLang="en-US" sz="3400" dirty="0"/>
              <a:t>Cases like Sunny Day on other major gang cases in the last 10 years were made by jail calls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3800" dirty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2800" dirty="0"/>
              <a:t>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2800" dirty="0"/>
              <a:t> 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2800" dirty="0"/>
              <a:t>  </a:t>
            </a:r>
          </a:p>
        </p:txBody>
      </p:sp>
      <p:pic>
        <p:nvPicPr>
          <p:cNvPr id="4" name="7bs491hLedited.wav">
            <a:extLst>
              <a:ext uri="{FF2B5EF4-FFF2-40B4-BE49-F238E27FC236}">
                <a16:creationId xmlns:a16="http://schemas.microsoft.com/office/drawing/2014/main" xmlns="" id="{F5F78EAA-34DF-468B-81B8-D52B48082E00}"/>
              </a:ext>
            </a:extLst>
          </p:cNvPr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4286248" y="4025348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64636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1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Act IMPACT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en-US" dirty="0"/>
              <a:t>Increased punishment (186.22(b)/12022.53(e))  </a:t>
            </a:r>
          </a:p>
          <a:p>
            <a:r>
              <a:rPr lang="en-US" altLang="en-US" dirty="0"/>
              <a:t>Increased bail (+$50k)</a:t>
            </a:r>
          </a:p>
          <a:p>
            <a:r>
              <a:rPr lang="en-US" altLang="en-US" dirty="0"/>
              <a:t>Misdemeanors increased to Felonies (186.22(d))</a:t>
            </a:r>
          </a:p>
          <a:p>
            <a:r>
              <a:rPr lang="en-US" altLang="en-US" dirty="0"/>
              <a:t>Felonies become strikes (1192.7(C)(28))</a:t>
            </a:r>
          </a:p>
          <a:p>
            <a:r>
              <a:rPr lang="en-US" altLang="en-US" dirty="0"/>
              <a:t>Death Penalty/LWOP (190.2(a)(22))</a:t>
            </a:r>
          </a:p>
          <a:p>
            <a:r>
              <a:rPr lang="en-US" altLang="en-US" dirty="0"/>
              <a:t>Probation/Parole Conditions</a:t>
            </a:r>
          </a:p>
          <a:p>
            <a:r>
              <a:rPr lang="en-US" altLang="en-US" dirty="0"/>
              <a:t>Gang Member Registration (186.30)</a:t>
            </a:r>
          </a:p>
          <a:p>
            <a:r>
              <a:rPr lang="en-US" altLang="en-US" dirty="0"/>
              <a:t>Prison/Jail Classification &amp; Housing</a:t>
            </a:r>
          </a:p>
          <a:p>
            <a:r>
              <a:rPr lang="en-US" altLang="en-US" dirty="0"/>
              <a:t>Probable Cause for Search Warrants</a:t>
            </a:r>
          </a:p>
          <a:p>
            <a:r>
              <a:rPr lang="en-US" altLang="en-US" dirty="0"/>
              <a:t>Prosecution of Juveniles in Adult Court * </a:t>
            </a:r>
          </a:p>
          <a:p>
            <a:r>
              <a:rPr lang="en-US" altLang="en-US" dirty="0"/>
              <a:t>Jury Hears Gang Evidence</a:t>
            </a:r>
          </a:p>
        </p:txBody>
      </p:sp>
    </p:spTree>
    <p:extLst>
      <p:ext uri="{BB962C8B-B14F-4D97-AF65-F5344CB8AC3E}">
        <p14:creationId xmlns:p14="http://schemas.microsoft.com/office/powerpoint/2010/main" val="22665989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Jamie Draper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San Mateo County District Attorney’s Office</a:t>
            </a:r>
          </a:p>
          <a:p>
            <a:r>
              <a:rPr lang="en-US" dirty="0"/>
              <a:t>Inspector</a:t>
            </a:r>
          </a:p>
          <a:p>
            <a:r>
              <a:rPr lang="en-US" dirty="0"/>
              <a:t>650-363-4073</a:t>
            </a:r>
          </a:p>
          <a:p>
            <a:r>
              <a:rPr lang="en-US" dirty="0"/>
              <a:t>jdraper@smcgov.org</a:t>
            </a:r>
          </a:p>
        </p:txBody>
      </p:sp>
      <p:sp>
        <p:nvSpPr>
          <p:cNvPr id="4" name="AutoShape 2" descr="data:image/png;base64,iVBORw0KGgoAAAANSUhEUgAAAHAAAABzCAMAAAB3qnbXAAAAyVBMVEX///8rMoyjkV8qMY0nL42ejFjY0b4mLo2dilXd18m7r47Px7AjLI37+vj9/fslLoz29fCuml4fKo7u6+McKI4yOIk+QYXp5tzJwKYxN4k7PoWEeXA3O4ZKSoFjXntGR4O0poBcWXx+dHNSUH9uZ3aMf2xBQ4Ogi0tnYXnl4dTEuZt1bXKynl2pl2Slk2OejmVXVH+Rg2qwn22bi2drZXiJfG2Wh2l5cHIZJZBya3Wpmm9TUn+ahE+fi1x/dXC5rIaVg1yuoHuahUX+ZezsAAASjElEQVRoge1baXeiytY+UCCoZbBKQJlBhqCGSRRRoyb3//+ouzExUWNi+txz1no/vHutdKcFeag9PHuo6r/++lvy0Ov1Hh7+3nf/SHr94aTV6nZH0+l0NOq22sNBv/evgQ1a3Y47Tx4fH0VeBIFfyHzjdrrtwb+w2MnInRNC2Gq5Cmxv62/93LPX+7Bk4dPk0B38g1gP/cl088xm4dqLGFrLMqW4EUrlWsaa5a2KTBTd0fCfUW5v2J0nu2rlqQwAcYg5CXf8EwmYYs2xl6WYuK1/QLft6Zxke1gaFhDDYe4EhzTn7W8JY44TsBbZS5ZsRsP/DW44Ykk6UxmBQwhTWcudE6IQhSr8Tr2l7TACRogTGH/PJvNu/+/DDaY8X8RaLSDEINO3w71hyCeFBmQBv8sre/G0XC00WD6HZTPIxKT7N23ZbyViZWtUQFhSAGDvP42xp73jmeuywmBQC6+fLGulaWtbF8Ce+rqcu+2/Azk5JLu1CkYTmDwYa1y+rbNCO/kM9bZrYmFQLbMkmmbh7d5brh0BlO+Mk2T651HSdUkRcWAlTln5XpFjTamNLBLeXUYOVwYZ02apVdlY0NGiZLnemwghySuJO/kzuH7nMYvx0XbMclHLWgReQ+3Ew2+AeBvLTJXqsCInNerGifDsyVFXAChwsjJmxdGfOE/7QEILI44xGc7JwDkQd3TMdCW9x8TMRqZRxvBbTOLGkTi1zCQzAhWrKqKwyGT6+whpuclew4xgBh7HWemyftejmWUeeot502QUXYV4iWZl0OgZx2QtgxYco5rZJqZWSA6/RWzxSQBLkvSQBJjTKwLgsqcjwV/4Jm6IrdG1hGhDcoJmWs07aGHauIyZpjFjrRUkmAbZ/MqQva6Y5RQ1ejOL1MLYJqECz5AQR2uIRi/YF9XLS/byUoXjwHMUBITHaavEaGjHAAVzWmiDfuSApO3f4CU7H8wnSMAteRoKHLMojUWgUE7PA6Pik7l76Ewb6RzmwLLFPvZNgWp+bCJBh8jhwNYLoSHZNZvcRxyxzfqwM14o4OGrJ1vGUuQ7GOXjasfPp60J5Nx+r5F+fzCcdDtzcVesHblGGiPoiUeZepXYAlJ1jGKWvYfYErOtgARrnZEAYl7NytwE7UjbQhSBmW+k9x4kr+Rxt7coBZWGlixbpFQ56ocqFmL2jh3bbOZTpC1CRivHYBo5JmOdKnFJ5tMfvvnQ7iQkzEGLysxapNkWY714ChVM7Z99deg2KsHg0ivJWPqmxni5zPkFLO4eV02mc3HsMFiP97MIY6VI1qphCvKYdL5ngP6BBJQTOE0NyXiZJqXhaHW03827XxPrw7Vye4OR+LLW5CZryhBRe9kkQFbKMpl+C3gghgZZTRMECL5YjQtPqr1MPNx6xUn3xmebxyqSOU63w6f9cpwRGyIzqsQbtx6lKxY6luxizSBsppln1lSZkU3r5s1uesM2EFMQ9wjZyUxNqnDRcDH2M/a2+YdulmPZG2s6JCEKIRhR1RA7t43XF/nurfplsuFnCrx15BGPSojBPkPj22bsdZ4WkD+rZK0ds06g1k7Bf8f5rXSzuXlp0BGXDGbQGEiKQVQrPAGH81taaicVxuY+WpJQgwQH1UOU8q1vqrDeptt5vq3r/vQR4gHbFWRTITfIiqFOOf+qp/6GtahghRJak8oyNUStXXL7kc3bsX33+Tvv6z6GqiA5KlYDLyYNb8W8++WuUbKCvI2BxAQ7yWYmdirxe1pqbf56fe58d3XEg7djK1hYOMwUzZfN4gup9vnMoooqACEiOS6hogj5b9cHvpEON9+u8K/eVFzJnGnossoatV+YNOanV3E74leoXpQxgqqJ030sG+S76DnKlGX577muNyUx5cwmK8d27KgCU5DL1x8mmS7nMaNYngOxIwgLMvqxau8/7366oe/yOVAxVHR7C0MVDYTuXjj1iKwpNhgtzkiZcxA9O/fnGmjwfCvwz1YggpcKVrFSoOxCuiZfWnGwSUyMV0VBksV4BUEYinfqEQD8Oe90xTHUjluGg0pEnVm1RzpnVmwnhow4zSiNqFZjRgjE0c94AHgntfY6vCdD+U8Zf5WSNaSPs1jsHXifgntCcRI5sUUt/nCvVh8+/+TEx1eal5hTFouSkKW9MIXF2SIGSQiZT6eIU+IilsBD75Yik7uAf3WBTWnwVK4Mlclz2Sk3n5ceA6xmSx9aS2yZsk6ug+bhS3M7ef6adK5u6m8qjUaFrhWGtVjKjPHpF25m1eCfpLAVU+HwjFz7w+D12odghdeAD69XX+s+xxgvmNxT1AUsxv7Qaf8/S41TJWeWkbTSsMVfUsig3Z6K7qR9ISOR71x+0u7yLvx59sVeAhzj7S3wVIwR6PCUyVuPUKxDO4nVuJzV3Prx8k1bIs+z/JWwIF8/4y/5dbrzBHMfRMcejGGK5P3BU2AF8FAo23FuUSDaSwoZbHheFFn4eRaPQNdyHNo0N/D8Zcoakj3z1lBy8sypZ+/01t+UQHaLpWFL8CqCt7uOwQHbHbTZ1qTdnW7EG3Bpp9tqT9zpoJ1e5s/e4UU9tnyYmRGv3pLp8fIwKZCyTLP0aWlykKqTawdpb8D9DsfX6LVeU/5smaDI17cpwnADcT3qXDpqi9iypkFuDEkYSxrvHmO/naxkb6HoVpAFEjS010H/8NpoYrJ5I4p+e+Ru0je4dONOW+/8cXyh4RXBDudGrcXxqkwXkoloOT9eHhEbQwFT1/J2pQHLXGeBdnpcm3sKgwdoKaAG5TeTs8neYNc862F6uPhqv7OTIMpIakSyCS37kVAepsTSinS5sDQl1urFNcv0Om82bV0UTd1nPj3/9/QtlCbiZfHSJU5tjx3Timd7vw4eG11Bua04xjJLSFrYuF5e1zuTd6C+e+5MI/CesxsHJ/TOZd3RJnata5TDVPN82RMb7Q3cFJmmpG8XBlR29OWqzu51TqpssWfGBUD+DHB04oqBeBHEw2T8Pp5DApTEfONUw3kz9kCCJEmxjrXr4mO4OT23vzkjswbw89Fn1Hehh7/68yX+GAcKzu5wBCzex1moGVRclzKdzwecW3EqsmdFXfczHCabc5M8dF6Yj3kgp5dNHTFJlvIJj6H+VbEzSM++n36+TAP4cWf/jLZ7nYslTl9M7vRwZFZzeLH243Fgh6IINROtKye9+Hrr9WOJDeAHfPeierhY4gi4BtYW+U1pA03jsAHcQykg0/1apggajwujDzbnFu25H2/T4c8AL9rq3oUVuztLYGgdVLUsAOBju8kVqxrp9izNAs+ULwAnh9d02jmTzebkww3gm2cOO4e0c3ET2/l8Rku0KOMFJVl5EXcGaC4Jy5K9dgk4SEFx58KKr29XHj4BB69XN/H8mXO1ni2M10nCksoR3gCPKsUM1DqhzF2q9KF7nY4+QqEBfKex7nX+EM/8DlYoIGFFSObgRqVwaULAaRBKirKSr2043Fwi8ieN9twde+qIBptrxDO7d0VoEzkjCxOnsWFDY8N5CIC6x5gxeKl94aUPwNFnIvKni71XKAJOVdjo+SLxP19Q4C7CjObpkudwyCzdj8BHUCOC59L8Mg4HrQtp988Bk/d/9C9val2Q+osuME2HRI9jpgYQClbhg32w9XPTdJJ+A5j+4sbOi8adUVsTsAOX1YQP9jHZn7umE2BjN/7+nT03RJ+r2R6Jut8hKv7Y/pB2PwyOrgDF+3cO5vuPZ4ODPB7VNyJb+vGhXNzo/78DvH/nJAk+n30q21rk+KFAJShX5Vnycxv2/uYN4PN9wBbxKXNSqhzOj89uJ8tmgmPG+70Hbnq3SfkEvPtqvSlrYipJtHEShHdv2hukJTQUPtT5RRVw+kvnF9sqb4B3e6zBvKrNdVWOHUDE6mki5e4cLJSVZwrIi5CR/MJrhmm6Yb+ZDJ1JmwTSKlxWSbrFTep7p4QRb8tRZTabTLolL8Rf6HSSvr7eB3wY8Y6zRUjxl5WE8P7EYpP/rKgzq4+bD7HsvLi/ANy5Lv/tWPIk/XmBclVuOGwcUaU61fQP88rEK7PZKtt7GO0ff+HufKfD3x0EtMSFnIcRlGdyHsk++9EGdvicOrEJ7ktrhPMv3cwNQHE0FcXvR71vsqkiqhWJEW/tAAvrxw8TQHeBOFOhSh7bCtyyubvE9nN3Ci3pvbdaSZoUGWmSLSNshuyHN/ZBpwhhsyJJZaiy93SXwNvPrSl/D3DKOzhcm4zlWwon+Dv348rDqNnAUUp2oXO6p8jV/N42Vft5Ait0f4zYNlnLuWdqWIgEqL7Hj2dhO5mXlHqlLgucYFu1zU/vJIL282DEs68/AfbdHWPa1AksKQ4YHGXnrwcZA2C8GspFv7Cwtvwyx7iS1nMfAG8Pod+lS9a1XQbqOFCjpVKvycWMvAWFjePVMvLSUMPU321+XmJL7EEp/JNzDZJKx0FFsrVWWx6VsvnFGvodNpe9/b4klSrHCg3uuHyL/atZ4feAD/NdTj0H+UVSLgJNDsjoqhtnQ0XO90aMZCtbSYzxM8F10/6PgLD+QI72tiJLefhk1VF2ven14O48CUtIZuI0W6jUvFLBSfrdY53USV3IF+novbb6on8wEaOMGdokJXOGudlXVoKs2Jw2QAZpvIaT85176/0nzyyUT01B816pNj+v184zmWcKXj8tdbnZaVUEp/yagnqd5qgDtyQBEjjNNmWbn19qvdmjfJh8HdQ0gMdrn3gJ1Nm5b5M0ZnCzM2883qCSgZsAo2dbKFC17WIrCAv+9XyNg44L8nprFpU2V9yPodCELX2qrfLaKsjSihjZTm4m9S4JGWGpUKx7EY3WDBcT94xxBhuowndvUzeo83fsroH6mA9Bwf1wMk7mSQjpFpQts6RyqMl+4w8HPqBWoG49RaBxkgs0IJtPxEFT+74OGplM2u3uaDQ9nCZER9B3wFbC+k05ho7HF1aBLBnf7RAM5ztP1n0HcUy+Jh7mqJd9NvLNCsW0OfDVcV83AHU1S3xf4VSsrFqL8+YITlNsMzjgvy11u0npyFiQmDyyEwvnirwtHk8HR/qtLsjoKN1b0qhteHg0VNpskBQLwOIYTrJT9ttUAFmjYLBm5r68TlRtZUmyueS/2bG8ZZRuIgKrKIygG0aa7S2doVb2/ZZZsxVHxphZ2xTvM9XTt6FTM/GO/PJ0zMQlZY4Fz8OMFJuLMEmhCq6SmxubH4idZMUw0DuGma2jOIptTjb3InsfsjfsiFmgYcmGLMFI+t6pY69WimsOvZbhARAxp5WVijXMLJNcxbUX7sho+EMueuhPDvxuGdWUEfIygR6UBipSqL5Mpveq3ImbGALVQ1UCGgyShTq2lFrL97vk0P0GsxmhkpeZxciOJXCRDRmOw9YKCDlMftGLgSXWWIO+FQyehJC0o6WnYeSvMpK4o/b1AwatqUsIJFokUDtLF7VuxU8BlfRcAvt9s2V9KcNOYpjQ1XEoyyysMExZOZopYM3fl9Dmzw9TyBgTCP7WqOMmorirAgfJzWhbXwCXRb5cpJ7J0agid/X5gRhalHEMEgP1ckxl1Mre5zhKFT/eh9WLuBObQf+uOVKzsh1JxqanNwN607PTco2s1FAx2PLXx6IGU5J5grkumsEckgrDzD312JEDZSmqtc29RnLf0TVJYIA09dVxfMf5fhRmumpr0mxH/uBAXX8ksmtJtpryHwlFZavNgbPjM2XKCQKVQTCGGo9D5hgsUOfqsQVEgYLWFicrS8K2/ug0XdsllU+b/hxH6Rg3T+OQDvoFloSU6tl2riHBW4Me9TDZ5crbATQO7YG5GS8jnT89FQmGTAId2FA1SONCDNIC22ZWawvWvFhRf29y0vp4HMHLS7KO30aisD7JMZLfm+9T+q2NWNgaVWfh8VnSYu2PnVCBxaJVZVFLQcyaDWXofkx1DEXhUaeaZK5L8fC1yvkVZCdhi5zKpnJ0iIW3d9be8dCclySQoJGyXZCtLOjwoZfETSTJOC7F5O+f+BxOE1LZitCMqhDjmM5MeVOcVTwZGnbsPGvmA7HCUceGDKguSjL/G9r8lF7bnSdV7DCChBh5G1jHOZbmCxTSiezFjv00Q3htMxzFmrUqSTL6w1OQX6Tfns7F0oh1RKmmvp9MHG9lO9TksSpH0PoxloIZZ7HMxPlo8g8cTO71pxtWLEPwz7o5Gwgk5sXewsFmrCJNYRoCWhe75kzyP3fIfDLaJORpV8xiPzI1BlNJBqeUND0Csquak96v/+hJb5D+BNLCnDzyu7JYGvsxiLEsyh15JHN32vofDz/flt5g2OpOD/P540nmLqSO9rD/b/43gV6/3x8Mho0MjocU/0Ws/5f/m/JfDuUyeE6RIU8AAAAASUVORK5CYII="/>
          <p:cNvSpPr>
            <a:spLocks noChangeAspect="1" noChangeArrowheads="1"/>
          </p:cNvSpPr>
          <p:nvPr/>
        </p:nvSpPr>
        <p:spPr bwMode="auto">
          <a:xfrm>
            <a:off x="12065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964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People’s Exhibit #1: Jury Hears Gang Evidence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Gang evidence is admissible when it is relevant to prove the STEP Act. (P v. Valdez)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745167"/>
            <a:ext cx="5064967" cy="3367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1544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STEP Act</a:t>
            </a:r>
            <a:br>
              <a:rPr lang="en-US" dirty="0"/>
            </a:br>
            <a:r>
              <a:rPr lang="en-US" dirty="0"/>
              <a:t>Important Sections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37160" indent="0">
              <a:buNone/>
            </a:pPr>
            <a:r>
              <a:rPr lang="en-US" u="sng" dirty="0"/>
              <a:t>PC 186.22(f): </a:t>
            </a:r>
            <a:r>
              <a:rPr lang="en-US" dirty="0"/>
              <a:t>Definition of a Criminal Street Gang</a:t>
            </a:r>
          </a:p>
          <a:p>
            <a:pPr marL="137160" indent="0">
              <a:buNone/>
            </a:pPr>
            <a:endParaRPr lang="en-US" dirty="0"/>
          </a:p>
          <a:p>
            <a:pPr>
              <a:buNone/>
            </a:pPr>
            <a:r>
              <a:rPr lang="en-US" altLang="en-US" u="sng" dirty="0"/>
              <a:t>186.22(b)(1) PC</a:t>
            </a:r>
            <a:r>
              <a:rPr lang="en-US" altLang="en-US" dirty="0"/>
              <a:t>:  felony enhancement</a:t>
            </a:r>
          </a:p>
          <a:p>
            <a:pPr>
              <a:buNone/>
            </a:pPr>
            <a:r>
              <a:rPr lang="en-US" altLang="en-US" dirty="0"/>
              <a:t> (felony committed for or with the gang)</a:t>
            </a:r>
          </a:p>
          <a:p>
            <a:pPr>
              <a:buNone/>
            </a:pPr>
            <a:endParaRPr lang="en-US" altLang="en-US" dirty="0"/>
          </a:p>
          <a:p>
            <a:pPr>
              <a:buNone/>
            </a:pPr>
            <a:r>
              <a:rPr lang="en-US" altLang="en-US" u="sng" dirty="0"/>
              <a:t>186.22(a) PC</a:t>
            </a:r>
            <a:r>
              <a:rPr lang="en-US" altLang="en-US" dirty="0"/>
              <a:t>: substantive charge (</a:t>
            </a:r>
            <a:r>
              <a:rPr lang="en-US" altLang="en-US" dirty="0" err="1"/>
              <a:t>fel</a:t>
            </a:r>
            <a:r>
              <a:rPr lang="en-US" altLang="en-US" dirty="0"/>
              <a:t>/</a:t>
            </a:r>
            <a:r>
              <a:rPr lang="en-US" altLang="en-US" dirty="0" err="1"/>
              <a:t>misd</a:t>
            </a:r>
            <a:r>
              <a:rPr lang="en-US" altLang="en-US" dirty="0"/>
              <a:t>)</a:t>
            </a:r>
          </a:p>
          <a:p>
            <a:pPr>
              <a:buNone/>
            </a:pPr>
            <a:r>
              <a:rPr lang="en-US" altLang="en-US" dirty="0"/>
              <a:t>(active participation in the gang)</a:t>
            </a:r>
          </a:p>
          <a:p>
            <a:pPr>
              <a:buNone/>
            </a:pPr>
            <a:endParaRPr lang="en-US" altLang="en-US" u="sng" dirty="0"/>
          </a:p>
          <a:p>
            <a:pPr>
              <a:buNone/>
            </a:pPr>
            <a:r>
              <a:rPr lang="en-US" altLang="en-US" u="sng" dirty="0"/>
              <a:t>186.22(d) PC</a:t>
            </a:r>
            <a:r>
              <a:rPr lang="en-US" altLang="en-US" dirty="0"/>
              <a:t>: enhances </a:t>
            </a:r>
            <a:r>
              <a:rPr lang="en-US" altLang="en-US" dirty="0" err="1"/>
              <a:t>misd</a:t>
            </a:r>
            <a:r>
              <a:rPr lang="en-US" altLang="en-US" dirty="0"/>
              <a:t> to felony</a:t>
            </a:r>
          </a:p>
          <a:p>
            <a:pPr>
              <a:buNone/>
            </a:pPr>
            <a:r>
              <a:rPr lang="en-US" altLang="en-US" dirty="0"/>
              <a:t>(misdemeanor to benefit gang)</a:t>
            </a:r>
          </a:p>
        </p:txBody>
      </p:sp>
    </p:spTree>
    <p:extLst>
      <p:ext uri="{BB962C8B-B14F-4D97-AF65-F5344CB8AC3E}">
        <p14:creationId xmlns:p14="http://schemas.microsoft.com/office/powerpoint/2010/main" val="36996017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Criminal Street Gang Defined</a:t>
            </a:r>
            <a:br>
              <a:rPr lang="en-US" dirty="0"/>
            </a:br>
            <a:r>
              <a:rPr lang="en-US" dirty="0"/>
              <a:t>(PC 186.22(f))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Primary Activity </a:t>
            </a:r>
            <a:r>
              <a:rPr lang="en-US" dirty="0"/>
              <a:t>(Crimes listed in 186.22(e))</a:t>
            </a:r>
          </a:p>
          <a:p>
            <a:pPr lvl="1"/>
            <a:r>
              <a:rPr lang="en-US" dirty="0"/>
              <a:t>Gang Expert Testimony</a:t>
            </a:r>
          </a:p>
          <a:p>
            <a:pPr lvl="1"/>
            <a:r>
              <a:rPr lang="en-US" dirty="0"/>
              <a:t>Prior Crimes Committed by the Gang</a:t>
            </a:r>
          </a:p>
          <a:p>
            <a:pPr lvl="1"/>
            <a:r>
              <a:rPr lang="en-US" dirty="0"/>
              <a:t>Current Crime </a:t>
            </a:r>
          </a:p>
          <a:p>
            <a:pPr lvl="1"/>
            <a:r>
              <a:rPr lang="en-US" dirty="0"/>
              <a:t>Documents Produced by the Gang </a:t>
            </a:r>
          </a:p>
        </p:txBody>
      </p:sp>
    </p:spTree>
    <p:extLst>
      <p:ext uri="{BB962C8B-B14F-4D97-AF65-F5344CB8AC3E}">
        <p14:creationId xmlns:p14="http://schemas.microsoft.com/office/powerpoint/2010/main" val="14649653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Criminal Street Gang Defined</a:t>
            </a:r>
            <a:br>
              <a:rPr lang="en-US" dirty="0"/>
            </a:br>
            <a:r>
              <a:rPr lang="en-US" dirty="0"/>
              <a:t>(PC 186.22(f))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Pattern Offenses: Members must have engaged in a pattern of criminal activity. </a:t>
            </a:r>
          </a:p>
          <a:p>
            <a:pPr lvl="1"/>
            <a:r>
              <a:rPr lang="en-US" dirty="0"/>
              <a:t>2 or More Offenses (Listed in 186.22(e)</a:t>
            </a:r>
          </a:p>
          <a:p>
            <a:pPr lvl="1"/>
            <a:r>
              <a:rPr lang="en-US" dirty="0"/>
              <a:t>After 1988 (Enactment of STEP Act) </a:t>
            </a:r>
          </a:p>
          <a:p>
            <a:pPr lvl="1"/>
            <a:r>
              <a:rPr lang="en-US" dirty="0"/>
              <a:t>Within 3 Years of Most Recent offense </a:t>
            </a:r>
          </a:p>
          <a:p>
            <a:pPr lvl="2"/>
            <a:r>
              <a:rPr lang="en-US" dirty="0"/>
              <a:t>Should be within 3 years of your crime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921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2800" dirty="0"/>
              <a:t>Pattern Offenses/Primary Activity</a:t>
            </a:r>
            <a:br>
              <a:rPr lang="en-US" sz="2800" dirty="0"/>
            </a:br>
            <a:r>
              <a:rPr lang="en-US" sz="2800" dirty="0"/>
              <a:t>PC 186.22(e)</a:t>
            </a:r>
            <a:endParaRPr lang="en-US" sz="3200" u="sng" dirty="0">
              <a:ea typeface="ＭＳ Ｐゴシック" pitchFamily="-106" charset="-128"/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/>
              <a:t>Murder/Manslaughter</a:t>
            </a:r>
          </a:p>
          <a:p>
            <a:pPr marL="137160" indent="0" eaLnBrk="1" hangingPunct="1">
              <a:buNone/>
            </a:pPr>
            <a:endParaRPr lang="en-US" altLang="en-US" dirty="0"/>
          </a:p>
          <a:p>
            <a:pPr eaLnBrk="1" hangingPunct="1"/>
            <a:r>
              <a:rPr lang="en-US" altLang="en-US" dirty="0"/>
              <a:t>Assault w/DW (</a:t>
            </a:r>
            <a:r>
              <a:rPr lang="en-US" altLang="en-US" dirty="0" err="1"/>
              <a:t>Misd</a:t>
            </a:r>
            <a:r>
              <a:rPr lang="en-US" altLang="en-US" dirty="0"/>
              <a:t>/</a:t>
            </a:r>
            <a:r>
              <a:rPr lang="en-US" altLang="en-US" dirty="0" err="1"/>
              <a:t>Fel</a:t>
            </a:r>
            <a:r>
              <a:rPr lang="en-US" altLang="en-US" dirty="0"/>
              <a:t>)</a:t>
            </a:r>
          </a:p>
          <a:p>
            <a:pPr marL="137160" indent="0" eaLnBrk="1" hangingPunct="1">
              <a:buNone/>
            </a:pPr>
            <a:endParaRPr lang="en-US" altLang="en-US" dirty="0"/>
          </a:p>
          <a:p>
            <a:pPr eaLnBrk="1" hangingPunct="1"/>
            <a:r>
              <a:rPr lang="en-US" altLang="en-US" dirty="0"/>
              <a:t>211/Carjacking/Burg./Grand Theft</a:t>
            </a:r>
          </a:p>
          <a:p>
            <a:pPr marL="137160" indent="0" eaLnBrk="1" hangingPunct="1">
              <a:buNone/>
            </a:pPr>
            <a:endParaRPr lang="en-US" altLang="en-US" dirty="0"/>
          </a:p>
          <a:p>
            <a:pPr eaLnBrk="1" hangingPunct="1"/>
            <a:r>
              <a:rPr lang="en-US" altLang="en-US" dirty="0"/>
              <a:t>Vandalism (Felony)</a:t>
            </a:r>
          </a:p>
          <a:p>
            <a:pPr marL="137160" indent="0" eaLnBrk="1" hangingPunct="1">
              <a:buNone/>
            </a:pPr>
            <a:endParaRPr lang="en-US" altLang="en-US" dirty="0"/>
          </a:p>
          <a:p>
            <a:pPr eaLnBrk="1" hangingPunct="1"/>
            <a:r>
              <a:rPr lang="en-US" altLang="en-US" dirty="0"/>
              <a:t>Narcotics Sales</a:t>
            </a:r>
          </a:p>
        </p:txBody>
      </p:sp>
      <p:sp>
        <p:nvSpPr>
          <p:cNvPr id="25604" name="Rectangle 5"/>
          <p:cNvSpPr>
            <a:spLocks noGrp="1" noChangeArrowheads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/>
              <a:t>Illegal Firearms </a:t>
            </a:r>
            <a:r>
              <a:rPr lang="en-US" altLang="en-US" dirty="0" err="1"/>
              <a:t>Possn</a:t>
            </a:r>
            <a:r>
              <a:rPr lang="en-US" altLang="en-US" dirty="0"/>
              <a:t>. (</a:t>
            </a:r>
            <a:r>
              <a:rPr lang="en-US" altLang="en-US" dirty="0" err="1"/>
              <a:t>Misd</a:t>
            </a:r>
            <a:r>
              <a:rPr lang="en-US" altLang="en-US" dirty="0"/>
              <a:t>/</a:t>
            </a:r>
            <a:r>
              <a:rPr lang="en-US" altLang="en-US" dirty="0" err="1"/>
              <a:t>Fel</a:t>
            </a:r>
            <a:r>
              <a:rPr lang="en-US" altLang="en-US" dirty="0"/>
              <a:t>) </a:t>
            </a:r>
          </a:p>
          <a:p>
            <a:pPr marL="137160" indent="0" eaLnBrk="1" hangingPunct="1">
              <a:buNone/>
            </a:pPr>
            <a:endParaRPr lang="en-US" altLang="en-US" dirty="0"/>
          </a:p>
          <a:p>
            <a:pPr eaLnBrk="1" hangingPunct="1"/>
            <a:r>
              <a:rPr lang="en-US" altLang="en-US" dirty="0"/>
              <a:t>PC 422</a:t>
            </a:r>
          </a:p>
          <a:p>
            <a:pPr marL="137160" indent="0" eaLnBrk="1" hangingPunct="1">
              <a:buNone/>
            </a:pPr>
            <a:endParaRPr lang="en-US" altLang="en-US" dirty="0"/>
          </a:p>
          <a:p>
            <a:pPr eaLnBrk="1" hangingPunct="1"/>
            <a:r>
              <a:rPr lang="en-US" altLang="en-US" dirty="0"/>
              <a:t>PC 136.1</a:t>
            </a:r>
          </a:p>
          <a:p>
            <a:pPr marL="137160" indent="0" eaLnBrk="1" hangingPunct="1">
              <a:buNone/>
            </a:pPr>
            <a:endParaRPr lang="en-US" altLang="en-US" dirty="0"/>
          </a:p>
          <a:p>
            <a:pPr eaLnBrk="1" hangingPunct="1"/>
            <a:r>
              <a:rPr lang="en-US" altLang="en-US" dirty="0"/>
              <a:t>VC 10851</a:t>
            </a:r>
          </a:p>
          <a:p>
            <a:pPr marL="137160" indent="0" eaLnBrk="1" hangingPunct="1">
              <a:buNone/>
            </a:pPr>
            <a:endParaRPr lang="en-US" altLang="en-US" dirty="0"/>
          </a:p>
          <a:p>
            <a:pPr eaLnBrk="1" hangingPunct="1"/>
            <a:r>
              <a:rPr lang="en-US" altLang="en-US" dirty="0"/>
              <a:t>PC 246</a:t>
            </a:r>
          </a:p>
        </p:txBody>
      </p:sp>
    </p:spTree>
    <p:extLst>
      <p:ext uri="{BB962C8B-B14F-4D97-AF65-F5344CB8AC3E}">
        <p14:creationId xmlns:p14="http://schemas.microsoft.com/office/powerpoint/2010/main" val="154854526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Mesh</Template>
  <TotalTime>4693</TotalTime>
  <Words>1675</Words>
  <Application>Microsoft Office PowerPoint</Application>
  <PresentationFormat>On-screen Show (4:3)</PresentationFormat>
  <Paragraphs>308</Paragraphs>
  <Slides>40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ＭＳ Ｐゴシック</vt:lpstr>
      <vt:lpstr>Arial</vt:lpstr>
      <vt:lpstr>Calibri</vt:lpstr>
      <vt:lpstr>Century Gothic</vt:lpstr>
      <vt:lpstr>Wingdings</vt:lpstr>
      <vt:lpstr>Wingdings 2</vt:lpstr>
      <vt:lpstr>Mesh</vt:lpstr>
      <vt:lpstr>Jamie Draper</vt:lpstr>
      <vt:lpstr>Overview</vt:lpstr>
      <vt:lpstr>Definition of a Criminal Street Gang (PC 186.22(f))</vt:lpstr>
      <vt:lpstr>STEP Act IMPACT</vt:lpstr>
      <vt:lpstr>People’s Exhibit #1: Jury Hears Gang Evidence </vt:lpstr>
      <vt:lpstr>STEP Act Important Sections</vt:lpstr>
      <vt:lpstr>Criminal Street Gang Defined (PC 186.22(f))</vt:lpstr>
      <vt:lpstr>Criminal Street Gang Defined (PC 186.22(f))</vt:lpstr>
      <vt:lpstr>Pattern Offenses/Primary Activity PC 186.22(e)</vt:lpstr>
      <vt:lpstr>Gang Enhancement: 186.22(b)</vt:lpstr>
      <vt:lpstr>Gang Enhancement: 186.22(b)</vt:lpstr>
      <vt:lpstr>Benefit/Direction/Association</vt:lpstr>
      <vt:lpstr>Gang Enhancement: Life Sentences</vt:lpstr>
      <vt:lpstr>Gun Use Allegation PC 12022.53(E)</vt:lpstr>
      <vt:lpstr>Albillar</vt:lpstr>
      <vt:lpstr>Albillar</vt:lpstr>
      <vt:lpstr>Albillar: Association Theory</vt:lpstr>
      <vt:lpstr>People v. rodriguez </vt:lpstr>
      <vt:lpstr>PC 186.22(A)</vt:lpstr>
      <vt:lpstr>PC 186.22(A) </vt:lpstr>
      <vt:lpstr>People v. Prunty  </vt:lpstr>
      <vt:lpstr>People v. Prunty: Facts</vt:lpstr>
      <vt:lpstr>People v. Prunty: Expert Testimony</vt:lpstr>
      <vt:lpstr>People v. Prunty: Issue &amp; Ruling</vt:lpstr>
      <vt:lpstr>People v. Prunty: Issue &amp; Ruling</vt:lpstr>
      <vt:lpstr>Organizational Nexus Court Suggests</vt:lpstr>
      <vt:lpstr>Organizational Nexus</vt:lpstr>
      <vt:lpstr>People v. Sanchez </vt:lpstr>
      <vt:lpstr>Prior to Sanchez</vt:lpstr>
      <vt:lpstr>People v. Sanchez</vt:lpstr>
      <vt:lpstr>Field Identification Cards &amp; Sanchez</vt:lpstr>
      <vt:lpstr>Sources of Gang Intel/Documentation</vt:lpstr>
      <vt:lpstr>DOCUMENTATION</vt:lpstr>
      <vt:lpstr>INVESTIGATION</vt:lpstr>
      <vt:lpstr>Follow-UP</vt:lpstr>
      <vt:lpstr>Follow-up</vt:lpstr>
      <vt:lpstr>Follow-up</vt:lpstr>
      <vt:lpstr>Follow-up</vt:lpstr>
      <vt:lpstr>Follow-up</vt:lpstr>
      <vt:lpstr>Jamie Draper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Joshua Stauffer</dc:creator>
  <cp:lastModifiedBy>Paula Vielman-Reeves</cp:lastModifiedBy>
  <cp:revision>79</cp:revision>
  <dcterms:created xsi:type="dcterms:W3CDTF">2014-10-20T14:58:48Z</dcterms:created>
  <dcterms:modified xsi:type="dcterms:W3CDTF">2019-04-01T17:09:39Z</dcterms:modified>
</cp:coreProperties>
</file>