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1"/>
    <p:sldMasterId id="2147483684" r:id="rId2"/>
    <p:sldMasterId id="2147483701" r:id="rId3"/>
  </p:sldMasterIdLst>
  <p:notesMasterIdLst>
    <p:notesMasterId r:id="rId25"/>
  </p:notesMasterIdLst>
  <p:sldIdLst>
    <p:sldId id="298" r:id="rId4"/>
    <p:sldId id="300" r:id="rId5"/>
    <p:sldId id="290" r:id="rId6"/>
    <p:sldId id="291" r:id="rId7"/>
    <p:sldId id="301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302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32787A"/>
    <a:srgbClr val="EDEDED"/>
    <a:srgbClr val="4C9AF8"/>
    <a:srgbClr val="174C8D"/>
    <a:srgbClr val="6E5E98"/>
    <a:srgbClr val="DC7229"/>
    <a:srgbClr val="7896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234" y="96"/>
      </p:cViewPr>
      <p:guideLst>
        <p:guide orient="horz" pos="2302"/>
        <p:guide pos="29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A98B960-786A-A943-ACAA-8EB3CE70CA05}" type="datetime1">
              <a:rPr lang="en-US"/>
              <a:pPr>
                <a:defRPr/>
              </a:pPr>
              <a:t>1/27/2016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368BC8C-3714-D84A-9C2D-A980FB6AF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67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7652E7-D20A-BD48-AFE8-C04AB8AEAD1F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9062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BC99E0-3F34-034C-A66C-E1EAE10C439D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187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731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01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6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59484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842001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821F82-96BA-D944-9BE7-EFCF8A47DC74}" type="datetime1">
              <a:rPr lang="en-US"/>
              <a:pPr>
                <a:defRPr/>
              </a:pPr>
              <a:t>1/27/2016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D9FCADF-2B4C-0B4E-B64C-1B3813AF91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71986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DFAD361-7390-064D-8927-D120E3BF7782}" type="datetime1">
              <a:rPr lang="en-US"/>
              <a:pPr>
                <a:defRPr/>
              </a:pPr>
              <a:t>1/27/2016</a:t>
            </a:fld>
            <a:endParaRPr lang="en-US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3B0989A-4BA5-E345-ACDD-6392F6F39E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690366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842001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821F82-96BA-D944-9BE7-EFCF8A47DC74}" type="datetime1">
              <a:rPr lang="en-US"/>
              <a:pPr>
                <a:defRPr/>
              </a:pPr>
              <a:t>1/27/2016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D9FCADF-2B4C-0B4E-B64C-1B3813AF91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39942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DFAD361-7390-064D-8927-D120E3BF7782}" type="datetime1">
              <a:rPr lang="en-US"/>
              <a:pPr>
                <a:defRPr/>
              </a:pPr>
              <a:t>1/27/2016</a:t>
            </a:fld>
            <a:endParaRPr lang="en-US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3B0989A-4BA5-E345-ACDD-6392F6F39E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20202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2153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70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408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0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1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15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47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477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08495A8-7036-3B4B-9629-AE66E9D94112}" type="datetime1">
              <a:rPr lang="en-US"/>
              <a:pPr>
                <a:defRPr/>
              </a:pPr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6EF460-D88C-A64E-A7EE-539678EE0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9" b="6250"/>
          <a:stretch>
            <a:fillRect/>
          </a:stretch>
        </p:blipFill>
        <p:spPr bwMode="auto">
          <a:xfrm>
            <a:off x="0" y="4071938"/>
            <a:ext cx="1606550" cy="27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5994400"/>
            <a:ext cx="9144000" cy="863600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9" descr="SMC_Horiz_Lockup_Reverse.png"/>
          <p:cNvPicPr>
            <a:picLocks noChangeAspect="1"/>
          </p:cNvPicPr>
          <p:nvPr userDrawn="1"/>
        </p:nvPicPr>
        <p:blipFill>
          <a:blip r:embed="rId20">
            <a:alphaModFix amt="78000"/>
          </a:blip>
          <a:srcRect/>
          <a:stretch>
            <a:fillRect/>
          </a:stretch>
        </p:blipFill>
        <p:spPr bwMode="auto">
          <a:xfrm>
            <a:off x="4046538" y="6113463"/>
            <a:ext cx="49879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91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>
          <a:solidFill>
            <a:srgbClr val="77933C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1">
          <a:solidFill>
            <a:srgbClr val="77933C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1">
          <a:solidFill>
            <a:srgbClr val="77933C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>
          <a:solidFill>
            <a:srgbClr val="77933C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>
          <a:solidFill>
            <a:srgbClr val="77933C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>
          <a:solidFill>
            <a:srgbClr val="77933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08495A8-7036-3B4B-9629-AE66E9D94112}" type="datetime1">
              <a:rPr lang="en-US"/>
              <a:pPr>
                <a:defRPr/>
              </a:pPr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6EF460-D88C-A64E-A7EE-539678EE0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4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bt.ca.gov/caebtclient/cashlocationSearch.rec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ybenefitscalwin.org/" TargetMode="Externa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icture Placeholder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Rectangle 4"/>
          <p:cNvSpPr/>
          <p:nvPr/>
        </p:nvSpPr>
        <p:spPr>
          <a:xfrm>
            <a:off x="0" y="2557463"/>
            <a:ext cx="9144000" cy="1028700"/>
          </a:xfrm>
          <a:prstGeom prst="rect">
            <a:avLst/>
          </a:prstGeom>
          <a:solidFill>
            <a:srgbClr val="174C8D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244" name="Picture 5" descr="SMC_Horiz_Lockup_Reverse_ColorSeal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63" y="2616200"/>
            <a:ext cx="70246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2209800" y="152400"/>
            <a:ext cx="6477000" cy="1066800"/>
          </a:xfrm>
        </p:spPr>
        <p:txBody>
          <a:bodyPr/>
          <a:lstStyle/>
          <a:p>
            <a:pPr eaLnBrk="1" hangingPunct="1"/>
            <a:r>
              <a:rPr lang="es-ES" altLang="en-US" sz="3600" dirty="0" smtClean="0"/>
              <a:t>Eliminación de huellas digitales para los clientes de </a:t>
            </a:r>
            <a:r>
              <a:rPr lang="es-ES" altLang="en-US" sz="3600" dirty="0" err="1" smtClean="0"/>
              <a:t>CalFresh</a:t>
            </a:r>
            <a:endParaRPr lang="en-US" altLang="en-US" sz="3600" dirty="0" smtClean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2971800" y="1600201"/>
            <a:ext cx="5715000" cy="4250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0" indent="0" defTabSz="914400">
              <a:buFont typeface="Arial" panose="020B0604020202020204" pitchFamily="34" charset="0"/>
              <a:buNone/>
            </a:pPr>
            <a:endParaRPr lang="en-US" altLang="en-US" sz="3600" b="0" kern="0" dirty="0" smtClean="0">
              <a:solidFill>
                <a:schemeClr val="hlink"/>
              </a:solidFill>
            </a:endParaRPr>
          </a:p>
          <a:p>
            <a:pPr marL="0" indent="0" defTabSz="914400">
              <a:buFont typeface="Arial" panose="020B0604020202020204" pitchFamily="34" charset="0"/>
              <a:buNone/>
            </a:pPr>
            <a:r>
              <a:rPr lang="es-ES" altLang="en-US" kern="0" dirty="0" smtClean="0"/>
              <a:t>A partir de enero de 2012, el programa de </a:t>
            </a:r>
            <a:r>
              <a:rPr lang="es-ES" altLang="en-US" kern="0" dirty="0" err="1" smtClean="0"/>
              <a:t>CalFresh</a:t>
            </a:r>
            <a:r>
              <a:rPr lang="es-ES" altLang="en-US" kern="0" dirty="0" smtClean="0"/>
              <a:t> eliminó el requisito de huellas digitales de todos los solicitantes.</a:t>
            </a:r>
          </a:p>
          <a:p>
            <a:pPr marL="0" indent="0" defTabSz="914400">
              <a:buFont typeface="Arial" panose="020B0604020202020204" pitchFamily="34" charset="0"/>
              <a:buNone/>
            </a:pPr>
            <a:endParaRPr lang="en-US" altLang="en-US" i="1" u="sng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145996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r>
              <a:rPr lang="es-ES" altLang="en-US" sz="4000" dirty="0" smtClean="0"/>
              <a:t>Procesamiento de Su Aplicación</a:t>
            </a:r>
            <a:endParaRPr lang="en-US" altLang="en-US" sz="4000" dirty="0" smtClean="0"/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2971800" y="1600201"/>
            <a:ext cx="5715000" cy="425942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/>
            <a:endParaRPr lang="es-ES" altLang="en-US" b="0" kern="0" smtClean="0"/>
          </a:p>
          <a:p>
            <a:pPr defTabSz="914400"/>
            <a:r>
              <a:rPr lang="es-ES" altLang="en-US" b="0" kern="0" smtClean="0"/>
              <a:t>El condado tiene 30 días para procesar su solicitud CalFresh, a menos que:</a:t>
            </a:r>
            <a:endParaRPr lang="en-US" altLang="en-US" b="0" kern="0" smtClean="0"/>
          </a:p>
          <a:p>
            <a:pPr lvl="1" defTabSz="914400"/>
            <a:r>
              <a:rPr lang="es-ES" altLang="en-US" b="0" kern="0" smtClean="0"/>
              <a:t>La solicitud se determina elegible para servicio urgente (ES), donde se deben approvar o negar en 3 días</a:t>
            </a:r>
            <a:endParaRPr lang="en-US" altLang="en-US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53024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 idx="4294967295"/>
          </p:nvPr>
        </p:nvSpPr>
        <p:spPr>
          <a:xfrm>
            <a:off x="2133600" y="274638"/>
            <a:ext cx="6553200" cy="1143000"/>
          </a:xfrm>
        </p:spPr>
        <p:txBody>
          <a:bodyPr/>
          <a:lstStyle/>
          <a:p>
            <a:pPr eaLnBrk="1" hangingPunct="1"/>
            <a:r>
              <a:rPr lang="es-ES" altLang="en-US" dirty="0" smtClean="0"/>
              <a:t>Los Requisitos de Información</a:t>
            </a:r>
            <a:endParaRPr lang="en-US" altLang="en-US" dirty="0" smtClean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3276600" y="1981200"/>
            <a:ext cx="5410200" cy="385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>
              <a:lnSpc>
                <a:spcPct val="80000"/>
              </a:lnSpc>
            </a:pPr>
            <a:r>
              <a:rPr lang="es-ES" altLang="en-US" sz="2800" b="0" kern="0" smtClean="0"/>
              <a:t>Reporte de Hogares semestrales (SAR)</a:t>
            </a:r>
          </a:p>
          <a:p>
            <a:pPr defTabSz="914400">
              <a:lnSpc>
                <a:spcPct val="80000"/>
              </a:lnSpc>
            </a:pPr>
            <a:endParaRPr lang="en-US" altLang="en-US" sz="28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</a:pPr>
            <a:r>
              <a:rPr lang="es-ES" altLang="en-US" sz="2800" b="0" kern="0" smtClean="0"/>
              <a:t>Información de Cambio de Hogares </a:t>
            </a:r>
          </a:p>
          <a:p>
            <a:pPr defTabSz="914400">
              <a:lnSpc>
                <a:spcPct val="80000"/>
              </a:lnSpc>
            </a:pPr>
            <a:endParaRPr lang="es-ES" altLang="en-US" sz="2800" b="0" kern="0" smtClean="0"/>
          </a:p>
          <a:p>
            <a:pPr defTabSz="914400">
              <a:lnSpc>
                <a:spcPct val="80000"/>
              </a:lnSpc>
            </a:pPr>
            <a:r>
              <a:rPr lang="en-US" altLang="en-US" sz="2800" b="0" kern="0" smtClean="0">
                <a:solidFill>
                  <a:srgbClr val="669900"/>
                </a:solidFill>
              </a:rPr>
              <a:t>Recertificación Annual</a:t>
            </a:r>
          </a:p>
          <a:p>
            <a:pPr defTabSz="914400">
              <a:lnSpc>
                <a:spcPct val="80000"/>
              </a:lnSpc>
            </a:pPr>
            <a:endParaRPr lang="en-US" altLang="en-US" sz="28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</a:pPr>
            <a:r>
              <a:rPr lang="en-US" altLang="en-US" sz="2800" b="0" kern="0" smtClean="0">
                <a:solidFill>
                  <a:srgbClr val="669900"/>
                </a:solidFill>
              </a:rPr>
              <a:t>Cambio de ingresos dutos</a:t>
            </a:r>
            <a:endParaRPr lang="en-US" altLang="en-US" sz="24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 b="0" kern="0" smtClean="0">
                <a:solidFill>
                  <a:srgbClr val="669900"/>
                </a:solidFill>
              </a:rPr>
              <a:t>	</a:t>
            </a: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b="0" kern="0" smtClean="0">
              <a:solidFill>
                <a:srgbClr val="669900"/>
              </a:solidFill>
            </a:endParaRPr>
          </a:p>
          <a:p>
            <a:pPr algn="r" defTabSz="91440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806421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 idx="4294967295"/>
          </p:nvPr>
        </p:nvSpPr>
        <p:spPr>
          <a:xfrm>
            <a:off x="2133600" y="274638"/>
            <a:ext cx="6553200" cy="1143000"/>
          </a:xfrm>
        </p:spPr>
        <p:txBody>
          <a:bodyPr/>
          <a:lstStyle/>
          <a:p>
            <a:pPr eaLnBrk="1" hangingPunct="1"/>
            <a:r>
              <a:rPr lang="en-US" altLang="en-US" sz="3600" dirty="0" smtClean="0"/>
              <a:t>Los </a:t>
            </a:r>
            <a:r>
              <a:rPr lang="en-US" altLang="en-US" sz="3600" dirty="0" err="1" smtClean="0"/>
              <a:t>Beneficios</a:t>
            </a:r>
            <a:r>
              <a:rPr lang="en-US" altLang="en-US" sz="3600" dirty="0" smtClean="0"/>
              <a:t> de </a:t>
            </a:r>
            <a:r>
              <a:rPr lang="en-US" altLang="en-US" sz="3600" dirty="0" err="1" smtClean="0"/>
              <a:t>CalFresh</a:t>
            </a:r>
            <a:endParaRPr lang="en-US" altLang="en-US" sz="3600" dirty="0" smtClean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3276600" y="1417638"/>
            <a:ext cx="5410200" cy="4264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>
              <a:lnSpc>
                <a:spcPct val="80000"/>
              </a:lnSpc>
            </a:pPr>
            <a:r>
              <a:rPr lang="es-ES" altLang="en-US" sz="2400" b="0" kern="0" smtClean="0"/>
              <a:t>Un mejor acceso a alimentos nutritivos</a:t>
            </a:r>
            <a:endParaRPr lang="en-US" altLang="en-US" sz="24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</a:pPr>
            <a:r>
              <a:rPr lang="es-ES" altLang="en-US" sz="2400" b="0" kern="0" smtClean="0"/>
              <a:t>Aumentar la capacidad de pagar las necesidades básicas</a:t>
            </a:r>
            <a:endParaRPr lang="en-US" altLang="en-US" sz="24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</a:pPr>
            <a:r>
              <a:rPr lang="es-ES" altLang="en-US" sz="2400" b="0" kern="0" smtClean="0"/>
              <a:t>Satisfacer las necesidades nutricionales</a:t>
            </a:r>
            <a:endParaRPr lang="en-US" altLang="en-US" sz="24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</a:pPr>
            <a:r>
              <a:rPr lang="es-ES" altLang="en-US" sz="2400" b="0" kern="0" smtClean="0"/>
              <a:t>Estimula la economía estatal y local</a:t>
            </a:r>
          </a:p>
          <a:p>
            <a:pPr defTabSz="914400">
              <a:lnSpc>
                <a:spcPct val="80000"/>
              </a:lnSpc>
            </a:pPr>
            <a:r>
              <a:rPr lang="es-ES" altLang="en-US" sz="2400" b="0" kern="0" smtClean="0"/>
              <a:t>Las familias no tienen que pagar los beneficios de CalFresh de vuelta</a:t>
            </a:r>
            <a:endParaRPr lang="en-US" altLang="en-US" sz="24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</a:pPr>
            <a:r>
              <a:rPr lang="es-ES" altLang="en-US" sz="2400" b="0" kern="0" smtClean="0"/>
              <a:t>Permite a las personas o familias que trabajan a permanecer potencialmente elegibles</a:t>
            </a:r>
            <a:endParaRPr lang="en-US" altLang="en-US" sz="24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b="0" kern="0" smtClean="0">
              <a:solidFill>
                <a:srgbClr val="669900"/>
              </a:solidFill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b="0" kern="0" smtClean="0">
              <a:solidFill>
                <a:srgbClr val="669900"/>
              </a:solidFill>
            </a:endParaRPr>
          </a:p>
          <a:p>
            <a:pPr algn="r" defTabSz="91440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115385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alFresh_Color_Eng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98788" y="274638"/>
            <a:ext cx="3146425" cy="1143000"/>
          </a:xfrm>
        </p:spPr>
      </p:pic>
      <p:sp>
        <p:nvSpPr>
          <p:cNvPr id="5" name="Rectangle 3"/>
          <p:cNvSpPr txBox="1">
            <a:spLocks/>
          </p:cNvSpPr>
          <p:nvPr/>
        </p:nvSpPr>
        <p:spPr>
          <a:xfrm>
            <a:off x="2590800" y="1600201"/>
            <a:ext cx="6096000" cy="407281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3600" kern="0" smtClean="0"/>
              <a:t>  </a:t>
            </a:r>
          </a:p>
          <a:p>
            <a:pPr algn="ctr" defTabSz="914400">
              <a:buFont typeface="Arial" panose="020B0604020202020204" pitchFamily="34" charset="0"/>
              <a:buNone/>
            </a:pPr>
            <a:endParaRPr lang="en-US" altLang="en-US" sz="3600" kern="0" smtClean="0"/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3600" kern="0" smtClean="0"/>
              <a:t>      </a:t>
            </a:r>
            <a:r>
              <a:rPr lang="en-US" altLang="en-US" sz="4000" kern="0" smtClean="0"/>
              <a:t>CalFresh en el Condado de San Mateo</a:t>
            </a:r>
          </a:p>
          <a:p>
            <a:pPr algn="ctr" defTabSz="914400">
              <a:buFont typeface="Arial" panose="020B0604020202020204" pitchFamily="34" charset="0"/>
              <a:buNone/>
            </a:pPr>
            <a:endParaRPr lang="en-US" altLang="en-US" sz="3600" kern="0" dirty="0" smtClean="0"/>
          </a:p>
        </p:txBody>
      </p:sp>
    </p:spTree>
    <p:extLst>
      <p:ext uri="{BB962C8B-B14F-4D97-AF65-F5344CB8AC3E}">
        <p14:creationId xmlns:p14="http://schemas.microsoft.com/office/powerpoint/2010/main" val="3317779819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1676400" y="304800"/>
            <a:ext cx="7239000" cy="990600"/>
          </a:xfrm>
        </p:spPr>
        <p:txBody>
          <a:bodyPr/>
          <a:lstStyle/>
          <a:p>
            <a:pPr eaLnBrk="1" hangingPunct="1"/>
            <a:r>
              <a:rPr lang="en-US" altLang="en-US" sz="3400" dirty="0" err="1" smtClean="0"/>
              <a:t>Socios</a:t>
            </a:r>
            <a:r>
              <a:rPr lang="en-US" altLang="en-US" sz="3400" dirty="0" smtClean="0"/>
              <a:t> de </a:t>
            </a:r>
            <a:r>
              <a:rPr lang="en-US" altLang="en-US" sz="3400" dirty="0" err="1" smtClean="0"/>
              <a:t>CalFresh</a:t>
            </a:r>
            <a:r>
              <a:rPr lang="en-US" altLang="en-US" sz="3400" dirty="0" smtClean="0"/>
              <a:t> </a:t>
            </a:r>
            <a:r>
              <a:rPr lang="en-US" altLang="en-US" sz="3400" dirty="0" err="1" smtClean="0"/>
              <a:t>en</a:t>
            </a:r>
            <a:r>
              <a:rPr lang="en-US" altLang="en-US" sz="3400" dirty="0" smtClean="0"/>
              <a:t> el </a:t>
            </a:r>
            <a:r>
              <a:rPr lang="en-US" altLang="en-US" sz="3400" dirty="0" err="1" smtClean="0"/>
              <a:t>Condado</a:t>
            </a:r>
            <a:r>
              <a:rPr lang="en-US" altLang="en-US" sz="3400" dirty="0" smtClean="0"/>
              <a:t> de San Mateo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114869" y="1295400"/>
            <a:ext cx="5867400" cy="4573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609600" indent="-609600" defTabSz="914400">
              <a:buFont typeface="Arial" panose="020B0604020202020204" pitchFamily="34" charset="0"/>
              <a:buNone/>
              <a:defRPr/>
            </a:pPr>
            <a:endParaRPr lang="en-US" altLang="en-US" sz="2400" b="0" kern="0" smtClean="0">
              <a:solidFill>
                <a:srgbClr val="669900"/>
              </a:solidFill>
            </a:endParaRPr>
          </a:p>
          <a:p>
            <a:pPr marL="609600" indent="-609600" defTabSz="914400">
              <a:buFont typeface="Arial" panose="020B0604020202020204" pitchFamily="34" charset="0"/>
              <a:buNone/>
              <a:defRPr/>
            </a:pPr>
            <a:r>
              <a:rPr lang="es-ES" sz="2000" kern="0" smtClean="0"/>
              <a:t>El Condado de San Mateo tiene contratos con las siguiente agencias:</a:t>
            </a:r>
          </a:p>
          <a:p>
            <a:pPr marL="609600" indent="-609600" defTabSz="914400">
              <a:buFont typeface="Arial" panose="020B0604020202020204" pitchFamily="34" charset="0"/>
              <a:buNone/>
              <a:defRPr/>
            </a:pPr>
            <a:endParaRPr lang="es-ES" sz="2000" kern="0" smtClean="0"/>
          </a:p>
          <a:p>
            <a:pPr marL="0" indent="0" defTabSz="914400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b="0" kern="0" smtClean="0">
                <a:solidFill>
                  <a:srgbClr val="669900"/>
                </a:solidFill>
              </a:rPr>
              <a:t>1. Second Harvest Food Bank</a:t>
            </a:r>
          </a:p>
          <a:p>
            <a:pPr marL="0" indent="0" defTabSz="914400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b="0" kern="0" smtClean="0">
                <a:solidFill>
                  <a:srgbClr val="669900"/>
                </a:solidFill>
              </a:rPr>
              <a:t>2. Single Stop/JobTrain, Inc.</a:t>
            </a:r>
          </a:p>
          <a:p>
            <a:pPr marL="0" indent="0" defTabSz="914400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b="0" kern="0" smtClean="0">
                <a:solidFill>
                  <a:srgbClr val="669900"/>
                </a:solidFill>
              </a:rPr>
              <a:t>3.  Coastside Hope</a:t>
            </a:r>
          </a:p>
          <a:p>
            <a:pPr marL="0" indent="0" defTabSz="914400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b="0" kern="0" smtClean="0">
                <a:solidFill>
                  <a:srgbClr val="669900"/>
                </a:solidFill>
              </a:rPr>
              <a:t>4.  Puente de la Costa Sur</a:t>
            </a:r>
          </a:p>
          <a:p>
            <a:pPr marL="0" indent="0" defTabSz="914400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b="0" kern="0" smtClean="0">
                <a:solidFill>
                  <a:srgbClr val="669900"/>
                </a:solidFill>
              </a:rPr>
              <a:t>5.  SparkPoint at Skyline</a:t>
            </a:r>
          </a:p>
          <a:p>
            <a:pPr marL="0" indent="0" defTabSz="914400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b="0" kern="0" smtClean="0">
                <a:solidFill>
                  <a:srgbClr val="669900"/>
                </a:solidFill>
              </a:rPr>
              <a:t>6.  SparkPoint at Canada</a:t>
            </a:r>
          </a:p>
          <a:p>
            <a:pPr marL="609600" indent="-609600" defTabSz="914400">
              <a:buFont typeface="Arial" panose="020B0604020202020204" pitchFamily="34" charset="0"/>
              <a:buNone/>
              <a:defRPr/>
            </a:pPr>
            <a:endParaRPr lang="en-US" altLang="en-US" sz="2000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533697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1676400" y="304800"/>
            <a:ext cx="7239000" cy="990600"/>
          </a:xfrm>
        </p:spPr>
        <p:txBody>
          <a:bodyPr/>
          <a:lstStyle/>
          <a:p>
            <a:pPr eaLnBrk="1" hangingPunct="1"/>
            <a:r>
              <a:rPr lang="es-ES" altLang="en-US" sz="3600" dirty="0" smtClean="0"/>
              <a:t>Lazos de asociación con la Agencia de Servicios Humanos</a:t>
            </a:r>
            <a:endParaRPr lang="en-US" altLang="en-US" sz="34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95600" y="1440025"/>
            <a:ext cx="6019800" cy="451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609600" indent="-609600" defTabSz="914400">
              <a:buFont typeface="Arial" charset="0"/>
              <a:buNone/>
              <a:defRPr/>
            </a:pPr>
            <a:endParaRPr lang="en-US" sz="2400" b="0" kern="0" dirty="0" smtClean="0">
              <a:solidFill>
                <a:srgbClr val="669900"/>
              </a:solidFill>
            </a:endParaRPr>
          </a:p>
          <a:p>
            <a:pPr marL="609600" indent="-609600" defTabSz="914400">
              <a:buFont typeface="Arial" charset="0"/>
              <a:buNone/>
              <a:defRPr/>
            </a:pPr>
            <a:r>
              <a:rPr lang="es-ES" sz="2800" kern="0" dirty="0" smtClean="0"/>
              <a:t>En Condado de San Mateo ofrece los siguientes servicios a los asociados contratados:</a:t>
            </a:r>
          </a:p>
          <a:p>
            <a:pPr marL="609600" indent="-609600" defTabSz="914400">
              <a:buFont typeface="Arial" charset="0"/>
              <a:buNone/>
              <a:defRPr/>
            </a:pPr>
            <a:endParaRPr lang="es-ES" sz="2800" kern="0" dirty="0" smtClean="0"/>
          </a:p>
          <a:p>
            <a:pPr marL="0" indent="0" defTabSz="914400">
              <a:buFont typeface="Arial" panose="020B0604020202020204" pitchFamily="34" charset="0"/>
              <a:buNone/>
              <a:defRPr/>
            </a:pPr>
            <a:r>
              <a:rPr lang="es-ES" sz="2400" b="0" kern="0" dirty="0" smtClean="0">
                <a:solidFill>
                  <a:srgbClr val="669900"/>
                </a:solidFill>
              </a:rPr>
              <a:t>1. Punto de contacto</a:t>
            </a:r>
          </a:p>
          <a:p>
            <a:pPr marL="0" indent="0" defTabSz="914400">
              <a:buFont typeface="Arial" panose="020B0604020202020204" pitchFamily="34" charset="0"/>
              <a:buNone/>
              <a:defRPr/>
            </a:pPr>
            <a:r>
              <a:rPr lang="es-ES" sz="2400" b="0" kern="0" dirty="0" smtClean="0">
                <a:solidFill>
                  <a:srgbClr val="669900"/>
                </a:solidFill>
              </a:rPr>
              <a:t>2. Información acerca de los casos</a:t>
            </a:r>
          </a:p>
          <a:p>
            <a:pPr marL="0" indent="0" defTabSz="914400">
              <a:buFont typeface="Arial" panose="020B0604020202020204" pitchFamily="34" charset="0"/>
              <a:buNone/>
              <a:defRPr/>
            </a:pPr>
            <a:r>
              <a:rPr lang="es-ES" sz="2400" b="0" kern="0" dirty="0" smtClean="0">
                <a:solidFill>
                  <a:srgbClr val="669900"/>
                </a:solidFill>
              </a:rPr>
              <a:t>3. E</a:t>
            </a:r>
            <a:r>
              <a:rPr lang="es-ES" sz="2400" b="0" kern="0" dirty="0" smtClean="0"/>
              <a:t>nseñanza del programa </a:t>
            </a:r>
          </a:p>
          <a:p>
            <a:pPr marL="0" indent="0" defTabSz="914400">
              <a:buFont typeface="Arial" panose="020B0604020202020204" pitchFamily="34" charset="0"/>
              <a:buNone/>
              <a:defRPr/>
            </a:pPr>
            <a:r>
              <a:rPr lang="es-ES" sz="2400" b="0" kern="0" dirty="0" smtClean="0">
                <a:solidFill>
                  <a:srgbClr val="669900"/>
                </a:solidFill>
              </a:rPr>
              <a:t>4. R</a:t>
            </a:r>
            <a:r>
              <a:rPr lang="es-ES" sz="2400" b="0" kern="0" dirty="0" smtClean="0"/>
              <a:t>eunión para los asociados </a:t>
            </a:r>
            <a:endParaRPr lang="en-US" sz="2400" b="0" kern="0" dirty="0" smtClean="0">
              <a:solidFill>
                <a:srgbClr val="669900"/>
              </a:solidFill>
            </a:endParaRPr>
          </a:p>
          <a:p>
            <a:pPr marL="0" indent="0" defTabSz="914400">
              <a:buFont typeface="Arial" panose="020B0604020202020204" pitchFamily="34" charset="0"/>
              <a:buNone/>
              <a:defRPr/>
            </a:pPr>
            <a:r>
              <a:rPr lang="en-US" sz="2400" b="0" kern="0" dirty="0" smtClean="0">
                <a:solidFill>
                  <a:srgbClr val="669900"/>
                </a:solidFill>
              </a:rPr>
              <a:t>5. </a:t>
            </a:r>
            <a:r>
              <a:rPr lang="en-US" sz="2400" b="0" kern="0" dirty="0" err="1" smtClean="0">
                <a:solidFill>
                  <a:srgbClr val="669900"/>
                </a:solidFill>
              </a:rPr>
              <a:t>Visitas</a:t>
            </a:r>
            <a:r>
              <a:rPr lang="en-US" sz="2400" b="0" kern="0" dirty="0" smtClean="0">
                <a:solidFill>
                  <a:srgbClr val="669900"/>
                </a:solidFill>
              </a:rPr>
              <a:t> al </a:t>
            </a:r>
            <a:r>
              <a:rPr lang="en-US" sz="2400" b="0" kern="0" dirty="0" err="1" smtClean="0">
                <a:solidFill>
                  <a:srgbClr val="669900"/>
                </a:solidFill>
              </a:rPr>
              <a:t>sitio</a:t>
            </a:r>
            <a:r>
              <a:rPr lang="en-US" sz="2400" b="0" kern="0" dirty="0" smtClean="0">
                <a:solidFill>
                  <a:srgbClr val="669900"/>
                </a:solidFill>
              </a:rPr>
              <a:t> de </a:t>
            </a:r>
            <a:r>
              <a:rPr lang="en-US" sz="2400" b="0" kern="0" dirty="0" err="1" smtClean="0">
                <a:solidFill>
                  <a:srgbClr val="669900"/>
                </a:solidFill>
              </a:rPr>
              <a:t>los</a:t>
            </a:r>
            <a:r>
              <a:rPr lang="en-US" sz="2400" b="0" kern="0" dirty="0" smtClean="0">
                <a:solidFill>
                  <a:srgbClr val="669900"/>
                </a:solidFill>
              </a:rPr>
              <a:t> </a:t>
            </a:r>
            <a:r>
              <a:rPr lang="en-US" sz="2400" b="0" kern="0" dirty="0" err="1" smtClean="0">
                <a:solidFill>
                  <a:srgbClr val="669900"/>
                </a:solidFill>
              </a:rPr>
              <a:t>asociados</a:t>
            </a:r>
            <a:r>
              <a:rPr lang="en-US" sz="2400" b="0" kern="0" dirty="0" smtClean="0">
                <a:solidFill>
                  <a:srgbClr val="669900"/>
                </a:solidFill>
              </a:rPr>
              <a:t> </a:t>
            </a:r>
          </a:p>
          <a:p>
            <a:pPr marL="0" indent="0" defTabSz="914400">
              <a:buFont typeface="Arial" charset="0"/>
              <a:buNone/>
              <a:defRPr/>
            </a:pPr>
            <a:endParaRPr lang="en-US" sz="2800" b="0" kern="0" dirty="0" smtClean="0">
              <a:solidFill>
                <a:srgbClr val="669900"/>
              </a:solidFill>
            </a:endParaRPr>
          </a:p>
          <a:p>
            <a:pPr marL="609600" indent="-609600" defTabSz="914400">
              <a:buFont typeface="Arial" charset="0"/>
              <a:buNone/>
              <a:defRPr/>
            </a:pPr>
            <a:endParaRPr lang="en-US" sz="2000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322531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Resultados</a:t>
            </a:r>
            <a:r>
              <a:rPr lang="en-US" altLang="en-US" dirty="0" smtClean="0"/>
              <a:t> 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2362200" y="1600200"/>
            <a:ext cx="6324600" cy="411946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lvl="2" algn="r" defTabSz="914400">
              <a:buFont typeface="Arial" panose="020B0604020202020204" pitchFamily="34" charset="0"/>
              <a:buNone/>
            </a:pPr>
            <a:endParaRPr lang="en-US" altLang="en-US" kern="0" smtClean="0"/>
          </a:p>
          <a:p>
            <a:pPr lvl="2" defTabSz="914400"/>
            <a:r>
              <a:rPr lang="es-ES" altLang="en-US" sz="2800" kern="0" smtClean="0"/>
              <a:t>En promedio recibimos 225 solicitudes mensuales departe de nuestros socios contratados</a:t>
            </a:r>
            <a:endParaRPr lang="en-US" altLang="en-US" sz="2800" kern="0" smtClean="0"/>
          </a:p>
          <a:p>
            <a:pPr lvl="2" defTabSz="914400">
              <a:buFont typeface="Arial" panose="020B0604020202020204" pitchFamily="34" charset="0"/>
              <a:buNone/>
            </a:pPr>
            <a:endParaRPr lang="en-US" altLang="en-US" sz="2800" kern="0" smtClean="0"/>
          </a:p>
          <a:p>
            <a:pPr lvl="2" defTabSz="914400"/>
            <a:r>
              <a:rPr lang="es-ES" altLang="en-US" sz="2800" kern="0" smtClean="0"/>
              <a:t>El promedio total de los beneficios mensuales es de aproximadamente $ 19,705.00</a:t>
            </a:r>
            <a:r>
              <a:rPr lang="en-US" altLang="en-US" kern="0" smtClean="0"/>
              <a:t> </a:t>
            </a: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1331556651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Próximas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Actividades</a:t>
            </a:r>
            <a:endParaRPr lang="en-US" alt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667000" y="1600200"/>
            <a:ext cx="6019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0" indent="0" defTabSz="914400">
              <a:buNone/>
            </a:pPr>
            <a:endParaRPr lang="en-US" altLang="en-US" kern="0" dirty="0" smtClean="0"/>
          </a:p>
          <a:p>
            <a:pPr defTabSz="914400"/>
            <a:r>
              <a:rPr lang="en-US" altLang="en-US" kern="0" dirty="0" err="1" smtClean="0"/>
              <a:t>CalFresh</a:t>
            </a:r>
            <a:r>
              <a:rPr lang="en-US" altLang="en-US" kern="0" dirty="0" smtClean="0"/>
              <a:t> in a Day at Canada College</a:t>
            </a:r>
          </a:p>
          <a:p>
            <a:pPr defTabSz="914400"/>
            <a:endParaRPr lang="en-US" altLang="en-US" kern="0" dirty="0" smtClean="0"/>
          </a:p>
          <a:p>
            <a:pPr defTabSz="914400"/>
            <a:r>
              <a:rPr lang="en-US" altLang="en-US" kern="0" dirty="0" smtClean="0"/>
              <a:t>South San Francisco Senior Day</a:t>
            </a:r>
          </a:p>
          <a:p>
            <a:pPr defTabSz="914400"/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1762427053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 idx="4294967295"/>
          </p:nvPr>
        </p:nvSpPr>
        <p:spPr>
          <a:xfrm>
            <a:off x="2590800" y="304800"/>
            <a:ext cx="6324600" cy="838200"/>
          </a:xfrm>
        </p:spPr>
        <p:txBody>
          <a:bodyPr/>
          <a:lstStyle/>
          <a:p>
            <a:pPr eaLnBrk="1" hangingPunct="1"/>
            <a:r>
              <a:rPr lang="en-US" altLang="en-US" sz="4000" dirty="0" err="1" smtClean="0"/>
              <a:t>Preguntas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sobre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CalFresh</a:t>
            </a:r>
            <a:r>
              <a:rPr lang="en-US" altLang="en-US" sz="4000" dirty="0" smtClean="0"/>
              <a:t>?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2781300" y="1251857"/>
            <a:ext cx="5943600" cy="468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2400" kern="0" smtClean="0">
                <a:solidFill>
                  <a:schemeClr val="tx1"/>
                </a:solidFill>
              </a:rPr>
              <a:t>    </a:t>
            </a:r>
            <a:r>
              <a:rPr lang="en-US" altLang="en-US" sz="2800" b="0" kern="0" smtClean="0">
                <a:solidFill>
                  <a:srgbClr val="669900"/>
                </a:solidFill>
              </a:rPr>
              <a:t>Clientes pueden llamar a nuestra línea gratuita </a:t>
            </a: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2800" kern="0" smtClean="0">
                <a:solidFill>
                  <a:srgbClr val="669900"/>
                </a:solidFill>
              </a:rPr>
              <a:t>1(800) 223-8383</a:t>
            </a:r>
          </a:p>
          <a:p>
            <a:pPr algn="ctr" defTabSz="914400">
              <a:buFont typeface="Arial" panose="020B0604020202020204" pitchFamily="34" charset="0"/>
              <a:buNone/>
            </a:pPr>
            <a:endParaRPr lang="en-US" altLang="en-US" sz="2800" b="0" kern="0" smtClean="0">
              <a:solidFill>
                <a:srgbClr val="669900"/>
              </a:solidFill>
            </a:endParaRP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s-ES" altLang="en-US" sz="2800" kern="0" smtClean="0"/>
              <a:t>Los representantes están disponibles</a:t>
            </a: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sz="2800" b="0" kern="0" smtClean="0">
                <a:solidFill>
                  <a:srgbClr val="669900"/>
                </a:solidFill>
              </a:rPr>
              <a:t>Lunes- Viernes de 8-5 p.m.</a:t>
            </a:r>
          </a:p>
          <a:p>
            <a:pPr algn="ctr" defTabSz="914400">
              <a:buFont typeface="Arial" panose="020B0604020202020204" pitchFamily="34" charset="0"/>
              <a:buNone/>
            </a:pPr>
            <a:endParaRPr lang="en-US" altLang="en-US" sz="2800" b="0" kern="0" smtClean="0">
              <a:solidFill>
                <a:srgbClr val="669900"/>
              </a:solidFill>
            </a:endParaRP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s-ES" altLang="en-US" sz="2400" kern="0" smtClean="0"/>
              <a:t>Información automatizada sobre su Caso está disponible las 24 horas / día,</a:t>
            </a:r>
            <a:br>
              <a:rPr lang="es-ES" altLang="en-US" sz="2400" kern="0" smtClean="0"/>
            </a:br>
            <a:r>
              <a:rPr lang="es-ES" altLang="en-US" sz="2400" kern="0" smtClean="0"/>
              <a:t>7 días a la semana</a:t>
            </a:r>
            <a:endParaRPr lang="en-US" altLang="en-US" sz="2400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0129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alFresh_Color_E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514600"/>
            <a:ext cx="4419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 bwMode="auto">
          <a:xfrm>
            <a:off x="2886270" y="4520682"/>
            <a:ext cx="6096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77933C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77933C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Programa de Asistencia de Nutrición Suplementaria</a:t>
            </a:r>
            <a:endParaRPr kumimoji="0" lang="en-US" altLang="en-US" sz="2400" b="0" i="1" u="none" strike="noStrike" kern="0" cap="none" spc="0" normalizeH="0" baseline="0" noProof="0" dirty="0" smtClean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429000" y="381000"/>
            <a:ext cx="5006975" cy="574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dirty="0" err="1">
                <a:solidFill>
                  <a:srgbClr val="669900"/>
                </a:solidFill>
                <a:latin typeface="Calibri" panose="020F0502020204030204" pitchFamily="34" charset="0"/>
              </a:rPr>
              <a:t>Contactos</a:t>
            </a:r>
            <a:r>
              <a:rPr lang="en-US" altLang="en-US" sz="3600" dirty="0">
                <a:solidFill>
                  <a:srgbClr val="669900"/>
                </a:solidFill>
                <a:latin typeface="Calibri" panose="020F0502020204030204" pitchFamily="34" charset="0"/>
              </a:rPr>
              <a:t> del </a:t>
            </a:r>
            <a:r>
              <a:rPr lang="en-US" altLang="en-US" sz="3600" dirty="0" err="1">
                <a:solidFill>
                  <a:srgbClr val="669900"/>
                </a:solidFill>
                <a:latin typeface="Calibri" panose="020F0502020204030204" pitchFamily="34" charset="0"/>
              </a:rPr>
              <a:t>Condado</a:t>
            </a:r>
            <a:r>
              <a:rPr lang="en-US" altLang="en-US" sz="3600" dirty="0">
                <a:solidFill>
                  <a:srgbClr val="669900"/>
                </a:solidFill>
                <a:latin typeface="Calibri" panose="020F0502020204030204" pitchFamily="34" charset="0"/>
              </a:rPr>
              <a:t> de San Mateo </a:t>
            </a:r>
            <a:endParaRPr lang="en-US" altLang="en-US" sz="3000" dirty="0">
              <a:solidFill>
                <a:srgbClr val="669900"/>
              </a:solidFill>
              <a:latin typeface="Calibri" panose="020F050202020403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en-US" altLang="en-US" sz="3000" b="0" dirty="0">
              <a:solidFill>
                <a:srgbClr val="669900"/>
              </a:solidFill>
              <a:latin typeface="Calibri" panose="020F050202020403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0" dirty="0">
                <a:solidFill>
                  <a:srgbClr val="669900"/>
                </a:solidFill>
                <a:latin typeface="Calibri" panose="020F0502020204030204" pitchFamily="34" charset="0"/>
              </a:rPr>
              <a:t>Carolina Salinas 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0" dirty="0" err="1">
                <a:solidFill>
                  <a:srgbClr val="669900"/>
                </a:solidFill>
                <a:latin typeface="Calibri" panose="020F0502020204030204" pitchFamily="34" charset="0"/>
              </a:rPr>
              <a:t>Coordinadora</a:t>
            </a:r>
            <a:r>
              <a:rPr lang="en-US" altLang="en-US" sz="2800" b="0" dirty="0">
                <a:solidFill>
                  <a:srgbClr val="669900"/>
                </a:solidFill>
                <a:latin typeface="Calibri" panose="020F0502020204030204" pitchFamily="34" charset="0"/>
              </a:rPr>
              <a:t> del </a:t>
            </a:r>
            <a:r>
              <a:rPr lang="en-US" altLang="en-US" sz="2800" b="0" dirty="0" err="1">
                <a:solidFill>
                  <a:srgbClr val="669900"/>
                </a:solidFill>
                <a:latin typeface="Calibri" panose="020F0502020204030204" pitchFamily="34" charset="0"/>
              </a:rPr>
              <a:t>programa</a:t>
            </a:r>
            <a:r>
              <a:rPr lang="en-US" altLang="en-US" sz="2800" b="0" dirty="0">
                <a:solidFill>
                  <a:srgbClr val="669900"/>
                </a:solidFill>
                <a:latin typeface="Calibri" panose="020F0502020204030204" pitchFamily="34" charset="0"/>
              </a:rPr>
              <a:t> de </a:t>
            </a:r>
            <a:r>
              <a:rPr lang="en-US" altLang="en-US" sz="2800" b="0" dirty="0" err="1">
                <a:solidFill>
                  <a:srgbClr val="669900"/>
                </a:solidFill>
                <a:latin typeface="Calibri" panose="020F0502020204030204" pitchFamily="34" charset="0"/>
              </a:rPr>
              <a:t>CalFresh</a:t>
            </a:r>
            <a:endParaRPr lang="en-US" altLang="en-US" sz="2800" b="0" dirty="0">
              <a:solidFill>
                <a:srgbClr val="669900"/>
              </a:solidFill>
              <a:latin typeface="Calibri" panose="020F050202020403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0" dirty="0">
                <a:solidFill>
                  <a:srgbClr val="669900"/>
                </a:solidFill>
                <a:latin typeface="Calibri" panose="020F0502020204030204" pitchFamily="34" charset="0"/>
              </a:rPr>
              <a:t>(650) 802-5163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 b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557463"/>
            <a:ext cx="9144000" cy="1028700"/>
          </a:xfrm>
          <a:prstGeom prst="rect">
            <a:avLst/>
          </a:prstGeom>
          <a:solidFill>
            <a:srgbClr val="174C8D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8436" name="Picture 3" descr="SMC_Horiz_Lockup_Reverse_ColorSeal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63" y="2616200"/>
            <a:ext cx="70246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/>
          </p:cNvSpPr>
          <p:nvPr/>
        </p:nvSpPr>
        <p:spPr bwMode="auto">
          <a:xfrm>
            <a:off x="2057400" y="152400"/>
            <a:ext cx="6324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7933C"/>
                </a:solidFill>
                <a:latin typeface="Candara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alt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77933C"/>
                </a:solidFill>
                <a:effectLst/>
                <a:uLnTx/>
                <a:uFillTx/>
                <a:latin typeface="Candara"/>
                <a:ea typeface="+mj-ea"/>
                <a:cs typeface="+mj-cs"/>
              </a:rPr>
              <a:t>¿Cuál es nuestro nombre?</a:t>
            </a:r>
            <a:endParaRPr kumimoji="0" lang="en-US" altLang="en-US" sz="4400" b="1" i="0" u="none" strike="noStrike" kern="0" cap="none" spc="0" normalizeH="0" baseline="0" noProof="0" dirty="0" smtClean="0">
              <a:ln>
                <a:noFill/>
              </a:ln>
              <a:solidFill>
                <a:srgbClr val="77933C"/>
              </a:solidFill>
              <a:effectLst/>
              <a:uLnTx/>
              <a:uFillTx/>
              <a:latin typeface="Candara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3581400" y="2209800"/>
            <a:ext cx="5105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77933C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SNAP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77933C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Estampillas de Comida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77933C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CalFresh</a:t>
            </a:r>
            <a:endParaRPr kumimoji="0" lang="en-US" altLang="en-US" sz="4400" b="1" i="0" u="none" strike="noStrike" kern="0" cap="none" spc="0" normalizeH="0" baseline="0" noProof="0" dirty="0" smtClean="0">
              <a:ln>
                <a:noFill/>
              </a:ln>
              <a:solidFill>
                <a:srgbClr val="77933C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2362200" y="125348"/>
            <a:ext cx="6324600" cy="938342"/>
          </a:xfrm>
        </p:spPr>
        <p:txBody>
          <a:bodyPr/>
          <a:lstStyle/>
          <a:p>
            <a:pPr eaLnBrk="1" hangingPunct="1"/>
            <a:r>
              <a:rPr lang="es-ES" altLang="en-US" dirty="0" smtClean="0"/>
              <a:t>¿</a:t>
            </a:r>
            <a:r>
              <a:rPr lang="es-ES" altLang="en-US" dirty="0" err="1" smtClean="0"/>
              <a:t>Què</a:t>
            </a:r>
            <a:r>
              <a:rPr lang="es-ES" altLang="en-US" dirty="0" smtClean="0"/>
              <a:t> es </a:t>
            </a:r>
            <a:r>
              <a:rPr lang="es-ES" altLang="en-US" dirty="0" err="1" smtClean="0"/>
              <a:t>CalFresh</a:t>
            </a:r>
            <a:r>
              <a:rPr lang="es-ES" altLang="en-US" dirty="0" smtClean="0"/>
              <a:t>?</a:t>
            </a:r>
            <a:endParaRPr lang="en-US" altLang="en-US" dirty="0" smtClean="0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3317033" y="1320281"/>
            <a:ext cx="5257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>
              <a:lnSpc>
                <a:spcPct val="90000"/>
              </a:lnSpc>
              <a:buClr>
                <a:srgbClr val="669900"/>
              </a:buClr>
              <a:buFont typeface="Wingdings" panose="05000000000000000000" pitchFamily="2" charset="2"/>
              <a:buChar char="§"/>
              <a:defRPr/>
            </a:pPr>
            <a:r>
              <a:rPr lang="es-ES" sz="2400" kern="0" dirty="0" err="1" smtClean="0"/>
              <a:t>CalFresh</a:t>
            </a:r>
            <a:r>
              <a:rPr lang="es-ES" sz="2400" kern="0" dirty="0" smtClean="0"/>
              <a:t> es un programa de asistencia alimentaria destinado a complementar los ingresos de un hogar para comprar alimentos sanos y nutritivos</a:t>
            </a:r>
          </a:p>
          <a:p>
            <a:pPr defTabSz="914400">
              <a:lnSpc>
                <a:spcPct val="90000"/>
              </a:lnSpc>
              <a:buClr>
                <a:srgbClr val="669900"/>
              </a:buClr>
              <a:buFont typeface="Wingdings" panose="05000000000000000000" pitchFamily="2" charset="2"/>
              <a:buChar char="§"/>
              <a:defRPr/>
            </a:pPr>
            <a:r>
              <a:rPr lang="es-ES" sz="2400" kern="0" dirty="0" smtClean="0"/>
              <a:t>Los beneficios se depositan en una tarjeta de EBT que se puede utilizar en muchas tiendas</a:t>
            </a:r>
          </a:p>
          <a:p>
            <a:pPr defTabSz="914400">
              <a:lnSpc>
                <a:spcPct val="90000"/>
              </a:lnSpc>
              <a:buClr>
                <a:srgbClr val="669900"/>
              </a:buClr>
              <a:buFont typeface="Wingdings" panose="05000000000000000000" pitchFamily="2" charset="2"/>
              <a:buChar char="§"/>
              <a:defRPr/>
            </a:pPr>
            <a:r>
              <a:rPr lang="es-ES" sz="2400" kern="0" dirty="0" smtClean="0"/>
              <a:t>Una copia de las tiendas que aceptan la tarjeta EBT se puede encontrar en:</a:t>
            </a:r>
          </a:p>
          <a:p>
            <a:pPr marL="0" indent="0" defTabSz="914400">
              <a:lnSpc>
                <a:spcPct val="90000"/>
              </a:lnSpc>
              <a:buClr>
                <a:srgbClr val="669900"/>
              </a:buClr>
              <a:buFont typeface="Arial" panose="020B0604020202020204" pitchFamily="34" charset="0"/>
              <a:buNone/>
              <a:defRPr/>
            </a:pPr>
            <a:r>
              <a:rPr lang="en-US" altLang="en-US" sz="2400" b="0" u="sng" kern="0" dirty="0" smtClean="0">
                <a:hlinkClick r:id="rId3"/>
              </a:rPr>
              <a:t>https://www.ebt.ca.gov/caebtclient/cashlocationSearch.recip</a:t>
            </a:r>
            <a:endParaRPr lang="en-US" altLang="en-US" sz="2400" b="0" u="sng" kern="0" dirty="0" smtClean="0"/>
          </a:p>
          <a:p>
            <a:pPr defTabSz="914400">
              <a:lnSpc>
                <a:spcPct val="90000"/>
              </a:lnSpc>
              <a:defRPr/>
            </a:pPr>
            <a:endParaRPr lang="en-US" altLang="en-US" u="sng" kern="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2514600" y="1"/>
            <a:ext cx="6172200" cy="755780"/>
          </a:xfrm>
        </p:spPr>
        <p:txBody>
          <a:bodyPr/>
          <a:lstStyle/>
          <a:p>
            <a:pPr eaLnBrk="1" hangingPunct="1"/>
            <a:r>
              <a:rPr lang="en-US" altLang="en-US" sz="4000" dirty="0" smtClean="0"/>
              <a:t> </a:t>
            </a:r>
            <a:r>
              <a:rPr lang="es-ES" altLang="en-US" sz="2800" dirty="0" smtClean="0"/>
              <a:t>Límites de Ingresos para </a:t>
            </a:r>
            <a:r>
              <a:rPr lang="es-ES" altLang="en-US" sz="2800" dirty="0" err="1" smtClean="0"/>
              <a:t>CalFresh</a:t>
            </a: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2800" dirty="0" smtClean="0"/>
              <a:t>eff. 10/15</a:t>
            </a:r>
          </a:p>
        </p:txBody>
      </p:sp>
      <p:graphicFrame>
        <p:nvGraphicFramePr>
          <p:cNvPr id="5" name="Group 8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4463198"/>
              </p:ext>
            </p:extLst>
          </p:nvPr>
        </p:nvGraphicFramePr>
        <p:xfrm>
          <a:off x="3200400" y="984379"/>
          <a:ext cx="5486400" cy="4603749"/>
        </p:xfrm>
        <a:graphic>
          <a:graphicData uri="http://schemas.openxmlformats.org/drawingml/2006/table">
            <a:tbl>
              <a:tblPr/>
              <a:tblGrid>
                <a:gridCol w="2025650"/>
                <a:gridCol w="3460750"/>
              </a:tblGrid>
              <a:tr h="1018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Tama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anose="020E0502030303020204" pitchFamily="34" charset="0"/>
                          <a:cs typeface="Adobe Arabic" panose="02040503050201020203" pitchFamily="18" charset="-78"/>
                        </a:rPr>
                        <a:t>ño de Hogar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*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Ingreso Mensual M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anose="020E0502030303020204" pitchFamily="34" charset="0"/>
                          <a:cs typeface="Adobe Arabic" panose="02040503050201020203" pitchFamily="18" charset="-78"/>
                        </a:rPr>
                        <a:t>áximo en Bruto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(130 % del Nivel de Pobreza)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1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$1,276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2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2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$1,726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3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$2,177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4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$2,628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5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$3,078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6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$3,529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7</a:t>
                      </a:r>
                    </a:p>
                  </a:txBody>
                  <a:tcPr marT="45715" marB="45715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933C"/>
                          </a:solidFill>
                          <a:effectLst/>
                          <a:latin typeface="Candara" pitchFamily="34" charset="0"/>
                        </a:rPr>
                        <a:t>$3,980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85"/>
          <p:cNvSpPr>
            <a:spLocks noChangeArrowheads="1"/>
          </p:cNvSpPr>
          <p:nvPr/>
        </p:nvSpPr>
        <p:spPr bwMode="auto">
          <a:xfrm>
            <a:off x="3400425" y="5647657"/>
            <a:ext cx="440055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</a:rPr>
              <a:t>* </a:t>
            </a:r>
            <a:r>
              <a:rPr lang="en-US" altLang="en-US" sz="1600" dirty="0" err="1">
                <a:latin typeface="Arial" panose="020B0604020202020204" pitchFamily="34" charset="0"/>
              </a:rPr>
              <a:t>Agrega</a:t>
            </a:r>
            <a:r>
              <a:rPr lang="en-US" altLang="en-US" sz="1600" dirty="0">
                <a:latin typeface="Arial" panose="020B0604020202020204" pitchFamily="34" charset="0"/>
              </a:rPr>
              <a:t> $451 </a:t>
            </a:r>
            <a:r>
              <a:rPr lang="en-US" altLang="en-US" sz="1600" dirty="0" err="1">
                <a:latin typeface="Arial" panose="020B0604020202020204" pitchFamily="34" charset="0"/>
              </a:rPr>
              <a:t>por</a:t>
            </a:r>
            <a:r>
              <a:rPr lang="en-US" altLang="en-US" sz="1600" dirty="0">
                <a:latin typeface="Arial" panose="020B0604020202020204" pitchFamily="34" charset="0"/>
              </a:rPr>
              <a:t> </a:t>
            </a:r>
            <a:r>
              <a:rPr lang="en-US" altLang="en-US" sz="1600" dirty="0" err="1">
                <a:latin typeface="Arial" panose="020B0604020202020204" pitchFamily="34" charset="0"/>
              </a:rPr>
              <a:t>cada</a:t>
            </a:r>
            <a:r>
              <a:rPr lang="en-US" altLang="en-US" sz="1600" dirty="0">
                <a:latin typeface="Arial" panose="020B0604020202020204" pitchFamily="34" charset="0"/>
              </a:rPr>
              <a:t> </a:t>
            </a:r>
            <a:r>
              <a:rPr lang="en-US" altLang="en-US" sz="1600" dirty="0" err="1">
                <a:latin typeface="Arial" panose="020B0604020202020204" pitchFamily="34" charset="0"/>
              </a:rPr>
              <a:t>miembro</a:t>
            </a:r>
            <a:r>
              <a:rPr lang="en-US" altLang="en-US" sz="1600" dirty="0">
                <a:latin typeface="Arial" panose="020B0604020202020204" pitchFamily="34" charset="0"/>
              </a:rPr>
              <a:t> </a:t>
            </a:r>
            <a:r>
              <a:rPr lang="en-US" altLang="en-US" sz="1600" dirty="0" err="1">
                <a:latin typeface="Arial" panose="020B0604020202020204" pitchFamily="34" charset="0"/>
              </a:rPr>
              <a:t>adicional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47869" y="97356"/>
            <a:ext cx="8229600" cy="901020"/>
          </a:xfrm>
        </p:spPr>
        <p:txBody>
          <a:bodyPr/>
          <a:lstStyle/>
          <a:p>
            <a:pPr algn="l" eaLnBrk="1" hangingPunct="1"/>
            <a:r>
              <a:rPr lang="es-ES" altLang="en-US" dirty="0" smtClean="0"/>
              <a:t>           Proceso de Solicitud</a:t>
            </a:r>
            <a:endParaRPr lang="en-US" altLang="en-US" dirty="0" smtClean="0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267269" y="1436136"/>
            <a:ext cx="2590800" cy="3810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chemeClr val="bg1"/>
                </a:solidFill>
                <a:latin typeface="Arial" panose="020B0604020202020204" pitchFamily="34" charset="0"/>
              </a:rPr>
              <a:t>Applicación</a:t>
            </a:r>
            <a:endParaRPr lang="en-US" alt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6620069" y="884075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En</a:t>
            </a:r>
            <a:r>
              <a:rPr lang="en-US" altLang="en-US" sz="18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oficina</a:t>
            </a:r>
            <a:endParaRPr lang="en-US" altLang="en-US" sz="18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6627843" y="1298510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 err="1">
                <a:solidFill>
                  <a:schemeClr val="bg1"/>
                </a:solidFill>
                <a:latin typeface="Arial" panose="020B0604020202020204" pitchFamily="34" charset="0"/>
              </a:rPr>
              <a:t>Por</a:t>
            </a:r>
            <a:r>
              <a:rPr lang="en-US" altLang="en-US" sz="12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" panose="020B0604020202020204" pitchFamily="34" charset="0"/>
              </a:rPr>
              <a:t>Computadora</a:t>
            </a:r>
            <a:endParaRPr lang="en-US" altLang="en-US" sz="12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6627843" y="1744436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anose="020B0604020202020204" pitchFamily="34" charset="0"/>
              </a:rPr>
              <a:t>Fax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6636398" y="2226908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Por</a:t>
            </a:r>
            <a:r>
              <a:rPr lang="en-US" altLang="en-US" sz="18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correo</a:t>
            </a:r>
            <a:endParaRPr lang="en-US" altLang="en-US" sz="18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AutoShape 18"/>
          <p:cNvCxnSpPr>
            <a:cxnSpLocks noChangeShapeType="1"/>
          </p:cNvCxnSpPr>
          <p:nvPr/>
        </p:nvCxnSpPr>
        <p:spPr bwMode="auto">
          <a:xfrm>
            <a:off x="4466254" y="1760377"/>
            <a:ext cx="0" cy="12954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AutoShape 22"/>
          <p:cNvCxnSpPr>
            <a:cxnSpLocks noChangeShapeType="1"/>
          </p:cNvCxnSpPr>
          <p:nvPr/>
        </p:nvCxnSpPr>
        <p:spPr bwMode="auto">
          <a:xfrm>
            <a:off x="6239069" y="1489010"/>
            <a:ext cx="381000" cy="0"/>
          </a:xfrm>
          <a:prstGeom prst="straightConnector1">
            <a:avLst/>
          </a:prstGeom>
          <a:noFill/>
          <a:ln w="19050">
            <a:solidFill>
              <a:srgbClr val="339966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AutoShape 21"/>
          <p:cNvCxnSpPr>
            <a:cxnSpLocks noChangeShapeType="1"/>
          </p:cNvCxnSpPr>
          <p:nvPr/>
        </p:nvCxnSpPr>
        <p:spPr bwMode="auto">
          <a:xfrm flipV="1">
            <a:off x="5858069" y="1006539"/>
            <a:ext cx="762000" cy="6858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339966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23"/>
          <p:cNvCxnSpPr>
            <a:cxnSpLocks noChangeShapeType="1"/>
          </p:cNvCxnSpPr>
          <p:nvPr/>
        </p:nvCxnSpPr>
        <p:spPr bwMode="auto">
          <a:xfrm>
            <a:off x="6255398" y="1936491"/>
            <a:ext cx="381000" cy="0"/>
          </a:xfrm>
          <a:prstGeom prst="straightConnector1">
            <a:avLst/>
          </a:prstGeom>
          <a:noFill/>
          <a:ln w="19050">
            <a:solidFill>
              <a:srgbClr val="00808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20"/>
          <p:cNvCxnSpPr>
            <a:cxnSpLocks noChangeShapeType="1"/>
          </p:cNvCxnSpPr>
          <p:nvPr/>
        </p:nvCxnSpPr>
        <p:spPr bwMode="auto">
          <a:xfrm>
            <a:off x="5858069" y="1700502"/>
            <a:ext cx="762000" cy="6858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339966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3267269" y="3055777"/>
            <a:ext cx="2590800" cy="3810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chemeClr val="bg1"/>
                </a:solidFill>
                <a:latin typeface="Arial" panose="020B0604020202020204" pitchFamily="34" charset="0"/>
              </a:rPr>
              <a:t>Entrevista</a:t>
            </a:r>
            <a:endParaRPr lang="en-US" alt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cxnSp>
        <p:nvCxnSpPr>
          <p:cNvPr id="16" name="AutoShape 17"/>
          <p:cNvCxnSpPr>
            <a:cxnSpLocks noChangeShapeType="1"/>
          </p:cNvCxnSpPr>
          <p:nvPr/>
        </p:nvCxnSpPr>
        <p:spPr bwMode="auto">
          <a:xfrm>
            <a:off x="4466254" y="3436777"/>
            <a:ext cx="0" cy="6858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3267269" y="4146294"/>
            <a:ext cx="2590800" cy="3810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chemeClr val="bg1"/>
                </a:solidFill>
                <a:latin typeface="Arial" panose="020B0604020202020204" pitchFamily="34" charset="0"/>
              </a:rPr>
              <a:t>Próximos</a:t>
            </a: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Arial" panose="020B0604020202020204" pitchFamily="34" charset="0"/>
              </a:rPr>
              <a:t>Pasos</a:t>
            </a:r>
            <a:endParaRPr lang="en-US" alt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cxnSp>
        <p:nvCxnSpPr>
          <p:cNvPr id="18" name="AutoShape 19"/>
          <p:cNvCxnSpPr>
            <a:cxnSpLocks noChangeShapeType="1"/>
          </p:cNvCxnSpPr>
          <p:nvPr/>
        </p:nvCxnSpPr>
        <p:spPr bwMode="auto">
          <a:xfrm>
            <a:off x="4463144" y="4551011"/>
            <a:ext cx="0" cy="381000"/>
          </a:xfrm>
          <a:prstGeom prst="straightConnector1">
            <a:avLst/>
          </a:prstGeom>
          <a:noFill/>
          <a:ln w="25400">
            <a:solidFill>
              <a:srgbClr val="008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3419669" y="4926153"/>
            <a:ext cx="2286000" cy="9144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t>Determinación de Elegibilidad</a:t>
            </a:r>
          </a:p>
        </p:txBody>
      </p:sp>
      <p:cxnSp>
        <p:nvCxnSpPr>
          <p:cNvPr id="20" name="AutoShape 26"/>
          <p:cNvCxnSpPr>
            <a:cxnSpLocks noChangeShapeType="1"/>
          </p:cNvCxnSpPr>
          <p:nvPr/>
        </p:nvCxnSpPr>
        <p:spPr bwMode="auto">
          <a:xfrm flipV="1">
            <a:off x="5849508" y="3128284"/>
            <a:ext cx="762000" cy="1524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339966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25"/>
          <p:cNvCxnSpPr>
            <a:cxnSpLocks noChangeShapeType="1"/>
          </p:cNvCxnSpPr>
          <p:nvPr/>
        </p:nvCxnSpPr>
        <p:spPr bwMode="auto">
          <a:xfrm>
            <a:off x="5849508" y="3280684"/>
            <a:ext cx="762000" cy="2667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339966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AutoShape 13"/>
          <p:cNvSpPr>
            <a:spLocks noChangeArrowheads="1"/>
          </p:cNvSpPr>
          <p:nvPr/>
        </p:nvSpPr>
        <p:spPr bwMode="auto">
          <a:xfrm>
            <a:off x="6655831" y="2964806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En</a:t>
            </a:r>
            <a:r>
              <a:rPr lang="en-US" altLang="en-US" sz="1800" dirty="0">
                <a:solidFill>
                  <a:schemeClr val="bg1"/>
                </a:solidFill>
                <a:latin typeface="Arial" panose="020B0604020202020204" pitchFamily="34" charset="0"/>
              </a:rPr>
              <a:t> persona</a:t>
            </a:r>
          </a:p>
        </p:txBody>
      </p:sp>
      <p:sp>
        <p:nvSpPr>
          <p:cNvPr id="23" name="AutoShape 15"/>
          <p:cNvSpPr>
            <a:spLocks noChangeArrowheads="1"/>
          </p:cNvSpPr>
          <p:nvPr/>
        </p:nvSpPr>
        <p:spPr bwMode="auto">
          <a:xfrm>
            <a:off x="6655831" y="3411897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Por</a:t>
            </a:r>
            <a:r>
              <a:rPr lang="en-US" altLang="en-US" sz="18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telèfono</a:t>
            </a:r>
            <a:endParaRPr lang="en-US" altLang="en-US" sz="18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cxnSp>
        <p:nvCxnSpPr>
          <p:cNvPr id="24" name="AutoShape 27"/>
          <p:cNvCxnSpPr>
            <a:cxnSpLocks noChangeShapeType="1"/>
          </p:cNvCxnSpPr>
          <p:nvPr/>
        </p:nvCxnSpPr>
        <p:spPr bwMode="auto">
          <a:xfrm>
            <a:off x="5858069" y="4342237"/>
            <a:ext cx="762000" cy="0"/>
          </a:xfrm>
          <a:prstGeom prst="straightConnector1">
            <a:avLst/>
          </a:prstGeom>
          <a:noFill/>
          <a:ln w="19050">
            <a:solidFill>
              <a:srgbClr val="339966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29"/>
          <p:cNvCxnSpPr>
            <a:cxnSpLocks noChangeShapeType="1"/>
          </p:cNvCxnSpPr>
          <p:nvPr/>
        </p:nvCxnSpPr>
        <p:spPr bwMode="auto">
          <a:xfrm>
            <a:off x="5715777" y="5383353"/>
            <a:ext cx="762000" cy="1588"/>
          </a:xfrm>
          <a:prstGeom prst="straightConnector1">
            <a:avLst/>
          </a:prstGeom>
          <a:noFill/>
          <a:ln w="19050">
            <a:solidFill>
              <a:srgbClr val="339966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AutoShape 14"/>
          <p:cNvSpPr>
            <a:spLocks noChangeArrowheads="1"/>
          </p:cNvSpPr>
          <p:nvPr/>
        </p:nvSpPr>
        <p:spPr bwMode="auto">
          <a:xfrm>
            <a:off x="6636398" y="4122577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Verificaciones</a:t>
            </a:r>
          </a:p>
        </p:txBody>
      </p:sp>
      <p:sp>
        <p:nvSpPr>
          <p:cNvPr id="27" name="AutoShape 10"/>
          <p:cNvSpPr>
            <a:spLocks noChangeArrowheads="1"/>
          </p:cNvSpPr>
          <p:nvPr/>
        </p:nvSpPr>
        <p:spPr bwMode="auto">
          <a:xfrm>
            <a:off x="6487885" y="5137091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  <a:latin typeface="Arial" panose="020B0604020202020204" pitchFamily="34" charset="0"/>
              </a:rPr>
              <a:t>Aviso de </a:t>
            </a:r>
            <a:r>
              <a:rPr lang="en-US" altLang="en-US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Acción</a:t>
            </a:r>
            <a:endParaRPr lang="en-US" altLang="en-US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  <a:latin typeface="Arial" panose="020B0604020202020204" pitchFamily="34" charset="0"/>
              </a:rPr>
              <a:t>(NOA)</a:t>
            </a:r>
          </a:p>
        </p:txBody>
      </p:sp>
    </p:spTree>
    <p:extLst>
      <p:ext uri="{BB962C8B-B14F-4D97-AF65-F5344CB8AC3E}">
        <p14:creationId xmlns:p14="http://schemas.microsoft.com/office/powerpoint/2010/main" val="21049668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5" grpId="0" animBg="1"/>
      <p:bldP spid="17" grpId="0" animBg="1"/>
      <p:bldP spid="17" grpId="1" animBg="1"/>
      <p:bldP spid="19" grpId="0" animBg="1"/>
      <p:bldP spid="22" grpId="0" animBg="1"/>
      <p:bldP spid="23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3731"/>
          </a:xfrm>
        </p:spPr>
        <p:txBody>
          <a:bodyPr/>
          <a:lstStyle/>
          <a:p>
            <a:r>
              <a:rPr lang="en-US" altLang="en-US" sz="4000" dirty="0" err="1" smtClean="0"/>
              <a:t>Applicaciones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por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Computadora</a:t>
            </a:r>
            <a:endParaRPr lang="en-US" altLang="en-US" sz="4000" dirty="0" smtClean="0"/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2509935" y="923731"/>
            <a:ext cx="5943600" cy="51054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>
              <a:defRPr/>
            </a:pPr>
            <a:r>
              <a:rPr lang="es-ES" sz="2800" kern="0" dirty="0" smtClean="0"/>
              <a:t>Las aplicaciones por computadora se pueden completar en la página web de Beneficios </a:t>
            </a:r>
            <a:r>
              <a:rPr lang="es-ES" sz="2800" kern="0" dirty="0" err="1" smtClean="0"/>
              <a:t>CalWIN</a:t>
            </a:r>
            <a:r>
              <a:rPr lang="es-ES" sz="2800" kern="0" dirty="0" smtClean="0"/>
              <a:t>:</a:t>
            </a:r>
            <a:endParaRPr lang="en-US" altLang="en-US" sz="2800" kern="0" dirty="0" smtClean="0"/>
          </a:p>
          <a:p>
            <a:pPr marL="0" indent="0" algn="ctr" defTabSz="914400">
              <a:buFont typeface="Arial" panose="020B0604020202020204" pitchFamily="34" charset="0"/>
              <a:buNone/>
              <a:defRPr/>
            </a:pPr>
            <a:r>
              <a:rPr lang="en-US" altLang="en-US" sz="2800" u="sng" kern="0" dirty="0" smtClean="0">
                <a:hlinkClick r:id="rId2"/>
              </a:rPr>
              <a:t>www.mybenefitscalwin.org</a:t>
            </a:r>
            <a:endParaRPr lang="en-US" altLang="en-US" sz="2800" u="sng" kern="0" dirty="0" smtClean="0"/>
          </a:p>
          <a:p>
            <a:pPr defTabSz="914400">
              <a:defRPr/>
            </a:pPr>
            <a:endParaRPr lang="en-US" altLang="en-US" sz="2800" kern="0" dirty="0" smtClean="0"/>
          </a:p>
          <a:p>
            <a:pPr defTabSz="914400">
              <a:defRPr/>
            </a:pPr>
            <a:r>
              <a:rPr lang="es-ES" sz="2800" kern="0" dirty="0" smtClean="0"/>
              <a:t>Las solicitudes se completaron por computadora </a:t>
            </a:r>
            <a:r>
              <a:rPr lang="es-ES" sz="2800" kern="0" dirty="0" err="1" smtClean="0"/>
              <a:t>estan</a:t>
            </a:r>
            <a:r>
              <a:rPr lang="es-ES" sz="2800" kern="0" dirty="0" smtClean="0"/>
              <a:t> interconectados en el sistema informático </a:t>
            </a:r>
            <a:r>
              <a:rPr lang="es-ES" sz="2800" kern="0" dirty="0" err="1" smtClean="0"/>
              <a:t>CalWIN</a:t>
            </a:r>
            <a:r>
              <a:rPr lang="es-ES" sz="2800" kern="0" dirty="0" smtClean="0"/>
              <a:t> y son procesados en la oficinas de Servicios Humanos</a:t>
            </a:r>
            <a:endParaRPr lang="en-US" altLang="en-US" sz="2800" b="0" kern="0" dirty="0" smtClean="0"/>
          </a:p>
        </p:txBody>
      </p:sp>
    </p:spTree>
    <p:extLst>
      <p:ext uri="{BB962C8B-B14F-4D97-AF65-F5344CB8AC3E}">
        <p14:creationId xmlns:p14="http://schemas.microsoft.com/office/powerpoint/2010/main" val="75110848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1828800" y="0"/>
            <a:ext cx="7315200" cy="1143000"/>
          </a:xfrm>
        </p:spPr>
        <p:txBody>
          <a:bodyPr/>
          <a:lstStyle/>
          <a:p>
            <a:pPr eaLnBrk="1" hangingPunct="1"/>
            <a:r>
              <a:rPr lang="en-US" altLang="en-US" b="0" dirty="0" smtClean="0"/>
              <a:t/>
            </a:r>
            <a:br>
              <a:rPr lang="en-US" altLang="en-US" b="0" dirty="0" smtClean="0"/>
            </a:br>
            <a:r>
              <a:rPr lang="es-ES" altLang="en-US" dirty="0" smtClean="0"/>
              <a:t>Factores de Elegibilidad</a:t>
            </a:r>
            <a:r>
              <a:rPr lang="en-US" altLang="en-US" b="0" dirty="0" smtClean="0"/>
              <a:t/>
            </a:r>
            <a:br>
              <a:rPr lang="en-US" altLang="en-US" b="0" dirty="0" smtClean="0"/>
            </a:br>
            <a:endParaRPr lang="en-US" altLang="en-US" b="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352800" y="1219200"/>
            <a:ext cx="5181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marL="609600" indent="-609600" defTabSz="914400">
              <a:buFontTx/>
              <a:buAutoNum type="arabicPeriod"/>
            </a:pPr>
            <a:r>
              <a:rPr lang="en-US" altLang="en-US" sz="2800" b="0" kern="0" smtClean="0">
                <a:solidFill>
                  <a:srgbClr val="669900"/>
                </a:solidFill>
              </a:rPr>
              <a:t>Número de Seguro Social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2800" b="0" kern="0" smtClean="0">
                <a:solidFill>
                  <a:srgbClr val="669900"/>
                </a:solidFill>
              </a:rPr>
              <a:t>Estado de Extranjero/Ciudadanía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2800" b="0" kern="0" smtClean="0">
                <a:solidFill>
                  <a:srgbClr val="669900"/>
                </a:solidFill>
              </a:rPr>
              <a:t>Residencia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2800" b="0" kern="0" smtClean="0">
                <a:solidFill>
                  <a:srgbClr val="669900"/>
                </a:solidFill>
              </a:rPr>
              <a:t>Recursos/Propiedad (para Servicios Aceleradoes Solamente)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2800" b="0" kern="0" smtClean="0">
                <a:solidFill>
                  <a:srgbClr val="669900"/>
                </a:solidFill>
              </a:rPr>
              <a:t>Ingresos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2800" b="0" kern="0" smtClean="0">
                <a:solidFill>
                  <a:srgbClr val="669900"/>
                </a:solidFill>
              </a:rPr>
              <a:t>Estudiantes</a:t>
            </a:r>
          </a:p>
          <a:p>
            <a:pPr marL="609600" indent="-609600" defTabSz="914400">
              <a:buFontTx/>
              <a:buAutoNum type="arabicPeriod"/>
            </a:pPr>
            <a:r>
              <a:rPr lang="en-US" altLang="en-US" sz="2800" b="0" kern="0" smtClean="0">
                <a:solidFill>
                  <a:srgbClr val="669900"/>
                </a:solidFill>
              </a:rPr>
              <a:t>Tama</a:t>
            </a:r>
            <a:r>
              <a:rPr lang="en-US" altLang="en-US" sz="2800" b="0" kern="0" smtClean="0">
                <a:solidFill>
                  <a:srgbClr val="669900"/>
                </a:solidFill>
                <a:cs typeface="Adobe Arabic" pitchFamily="18" charset="-78"/>
              </a:rPr>
              <a:t>ñ</a:t>
            </a:r>
            <a:r>
              <a:rPr lang="en-US" altLang="en-US" sz="2800" b="0" kern="0" smtClean="0">
                <a:solidFill>
                  <a:srgbClr val="669900"/>
                </a:solidFill>
              </a:rPr>
              <a:t>o de Hogar</a:t>
            </a:r>
          </a:p>
          <a:p>
            <a:pPr marL="609600" indent="-609600" defTabSz="914400"/>
            <a:endParaRPr lang="en-US" altLang="en-US" sz="3000" b="0" kern="0" dirty="0" smtClean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971159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s-ES" altLang="en-US" dirty="0" smtClean="0"/>
              <a:t>Opciones para su Entrevista</a:t>
            </a:r>
            <a:endParaRPr lang="en-US" altLang="en-US" dirty="0" smtClean="0"/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3429000" y="1600200"/>
            <a:ext cx="5257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>
                <a:solidFill>
                  <a:srgbClr val="7793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>
                <a:solidFill>
                  <a:srgbClr val="77933C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77933C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>
                <a:solidFill>
                  <a:srgbClr val="77933C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>
                <a:solidFill>
                  <a:srgbClr val="77933C"/>
                </a:solidFill>
                <a:latin typeface="+mn-lt"/>
              </a:defRPr>
            </a:lvl9pPr>
          </a:lstStyle>
          <a:p>
            <a:pPr defTabSz="914400"/>
            <a:r>
              <a:rPr lang="en-US" altLang="en-US" kern="0" smtClean="0"/>
              <a:t>En Persona</a:t>
            </a:r>
          </a:p>
          <a:p>
            <a:pPr lvl="1" defTabSz="914400"/>
            <a:r>
              <a:rPr lang="en-US" altLang="en-US" b="0" kern="0" smtClean="0"/>
              <a:t>Completado con una Analista de Beneficios en la oficina del condado</a:t>
            </a:r>
          </a:p>
          <a:p>
            <a:pPr defTabSz="914400"/>
            <a:r>
              <a:rPr lang="en-US" altLang="en-US" kern="0" smtClean="0"/>
              <a:t>Telèfono</a:t>
            </a:r>
          </a:p>
          <a:p>
            <a:pPr lvl="1" defTabSz="914400"/>
            <a:r>
              <a:rPr lang="en-US" altLang="en-US" b="0" kern="0" smtClean="0"/>
              <a:t>Completado con una Analista de Beneficios por telèfono</a:t>
            </a:r>
            <a:endParaRPr lang="en-US" altLang="en-US" b="0" kern="0" dirty="0" smtClean="0"/>
          </a:p>
        </p:txBody>
      </p:sp>
    </p:spTree>
    <p:extLst>
      <p:ext uri="{BB962C8B-B14F-4D97-AF65-F5344CB8AC3E}">
        <p14:creationId xmlns:p14="http://schemas.microsoft.com/office/powerpoint/2010/main" val="379804298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6379</TotalTime>
  <Words>602</Words>
  <Application>Microsoft Office PowerPoint</Application>
  <PresentationFormat>On-screen Show (4:3)</PresentationFormat>
  <Paragraphs>133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ＭＳ Ｐゴシック</vt:lpstr>
      <vt:lpstr>Adobe Arabic</vt:lpstr>
      <vt:lpstr>Arial</vt:lpstr>
      <vt:lpstr>Calibri</vt:lpstr>
      <vt:lpstr>Candara</vt:lpstr>
      <vt:lpstr>Wingdings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¿Què es CalFresh?</vt:lpstr>
      <vt:lpstr> Límites de Ingresos para CalFresh eff. 10/15</vt:lpstr>
      <vt:lpstr>           Proceso de Solicitud</vt:lpstr>
      <vt:lpstr>Applicaciones por Computadora</vt:lpstr>
      <vt:lpstr> Factores de Elegibilidad </vt:lpstr>
      <vt:lpstr>Opciones para su Entrevista</vt:lpstr>
      <vt:lpstr>Eliminación de huellas digitales para los clientes de CalFresh</vt:lpstr>
      <vt:lpstr>Procesamiento de Su Aplicación</vt:lpstr>
      <vt:lpstr>Los Requisitos de Información</vt:lpstr>
      <vt:lpstr>Los Beneficios de CalFresh</vt:lpstr>
      <vt:lpstr>PowerPoint Presentation</vt:lpstr>
      <vt:lpstr>Socios de CalFresh en el Condado de San Mateo</vt:lpstr>
      <vt:lpstr>Lazos de asociación con la Agencia de Servicios Humanos</vt:lpstr>
      <vt:lpstr>Resultados </vt:lpstr>
      <vt:lpstr>Próximas Actividades</vt:lpstr>
      <vt:lpstr>Preguntas sobre CalFresh?</vt:lpstr>
      <vt:lpstr>PowerPoint Presentation</vt:lpstr>
      <vt:lpstr>PowerPoint Presentation</vt:lpstr>
    </vt:vector>
  </TitlesOfParts>
  <Company>Cartwright Design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Georgann Cartwright</dc:creator>
  <cp:lastModifiedBy>Sadiya Zubair</cp:lastModifiedBy>
  <cp:revision>380</cp:revision>
  <cp:lastPrinted>2013-06-27T04:26:15Z</cp:lastPrinted>
  <dcterms:created xsi:type="dcterms:W3CDTF">2014-03-27T20:42:26Z</dcterms:created>
  <dcterms:modified xsi:type="dcterms:W3CDTF">2016-01-27T21:25:51Z</dcterms:modified>
</cp:coreProperties>
</file>