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1"/>
    <p:sldMasterId id="2147483684" r:id="rId2"/>
    <p:sldMasterId id="2147483701" r:id="rId3"/>
    <p:sldMasterId id="2147483703" r:id="rId4"/>
    <p:sldMasterId id="2147483720" r:id="rId5"/>
  </p:sldMasterIdLst>
  <p:notesMasterIdLst>
    <p:notesMasterId r:id="rId27"/>
  </p:notesMasterIdLst>
  <p:sldIdLst>
    <p:sldId id="298" r:id="rId6"/>
    <p:sldId id="300" r:id="rId7"/>
    <p:sldId id="290" r:id="rId8"/>
    <p:sldId id="291" r:id="rId9"/>
    <p:sldId id="301" r:id="rId10"/>
    <p:sldId id="302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03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302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32787A"/>
    <a:srgbClr val="EDEDED"/>
    <a:srgbClr val="4C9AF8"/>
    <a:srgbClr val="174C8D"/>
    <a:srgbClr val="6E5E98"/>
    <a:srgbClr val="DC7229"/>
    <a:srgbClr val="789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408" y="72"/>
      </p:cViewPr>
      <p:guideLst>
        <p:guide orient="horz" pos="2302"/>
        <p:guide pos="2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A98B960-786A-A943-ACAA-8EB3CE70CA05}" type="datetime1">
              <a:rPr lang="en-US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368BC8C-3714-D84A-9C2D-A980FB6AF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67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7652E7-D20A-BD48-AFE8-C04AB8AEAD1F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3588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BC99E0-3F34-034C-A66C-E1EAE10C439D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0194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327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07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85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10818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842001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821F82-96BA-D944-9BE7-EFCF8A47DC74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D9FCADF-2B4C-0B4E-B64C-1B3813AF91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82859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DFAD361-7390-064D-8927-D120E3BF7782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3B0989A-4BA5-E345-ACDD-6392F6F39E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9697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842001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821F82-96BA-D944-9BE7-EFCF8A47DC74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D9FCADF-2B4C-0B4E-B64C-1B3813AF91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5323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DFAD361-7390-064D-8927-D120E3BF7782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3B0989A-4BA5-E345-ACDD-6392F6F39E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999966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32695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8495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975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96102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134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78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34764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01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73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638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45656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41311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67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894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037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531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284324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842001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8495A8-7036-3B4B-9629-AE66E9D94112}" type="datetime1">
              <a:rPr lang="en-US" smtClean="0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6EF460-D88C-A64E-A7EE-539678EE0C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00365"/>
      </p:ext>
    </p:extLst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8495A8-7036-3B4B-9629-AE66E9D94112}" type="datetime1">
              <a:rPr lang="en-US" smtClean="0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6EF460-D88C-A64E-A7EE-539678EE0C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79151"/>
      </p:ext>
    </p:extLst>
  </p:cSld>
  <p:clrMapOvr>
    <a:masterClrMapping/>
  </p:clrMapOvr>
  <p:transition spd="slow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875184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520281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48345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53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2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35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36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913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8495A8-7036-3B4B-9629-AE66E9D94112}" type="datetime1">
              <a:rPr lang="en-US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6EF460-D88C-A64E-A7EE-539678EE0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9" b="6250"/>
          <a:stretch>
            <a:fillRect/>
          </a:stretch>
        </p:blipFill>
        <p:spPr bwMode="auto">
          <a:xfrm>
            <a:off x="0" y="4071938"/>
            <a:ext cx="1606550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5994400"/>
            <a:ext cx="9144000" cy="863600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9" descr="SMC_Horiz_Lockup_Reverse.png"/>
          <p:cNvPicPr>
            <a:picLocks noChangeAspect="1"/>
          </p:cNvPicPr>
          <p:nvPr userDrawn="1"/>
        </p:nvPicPr>
        <p:blipFill>
          <a:blip r:embed="rId20">
            <a:alphaModFix amt="78000"/>
          </a:blip>
          <a:srcRect/>
          <a:stretch>
            <a:fillRect/>
          </a:stretch>
        </p:blipFill>
        <p:spPr bwMode="auto">
          <a:xfrm>
            <a:off x="4046538" y="6113463"/>
            <a:ext cx="49879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034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>
          <a:solidFill>
            <a:srgbClr val="77933C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1">
          <a:solidFill>
            <a:srgbClr val="77933C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>
          <a:solidFill>
            <a:srgbClr val="77933C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>
          <a:solidFill>
            <a:srgbClr val="77933C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>
          <a:solidFill>
            <a:srgbClr val="77933C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8495A8-7036-3B4B-9629-AE66E9D94112}" type="datetime1">
              <a:rPr lang="en-US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6EF460-D88C-A64E-A7EE-539678EE0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5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22" r:id="rId2"/>
    <p:sldLayoutId id="2147483723" r:id="rId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9" b="6250"/>
          <a:stretch>
            <a:fillRect/>
          </a:stretch>
        </p:blipFill>
        <p:spPr bwMode="auto">
          <a:xfrm>
            <a:off x="0" y="4071938"/>
            <a:ext cx="1606550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050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>
          <a:solidFill>
            <a:srgbClr val="77933C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1">
          <a:solidFill>
            <a:srgbClr val="77933C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>
          <a:solidFill>
            <a:srgbClr val="77933C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>
          <a:solidFill>
            <a:srgbClr val="77933C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>
          <a:solidFill>
            <a:srgbClr val="77933C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8495A8-7036-3B4B-9629-AE66E9D94112}" type="datetime1">
              <a:rPr lang="en-US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6EF460-D88C-A64E-A7EE-539678EE0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5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30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ybenefitscalwin.org/" TargetMode="Externa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57463"/>
            <a:ext cx="9144000" cy="1028700"/>
          </a:xfrm>
          <a:prstGeom prst="rect">
            <a:avLst/>
          </a:prstGeom>
          <a:solidFill>
            <a:srgbClr val="174C8D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244" name="Picture 5" descr="SMC_Horiz_Lockup_Reverse_ColorSe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2616200"/>
            <a:ext cx="70246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2209800" y="152400"/>
            <a:ext cx="6477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sz="3600" kern="0" smtClean="0"/>
              <a:t>Elimination of Fingerprinting for CalFresh Customers</a:t>
            </a:r>
          </a:p>
        </p:txBody>
      </p:sp>
      <p:sp>
        <p:nvSpPr>
          <p:cNvPr id="3" name="Content Placeholder 4"/>
          <p:cNvSpPr txBox="1">
            <a:spLocks/>
          </p:cNvSpPr>
          <p:nvPr/>
        </p:nvSpPr>
        <p:spPr bwMode="auto">
          <a:xfrm>
            <a:off x="2971800" y="1600200"/>
            <a:ext cx="5715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0" indent="0" defTabSz="914400">
              <a:buFont typeface="Arial" panose="020B0604020202020204" pitchFamily="34" charset="0"/>
              <a:buNone/>
            </a:pPr>
            <a:endParaRPr lang="en-US" altLang="en-US" sz="3600" b="0" kern="0" smtClean="0">
              <a:solidFill>
                <a:schemeClr val="hlink"/>
              </a:solidFill>
            </a:endParaRPr>
          </a:p>
          <a:p>
            <a:pPr marL="0" indent="0" defTabSz="914400">
              <a:buFont typeface="Arial" panose="020B0604020202020204" pitchFamily="34" charset="0"/>
              <a:buNone/>
            </a:pPr>
            <a:r>
              <a:rPr lang="en-US" altLang="en-US" b="0" kern="0" smtClean="0">
                <a:solidFill>
                  <a:srgbClr val="669900"/>
                </a:solidFill>
              </a:rPr>
              <a:t>As of January 2012, the CalFresh program eliminated the Fingerprinting </a:t>
            </a:r>
            <a:r>
              <a:rPr lang="en-US" altLang="en-US" i="1" u="sng" kern="0" smtClean="0">
                <a:solidFill>
                  <a:srgbClr val="669900"/>
                </a:solidFill>
              </a:rPr>
              <a:t>requirement for all applicants.</a:t>
            </a:r>
            <a:endParaRPr lang="en-US" altLang="en-US" i="1" u="sng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4323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sz="4000" kern="0" smtClean="0"/>
              <a:t>Application Processing Standards</a:t>
            </a:r>
            <a:endParaRPr lang="en-US" altLang="en-US" sz="4000" kern="0" dirty="0" smtClean="0"/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2971800" y="1600200"/>
            <a:ext cx="57150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/>
            <a:r>
              <a:rPr lang="en-US" altLang="en-US" kern="0" smtClean="0"/>
              <a:t>	</a:t>
            </a:r>
            <a:r>
              <a:rPr lang="en-US" altLang="en-US" b="0" kern="0" smtClean="0"/>
              <a:t>The County has 30 days to process a CalFresh application, unless:</a:t>
            </a:r>
          </a:p>
          <a:p>
            <a:pPr defTabSz="914400"/>
            <a:endParaRPr lang="en-US" altLang="en-US" b="0" kern="0" smtClean="0"/>
          </a:p>
          <a:p>
            <a:pPr lvl="1" defTabSz="914400"/>
            <a:r>
              <a:rPr lang="en-US" altLang="en-US" b="0" kern="0" smtClean="0"/>
              <a:t>The applicant is determined eligible for Expedited Service (ES), where benefits must be granted/ denied within 3 days </a:t>
            </a:r>
          </a:p>
          <a:p>
            <a:pPr lvl="1" defTabSz="914400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5655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 bwMode="auto">
          <a:xfrm>
            <a:off x="2133600" y="274638"/>
            <a:ext cx="655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kern="0" smtClean="0"/>
              <a:t>Reporting Requirements</a:t>
            </a:r>
            <a:endParaRPr lang="en-US" altLang="en-US" kern="0" dirty="0" smtClean="0"/>
          </a:p>
        </p:txBody>
      </p:sp>
      <p:sp>
        <p:nvSpPr>
          <p:cNvPr id="3" name="Rectangle 3"/>
          <p:cNvSpPr txBox="1">
            <a:spLocks/>
          </p:cNvSpPr>
          <p:nvPr/>
        </p:nvSpPr>
        <p:spPr bwMode="auto">
          <a:xfrm>
            <a:off x="3276600" y="1600200"/>
            <a:ext cx="54102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>
              <a:lnSpc>
                <a:spcPct val="80000"/>
              </a:lnSpc>
            </a:pPr>
            <a:r>
              <a:rPr lang="en-US" altLang="en-US" sz="2800" b="0" kern="0" smtClean="0">
                <a:solidFill>
                  <a:srgbClr val="669900"/>
                </a:solidFill>
              </a:rPr>
              <a:t>Semi-Annual Reporting (SAR) Households</a:t>
            </a: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n-US" altLang="en-US" sz="2800" b="0" kern="0" smtClean="0">
                <a:solidFill>
                  <a:srgbClr val="669900"/>
                </a:solidFill>
              </a:rPr>
              <a:t>Change Reporting Households</a:t>
            </a:r>
          </a:p>
          <a:p>
            <a:pPr defTabSz="914400">
              <a:lnSpc>
                <a:spcPct val="80000"/>
              </a:lnSpc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n-US" altLang="en-US" sz="2800" b="0" kern="0" smtClean="0">
                <a:solidFill>
                  <a:srgbClr val="669900"/>
                </a:solidFill>
              </a:rPr>
              <a:t>Annual Recertification</a:t>
            </a:r>
          </a:p>
          <a:p>
            <a:pPr defTabSz="914400">
              <a:lnSpc>
                <a:spcPct val="80000"/>
              </a:lnSpc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n-US" altLang="en-US" sz="2800" b="0" kern="0" smtClean="0">
                <a:solidFill>
                  <a:srgbClr val="669900"/>
                </a:solidFill>
              </a:rPr>
              <a:t>Income Reporting Threshold</a:t>
            </a: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 b="0" kern="0" smtClean="0">
                <a:solidFill>
                  <a:srgbClr val="669900"/>
                </a:solidFill>
              </a:rPr>
              <a:t>	</a:t>
            </a: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0" kern="0" smtClean="0">
              <a:solidFill>
                <a:srgbClr val="669900"/>
              </a:solidFill>
            </a:endParaRPr>
          </a:p>
          <a:p>
            <a:pPr algn="r"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362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 bwMode="auto">
          <a:xfrm>
            <a:off x="1611086" y="0"/>
            <a:ext cx="6553200" cy="866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kern="0" dirty="0" smtClean="0"/>
              <a:t>Benefits of </a:t>
            </a:r>
            <a:r>
              <a:rPr lang="en-US" altLang="en-US" kern="0" dirty="0" err="1" smtClean="0"/>
              <a:t>CalFresh</a:t>
            </a:r>
            <a:endParaRPr lang="en-US" altLang="en-US" kern="0" dirty="0" smtClean="0"/>
          </a:p>
        </p:txBody>
      </p:sp>
      <p:sp>
        <p:nvSpPr>
          <p:cNvPr id="3" name="Rectangle 3"/>
          <p:cNvSpPr txBox="1">
            <a:spLocks/>
          </p:cNvSpPr>
          <p:nvPr/>
        </p:nvSpPr>
        <p:spPr bwMode="auto">
          <a:xfrm>
            <a:off x="3145972" y="866193"/>
            <a:ext cx="5410200" cy="5142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Better access to nutritious food</a:t>
            </a:r>
          </a:p>
          <a:p>
            <a:pPr marL="0" indent="0" defTabSz="914400">
              <a:lnSpc>
                <a:spcPct val="80000"/>
              </a:lnSpc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Increase ability to afford basic necessities</a:t>
            </a:r>
          </a:p>
          <a:p>
            <a:pPr marL="0" indent="0" defTabSz="914400">
              <a:lnSpc>
                <a:spcPct val="80000"/>
              </a:lnSpc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Provides household a means to meet nutritional needs </a:t>
            </a:r>
          </a:p>
          <a:p>
            <a:pPr marL="0" indent="0" defTabSz="914400">
              <a:lnSpc>
                <a:spcPct val="80000"/>
              </a:lnSpc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Stimulates state and local economy </a:t>
            </a:r>
          </a:p>
          <a:p>
            <a:pPr marL="0" indent="0" defTabSz="914400">
              <a:lnSpc>
                <a:spcPct val="80000"/>
              </a:lnSpc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Households do not need to pay back </a:t>
            </a:r>
            <a:r>
              <a:rPr lang="en-US" sz="2400" b="0" kern="0" dirty="0" err="1" smtClean="0">
                <a:solidFill>
                  <a:srgbClr val="669900"/>
                </a:solidFill>
              </a:rPr>
              <a:t>CalFresh</a:t>
            </a:r>
            <a:r>
              <a:rPr lang="en-US" sz="2400" b="0" kern="0" dirty="0" smtClean="0">
                <a:solidFill>
                  <a:srgbClr val="669900"/>
                </a:solidFill>
              </a:rPr>
              <a:t> benefits</a:t>
            </a:r>
          </a:p>
          <a:p>
            <a:pPr marL="0" indent="0" defTabSz="914400">
              <a:lnSpc>
                <a:spcPct val="80000"/>
              </a:lnSpc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Allows working individuals and/or families to remain potentially eligible</a:t>
            </a:r>
          </a:p>
          <a:p>
            <a:pPr defTabSz="914400">
              <a:lnSpc>
                <a:spcPct val="80000"/>
              </a:lnSpc>
              <a:buFont typeface="Arial" charset="0"/>
              <a:buChar char="•"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	</a:t>
            </a:r>
          </a:p>
          <a:p>
            <a:pPr defTabSz="914400">
              <a:lnSpc>
                <a:spcPct val="80000"/>
              </a:lnSpc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algn="r" defTabSz="914400">
              <a:lnSpc>
                <a:spcPct val="80000"/>
              </a:lnSpc>
              <a:buFont typeface="Arial" charset="0"/>
              <a:buNone/>
              <a:defRPr/>
            </a:pPr>
            <a:endParaRPr lang="en-US" sz="240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88376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3600" kern="0" dirty="0" smtClean="0"/>
              <a:t>  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3600" kern="0" dirty="0" smtClean="0"/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3600" kern="0" dirty="0" smtClean="0"/>
              <a:t>              </a:t>
            </a:r>
            <a:r>
              <a:rPr lang="en-US" altLang="en-US" sz="4000" kern="0" dirty="0" err="1" smtClean="0"/>
              <a:t>CalFresh</a:t>
            </a:r>
            <a:r>
              <a:rPr lang="en-US" altLang="en-US" sz="4000" kern="0" dirty="0" smtClean="0"/>
              <a:t> Outreach in</a:t>
            </a: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4000" kern="0" dirty="0" smtClean="0"/>
              <a:t>                 San Mateo County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3600" kern="0" dirty="0" smtClean="0"/>
          </a:p>
        </p:txBody>
      </p:sp>
      <p:pic>
        <p:nvPicPr>
          <p:cNvPr id="3" name="Picture 4" descr="CalFresh_Color_E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98788" y="274638"/>
            <a:ext cx="31464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018859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676400" y="304800"/>
            <a:ext cx="7239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sz="3400" kern="0" smtClean="0"/>
              <a:t>CalFresh Outreach Partners in </a:t>
            </a:r>
            <a:br>
              <a:rPr lang="en-US" altLang="en-US" sz="3400" kern="0" smtClean="0"/>
            </a:br>
            <a:r>
              <a:rPr lang="en-US" altLang="en-US" sz="3400" kern="0" smtClean="0"/>
              <a:t>San Mateo County</a:t>
            </a:r>
            <a:endParaRPr lang="en-US" altLang="en-US" sz="3400" kern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3278155" y="1295400"/>
            <a:ext cx="5637245" cy="3995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609600" indent="-609600" defTabSz="914400">
              <a:buFont typeface="Arial" panose="020B0604020202020204" pitchFamily="34" charset="0"/>
              <a:buNone/>
            </a:pPr>
            <a:endParaRPr lang="en-US" altLang="en-US" sz="2400" b="0" kern="0" smtClean="0">
              <a:solidFill>
                <a:srgbClr val="669900"/>
              </a:solidFill>
            </a:endParaRPr>
          </a:p>
          <a:p>
            <a:pPr marL="609600" indent="-609600" defTabSz="914400">
              <a:buFont typeface="Arial" panose="020B0604020202020204" pitchFamily="34" charset="0"/>
              <a:buNone/>
            </a:pPr>
            <a:r>
              <a:rPr lang="en-US" altLang="en-US" sz="2000" b="0" kern="0" smtClean="0">
                <a:solidFill>
                  <a:srgbClr val="669900"/>
                </a:solidFill>
              </a:rPr>
              <a:t>San Mateo County contracts with the following for application &amp; outreach assistance:</a:t>
            </a:r>
          </a:p>
          <a:p>
            <a:pPr marL="609600" indent="-609600" defTabSz="914400">
              <a:buFont typeface="Arial" panose="020B0604020202020204" pitchFamily="34" charset="0"/>
              <a:buAutoNum type="arabicPeriod"/>
            </a:pPr>
            <a:r>
              <a:rPr lang="en-US" altLang="en-US" sz="2000" b="0" kern="0" smtClean="0">
                <a:solidFill>
                  <a:srgbClr val="669900"/>
                </a:solidFill>
              </a:rPr>
              <a:t>Second Harvest Food Bank</a:t>
            </a:r>
          </a:p>
          <a:p>
            <a:pPr marL="609600" indent="-609600" defTabSz="914400">
              <a:buFont typeface="Arial" panose="020B0604020202020204" pitchFamily="34" charset="0"/>
              <a:buAutoNum type="arabicPeriod"/>
            </a:pPr>
            <a:r>
              <a:rPr lang="en-US" altLang="en-US" sz="2000" b="0" kern="0" smtClean="0">
                <a:solidFill>
                  <a:srgbClr val="669900"/>
                </a:solidFill>
              </a:rPr>
              <a:t>Single Stop/JobTrain, Inc.</a:t>
            </a:r>
          </a:p>
          <a:p>
            <a:pPr marL="609600" indent="-609600" defTabSz="914400">
              <a:buFont typeface="Arial" panose="020B0604020202020204" pitchFamily="34" charset="0"/>
              <a:buAutoNum type="arabicPeriod"/>
            </a:pPr>
            <a:r>
              <a:rPr lang="en-US" altLang="en-US" sz="2000" b="0" kern="0" smtClean="0">
                <a:solidFill>
                  <a:srgbClr val="669900"/>
                </a:solidFill>
              </a:rPr>
              <a:t>Coastside Hope</a:t>
            </a:r>
          </a:p>
          <a:p>
            <a:pPr marL="609600" indent="-609600" defTabSz="914400">
              <a:buFont typeface="Arial" panose="020B0604020202020204" pitchFamily="34" charset="0"/>
              <a:buAutoNum type="arabicPeriod"/>
            </a:pPr>
            <a:r>
              <a:rPr lang="en-US" altLang="en-US" sz="2000" b="0" kern="0" smtClean="0">
                <a:solidFill>
                  <a:srgbClr val="669900"/>
                </a:solidFill>
              </a:rPr>
              <a:t>Puente de la Costa Sur</a:t>
            </a:r>
          </a:p>
          <a:p>
            <a:pPr marL="609600" indent="-609600" defTabSz="914400">
              <a:buFont typeface="Arial" panose="020B0604020202020204" pitchFamily="34" charset="0"/>
              <a:buAutoNum type="arabicPeriod"/>
            </a:pPr>
            <a:r>
              <a:rPr lang="en-US" altLang="en-US" sz="2000" b="0" kern="0" smtClean="0">
                <a:solidFill>
                  <a:srgbClr val="669900"/>
                </a:solidFill>
              </a:rPr>
              <a:t>SparkPoint at Skyline</a:t>
            </a:r>
          </a:p>
          <a:p>
            <a:pPr marL="609600" indent="-609600" defTabSz="914400">
              <a:buFont typeface="Arial" panose="020B0604020202020204" pitchFamily="34" charset="0"/>
              <a:buAutoNum type="arabicPeriod"/>
            </a:pPr>
            <a:r>
              <a:rPr lang="en-US" altLang="en-US" sz="2000" b="0" kern="0" smtClean="0">
                <a:solidFill>
                  <a:srgbClr val="669900"/>
                </a:solidFill>
              </a:rPr>
              <a:t>SparkPoint at Canada</a:t>
            </a:r>
          </a:p>
          <a:p>
            <a:pPr marL="609600" indent="-609600" defTabSz="914400">
              <a:buFont typeface="Arial" panose="020B0604020202020204" pitchFamily="34" charset="0"/>
              <a:buNone/>
            </a:pPr>
            <a:endParaRPr lang="en-US" altLang="en-US" sz="20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844489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676400" y="304800"/>
            <a:ext cx="7239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sz="3400" kern="0" smtClean="0"/>
              <a:t>Partnership ties with</a:t>
            </a:r>
            <a:br>
              <a:rPr lang="en-US" altLang="en-US" sz="3400" kern="0" smtClean="0"/>
            </a:br>
            <a:r>
              <a:rPr lang="en-US" altLang="en-US" sz="3400" kern="0" smtClean="0"/>
              <a:t> Human Services Agency</a:t>
            </a:r>
            <a:endParaRPr lang="en-US" altLang="en-US" sz="3400" kern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3114869" y="1384041"/>
            <a:ext cx="5721220" cy="4223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609600" indent="-609600" defTabSz="914400"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marL="609600" indent="-609600" defTabSz="914400">
              <a:buFont typeface="Arial" charset="0"/>
              <a:buNone/>
              <a:defRPr/>
            </a:pPr>
            <a:r>
              <a:rPr lang="en-US" sz="2800" b="0" kern="0" dirty="0" smtClean="0">
                <a:solidFill>
                  <a:srgbClr val="669900"/>
                </a:solidFill>
              </a:rPr>
              <a:t>San Mateo County provides the following services to contracted partners:</a:t>
            </a:r>
          </a:p>
          <a:p>
            <a:pPr marL="514350" indent="-514350" defTabSz="914400"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Identified point of contact</a:t>
            </a:r>
          </a:p>
          <a:p>
            <a:pPr marL="514350" indent="-514350" defTabSz="914400"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Case updates/reporting</a:t>
            </a:r>
          </a:p>
          <a:p>
            <a:pPr marL="514350" indent="-514350" defTabSz="914400">
              <a:buFont typeface="+mj-lt"/>
              <a:buAutoNum type="arabicPeriod"/>
              <a:defRPr/>
            </a:pPr>
            <a:r>
              <a:rPr lang="en-US" sz="2400" b="0" kern="0" dirty="0" err="1" smtClean="0">
                <a:solidFill>
                  <a:srgbClr val="669900"/>
                </a:solidFill>
              </a:rPr>
              <a:t>CalFresh</a:t>
            </a:r>
            <a:r>
              <a:rPr lang="en-US" sz="2400" b="0" kern="0" dirty="0" smtClean="0">
                <a:solidFill>
                  <a:srgbClr val="669900"/>
                </a:solidFill>
              </a:rPr>
              <a:t> 101 training</a:t>
            </a:r>
          </a:p>
          <a:p>
            <a:pPr marL="514350" indent="-514350" defTabSz="914400">
              <a:buFont typeface="+mj-lt"/>
              <a:buAutoNum type="arabicPeriod"/>
              <a:defRPr/>
            </a:pPr>
            <a:r>
              <a:rPr lang="en-US" sz="2400" b="0" kern="0" dirty="0" err="1" smtClean="0">
                <a:solidFill>
                  <a:srgbClr val="669900"/>
                </a:solidFill>
              </a:rPr>
              <a:t>CalFresh</a:t>
            </a:r>
            <a:r>
              <a:rPr lang="en-US" sz="2400" b="0" kern="0" dirty="0" smtClean="0">
                <a:solidFill>
                  <a:srgbClr val="669900"/>
                </a:solidFill>
              </a:rPr>
              <a:t> partner meeting</a:t>
            </a:r>
          </a:p>
          <a:p>
            <a:pPr marL="514350" indent="-514350" defTabSz="914400"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Site visits </a:t>
            </a:r>
          </a:p>
          <a:p>
            <a:pPr marL="0" indent="0" defTabSz="914400">
              <a:buFont typeface="Arial" charset="0"/>
              <a:buNone/>
              <a:defRPr/>
            </a:pPr>
            <a:endParaRPr lang="en-US" sz="2800" b="0" kern="0" dirty="0" smtClean="0">
              <a:solidFill>
                <a:srgbClr val="669900"/>
              </a:solidFill>
            </a:endParaRPr>
          </a:p>
          <a:p>
            <a:pPr marL="609600" indent="-609600" defTabSz="914400">
              <a:buFont typeface="Arial" charset="0"/>
              <a:buNone/>
              <a:defRPr/>
            </a:pPr>
            <a:endParaRPr lang="en-US" sz="20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407285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kern="0" smtClean="0"/>
              <a:t>Outreach Outcomes</a:t>
            </a:r>
            <a:endParaRPr lang="en-US" altLang="en-US" kern="0" dirty="0" smtClean="0"/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2362200" y="1143000"/>
            <a:ext cx="6324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lvl="2" algn="r" defTabSz="914400">
              <a:buFont typeface="Arial" panose="020B0604020202020204" pitchFamily="34" charset="0"/>
              <a:buNone/>
            </a:pPr>
            <a:endParaRPr lang="en-US" altLang="en-US" kern="0" smtClean="0"/>
          </a:p>
          <a:p>
            <a:pPr lvl="2" defTabSz="914400"/>
            <a:r>
              <a:rPr lang="en-US" altLang="en-US" sz="2800" kern="0" smtClean="0"/>
              <a:t>On average CalFresh receives </a:t>
            </a:r>
            <a:r>
              <a:rPr lang="en-US" altLang="en-US" sz="3200" kern="0" smtClean="0"/>
              <a:t>225</a:t>
            </a:r>
            <a:r>
              <a:rPr lang="en-US" altLang="en-US" sz="2800" kern="0" smtClean="0"/>
              <a:t> applications monthly from our contracted partners</a:t>
            </a:r>
          </a:p>
          <a:p>
            <a:pPr lvl="2" defTabSz="914400">
              <a:buFont typeface="Arial" panose="020B0604020202020204" pitchFamily="34" charset="0"/>
              <a:buNone/>
            </a:pPr>
            <a:endParaRPr lang="en-US" altLang="en-US" sz="2800" kern="0" smtClean="0"/>
          </a:p>
          <a:p>
            <a:pPr lvl="2" defTabSz="914400">
              <a:buFont typeface="Arial" panose="020B0604020202020204" pitchFamily="34" charset="0"/>
              <a:buNone/>
            </a:pPr>
            <a:endParaRPr lang="en-US" altLang="en-US" sz="2800" kern="0" smtClean="0"/>
          </a:p>
          <a:p>
            <a:pPr lvl="2" defTabSz="914400"/>
            <a:r>
              <a:rPr lang="en-US" altLang="en-US" sz="2800" kern="0" smtClean="0"/>
              <a:t>Average total of monthly benefits  is approximately </a:t>
            </a:r>
            <a:r>
              <a:rPr lang="en-US" altLang="en-US" sz="3200" kern="0" smtClean="0"/>
              <a:t>$19,705.00</a:t>
            </a:r>
          </a:p>
          <a:p>
            <a:pPr lvl="2" algn="r" defTabSz="914400">
              <a:buFont typeface="Arial" panose="020B0604020202020204" pitchFamily="34" charset="0"/>
              <a:buNone/>
            </a:pPr>
            <a:r>
              <a:rPr lang="en-US" altLang="en-US" kern="0" smtClean="0"/>
              <a:t> 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63071224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kern="0" smtClean="0"/>
              <a:t>Upcoming Outreach Activities</a:t>
            </a:r>
            <a:endParaRPr lang="en-US" altLang="en-US" kern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667000" y="1600200"/>
            <a:ext cx="6019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>
              <a:defRPr/>
            </a:pPr>
            <a:r>
              <a:rPr lang="en-US" altLang="en-US" kern="0" dirty="0" err="1" smtClean="0"/>
              <a:t>CalFresh</a:t>
            </a:r>
            <a:r>
              <a:rPr lang="en-US" altLang="en-US" kern="0" dirty="0" smtClean="0"/>
              <a:t> in a Day with </a:t>
            </a:r>
            <a:r>
              <a:rPr lang="en-US" altLang="en-US" kern="0" dirty="0" err="1" smtClean="0"/>
              <a:t>Ca</a:t>
            </a:r>
            <a:r>
              <a:rPr lang="en-US" altLang="en-US" kern="0" dirty="0" err="1" smtClean="0">
                <a:latin typeface="+mj-lt"/>
                <a:cs typeface="Adobe Arabic" panose="02040503050201020203" pitchFamily="18" charset="-78"/>
              </a:rPr>
              <a:t>ñada</a:t>
            </a:r>
            <a:r>
              <a:rPr lang="en-US" altLang="en-US" kern="0" dirty="0" smtClean="0">
                <a:latin typeface="+mj-lt"/>
                <a:cs typeface="Adobe Arabic" panose="02040503050201020203" pitchFamily="18" charset="-78"/>
              </a:rPr>
              <a:t> College</a:t>
            </a:r>
          </a:p>
          <a:p>
            <a:pPr defTabSz="914400">
              <a:defRPr/>
            </a:pPr>
            <a:endParaRPr lang="en-US" altLang="en-US" kern="0" dirty="0">
              <a:latin typeface="+mj-lt"/>
              <a:cs typeface="Adobe Arabic" panose="02040503050201020203" pitchFamily="18" charset="-78"/>
            </a:endParaRPr>
          </a:p>
          <a:p>
            <a:pPr defTabSz="914400">
              <a:defRPr/>
            </a:pPr>
            <a:r>
              <a:rPr lang="en-US" altLang="en-US" kern="0" dirty="0"/>
              <a:t>South San Francisco Senior Service Health and Fitness Fair </a:t>
            </a:r>
          </a:p>
          <a:p>
            <a:pPr defTabSz="914400">
              <a:defRPr/>
            </a:pPr>
            <a:endParaRPr lang="en-US" altLang="en-US" kern="0" dirty="0" smtClean="0">
              <a:latin typeface="+mj-lt"/>
            </a:endParaRPr>
          </a:p>
          <a:p>
            <a:pPr defTabSz="914400">
              <a:defRPr/>
            </a:pP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598436720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 bwMode="auto">
          <a:xfrm>
            <a:off x="2590800" y="304800"/>
            <a:ext cx="6324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sz="4000" kern="0" smtClean="0"/>
              <a:t>CalFresh Questions?</a:t>
            </a:r>
            <a:endParaRPr lang="en-US" altLang="en-US" sz="4000" kern="0" dirty="0" smtClean="0"/>
          </a:p>
        </p:txBody>
      </p:sp>
      <p:sp>
        <p:nvSpPr>
          <p:cNvPr id="3" name="Rectangle 3"/>
          <p:cNvSpPr txBox="1">
            <a:spLocks/>
          </p:cNvSpPr>
          <p:nvPr/>
        </p:nvSpPr>
        <p:spPr bwMode="auto">
          <a:xfrm>
            <a:off x="2819400" y="1447800"/>
            <a:ext cx="5943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400" kern="0" smtClean="0">
                <a:solidFill>
                  <a:schemeClr val="tx1"/>
                </a:solidFill>
              </a:rPr>
              <a:t>    </a:t>
            </a:r>
            <a:r>
              <a:rPr lang="en-US" altLang="en-US" sz="2800" b="0" kern="0" smtClean="0">
                <a:solidFill>
                  <a:srgbClr val="669900"/>
                </a:solidFill>
              </a:rPr>
              <a:t>Customers can call our toll free line </a:t>
            </a: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800" kern="0" smtClean="0">
                <a:solidFill>
                  <a:srgbClr val="669900"/>
                </a:solidFill>
              </a:rPr>
              <a:t>1(800) 223-8383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800" b="0" kern="0" smtClean="0">
                <a:solidFill>
                  <a:srgbClr val="669900"/>
                </a:solidFill>
              </a:rPr>
              <a:t>Representatives are available </a:t>
            </a: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800" b="0" kern="0" smtClean="0">
                <a:solidFill>
                  <a:srgbClr val="669900"/>
                </a:solidFill>
              </a:rPr>
              <a:t>Mon- Fri. from 8-5 p.m.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800" b="0" kern="0" smtClean="0">
                <a:solidFill>
                  <a:srgbClr val="669900"/>
                </a:solidFill>
              </a:rPr>
              <a:t>Automated Case information is available 24 hours/day, </a:t>
            </a: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800" b="0" kern="0" smtClean="0">
                <a:solidFill>
                  <a:srgbClr val="669900"/>
                </a:solidFill>
              </a:rPr>
              <a:t>7 days a week </a:t>
            </a:r>
            <a:endParaRPr lang="en-US" altLang="en-US" sz="28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32923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CalFresh_Color_E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541494"/>
            <a:ext cx="4419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3048000" y="4800600"/>
            <a:ext cx="6096000" cy="10668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0" dirty="0" smtClean="0"/>
          </a:p>
          <a:p>
            <a:pPr marL="0" indent="0"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 b="0" dirty="0" smtClean="0"/>
              <a:t>Supplemental Nutrition Assistance Program</a:t>
            </a:r>
            <a:endParaRPr lang="en-US" altLang="en-US" sz="2400" b="0" i="1" dirty="0" smtClean="0">
              <a:solidFill>
                <a:srgbClr val="1E1C1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429000" y="381000"/>
            <a:ext cx="5006975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dirty="0">
                <a:solidFill>
                  <a:srgbClr val="669900"/>
                </a:solidFill>
                <a:latin typeface="Calibri" panose="020F0502020204030204" pitchFamily="34" charset="0"/>
              </a:rPr>
              <a:t>San Mateo County </a:t>
            </a:r>
            <a:r>
              <a:rPr lang="en-US" altLang="en-US" sz="3600" dirty="0" smtClean="0">
                <a:solidFill>
                  <a:srgbClr val="669900"/>
                </a:solidFill>
                <a:latin typeface="Calibri" panose="020F0502020204030204" pitchFamily="34" charset="0"/>
              </a:rPr>
              <a:t>Contacts</a:t>
            </a:r>
            <a:endParaRPr lang="en-US" altLang="en-US" sz="2800" b="0" dirty="0">
              <a:solidFill>
                <a:srgbClr val="669900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0" dirty="0" smtClean="0">
                <a:solidFill>
                  <a:srgbClr val="669900"/>
                </a:solidFill>
                <a:latin typeface="Calibri" panose="020F0502020204030204" pitchFamily="34" charset="0"/>
              </a:rPr>
              <a:t>Carolina Salinas</a:t>
            </a:r>
            <a:endParaRPr lang="en-US" altLang="en-US" sz="2800" b="0" dirty="0">
              <a:solidFill>
                <a:srgbClr val="669900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0" dirty="0" err="1">
                <a:solidFill>
                  <a:srgbClr val="669900"/>
                </a:solidFill>
                <a:latin typeface="Calibri" panose="020F0502020204030204" pitchFamily="34" charset="0"/>
              </a:rPr>
              <a:t>CalFresh</a:t>
            </a:r>
            <a:r>
              <a:rPr lang="en-US" altLang="en-US" sz="2800" b="0" dirty="0">
                <a:solidFill>
                  <a:srgbClr val="669900"/>
                </a:solidFill>
                <a:latin typeface="Calibri" panose="020F0502020204030204" pitchFamily="34" charset="0"/>
              </a:rPr>
              <a:t> Outreach Coordinator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0" dirty="0">
                <a:solidFill>
                  <a:srgbClr val="669900"/>
                </a:solidFill>
                <a:latin typeface="Calibri" panose="020F0502020204030204" pitchFamily="34" charset="0"/>
              </a:rPr>
              <a:t>(650) 802-5163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b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843412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icture Placehold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Rectangle 2"/>
          <p:cNvSpPr/>
          <p:nvPr/>
        </p:nvSpPr>
        <p:spPr>
          <a:xfrm>
            <a:off x="0" y="2557463"/>
            <a:ext cx="9144000" cy="1028700"/>
          </a:xfrm>
          <a:prstGeom prst="rect">
            <a:avLst/>
          </a:prstGeom>
          <a:solidFill>
            <a:srgbClr val="174C8D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8436" name="Picture 3" descr="SMC_Horiz_Lockup_Reverse_ColorSe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2616200"/>
            <a:ext cx="70246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What’s our Name?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54946" y="2281242"/>
            <a:ext cx="5328366" cy="34811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is </a:t>
            </a:r>
            <a:r>
              <a:rPr lang="en-US" altLang="en-US" dirty="0" err="1"/>
              <a:t>CalFresh</a:t>
            </a:r>
            <a:r>
              <a:rPr lang="en-US" altLang="en-US" dirty="0"/>
              <a:t>?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60167" y="1827700"/>
            <a:ext cx="4038600" cy="38510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       </a:t>
            </a:r>
            <a:r>
              <a:rPr lang="en-US" altLang="en-US" dirty="0" err="1" smtClean="0"/>
              <a:t>CalFresh</a:t>
            </a:r>
            <a:r>
              <a:rPr lang="en-US" altLang="en-US" dirty="0" smtClean="0"/>
              <a:t> </a:t>
            </a:r>
            <a:r>
              <a:rPr lang="en-US" altLang="en-US" dirty="0"/>
              <a:t>Income </a:t>
            </a:r>
            <a:r>
              <a:rPr lang="en-US" altLang="en-US" dirty="0" smtClean="0"/>
              <a:t>Limits          </a:t>
            </a:r>
            <a:r>
              <a:rPr lang="en-US" altLang="en-US" sz="3200" dirty="0" smtClean="0"/>
              <a:t>eff</a:t>
            </a:r>
            <a:r>
              <a:rPr lang="en-US" altLang="en-US" sz="3200" dirty="0"/>
              <a:t>. 10/15</a:t>
            </a:r>
            <a:endParaRPr lang="en-US" dirty="0"/>
          </a:p>
        </p:txBody>
      </p:sp>
      <p:graphicFrame>
        <p:nvGraphicFramePr>
          <p:cNvPr id="4" name="Group 8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633338"/>
              </p:ext>
            </p:extLst>
          </p:nvPr>
        </p:nvGraphicFramePr>
        <p:xfrm>
          <a:off x="3200399" y="1417638"/>
          <a:ext cx="5486401" cy="3838477"/>
        </p:xfrm>
        <a:graphic>
          <a:graphicData uri="http://schemas.openxmlformats.org/drawingml/2006/table">
            <a:tbl>
              <a:tblPr/>
              <a:tblGrid>
                <a:gridCol w="2025650"/>
                <a:gridCol w="3460751"/>
              </a:tblGrid>
              <a:tr h="8937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Household Size*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Maximum Gross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Monthly Income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(130 % of Poverty Level)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0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1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$1,276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5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2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$1,726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0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3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$2,177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4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$2,628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5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$3,078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0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6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$3,529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7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$3,980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85"/>
          <p:cNvSpPr>
            <a:spLocks noChangeArrowheads="1"/>
          </p:cNvSpPr>
          <p:nvPr/>
        </p:nvSpPr>
        <p:spPr bwMode="auto">
          <a:xfrm>
            <a:off x="3651379" y="5459963"/>
            <a:ext cx="440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* Add $451 for each additional member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kern="0" dirty="0" smtClean="0"/>
              <a:t>Application Process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9766" y="1269614"/>
            <a:ext cx="2591025" cy="6462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428" y="1736943"/>
            <a:ext cx="256054" cy="14265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7214" y="876153"/>
            <a:ext cx="1371719" cy="4938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7213" y="1344678"/>
            <a:ext cx="1371719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0992" y="2238890"/>
            <a:ext cx="1371719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7213" y="1772243"/>
            <a:ext cx="1371719" cy="4938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70041" y="1363457"/>
            <a:ext cx="512108" cy="2621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22540" y="944285"/>
            <a:ext cx="859611" cy="5730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88068" y="1778270"/>
            <a:ext cx="512108" cy="2621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30791" y="1494532"/>
            <a:ext cx="859611" cy="10851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53101" y="2940244"/>
            <a:ext cx="2591025" cy="64623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69602" y="3440917"/>
            <a:ext cx="256054" cy="8169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231515" y="4034565"/>
            <a:ext cx="2591025" cy="6462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295180" y="4554022"/>
            <a:ext cx="256054" cy="5121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361839" y="4976967"/>
            <a:ext cx="2420322" cy="101202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10991" y="2864677"/>
            <a:ext cx="1371719" cy="49991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627213" y="3319137"/>
            <a:ext cx="1371719" cy="49991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537832" y="4102879"/>
            <a:ext cx="1518036" cy="4511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426095" y="5130319"/>
            <a:ext cx="2036240" cy="7681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822540" y="2952529"/>
            <a:ext cx="896190" cy="2926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822540" y="3219996"/>
            <a:ext cx="896190" cy="40846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830791" y="4178154"/>
            <a:ext cx="896190" cy="26215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733138" y="5334204"/>
            <a:ext cx="896190" cy="262151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kern="0" smtClean="0"/>
              <a:t>On Line Applications</a:t>
            </a:r>
            <a:endParaRPr lang="en-US" altLang="en-US" kern="0" dirty="0" smtClean="0"/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2855167" y="1198984"/>
            <a:ext cx="5943600" cy="47244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/>
            <a:r>
              <a:rPr lang="en-US" altLang="en-US" sz="2800" b="0" kern="0" smtClean="0"/>
              <a:t>Online applications can be completed on the Benefits CalWIN website</a:t>
            </a:r>
            <a:r>
              <a:rPr lang="en-US" altLang="en-US" sz="2800" kern="0" smtClean="0"/>
              <a:t> </a:t>
            </a:r>
          </a:p>
          <a:p>
            <a:pPr defTabSz="914400"/>
            <a:endParaRPr lang="en-US" altLang="en-US" sz="2800" kern="0" smtClean="0"/>
          </a:p>
          <a:p>
            <a:pPr defTabSz="914400"/>
            <a:r>
              <a:rPr lang="en-US" altLang="en-US" sz="2800" kern="0" smtClean="0"/>
              <a:t>	</a:t>
            </a:r>
            <a:r>
              <a:rPr lang="en-US" altLang="en-US" sz="2800" u="sng" kern="0" smtClean="0">
                <a:hlinkClick r:id="rId2"/>
              </a:rPr>
              <a:t>www.mybenefitscalwin.org</a:t>
            </a:r>
            <a:endParaRPr lang="en-US" altLang="en-US" sz="2800" u="sng" kern="0" smtClean="0"/>
          </a:p>
          <a:p>
            <a:pPr defTabSz="914400"/>
            <a:endParaRPr lang="en-US" altLang="en-US" sz="2800" kern="0" smtClean="0"/>
          </a:p>
          <a:p>
            <a:pPr defTabSz="914400"/>
            <a:r>
              <a:rPr lang="en-US" altLang="en-US" sz="2800" b="0" kern="0" smtClean="0"/>
              <a:t>Applications are completed online and  interfaced into the CalWIN computer system and processed at the Human Services office</a:t>
            </a:r>
          </a:p>
          <a:p>
            <a:pPr defTabSz="914400">
              <a:lnSpc>
                <a:spcPct val="80000"/>
              </a:lnSpc>
              <a:buClr>
                <a:srgbClr val="669900"/>
              </a:buClr>
              <a:buFont typeface="Arial" panose="020B0604020202020204" pitchFamily="34" charset="0"/>
              <a:buNone/>
            </a:pPr>
            <a:endParaRPr lang="en-US" altLang="en-US" sz="2800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3146636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828800" y="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b="0" kern="0" smtClean="0"/>
              <a:t/>
            </a:r>
            <a:br>
              <a:rPr lang="en-US" altLang="en-US" b="0" kern="0" smtClean="0"/>
            </a:br>
            <a:r>
              <a:rPr lang="en-US" altLang="en-US" b="0" kern="0" smtClean="0"/>
              <a:t>Eligibility Factors</a:t>
            </a:r>
            <a:br>
              <a:rPr lang="en-US" altLang="en-US" b="0" kern="0" smtClean="0"/>
            </a:br>
            <a:endParaRPr lang="en-US" altLang="en-US" b="0" kern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3581400" y="1219200"/>
            <a:ext cx="5181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609600" indent="-609600" defTabSz="914400">
              <a:buFontTx/>
              <a:buAutoNum type="arabicPeriod"/>
            </a:pPr>
            <a:r>
              <a:rPr lang="en-US" altLang="en-US" sz="3000" b="0" kern="0" smtClean="0">
                <a:solidFill>
                  <a:srgbClr val="669900"/>
                </a:solidFill>
              </a:rPr>
              <a:t>Social Security Numbers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3000" b="0" kern="0" smtClean="0">
                <a:solidFill>
                  <a:srgbClr val="669900"/>
                </a:solidFill>
              </a:rPr>
              <a:t>Alien/Citizenship status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3000" b="0" kern="0" smtClean="0">
                <a:solidFill>
                  <a:srgbClr val="669900"/>
                </a:solidFill>
              </a:rPr>
              <a:t>Residence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3000" b="0" kern="0" smtClean="0">
                <a:solidFill>
                  <a:srgbClr val="669900"/>
                </a:solidFill>
              </a:rPr>
              <a:t>Resources/Property (for Expedited Services only)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3000" b="0" kern="0" smtClean="0">
                <a:solidFill>
                  <a:srgbClr val="669900"/>
                </a:solidFill>
              </a:rPr>
              <a:t>Income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3000" b="0" kern="0" smtClean="0">
                <a:solidFill>
                  <a:srgbClr val="669900"/>
                </a:solidFill>
              </a:rPr>
              <a:t>Students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3000" b="0" kern="0" smtClean="0">
                <a:solidFill>
                  <a:srgbClr val="669900"/>
                </a:solidFill>
              </a:rPr>
              <a:t>Household Composition</a:t>
            </a:r>
          </a:p>
          <a:p>
            <a:pPr marL="609600" indent="-609600" defTabSz="914400"/>
            <a:endParaRPr lang="en-US" altLang="en-US" sz="30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7833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defTabSz="914400"/>
            <a:r>
              <a:rPr lang="en-US" altLang="en-US" kern="0" smtClean="0"/>
              <a:t>Interview Options</a:t>
            </a:r>
            <a:endParaRPr lang="en-US" altLang="en-US" kern="0" dirty="0" smtClean="0"/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3429000" y="1600200"/>
            <a:ext cx="5257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/>
            <a:r>
              <a:rPr lang="en-US" altLang="en-US" kern="0" smtClean="0"/>
              <a:t>In Person</a:t>
            </a:r>
          </a:p>
          <a:p>
            <a:pPr lvl="1" defTabSz="914400"/>
            <a:r>
              <a:rPr lang="en-US" altLang="en-US" b="0" kern="0" smtClean="0"/>
              <a:t>Completed with regional Benefits Analysts</a:t>
            </a:r>
          </a:p>
          <a:p>
            <a:pPr defTabSz="914400"/>
            <a:endParaRPr lang="en-US" altLang="en-US" b="0" kern="0" smtClean="0"/>
          </a:p>
          <a:p>
            <a:pPr defTabSz="914400"/>
            <a:r>
              <a:rPr lang="en-US" altLang="en-US" kern="0" smtClean="0"/>
              <a:t>Telephone</a:t>
            </a:r>
          </a:p>
          <a:p>
            <a:pPr lvl="1" defTabSz="914400"/>
            <a:r>
              <a:rPr lang="en-US" altLang="en-US" b="0" kern="0" smtClean="0"/>
              <a:t>Completed with Phone Benefits Analysts</a:t>
            </a:r>
            <a:endParaRPr lang="en-US" altLang="en-US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40876657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6296</TotalTime>
  <Words>364</Words>
  <Application>Microsoft Office PowerPoint</Application>
  <PresentationFormat>On-screen Show (4:3)</PresentationFormat>
  <Paragraphs>124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ＭＳ Ｐゴシック</vt:lpstr>
      <vt:lpstr>Adobe Arabic</vt:lpstr>
      <vt:lpstr>Arial</vt:lpstr>
      <vt:lpstr>Calibri</vt:lpstr>
      <vt:lpstr>Candara</vt:lpstr>
      <vt:lpstr>Wingdings</vt:lpstr>
      <vt:lpstr>1_Office Theme</vt:lpstr>
      <vt:lpstr>2_Office Theme</vt:lpstr>
      <vt:lpstr>3_Office Theme</vt:lpstr>
      <vt:lpstr>4_Office Theme</vt:lpstr>
      <vt:lpstr>5_Office Theme</vt:lpstr>
      <vt:lpstr>PowerPoint Presentation</vt:lpstr>
      <vt:lpstr>PowerPoint Presentation</vt:lpstr>
      <vt:lpstr>What’s our Name?</vt:lpstr>
      <vt:lpstr>What is CalFresh?</vt:lpstr>
      <vt:lpstr>       CalFresh Income Limits          eff. 10/15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Cartwright Design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Georgann Cartwright</dc:creator>
  <cp:lastModifiedBy>Sadiya Zubair</cp:lastModifiedBy>
  <cp:revision>380</cp:revision>
  <cp:lastPrinted>2013-06-27T04:26:15Z</cp:lastPrinted>
  <dcterms:created xsi:type="dcterms:W3CDTF">2014-03-27T20:42:26Z</dcterms:created>
  <dcterms:modified xsi:type="dcterms:W3CDTF">2016-01-27T16:16:34Z</dcterms:modified>
</cp:coreProperties>
</file>