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sldIdLst>
    <p:sldId id="416" r:id="rId2"/>
    <p:sldId id="420" r:id="rId3"/>
    <p:sldId id="421" r:id="rId4"/>
    <p:sldId id="417" r:id="rId5"/>
    <p:sldId id="422" r:id="rId6"/>
    <p:sldId id="419" r:id="rId7"/>
    <p:sldId id="363" r:id="rId8"/>
    <p:sldId id="289" r:id="rId9"/>
    <p:sldId id="365" r:id="rId10"/>
    <p:sldId id="423" r:id="rId11"/>
    <p:sldId id="396" r:id="rId12"/>
    <p:sldId id="394" r:id="rId13"/>
    <p:sldId id="290" r:id="rId14"/>
    <p:sldId id="393" r:id="rId15"/>
    <p:sldId id="395" r:id="rId16"/>
    <p:sldId id="427" r:id="rId17"/>
    <p:sldId id="390" r:id="rId18"/>
    <p:sldId id="429" r:id="rId19"/>
    <p:sldId id="437" r:id="rId20"/>
    <p:sldId id="439" r:id="rId21"/>
    <p:sldId id="441" r:id="rId22"/>
    <p:sldId id="442" r:id="rId23"/>
    <p:sldId id="443" r:id="rId24"/>
    <p:sldId id="434" r:id="rId25"/>
    <p:sldId id="435" r:id="rId26"/>
    <p:sldId id="405" r:id="rId27"/>
    <p:sldId id="406" r:id="rId28"/>
    <p:sldId id="407" r:id="rId29"/>
    <p:sldId id="409" r:id="rId30"/>
    <p:sldId id="410" r:id="rId31"/>
    <p:sldId id="426" r:id="rId32"/>
    <p:sldId id="425" r:id="rId33"/>
    <p:sldId id="424" r:id="rId34"/>
    <p:sldId id="428" r:id="rId35"/>
    <p:sldId id="447" r:id="rId36"/>
    <p:sldId id="448" r:id="rId37"/>
    <p:sldId id="459" r:id="rId38"/>
    <p:sldId id="449" r:id="rId39"/>
    <p:sldId id="450" r:id="rId40"/>
    <p:sldId id="451" r:id="rId41"/>
    <p:sldId id="452" r:id="rId42"/>
    <p:sldId id="453" r:id="rId43"/>
    <p:sldId id="454" r:id="rId44"/>
    <p:sldId id="455" r:id="rId45"/>
    <p:sldId id="456" r:id="rId46"/>
    <p:sldId id="457" r:id="rId47"/>
    <p:sldId id="458" r:id="rId48"/>
    <p:sldId id="460" r:id="rId49"/>
    <p:sldId id="461" r:id="rId50"/>
    <p:sldId id="462" r:id="rId51"/>
    <p:sldId id="466" r:id="rId52"/>
    <p:sldId id="445" r:id="rId53"/>
    <p:sldId id="468" r:id="rId54"/>
    <p:sldId id="446" r:id="rId55"/>
    <p:sldId id="470" r:id="rId56"/>
    <p:sldId id="471" r:id="rId57"/>
    <p:sldId id="475" r:id="rId58"/>
    <p:sldId id="474" r:id="rId59"/>
    <p:sldId id="472" r:id="rId60"/>
    <p:sldId id="473" r:id="rId61"/>
    <p:sldId id="412" r:id="rId62"/>
    <p:sldId id="4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65" autoAdjust="0"/>
  </p:normalViewPr>
  <p:slideViewPr>
    <p:cSldViewPr>
      <p:cViewPr varScale="1">
        <p:scale>
          <a:sx n="76" d="100"/>
          <a:sy n="76"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E4AF8-77D8-EB4A-81B3-323867BAB481}" type="datetimeFigureOut">
              <a:rPr lang="en-US" smtClean="0"/>
              <a:pPr/>
              <a:t>4/4/2019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6F3C41-9CBF-784C-91A5-969E4DE34F3E}" type="slidenum">
              <a:rPr lang="en-US" smtClean="0"/>
              <a:pPr/>
              <a:t>‹#›</a:t>
            </a:fld>
            <a:endParaRPr lang="en-US" dirty="0"/>
          </a:p>
        </p:txBody>
      </p:sp>
    </p:spTree>
    <p:extLst>
      <p:ext uri="{BB962C8B-B14F-4D97-AF65-F5344CB8AC3E}">
        <p14:creationId xmlns:p14="http://schemas.microsoft.com/office/powerpoint/2010/main" val="78725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3</a:t>
            </a:fld>
            <a:endParaRPr lang="en-US" dirty="0"/>
          </a:p>
        </p:txBody>
      </p:sp>
    </p:spTree>
    <p:extLst>
      <p:ext uri="{BB962C8B-B14F-4D97-AF65-F5344CB8AC3E}">
        <p14:creationId xmlns:p14="http://schemas.microsoft.com/office/powerpoint/2010/main" val="245416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51</a:t>
            </a:fld>
            <a:endParaRPr lang="en-US" dirty="0"/>
          </a:p>
        </p:txBody>
      </p:sp>
    </p:spTree>
    <p:extLst>
      <p:ext uri="{BB962C8B-B14F-4D97-AF65-F5344CB8AC3E}">
        <p14:creationId xmlns:p14="http://schemas.microsoft.com/office/powerpoint/2010/main" val="162811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54</a:t>
            </a:fld>
            <a:endParaRPr lang="en-US" dirty="0"/>
          </a:p>
        </p:txBody>
      </p:sp>
    </p:spTree>
    <p:extLst>
      <p:ext uri="{BB962C8B-B14F-4D97-AF65-F5344CB8AC3E}">
        <p14:creationId xmlns:p14="http://schemas.microsoft.com/office/powerpoint/2010/main" val="193405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58</a:t>
            </a:fld>
            <a:endParaRPr lang="en-US" dirty="0"/>
          </a:p>
        </p:txBody>
      </p:sp>
    </p:spTree>
    <p:extLst>
      <p:ext uri="{BB962C8B-B14F-4D97-AF65-F5344CB8AC3E}">
        <p14:creationId xmlns:p14="http://schemas.microsoft.com/office/powerpoint/2010/main" val="392104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59</a:t>
            </a:fld>
            <a:endParaRPr lang="en-US" dirty="0"/>
          </a:p>
        </p:txBody>
      </p:sp>
    </p:spTree>
    <p:extLst>
      <p:ext uri="{BB962C8B-B14F-4D97-AF65-F5344CB8AC3E}">
        <p14:creationId xmlns:p14="http://schemas.microsoft.com/office/powerpoint/2010/main" val="147858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60</a:t>
            </a:fld>
            <a:endParaRPr lang="en-US" dirty="0"/>
          </a:p>
        </p:txBody>
      </p:sp>
    </p:spTree>
    <p:extLst>
      <p:ext uri="{BB962C8B-B14F-4D97-AF65-F5344CB8AC3E}">
        <p14:creationId xmlns:p14="http://schemas.microsoft.com/office/powerpoint/2010/main" val="23728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9</a:t>
            </a:fld>
            <a:endParaRPr lang="en-US" dirty="0"/>
          </a:p>
        </p:txBody>
      </p:sp>
    </p:spTree>
    <p:extLst>
      <p:ext uri="{BB962C8B-B14F-4D97-AF65-F5344CB8AC3E}">
        <p14:creationId xmlns:p14="http://schemas.microsoft.com/office/powerpoint/2010/main" val="195496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11</a:t>
            </a:fld>
            <a:endParaRPr lang="en-US" dirty="0"/>
          </a:p>
        </p:txBody>
      </p:sp>
    </p:spTree>
    <p:extLst>
      <p:ext uri="{BB962C8B-B14F-4D97-AF65-F5344CB8AC3E}">
        <p14:creationId xmlns:p14="http://schemas.microsoft.com/office/powerpoint/2010/main" val="291525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15</a:t>
            </a:fld>
            <a:endParaRPr lang="en-US" dirty="0"/>
          </a:p>
        </p:txBody>
      </p:sp>
    </p:spTree>
    <p:extLst>
      <p:ext uri="{BB962C8B-B14F-4D97-AF65-F5344CB8AC3E}">
        <p14:creationId xmlns:p14="http://schemas.microsoft.com/office/powerpoint/2010/main" val="330409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16</a:t>
            </a:fld>
            <a:endParaRPr lang="en-US" dirty="0"/>
          </a:p>
        </p:txBody>
      </p:sp>
    </p:spTree>
    <p:extLst>
      <p:ext uri="{BB962C8B-B14F-4D97-AF65-F5344CB8AC3E}">
        <p14:creationId xmlns:p14="http://schemas.microsoft.com/office/powerpoint/2010/main" val="177237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a:t>Andrea</a:t>
            </a:r>
          </a:p>
        </p:txBody>
      </p:sp>
      <p:sp>
        <p:nvSpPr>
          <p:cNvPr id="177" name="Shape 1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1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48</a:t>
            </a:fld>
            <a:endParaRPr lang="en-US" dirty="0"/>
          </a:p>
        </p:txBody>
      </p:sp>
    </p:spTree>
    <p:extLst>
      <p:ext uri="{BB962C8B-B14F-4D97-AF65-F5344CB8AC3E}">
        <p14:creationId xmlns:p14="http://schemas.microsoft.com/office/powerpoint/2010/main" val="238449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49</a:t>
            </a:fld>
            <a:endParaRPr lang="en-US" dirty="0"/>
          </a:p>
        </p:txBody>
      </p:sp>
    </p:spTree>
    <p:extLst>
      <p:ext uri="{BB962C8B-B14F-4D97-AF65-F5344CB8AC3E}">
        <p14:creationId xmlns:p14="http://schemas.microsoft.com/office/powerpoint/2010/main" val="225844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F3C41-9CBF-784C-91A5-969E4DE34F3E}" type="slidenum">
              <a:rPr lang="en-US" smtClean="0"/>
              <a:pPr/>
              <a:t>50</a:t>
            </a:fld>
            <a:endParaRPr lang="en-US" dirty="0"/>
          </a:p>
        </p:txBody>
      </p:sp>
    </p:spTree>
    <p:extLst>
      <p:ext uri="{BB962C8B-B14F-4D97-AF65-F5344CB8AC3E}">
        <p14:creationId xmlns:p14="http://schemas.microsoft.com/office/powerpoint/2010/main" val="39165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EE0873-BCA0-44A8-B8A0-7366003990C5}" type="datetimeFigureOut">
              <a:rPr lang="en-US" smtClean="0"/>
              <a:pPr/>
              <a:t>4/4/2019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D66444-EA14-4029-BFFD-959977DD7446}"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wrap="square">
            <a:noAutofit/>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t>‹#›</a:t>
            </a:fld>
            <a:endParaRPr lang="en-US" dirty="0"/>
          </a:p>
        </p:txBody>
      </p:sp>
    </p:spTree>
    <p:extLst>
      <p:ext uri="{BB962C8B-B14F-4D97-AF65-F5344CB8AC3E}">
        <p14:creationId xmlns:p14="http://schemas.microsoft.com/office/powerpoint/2010/main" val="292922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66444-EA14-4029-BFFD-959977DD7446}"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D66444-EA14-4029-BFFD-959977DD7446}"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D66444-EA14-4029-BFFD-959977DD7446}"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D66444-EA14-4029-BFFD-959977DD744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66444-EA14-4029-BFFD-959977DD744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E0873-BCA0-44A8-B8A0-7366003990C5}" type="datetimeFigureOut">
              <a:rPr lang="en-US" smtClean="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D66444-EA14-4029-BFFD-959977DD744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EE0873-BCA0-44A8-B8A0-7366003990C5}" type="datetimeFigureOut">
              <a:rPr lang="en-US" smtClean="0"/>
              <a:pPr/>
              <a:t>4/4/2019</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D66444-EA14-4029-BFFD-959977DD74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knimau@smcgov.org" TargetMode="External"/><Relationship Id="rId2" Type="http://schemas.openxmlformats.org/officeDocument/2006/relationships/hyperlink" Target="mailto:nsato@smcgov.org" TargetMode="External"/><Relationship Id="rId1" Type="http://schemas.openxmlformats.org/officeDocument/2006/relationships/slideLayout" Target="../slideLayouts/slideLayout7.xml"/><Relationship Id="rId4" Type="http://schemas.openxmlformats.org/officeDocument/2006/relationships/hyperlink" Target="mailto:ggiguiere@smcgov.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sz="4400" dirty="0" smtClean="0"/>
              <a:t>Elder and Dependent Abuse </a:t>
            </a:r>
            <a:r>
              <a:rPr lang="en-US" dirty="0" smtClean="0"/>
              <a:t/>
            </a:r>
            <a:br>
              <a:rPr lang="en-US" dirty="0" smtClean="0"/>
            </a:br>
            <a:r>
              <a:rPr lang="en-US" sz="3600" dirty="0" smtClean="0"/>
              <a:t>Investigation &amp; Prosecution</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3200400" y="2057401"/>
            <a:ext cx="2895600" cy="2989006"/>
          </a:xfrm>
          <a:prstGeom prst="rect">
            <a:avLst/>
          </a:prstGeom>
          <a:noFill/>
          <a:ln w="9525">
            <a:noFill/>
            <a:miter lim="800000"/>
            <a:headEnd/>
            <a:tailEnd/>
          </a:ln>
          <a:effectLst/>
        </p:spPr>
      </p:pic>
      <p:sp>
        <p:nvSpPr>
          <p:cNvPr id="6" name="Title 1"/>
          <p:cNvSpPr txBox="1">
            <a:spLocks/>
          </p:cNvSpPr>
          <p:nvPr/>
        </p:nvSpPr>
        <p:spPr>
          <a:xfrm>
            <a:off x="685800" y="5159375"/>
            <a:ext cx="7772400" cy="147002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Nicole Sato, Deputy District Attorney</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9319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 Penal Code section 368(d) </a:t>
            </a:r>
          </a:p>
          <a:p>
            <a:r>
              <a:rPr lang="en-US" sz="2800" dirty="0" smtClean="0"/>
              <a:t> Penal Code section 368(e)</a:t>
            </a:r>
          </a:p>
          <a:p>
            <a:r>
              <a:rPr lang="en-US" sz="2800" dirty="0" smtClean="0"/>
              <a:t> Penal Code section 530.5(a) </a:t>
            </a:r>
          </a:p>
          <a:p>
            <a:r>
              <a:rPr lang="en-US" sz="2800" dirty="0" smtClean="0"/>
              <a:t> Penal Code section 460(a) w/ PC 667.5(c)(21)</a:t>
            </a:r>
          </a:p>
          <a:p>
            <a:r>
              <a:rPr lang="en-US" sz="2800" dirty="0" smtClean="0"/>
              <a:t> Enhancement: Penal Code section 667.9</a:t>
            </a:r>
          </a:p>
          <a:p>
            <a:r>
              <a:rPr lang="en-US" sz="2800" dirty="0" smtClean="0"/>
              <a:t> Enhancement: Penal Code section 186.11 </a:t>
            </a:r>
            <a:endParaRPr lang="en-US" sz="2800" dirty="0" smtClean="0"/>
          </a:p>
          <a:p>
            <a:pPr lvl="2"/>
            <a:r>
              <a:rPr lang="en-US" sz="2400" dirty="0" smtClean="0"/>
              <a:t>Must have 2 or more related felonies </a:t>
            </a:r>
          </a:p>
          <a:p>
            <a:pPr lvl="2"/>
            <a:r>
              <a:rPr lang="en-US" sz="2400" dirty="0" smtClean="0"/>
              <a:t>State prison </a:t>
            </a:r>
          </a:p>
          <a:p>
            <a:pPr lvl="2"/>
            <a:r>
              <a:rPr lang="en-US" sz="2400" dirty="0" smtClean="0"/>
              <a:t>More than $500,000 </a:t>
            </a:r>
            <a:r>
              <a:rPr lang="en-US" sz="2400" dirty="0" smtClean="0">
                <a:sym typeface="Wingdings" panose="05000000000000000000" pitchFamily="2" charset="2"/>
              </a:rPr>
              <a:t> 2 – 3 – 5 years in state prison</a:t>
            </a:r>
            <a:r>
              <a:rPr lang="en-US" sz="2400" dirty="0" smtClean="0"/>
              <a:t> </a:t>
            </a:r>
          </a:p>
          <a:p>
            <a:pPr lvl="2"/>
            <a:endParaRPr lang="en-US" sz="2400" dirty="0"/>
          </a:p>
        </p:txBody>
      </p:sp>
      <p:sp>
        <p:nvSpPr>
          <p:cNvPr id="3" name="Title 2"/>
          <p:cNvSpPr>
            <a:spLocks noGrp="1"/>
          </p:cNvSpPr>
          <p:nvPr>
            <p:ph type="title"/>
          </p:nvPr>
        </p:nvSpPr>
        <p:spPr/>
        <p:txBody>
          <a:bodyPr/>
          <a:lstStyle/>
          <a:p>
            <a:r>
              <a:rPr lang="en-US" sz="4400" dirty="0" smtClean="0"/>
              <a:t>Common Charging Sections </a:t>
            </a:r>
            <a:endParaRPr lang="en-US" sz="4400" dirty="0"/>
          </a:p>
        </p:txBody>
      </p:sp>
    </p:spTree>
    <p:extLst>
      <p:ext uri="{BB962C8B-B14F-4D97-AF65-F5344CB8AC3E}">
        <p14:creationId xmlns:p14="http://schemas.microsoft.com/office/powerpoint/2010/main" val="108353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029200"/>
          </a:xfrm>
        </p:spPr>
        <p:txBody>
          <a:bodyPr>
            <a:normAutofit/>
          </a:bodyPr>
          <a:lstStyle/>
          <a:p>
            <a:pPr>
              <a:spcAft>
                <a:spcPts val="1800"/>
              </a:spcAft>
            </a:pPr>
            <a:endParaRPr lang="en-US" sz="1000" dirty="0" smtClean="0"/>
          </a:p>
          <a:p>
            <a:pPr marL="398463" lvl="2" indent="-342900"/>
            <a:endParaRPr lang="en-US" sz="2400" dirty="0" smtClean="0"/>
          </a:p>
          <a:p>
            <a:pPr marL="398463" lvl="2" indent="-342900"/>
            <a:r>
              <a:rPr lang="en-US" sz="2800" dirty="0" smtClean="0"/>
              <a:t> For financial cases, we have </a:t>
            </a:r>
            <a:r>
              <a:rPr lang="en-US" sz="2800" u="sng" dirty="0" smtClean="0"/>
              <a:t>four years</a:t>
            </a:r>
            <a:r>
              <a:rPr lang="en-US" sz="2800" dirty="0" smtClean="0"/>
              <a:t> to file  charges, either from the date of discovery of the crime, or from the date when a victim or law enforcement agency could or </a:t>
            </a:r>
            <a:r>
              <a:rPr lang="en-US" sz="2800" i="1" dirty="0" smtClean="0"/>
              <a:t>should reasonably have discovered </a:t>
            </a:r>
            <a:r>
              <a:rPr lang="en-US" sz="2800" dirty="0" smtClean="0"/>
              <a:t>the crime.</a:t>
            </a:r>
          </a:p>
          <a:p>
            <a:pPr marL="398463" lvl="2" indent="-342900"/>
            <a:endParaRPr lang="en-US" sz="2400" dirty="0"/>
          </a:p>
        </p:txBody>
      </p:sp>
      <p:sp>
        <p:nvSpPr>
          <p:cNvPr id="2" name="Title 1"/>
          <p:cNvSpPr>
            <a:spLocks noGrp="1"/>
          </p:cNvSpPr>
          <p:nvPr>
            <p:ph type="title"/>
          </p:nvPr>
        </p:nvSpPr>
        <p:spPr>
          <a:xfrm>
            <a:off x="457200" y="304800"/>
            <a:ext cx="8077200" cy="1447799"/>
          </a:xfrm>
        </p:spPr>
        <p:txBody>
          <a:bodyPr/>
          <a:lstStyle/>
          <a:p>
            <a:r>
              <a:rPr lang="en-US" sz="4400" dirty="0" smtClean="0"/>
              <a:t>Statute of Limitations</a:t>
            </a:r>
            <a:endParaRPr lang="en-US" sz="4400" dirty="0"/>
          </a:p>
        </p:txBody>
      </p:sp>
    </p:spTree>
    <p:extLst>
      <p:ext uri="{BB962C8B-B14F-4D97-AF65-F5344CB8AC3E}">
        <p14:creationId xmlns:p14="http://schemas.microsoft.com/office/powerpoint/2010/main" val="1281675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37" y="685800"/>
            <a:ext cx="7984863" cy="1054250"/>
          </a:xfrm>
        </p:spPr>
        <p:txBody>
          <a:bodyPr/>
          <a:lstStyle/>
          <a:p>
            <a:r>
              <a:rPr lang="en-US" sz="4400" dirty="0" smtClean="0"/>
              <a:t>Different theories of elder theft</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1519637181"/>
              </p:ext>
            </p:extLst>
          </p:nvPr>
        </p:nvGraphicFramePr>
        <p:xfrm>
          <a:off x="381000" y="2209800"/>
          <a:ext cx="8305800" cy="4419600"/>
        </p:xfrm>
        <a:graphic>
          <a:graphicData uri="http://schemas.openxmlformats.org/drawingml/2006/table">
            <a:tbl>
              <a:tblPr firstRow="1" bandRow="1">
                <a:tableStyleId>{5C22544A-7EE6-4342-B048-85BDC9FD1C3A}</a:tableStyleId>
              </a:tblPr>
              <a:tblGrid>
                <a:gridCol w="1524000"/>
                <a:gridCol w="2628900"/>
                <a:gridCol w="2076450"/>
                <a:gridCol w="2076450"/>
              </a:tblGrid>
              <a:tr h="914400">
                <a:tc>
                  <a:txBody>
                    <a:bodyPr/>
                    <a:lstStyle/>
                    <a:p>
                      <a:r>
                        <a:rPr lang="en-US" sz="1700" b="1" dirty="0" smtClean="0"/>
                        <a:t>Theft</a:t>
                      </a:r>
                      <a:r>
                        <a:rPr lang="en-US" sz="1700" b="1" baseline="0" dirty="0" smtClean="0"/>
                        <a:t> by false pretense</a:t>
                      </a:r>
                      <a:endParaRPr lang="en-US" sz="1700" b="1" dirty="0"/>
                    </a:p>
                  </a:txBody>
                  <a:tcPr/>
                </a:tc>
                <a:tc>
                  <a:txBody>
                    <a:bodyPr/>
                    <a:lstStyle/>
                    <a:p>
                      <a:r>
                        <a:rPr lang="en-US" sz="1700" b="0" baseline="0" dirty="0" smtClean="0"/>
                        <a:t>knowingly deceiving someone of his property in reliance on a material lie or omission; defendant never intended to perform</a:t>
                      </a:r>
                      <a:endParaRPr lang="en-US" sz="1700" b="0" dirty="0"/>
                    </a:p>
                  </a:txBody>
                  <a:tcPr/>
                </a:tc>
                <a:tc>
                  <a:txBody>
                    <a:bodyPr/>
                    <a:lstStyle/>
                    <a:p>
                      <a:r>
                        <a:rPr lang="en-US" sz="1700" b="0" dirty="0" smtClean="0"/>
                        <a:t>Victim’s capacity is </a:t>
                      </a:r>
                      <a:r>
                        <a:rPr lang="en-US" sz="1700" b="0" u="sng" dirty="0" smtClean="0"/>
                        <a:t>irrelevant</a:t>
                      </a:r>
                      <a:endParaRPr lang="en-US" sz="1700" b="0" u="sng" dirty="0"/>
                    </a:p>
                  </a:txBody>
                  <a:tcPr/>
                </a:tc>
                <a:tc>
                  <a:txBody>
                    <a:bodyPr/>
                    <a:lstStyle/>
                    <a:p>
                      <a:r>
                        <a:rPr lang="en-US" sz="1700" b="1" u="none" dirty="0" smtClean="0"/>
                        <a:t>Challenge</a:t>
                      </a:r>
                      <a:r>
                        <a:rPr lang="en-US" sz="1700" b="0" u="none" baseline="0" dirty="0" smtClean="0"/>
                        <a:t> – proving the falsity or intention not to perform from the start</a:t>
                      </a:r>
                      <a:endParaRPr lang="en-US" sz="1700" b="0" u="none" dirty="0"/>
                    </a:p>
                  </a:txBody>
                  <a:tcPr/>
                </a:tc>
              </a:tr>
              <a:tr h="457200">
                <a:tc>
                  <a:txBody>
                    <a:bodyPr/>
                    <a:lstStyle/>
                    <a:p>
                      <a:r>
                        <a:rPr lang="en-US" sz="1700" b="1" dirty="0" smtClean="0"/>
                        <a:t>Theft by larceny</a:t>
                      </a:r>
                      <a:endParaRPr lang="en-US" sz="1700" b="1" dirty="0"/>
                    </a:p>
                  </a:txBody>
                  <a:tcPr/>
                </a:tc>
                <a:tc>
                  <a:txBody>
                    <a:bodyPr/>
                    <a:lstStyle/>
                    <a:p>
                      <a:r>
                        <a:rPr lang="en-US" sz="1700" dirty="0" smtClean="0"/>
                        <a:t>Defendant</a:t>
                      </a:r>
                      <a:r>
                        <a:rPr lang="en-US" sz="1700" baseline="0" dirty="0" smtClean="0"/>
                        <a:t> steals from the victim without permission (victim had capacity at the time)</a:t>
                      </a:r>
                      <a:endParaRPr lang="en-US" sz="1700" dirty="0"/>
                    </a:p>
                  </a:txBody>
                  <a:tcPr/>
                </a:tc>
                <a:tc>
                  <a:txBody>
                    <a:bodyPr/>
                    <a:lstStyle/>
                    <a:p>
                      <a:r>
                        <a:rPr lang="en-US" sz="1700" dirty="0" smtClean="0"/>
                        <a:t>Victim</a:t>
                      </a:r>
                      <a:r>
                        <a:rPr lang="en-US" sz="1700" baseline="0" dirty="0" smtClean="0"/>
                        <a:t> needs to be able to testify that no permission was given</a:t>
                      </a:r>
                      <a:endParaRPr lang="en-US" sz="1700" dirty="0"/>
                    </a:p>
                  </a:txBody>
                  <a:tcPr/>
                </a:tc>
                <a:tc>
                  <a:txBody>
                    <a:bodyPr/>
                    <a:lstStyle/>
                    <a:p>
                      <a:r>
                        <a:rPr lang="en-US" sz="1700" b="1" dirty="0" smtClean="0"/>
                        <a:t>Challenge </a:t>
                      </a:r>
                      <a:r>
                        <a:rPr lang="en-US" sz="1700" dirty="0" smtClean="0"/>
                        <a:t>–</a:t>
                      </a:r>
                      <a:r>
                        <a:rPr lang="en-US" sz="1700" baseline="0" dirty="0" smtClean="0"/>
                        <a:t> victim’s health declines after the theft</a:t>
                      </a:r>
                      <a:endParaRPr lang="en-US" sz="1700" dirty="0"/>
                    </a:p>
                  </a:txBody>
                  <a:tcPr/>
                </a:tc>
              </a:tr>
              <a:tr h="1134794">
                <a:tc>
                  <a:txBody>
                    <a:bodyPr/>
                    <a:lstStyle/>
                    <a:p>
                      <a:r>
                        <a:rPr lang="en-US" sz="1700" b="1" dirty="0" smtClean="0"/>
                        <a:t>Theft by larceny</a:t>
                      </a:r>
                      <a:endParaRPr lang="en-US" sz="17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Defendant</a:t>
                      </a:r>
                      <a:r>
                        <a:rPr lang="en-US" sz="1700" baseline="0" dirty="0" smtClean="0"/>
                        <a:t> steals from the victim with </a:t>
                      </a:r>
                      <a:r>
                        <a:rPr lang="en-US" sz="1700" i="1" baseline="0" dirty="0" smtClean="0"/>
                        <a:t>apparent permission</a:t>
                      </a:r>
                      <a:endParaRPr lang="en-US" sz="1700" i="1" dirty="0" smtClean="0"/>
                    </a:p>
                  </a:txBody>
                  <a:tcPr/>
                </a:tc>
                <a:tc>
                  <a:txBody>
                    <a:bodyPr/>
                    <a:lstStyle/>
                    <a:p>
                      <a:r>
                        <a:rPr lang="en-US" sz="1700" dirty="0" smtClean="0"/>
                        <a:t>Victim must lack capacity</a:t>
                      </a:r>
                      <a:r>
                        <a:rPr lang="en-US" sz="1700" baseline="0" dirty="0" smtClean="0"/>
                        <a:t> and the defendant knew or should have known</a:t>
                      </a:r>
                      <a:endParaRPr lang="en-US" sz="1700" dirty="0"/>
                    </a:p>
                  </a:txBody>
                  <a:tcPr/>
                </a:tc>
                <a:tc>
                  <a:txBody>
                    <a:bodyPr/>
                    <a:lstStyle/>
                    <a:p>
                      <a:r>
                        <a:rPr lang="en-US" sz="1700" b="1" dirty="0" smtClean="0"/>
                        <a:t>Challenge </a:t>
                      </a:r>
                      <a:r>
                        <a:rPr lang="en-US" sz="1700" dirty="0" smtClean="0"/>
                        <a:t>–</a:t>
                      </a:r>
                      <a:r>
                        <a:rPr lang="en-US" sz="1700" baseline="0" dirty="0" smtClean="0"/>
                        <a:t> need an expert assessment; undue influence is not enough for a criminal case</a:t>
                      </a:r>
                      <a:endParaRPr lang="en-US" sz="1700" dirty="0"/>
                    </a:p>
                  </a:txBody>
                  <a:tcPr/>
                </a:tc>
              </a:tr>
            </a:tbl>
          </a:graphicData>
        </a:graphic>
      </p:graphicFrame>
    </p:spTree>
    <p:extLst>
      <p:ext uri="{BB962C8B-B14F-4D97-AF65-F5344CB8AC3E}">
        <p14:creationId xmlns:p14="http://schemas.microsoft.com/office/powerpoint/2010/main" val="180422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609653"/>
          </a:xfrm>
        </p:spPr>
        <p:txBody>
          <a:bodyPr>
            <a:normAutofit fontScale="92500" lnSpcReduction="10000"/>
          </a:bodyPr>
          <a:lstStyle/>
          <a:p>
            <a:pPr marL="398463" lvl="2" indent="-342900"/>
            <a:r>
              <a:rPr lang="en-US" sz="2400" dirty="0" smtClean="0"/>
              <a:t>What is dementia?</a:t>
            </a:r>
          </a:p>
          <a:p>
            <a:pPr lvl="2"/>
            <a:r>
              <a:rPr lang="en-US" sz="2200" dirty="0"/>
              <a:t>Financial capacity is the first to </a:t>
            </a:r>
            <a:r>
              <a:rPr lang="en-US" sz="2200" dirty="0" smtClean="0"/>
              <a:t>diminish</a:t>
            </a:r>
          </a:p>
          <a:p>
            <a:pPr lvl="2"/>
            <a:endParaRPr lang="en-US" sz="800" dirty="0"/>
          </a:p>
          <a:p>
            <a:pPr lvl="2"/>
            <a:r>
              <a:rPr lang="en-US" sz="2200" dirty="0"/>
              <a:t>Seniors with impaired financial capacity may “seem </a:t>
            </a:r>
            <a:r>
              <a:rPr lang="en-US" sz="2200" dirty="0" smtClean="0"/>
              <a:t>fine,” mild cognitive impairment. Just because someone has dementia does not mean that they lack capacity necessarily.</a:t>
            </a:r>
          </a:p>
          <a:p>
            <a:pPr lvl="2"/>
            <a:endParaRPr lang="en-US" sz="800" dirty="0" smtClean="0"/>
          </a:p>
          <a:p>
            <a:pPr lvl="2"/>
            <a:r>
              <a:rPr lang="en-US" sz="2200" dirty="0" smtClean="0"/>
              <a:t>Typically affects the senior’s ability to save new memories; old memories likely to be intact.</a:t>
            </a:r>
          </a:p>
          <a:p>
            <a:pPr lvl="2"/>
            <a:endParaRPr lang="en-US" sz="1000" dirty="0" smtClean="0"/>
          </a:p>
          <a:p>
            <a:pPr marL="398463" lvl="2" indent="-342900"/>
            <a:r>
              <a:rPr lang="en-US" sz="2400" dirty="0" smtClean="0"/>
              <a:t>Seniors with dementia are three times more likely to be the victims of abuse and neglect. </a:t>
            </a:r>
          </a:p>
          <a:p>
            <a:pPr marL="398463" lvl="2" indent="-342900"/>
            <a:endParaRPr lang="en-US" sz="1200" dirty="0" smtClean="0"/>
          </a:p>
          <a:p>
            <a:pPr marL="398463" lvl="2" indent="-342900"/>
            <a:r>
              <a:rPr lang="en-US" sz="2400" dirty="0" smtClean="0"/>
              <a:t>Mild Cognitive Impairment – the “Gray Area” of greatest risk. </a:t>
            </a:r>
          </a:p>
          <a:p>
            <a:pPr marL="398463" lvl="2" indent="-342900"/>
            <a:endParaRPr lang="en-US" sz="900" dirty="0" smtClean="0"/>
          </a:p>
          <a:p>
            <a:pPr marL="398463" lvl="2" indent="-342900">
              <a:buNone/>
            </a:pPr>
            <a:endParaRPr lang="en-US" sz="2400" dirty="0"/>
          </a:p>
          <a:p>
            <a:pPr marL="365760" lvl="1" indent="0">
              <a:buNone/>
            </a:pPr>
            <a:endParaRPr lang="en-US" dirty="0"/>
          </a:p>
        </p:txBody>
      </p:sp>
      <p:sp>
        <p:nvSpPr>
          <p:cNvPr id="2" name="Title 1"/>
          <p:cNvSpPr>
            <a:spLocks noGrp="1"/>
          </p:cNvSpPr>
          <p:nvPr>
            <p:ph type="title"/>
          </p:nvPr>
        </p:nvSpPr>
        <p:spPr>
          <a:xfrm>
            <a:off x="457200" y="685800"/>
            <a:ext cx="7756263" cy="1054250"/>
          </a:xfrm>
        </p:spPr>
        <p:txBody>
          <a:bodyPr/>
          <a:lstStyle/>
          <a:p>
            <a:r>
              <a:rPr lang="en-US" sz="4400" dirty="0" smtClean="0"/>
              <a:t>Dementia/Lack of Capacity</a:t>
            </a:r>
            <a:endParaRPr lang="en-US" sz="4400" dirty="0"/>
          </a:p>
        </p:txBody>
      </p:sp>
    </p:spTree>
    <p:extLst>
      <p:ext uri="{BB962C8B-B14F-4D97-AF65-F5344CB8AC3E}">
        <p14:creationId xmlns:p14="http://schemas.microsoft.com/office/powerpoint/2010/main" val="3452948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56263" cy="1054250"/>
          </a:xfrm>
        </p:spPr>
        <p:txBody>
          <a:bodyPr/>
          <a:lstStyle/>
          <a:p>
            <a:r>
              <a:rPr lang="en-US" sz="4400" dirty="0" smtClean="0"/>
              <a:t>Someone lacks capacity when they are incapable of consent</a:t>
            </a:r>
            <a:endParaRPr lang="en-US" sz="4400" dirty="0"/>
          </a:p>
        </p:txBody>
      </p:sp>
      <p:sp>
        <p:nvSpPr>
          <p:cNvPr id="4" name="Content Placeholder 3"/>
          <p:cNvSpPr>
            <a:spLocks noGrp="1"/>
          </p:cNvSpPr>
          <p:nvPr>
            <p:ph idx="1"/>
          </p:nvPr>
        </p:nvSpPr>
        <p:spPr/>
        <p:txBody>
          <a:bodyPr/>
          <a:lstStyle/>
          <a:p>
            <a:pPr marL="0" indent="0">
              <a:buNone/>
            </a:pPr>
            <a:r>
              <a:rPr lang="en-US" dirty="0" smtClean="0"/>
              <a:t>Legal test for consent:</a:t>
            </a:r>
            <a:endParaRPr lang="en-US" dirty="0"/>
          </a:p>
          <a:p>
            <a:pPr marL="0" indent="0">
              <a:buNone/>
            </a:pPr>
            <a:endParaRPr lang="en-US" sz="1800" dirty="0"/>
          </a:p>
          <a:p>
            <a:pPr marL="514350" indent="-514350">
              <a:buAutoNum type="arabicParenBoth"/>
            </a:pPr>
            <a:r>
              <a:rPr lang="en-US" dirty="0"/>
              <a:t>must act </a:t>
            </a:r>
            <a:r>
              <a:rPr lang="en-US" u="sng" dirty="0"/>
              <a:t>freely and voluntarily </a:t>
            </a:r>
            <a:r>
              <a:rPr lang="en-US" dirty="0"/>
              <a:t>and not under the influence of threats, force or duress; </a:t>
            </a:r>
          </a:p>
          <a:p>
            <a:pPr marL="514350" indent="-514350">
              <a:buAutoNum type="arabicParenBoth"/>
            </a:pPr>
            <a:r>
              <a:rPr lang="en-US" dirty="0"/>
              <a:t>must have </a:t>
            </a:r>
            <a:r>
              <a:rPr lang="en-US" u="sng" dirty="0"/>
              <a:t>knowledge of the true nature</a:t>
            </a:r>
            <a:r>
              <a:rPr lang="en-US" dirty="0"/>
              <a:t> of the act or transaction involved; and </a:t>
            </a:r>
          </a:p>
          <a:p>
            <a:pPr marL="514350" indent="-514350">
              <a:buAutoNum type="arabicParenBoth"/>
            </a:pPr>
            <a:r>
              <a:rPr lang="en-US" dirty="0"/>
              <a:t>must possess the </a:t>
            </a:r>
            <a:r>
              <a:rPr lang="en-US" u="sng" dirty="0"/>
              <a:t>mental capacity to make an intelligent choice </a:t>
            </a:r>
            <a:r>
              <a:rPr lang="en-US" dirty="0"/>
              <a:t>whether or not to do something proposed by another person.</a:t>
            </a:r>
          </a:p>
          <a:p>
            <a:endParaRPr lang="en-US" dirty="0"/>
          </a:p>
        </p:txBody>
      </p:sp>
    </p:spTree>
    <p:extLst>
      <p:ext uri="{BB962C8B-B14F-4D97-AF65-F5344CB8AC3E}">
        <p14:creationId xmlns:p14="http://schemas.microsoft.com/office/powerpoint/2010/main" val="3722782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37" y="685800"/>
            <a:ext cx="7984863" cy="1054250"/>
          </a:xfrm>
        </p:spPr>
        <p:txBody>
          <a:bodyPr/>
          <a:lstStyle/>
          <a:p>
            <a:r>
              <a:rPr lang="en-US" sz="4400" dirty="0" smtClean="0"/>
              <a:t>When did victim lose capacity?</a:t>
            </a:r>
            <a:endParaRPr lang="en-US" sz="4400" dirty="0"/>
          </a:p>
        </p:txBody>
      </p:sp>
      <p:sp>
        <p:nvSpPr>
          <p:cNvPr id="4" name="Content Placeholder 3"/>
          <p:cNvSpPr>
            <a:spLocks noGrp="1"/>
          </p:cNvSpPr>
          <p:nvPr>
            <p:ph idx="1"/>
          </p:nvPr>
        </p:nvSpPr>
        <p:spPr>
          <a:xfrm>
            <a:off x="381000" y="2248347"/>
            <a:ext cx="8229599" cy="4152453"/>
          </a:xfrm>
        </p:spPr>
        <p:txBody>
          <a:bodyPr>
            <a:normAutofit fontScale="92500"/>
          </a:bodyPr>
          <a:lstStyle/>
          <a:p>
            <a:pPr marL="0" indent="0">
              <a:buNone/>
            </a:pPr>
            <a:r>
              <a:rPr lang="en-US" dirty="0" smtClean="0"/>
              <a:t>Can we drop a pin where the elder lost capacity?</a:t>
            </a:r>
            <a:endParaRPr lang="en-US" dirty="0"/>
          </a:p>
          <a:p>
            <a:pPr marL="0" indent="0">
              <a:buNone/>
            </a:pPr>
            <a:endParaRPr lang="en-US" sz="1800" dirty="0"/>
          </a:p>
          <a:p>
            <a:pPr marL="514350" indent="-514350">
              <a:buAutoNum type="arabicParenBoth"/>
            </a:pPr>
            <a:r>
              <a:rPr lang="en-US" dirty="0" smtClean="0"/>
              <a:t>Has someone diagnosed MCI/dementia? Who? When? Get the medical records. If the elder might lack capacity, he can’t sign a medical release. Ask a child who has POA to sign a release or write a search warrant.</a:t>
            </a:r>
          </a:p>
          <a:p>
            <a:pPr marL="514350" indent="-514350">
              <a:buAutoNum type="arabicParenBoth"/>
            </a:pPr>
            <a:r>
              <a:rPr lang="en-US" dirty="0" smtClean="0"/>
              <a:t>EDAPT team has a neuropsychologist to assess capacity. If no one has made a diagnosis and you think the elder may lack capacity, let the DA’s Office know ASAP. The closer the assessment to the date of the crime the better. </a:t>
            </a:r>
          </a:p>
          <a:p>
            <a:pPr marL="514350" indent="-514350">
              <a:buAutoNum type="arabicParenBoth"/>
            </a:pPr>
            <a:endParaRPr lang="en-US" dirty="0"/>
          </a:p>
        </p:txBody>
      </p:sp>
    </p:spTree>
    <p:extLst>
      <p:ext uri="{BB962C8B-B14F-4D97-AF65-F5344CB8AC3E}">
        <p14:creationId xmlns:p14="http://schemas.microsoft.com/office/powerpoint/2010/main" val="2180161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37" y="685800"/>
            <a:ext cx="7984863" cy="1054250"/>
          </a:xfrm>
        </p:spPr>
        <p:txBody>
          <a:bodyPr/>
          <a:lstStyle/>
          <a:p>
            <a:r>
              <a:rPr lang="en-US" sz="4000" dirty="0" smtClean="0"/>
              <a:t>Victim lacks capacity to consent. Now what? </a:t>
            </a:r>
            <a:endParaRPr lang="en-US" sz="4000" dirty="0"/>
          </a:p>
        </p:txBody>
      </p:sp>
      <p:sp>
        <p:nvSpPr>
          <p:cNvPr id="4" name="Content Placeholder 3"/>
          <p:cNvSpPr>
            <a:spLocks noGrp="1"/>
          </p:cNvSpPr>
          <p:nvPr>
            <p:ph idx="1"/>
          </p:nvPr>
        </p:nvSpPr>
        <p:spPr>
          <a:xfrm>
            <a:off x="381000" y="2248347"/>
            <a:ext cx="8229599" cy="4152453"/>
          </a:xfrm>
        </p:spPr>
        <p:txBody>
          <a:bodyPr>
            <a:normAutofit/>
          </a:bodyPr>
          <a:lstStyle/>
          <a:p>
            <a:pPr marL="0" indent="0">
              <a:buNone/>
            </a:pPr>
            <a:endParaRPr lang="en-US" dirty="0" smtClean="0"/>
          </a:p>
          <a:p>
            <a:pPr marL="0" indent="0" algn="ctr">
              <a:buNone/>
            </a:pPr>
            <a:r>
              <a:rPr lang="en-US" sz="3600" dirty="0" smtClean="0"/>
              <a:t>We also must prove that the suspect </a:t>
            </a:r>
            <a:r>
              <a:rPr lang="en-US" sz="3600" i="1" dirty="0" smtClean="0"/>
              <a:t>knew or reasonably should have known</a:t>
            </a:r>
            <a:r>
              <a:rPr lang="en-US" sz="3600" dirty="0" smtClean="0"/>
              <a:t> that the victim lacked the ability to consent. </a:t>
            </a:r>
            <a:endParaRPr lang="en-US" sz="3600" dirty="0"/>
          </a:p>
        </p:txBody>
      </p:sp>
    </p:spTree>
    <p:extLst>
      <p:ext uri="{BB962C8B-B14F-4D97-AF65-F5344CB8AC3E}">
        <p14:creationId xmlns:p14="http://schemas.microsoft.com/office/powerpoint/2010/main" val="75149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99247" y="1905000"/>
            <a:ext cx="7745505" cy="4800600"/>
          </a:xfrm>
          <a:prstGeom prst="rect">
            <a:avLst/>
          </a:prstGeom>
          <a:noFill/>
          <a:ln>
            <a:noFill/>
          </a:ln>
        </p:spPr>
        <p:txBody>
          <a:bodyPr lIns="91425" tIns="45700" rIns="91425" bIns="45700" anchor="t" anchorCtr="0">
            <a:noAutofit/>
          </a:bodyPr>
          <a:lstStyle/>
          <a:p>
            <a:pPr marL="396875" lvl="2" indent="-365125">
              <a:spcBef>
                <a:spcPts val="0"/>
              </a:spcBef>
            </a:pPr>
            <a:endParaRPr lang="en-US" dirty="0" smtClean="0">
              <a:latin typeface="Book Antiqua" panose="02040602050305030304" pitchFamily="18" charset="0"/>
            </a:endParaRPr>
          </a:p>
          <a:p>
            <a:pPr marL="396875" lvl="2" indent="-365125">
              <a:spcBef>
                <a:spcPts val="0"/>
              </a:spcBef>
            </a:pPr>
            <a:r>
              <a:rPr lang="en-US" sz="2400" i="1" dirty="0" smtClean="0">
                <a:latin typeface="Book Antiqua" panose="02040602050305030304" pitchFamily="18" charset="0"/>
              </a:rPr>
              <a:t>Harriet says she decided all on her own to sign over her house to her caregiver.</a:t>
            </a:r>
          </a:p>
          <a:p>
            <a:pPr marL="31750" lvl="2" indent="0">
              <a:spcBef>
                <a:spcPts val="0"/>
              </a:spcBef>
              <a:buNone/>
            </a:pPr>
            <a:endParaRPr lang="en-US" dirty="0" smtClean="0">
              <a:latin typeface="Book Antiqua" panose="02040602050305030304" pitchFamily="18" charset="0"/>
            </a:endParaRPr>
          </a:p>
          <a:p>
            <a:pPr marL="396875" lvl="2" indent="-365125">
              <a:spcBef>
                <a:spcPts val="0"/>
              </a:spcBef>
            </a:pPr>
            <a:r>
              <a:rPr lang="en-US" sz="2400" i="1" dirty="0" smtClean="0">
                <a:latin typeface="Book Antiqua" panose="02040602050305030304" pitchFamily="18" charset="0"/>
              </a:rPr>
              <a:t>Stanley says he married his 40 year old caregiver because they love each other. </a:t>
            </a:r>
          </a:p>
          <a:p>
            <a:pPr marL="396875" lvl="2" indent="-365125">
              <a:spcBef>
                <a:spcPts val="0"/>
              </a:spcBef>
            </a:pPr>
            <a:endParaRPr lang="en-US" dirty="0">
              <a:latin typeface="Book Antiqua" panose="02040602050305030304" pitchFamily="18" charset="0"/>
            </a:endParaRPr>
          </a:p>
          <a:p>
            <a:pPr marL="396875" lvl="2" indent="-365125">
              <a:spcBef>
                <a:spcPts val="0"/>
              </a:spcBef>
            </a:pPr>
            <a:r>
              <a:rPr lang="en-US" sz="2400" i="1" dirty="0" smtClean="0">
                <a:latin typeface="Book Antiqua" panose="02040602050305030304" pitchFamily="18" charset="0"/>
              </a:rPr>
              <a:t>Margaret invested the bulk of her stocks in a “start up” run by someone who attends her church.</a:t>
            </a:r>
          </a:p>
          <a:p>
            <a:pPr marL="31750" lvl="2" indent="0">
              <a:spcBef>
                <a:spcPts val="0"/>
              </a:spcBef>
              <a:buNone/>
            </a:pPr>
            <a:endParaRPr lang="en-US" dirty="0" smtClean="0">
              <a:latin typeface="Book Antiqua" panose="02040602050305030304" pitchFamily="18" charset="0"/>
            </a:endParaRPr>
          </a:p>
          <a:p>
            <a:pPr marL="396875" lvl="2" indent="-365125">
              <a:spcBef>
                <a:spcPts val="0"/>
              </a:spcBef>
            </a:pPr>
            <a:r>
              <a:rPr lang="en-US" sz="2200" dirty="0" smtClean="0">
                <a:latin typeface="Book Antiqua" panose="02040602050305030304" pitchFamily="18" charset="0"/>
              </a:rPr>
              <a:t>If these elders still had the legal right to consent to these financial and lifestyle decisions, there’s not likely to be a criminal case.   Refer to APS. </a:t>
            </a:r>
          </a:p>
          <a:p>
            <a:pPr marL="396875" lvl="2" indent="-365125">
              <a:spcBef>
                <a:spcPts val="0"/>
              </a:spcBef>
            </a:pPr>
            <a:endParaRPr lang="en-US" dirty="0" smtClean="0">
              <a:latin typeface="Book Antiqua" panose="02040602050305030304" pitchFamily="18" charset="0"/>
            </a:endParaRPr>
          </a:p>
          <a:p>
            <a:pPr lvl="1">
              <a:spcBef>
                <a:spcPts val="0"/>
              </a:spcBef>
            </a:pPr>
            <a:endParaRPr lang="en-US" sz="2000" dirty="0">
              <a:latin typeface="Book Antiqua" panose="02040602050305030304" pitchFamily="18" charset="0"/>
            </a:endParaRPr>
          </a:p>
          <a:p>
            <a:pPr marL="365760" marR="0" lvl="0" indent="-365760" algn="l" rtl="0">
              <a:spcBef>
                <a:spcPts val="480"/>
              </a:spcBef>
              <a:spcAft>
                <a:spcPts val="0"/>
              </a:spcAft>
              <a:buClr>
                <a:schemeClr val="accent1"/>
              </a:buClr>
              <a:buSzPct val="100000"/>
              <a:buFont typeface="Noto Sans Symbols"/>
              <a:buNone/>
            </a:pPr>
            <a:endParaRPr sz="2400" b="0" i="0" u="none" strike="noStrike" cap="none" dirty="0">
              <a:solidFill>
                <a:srgbClr val="262626"/>
              </a:solidFill>
              <a:latin typeface="Quattrocento"/>
              <a:ea typeface="Quattrocento"/>
              <a:cs typeface="Quattrocento"/>
              <a:sym typeface="Quattrocento"/>
            </a:endParaRPr>
          </a:p>
          <a:p>
            <a:pPr marL="365760" marR="0" lvl="0" indent="-365760" algn="l" rtl="0">
              <a:spcBef>
                <a:spcPts val="480"/>
              </a:spcBef>
              <a:spcAft>
                <a:spcPts val="0"/>
              </a:spcAft>
              <a:buClr>
                <a:schemeClr val="accent1"/>
              </a:buClr>
              <a:buSzPct val="100000"/>
              <a:buFont typeface="Noto Sans Symbols"/>
              <a:buNone/>
            </a:pPr>
            <a:endParaRPr sz="2400" b="0" i="0" u="none" strike="noStrike" cap="none" dirty="0">
              <a:solidFill>
                <a:srgbClr val="262626"/>
              </a:solidFill>
              <a:latin typeface="Quattrocento"/>
              <a:ea typeface="Quattrocento"/>
              <a:cs typeface="Quattrocento"/>
              <a:sym typeface="Quattrocento"/>
            </a:endParaRPr>
          </a:p>
          <a:p>
            <a:pPr marL="365760" marR="0" lvl="0" indent="-365760" algn="l" rtl="0">
              <a:spcBef>
                <a:spcPts val="480"/>
              </a:spcBef>
              <a:buClr>
                <a:schemeClr val="accent1"/>
              </a:buClr>
              <a:buSzPct val="100000"/>
              <a:buFont typeface="Noto Sans Symbols"/>
              <a:buNone/>
            </a:pPr>
            <a:endParaRPr sz="2400" b="0" i="0" u="none" strike="noStrike" cap="none" dirty="0">
              <a:solidFill>
                <a:srgbClr val="262626"/>
              </a:solidFill>
              <a:latin typeface="Quattrocento"/>
              <a:ea typeface="Quattrocento"/>
              <a:cs typeface="Quattrocento"/>
              <a:sym typeface="Quattrocento"/>
            </a:endParaRPr>
          </a:p>
        </p:txBody>
      </p:sp>
      <p:sp>
        <p:nvSpPr>
          <p:cNvPr id="180" name="Shape 180"/>
          <p:cNvSpPr txBox="1">
            <a:spLocks noGrp="1"/>
          </p:cNvSpPr>
          <p:nvPr>
            <p:ph type="title"/>
          </p:nvPr>
        </p:nvSpPr>
        <p:spPr>
          <a:xfrm>
            <a:off x="688489" y="304800"/>
            <a:ext cx="7756263" cy="1319606"/>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attrocento"/>
              <a:buNone/>
            </a:pPr>
            <a:r>
              <a:rPr lang="en-US" sz="4000" dirty="0">
                <a:latin typeface="Book Antiqua" panose="02040602050305030304" pitchFamily="18" charset="0"/>
              </a:rPr>
              <a:t>Challenges:</a:t>
            </a:r>
            <a:r>
              <a:rPr lang="en-US" sz="4400" dirty="0">
                <a:latin typeface="Book Antiqua" panose="02040602050305030304" pitchFamily="18" charset="0"/>
              </a:rPr>
              <a:t> </a:t>
            </a:r>
          </a:p>
          <a:p>
            <a:pPr marL="0" marR="0" lvl="0" indent="0" algn="ctr" rtl="0">
              <a:spcBef>
                <a:spcPts val="0"/>
              </a:spcBef>
              <a:buClr>
                <a:schemeClr val="dk2"/>
              </a:buClr>
              <a:buSzPct val="25000"/>
              <a:buFont typeface="Quattrocento"/>
              <a:buNone/>
            </a:pPr>
            <a:r>
              <a:rPr lang="en-US" sz="2400" dirty="0" smtClean="0">
                <a:solidFill>
                  <a:schemeClr val="dk2"/>
                </a:solidFill>
                <a:latin typeface="Book Antiqua" panose="02040602050305030304" pitchFamily="18" charset="0"/>
                <a:sym typeface="Quattrocento"/>
              </a:rPr>
              <a:t>The Right to Folly</a:t>
            </a:r>
            <a:endParaRPr lang="en-US" sz="2400" b="0" i="0" u="none" strike="noStrike" cap="none" dirty="0">
              <a:solidFill>
                <a:schemeClr val="dk2"/>
              </a:solidFill>
              <a:latin typeface="Book Antiqua" panose="02040602050305030304" pitchFamily="18" charset="0"/>
              <a:sym typeface="Quattrocento"/>
            </a:endParaRPr>
          </a:p>
        </p:txBody>
      </p:sp>
    </p:spTree>
    <p:extLst>
      <p:ext uri="{BB962C8B-B14F-4D97-AF65-F5344CB8AC3E}">
        <p14:creationId xmlns:p14="http://schemas.microsoft.com/office/powerpoint/2010/main" val="282817345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a:t>
            </a:r>
            <a:br>
              <a:rPr lang="en-US" sz="4000" dirty="0" smtClean="0"/>
            </a:br>
            <a:r>
              <a:rPr lang="en-US" sz="4000" dirty="0" smtClean="0"/>
              <a:t>People v. </a:t>
            </a:r>
            <a:r>
              <a:rPr lang="en-US" sz="4000" dirty="0" err="1" smtClean="0"/>
              <a:t>Muath</a:t>
            </a:r>
            <a:r>
              <a:rPr lang="en-US" sz="4000" dirty="0" smtClean="0"/>
              <a:t> </a:t>
            </a:r>
            <a:r>
              <a:rPr lang="en-US" sz="4000" dirty="0" err="1" smtClean="0"/>
              <a:t>Zghoul</a:t>
            </a:r>
            <a:endParaRPr lang="en-US" sz="4000" dirty="0"/>
          </a:p>
        </p:txBody>
      </p:sp>
      <p:sp>
        <p:nvSpPr>
          <p:cNvPr id="3" name="Content Placeholder 2"/>
          <p:cNvSpPr>
            <a:spLocks noGrp="1"/>
          </p:cNvSpPr>
          <p:nvPr>
            <p:ph idx="1"/>
          </p:nvPr>
        </p:nvSpPr>
        <p:spPr>
          <a:xfrm>
            <a:off x="457200" y="1600200"/>
            <a:ext cx="4495800" cy="4800600"/>
          </a:xfrm>
        </p:spPr>
        <p:txBody>
          <a:bodyPr>
            <a:normAutofit fontScale="92500" lnSpcReduction="20000"/>
          </a:bodyPr>
          <a:lstStyle/>
          <a:p>
            <a:pPr marL="0" indent="0">
              <a:buNone/>
            </a:pPr>
            <a:endParaRPr lang="en-US" sz="2400" dirty="0" smtClean="0"/>
          </a:p>
          <a:p>
            <a:pPr marL="0" indent="0">
              <a:buNone/>
            </a:pPr>
            <a:endParaRPr lang="en-US" dirty="0"/>
          </a:p>
          <a:p>
            <a:pPr marL="0" indent="0">
              <a:buNone/>
            </a:pPr>
            <a:r>
              <a:rPr lang="en-US" sz="2600" dirty="0" smtClean="0"/>
              <a:t>The victim, Donald Kennedy, </a:t>
            </a:r>
            <a:r>
              <a:rPr lang="en-US" sz="2600" dirty="0"/>
              <a:t>was 80 years old, autistic and diagnosed with stage 3 lymphoma cancer. He was admitted to the hospital </a:t>
            </a:r>
            <a:r>
              <a:rPr lang="en-US" sz="2600" dirty="0" smtClean="0"/>
              <a:t>after </a:t>
            </a:r>
            <a:r>
              <a:rPr lang="en-US" sz="2600" dirty="0"/>
              <a:t>a nurse </a:t>
            </a:r>
            <a:r>
              <a:rPr lang="en-US" sz="2600" dirty="0" smtClean="0"/>
              <a:t>had checked </a:t>
            </a:r>
            <a:r>
              <a:rPr lang="en-US" sz="2600" dirty="0"/>
              <a:t>in on him at his home and found him weak and laying in his own feces and urine. The victim lived </a:t>
            </a:r>
            <a:r>
              <a:rPr lang="en-US" sz="2600" dirty="0" smtClean="0"/>
              <a:t>alone in a home that he had inherited from his parents – his only asset.  He had no </a:t>
            </a:r>
            <a:r>
              <a:rPr lang="en-US" sz="2600" dirty="0"/>
              <a:t>family or friends. </a:t>
            </a:r>
          </a:p>
          <a:p>
            <a:endParaRPr lang="en-US" sz="5100" dirty="0"/>
          </a:p>
          <a:p>
            <a:pPr marL="0" indent="0">
              <a:buNone/>
            </a:pPr>
            <a:endParaRPr lang="en-US" dirty="0"/>
          </a:p>
        </p:txBody>
      </p:sp>
      <p:pic>
        <p:nvPicPr>
          <p:cNvPr id="4" name="Picture 3"/>
          <p:cNvPicPr>
            <a:picLocks noChangeAspect="1"/>
          </p:cNvPicPr>
          <p:nvPr/>
        </p:nvPicPr>
        <p:blipFill>
          <a:blip r:embed="rId2"/>
          <a:stretch>
            <a:fillRect/>
          </a:stretch>
        </p:blipFill>
        <p:spPr>
          <a:xfrm>
            <a:off x="5486400" y="2438400"/>
            <a:ext cx="2667000" cy="2819400"/>
          </a:xfrm>
          <a:prstGeom prst="rect">
            <a:avLst/>
          </a:prstGeom>
        </p:spPr>
      </p:pic>
    </p:spTree>
    <p:extLst>
      <p:ext uri="{BB962C8B-B14F-4D97-AF65-F5344CB8AC3E}">
        <p14:creationId xmlns:p14="http://schemas.microsoft.com/office/powerpoint/2010/main" val="2417495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382000" cy="60198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dirty="0" smtClean="0"/>
              <a:t>Defendant worked for a  board and care placement agency  and was introduced to the victim in order to assist him in placement at a board and care facility.  Within two days of meeting the victim at the hospital for the first time, the defendant had the victim sign the deed to his home over to a limited liability company owned by the Defendant.  Defendant also had the victim sign a durable power of attorney for finances and power of attorney for control over all of his finances at the victim’s banking institution.   </a:t>
            </a:r>
          </a:p>
          <a:p>
            <a:pPr marL="0" indent="0">
              <a:buFont typeface="Wingdings" pitchFamily="2" charset="2"/>
              <a:buNone/>
            </a:pPr>
            <a:endParaRPr lang="en-US" dirty="0" smtClean="0"/>
          </a:p>
          <a:p>
            <a:r>
              <a:rPr lang="en-US" dirty="0" smtClean="0"/>
              <a:t>The victim thought he was signing paperwork to consolidate his assets.  The Defendant recorded the deed and power of attorney at the county recorder’s office the next day. </a:t>
            </a:r>
          </a:p>
          <a:p>
            <a:endParaRPr lang="en-US" sz="3600" dirty="0"/>
          </a:p>
        </p:txBody>
      </p:sp>
    </p:spTree>
    <p:extLst>
      <p:ext uri="{BB962C8B-B14F-4D97-AF65-F5344CB8AC3E}">
        <p14:creationId xmlns:p14="http://schemas.microsoft.com/office/powerpoint/2010/main" val="20253334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 Nicole Sato, Deputy District Attorney </a:t>
            </a:r>
          </a:p>
          <a:p>
            <a:r>
              <a:rPr lang="en-US" sz="2000" dirty="0" smtClean="0"/>
              <a:t> Kristin </a:t>
            </a:r>
            <a:r>
              <a:rPr lang="en-US" sz="2000" dirty="0" err="1" smtClean="0"/>
              <a:t>Nimau</a:t>
            </a:r>
            <a:r>
              <a:rPr lang="en-US" sz="2000" dirty="0" smtClean="0"/>
              <a:t>, Deputy District Attorney </a:t>
            </a:r>
          </a:p>
          <a:p>
            <a:r>
              <a:rPr lang="en-US" sz="2000" dirty="0" smtClean="0"/>
              <a:t> Inspector Greg </a:t>
            </a:r>
            <a:r>
              <a:rPr lang="en-US" sz="2000" dirty="0" err="1" smtClean="0"/>
              <a:t>Giguiere</a:t>
            </a:r>
            <a:r>
              <a:rPr lang="en-US" sz="2000" dirty="0" smtClean="0"/>
              <a:t> </a:t>
            </a:r>
          </a:p>
          <a:p>
            <a:r>
              <a:rPr lang="en-US" sz="2000" dirty="0" smtClean="0"/>
              <a:t> Sonia Anaya, Paralegal and Victim Advocate</a:t>
            </a:r>
          </a:p>
          <a:p>
            <a:pPr marL="0" indent="0">
              <a:buNone/>
            </a:pPr>
            <a:endParaRPr lang="en-US" dirty="0"/>
          </a:p>
        </p:txBody>
      </p:sp>
      <p:sp>
        <p:nvSpPr>
          <p:cNvPr id="3" name="Title 2"/>
          <p:cNvSpPr>
            <a:spLocks noGrp="1"/>
          </p:cNvSpPr>
          <p:nvPr>
            <p:ph type="title"/>
          </p:nvPr>
        </p:nvSpPr>
        <p:spPr/>
        <p:txBody>
          <a:bodyPr/>
          <a:lstStyle/>
          <a:p>
            <a:r>
              <a:rPr lang="en-US" sz="3600" dirty="0" smtClean="0"/>
              <a:t>The Elder and Dependent Abuse Unit</a:t>
            </a:r>
            <a:endParaRPr lang="en-US" sz="3600" dirty="0"/>
          </a:p>
        </p:txBody>
      </p:sp>
      <p:pic>
        <p:nvPicPr>
          <p:cNvPr id="4" name="Picture 3">
            <a:extLst>
              <a:ext uri="{FF2B5EF4-FFF2-40B4-BE49-F238E27FC236}">
                <a16:creationId xmlns="" xmlns:a16="http://schemas.microsoft.com/office/drawing/2014/main" xmlns:lc="http://schemas.openxmlformats.org/drawingml/2006/lockedCanvas" id="{4DBE6BD1-0042-4115-A44E-C04248ABA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6200"/>
            <a:ext cx="3911469"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1467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382000" cy="60198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2800" dirty="0" smtClean="0"/>
              <a:t> Although </a:t>
            </a:r>
            <a:r>
              <a:rPr lang="en-US" sz="2800" dirty="0"/>
              <a:t>the defendant claimed to have left a $150,000 check with the victim, the victim never received any money for his home. The victim also had a reverse mortgage on his home that was never paid off. </a:t>
            </a:r>
            <a:endParaRPr lang="en-US" sz="2800" dirty="0" smtClean="0"/>
          </a:p>
          <a:p>
            <a:pPr marL="0" indent="0">
              <a:buNone/>
            </a:pPr>
            <a:endParaRPr lang="en-US" sz="2000" dirty="0"/>
          </a:p>
          <a:p>
            <a:pPr marL="0" indent="0">
              <a:buNone/>
            </a:pPr>
            <a:endParaRPr lang="en-US" sz="2000" dirty="0" smtClean="0"/>
          </a:p>
          <a:p>
            <a:pPr marL="0" indent="0">
              <a:buNone/>
            </a:pPr>
            <a:endParaRPr lang="en-US" sz="2000" dirty="0" smtClean="0"/>
          </a:p>
          <a:p>
            <a:endParaRPr lang="en-US" dirty="0" smtClean="0"/>
          </a:p>
          <a:p>
            <a:endParaRPr lang="en-US" sz="3600" dirty="0"/>
          </a:p>
        </p:txBody>
      </p:sp>
      <p:pic>
        <p:nvPicPr>
          <p:cNvPr id="3" name="Picture 2"/>
          <p:cNvPicPr>
            <a:picLocks noChangeAspect="1"/>
          </p:cNvPicPr>
          <p:nvPr/>
        </p:nvPicPr>
        <p:blipFill>
          <a:blip r:embed="rId2"/>
          <a:stretch>
            <a:fillRect/>
          </a:stretch>
        </p:blipFill>
        <p:spPr>
          <a:xfrm>
            <a:off x="914400" y="2971800"/>
            <a:ext cx="7696200" cy="3056552"/>
          </a:xfrm>
          <a:prstGeom prst="rect">
            <a:avLst/>
          </a:prstGeom>
        </p:spPr>
      </p:pic>
    </p:spTree>
    <p:extLst>
      <p:ext uri="{BB962C8B-B14F-4D97-AF65-F5344CB8AC3E}">
        <p14:creationId xmlns:p14="http://schemas.microsoft.com/office/powerpoint/2010/main" val="815916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382000" cy="60198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US" dirty="0" smtClean="0"/>
          </a:p>
          <a:p>
            <a:r>
              <a:rPr lang="en-US" dirty="0" smtClean="0"/>
              <a:t> During an interview with police and a representative from Aging and Adult Services, the defendant denied any affiliation with the Limited Liability Company and denied living at the address that was associated with the LLC.   Defendant was listed as the owner of the LLC with the Secretary of State. </a:t>
            </a:r>
          </a:p>
          <a:p>
            <a:endParaRPr lang="en-US" dirty="0" smtClean="0"/>
          </a:p>
          <a:p>
            <a:r>
              <a:rPr lang="en-US" dirty="0" smtClean="0"/>
              <a:t> Officers executed a search warrant at the Defendant’s home, which was the same address that was listed as the address for the LLC with the Secretary of State.   Officers  seized a computer that showed  the defendant was forging and manufacturing documents after his arrest. </a:t>
            </a:r>
          </a:p>
          <a:p>
            <a:endParaRPr lang="en-US" dirty="0" smtClean="0"/>
          </a:p>
          <a:p>
            <a:endParaRPr lang="en-US" sz="3600" dirty="0"/>
          </a:p>
        </p:txBody>
      </p:sp>
    </p:spTree>
    <p:extLst>
      <p:ext uri="{BB962C8B-B14F-4D97-AF65-F5344CB8AC3E}">
        <p14:creationId xmlns:p14="http://schemas.microsoft.com/office/powerpoint/2010/main" val="2326438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 along the way</a:t>
            </a:r>
            <a:endParaRPr lang="en-US" dirty="0"/>
          </a:p>
        </p:txBody>
      </p:sp>
      <p:sp>
        <p:nvSpPr>
          <p:cNvPr id="5" name="Content Placeholder 4"/>
          <p:cNvSpPr>
            <a:spLocks noGrp="1"/>
          </p:cNvSpPr>
          <p:nvPr>
            <p:ph idx="1"/>
          </p:nvPr>
        </p:nvSpPr>
        <p:spPr/>
        <p:txBody>
          <a:bodyPr>
            <a:normAutofit fontScale="92500" lnSpcReduction="20000"/>
          </a:bodyPr>
          <a:lstStyle/>
          <a:p>
            <a:r>
              <a:rPr lang="en-US" dirty="0"/>
              <a:t>The victim filed a civil lawsuit against the defendant to get his home back </a:t>
            </a:r>
            <a:endParaRPr lang="en-US" dirty="0" smtClean="0"/>
          </a:p>
          <a:p>
            <a:pPr marL="0" indent="0">
              <a:buNone/>
            </a:pPr>
            <a:endParaRPr lang="en-US" dirty="0" smtClean="0"/>
          </a:p>
          <a:p>
            <a:r>
              <a:rPr lang="en-US" dirty="0"/>
              <a:t>While the criminal case was still pending, the victim signed a declaration under penalty of perjury attesting to several damaging facts set forth by the defendant. </a:t>
            </a:r>
          </a:p>
          <a:p>
            <a:endParaRPr lang="en-US" dirty="0"/>
          </a:p>
          <a:p>
            <a:r>
              <a:rPr lang="en-US" dirty="0"/>
              <a:t>The notary public - the only other person present when the victim signed the grant deed and power of attorney documents - testified at a civil deposition that the victim appeared to understand that he was signing over the deed to his home. </a:t>
            </a:r>
          </a:p>
          <a:p>
            <a:endParaRPr lang="en-US" dirty="0"/>
          </a:p>
          <a:p>
            <a:endParaRPr lang="en-US" dirty="0"/>
          </a:p>
        </p:txBody>
      </p:sp>
    </p:spTree>
    <p:extLst>
      <p:ext uri="{BB962C8B-B14F-4D97-AF65-F5344CB8AC3E}">
        <p14:creationId xmlns:p14="http://schemas.microsoft.com/office/powerpoint/2010/main" val="1690957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victim passed away before the trial - exactly two years to the day that he had signed the deed to his home </a:t>
            </a:r>
          </a:p>
          <a:p>
            <a:endParaRPr lang="en-US" dirty="0"/>
          </a:p>
          <a:p>
            <a:r>
              <a:rPr lang="en-US" dirty="0"/>
              <a:t>The jury trial lasted three weeks </a:t>
            </a:r>
          </a:p>
          <a:p>
            <a:endParaRPr lang="en-US" dirty="0"/>
          </a:p>
          <a:p>
            <a:r>
              <a:rPr lang="en-US" dirty="0"/>
              <a:t>Several witnesses testified: investigators, nurses, representatives from Aging and Adult Services, a neuropsychologist, the notary public and an expert geriatrician</a:t>
            </a:r>
          </a:p>
          <a:p>
            <a:endParaRPr lang="en-US" dirty="0"/>
          </a:p>
        </p:txBody>
      </p:sp>
      <p:sp>
        <p:nvSpPr>
          <p:cNvPr id="3" name="Title 2"/>
          <p:cNvSpPr>
            <a:spLocks noGrp="1"/>
          </p:cNvSpPr>
          <p:nvPr>
            <p:ph type="title"/>
          </p:nvPr>
        </p:nvSpPr>
        <p:spPr/>
        <p:txBody>
          <a:bodyPr/>
          <a:lstStyle/>
          <a:p>
            <a:r>
              <a:rPr lang="en-US" dirty="0" smtClean="0"/>
              <a:t>The Trial</a:t>
            </a:r>
            <a:endParaRPr lang="en-US" dirty="0"/>
          </a:p>
        </p:txBody>
      </p:sp>
    </p:spTree>
    <p:extLst>
      <p:ext uri="{BB962C8B-B14F-4D97-AF65-F5344CB8AC3E}">
        <p14:creationId xmlns:p14="http://schemas.microsoft.com/office/powerpoint/2010/main" val="3982603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result</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A845A16-6EBC-7547-AE5A-9F27E0161F19}" type="slidenum">
              <a:rPr lang="en-US" smtClean="0"/>
              <a:t>24</a:t>
            </a:fld>
            <a:endParaRPr lang="en-US" dirty="0"/>
          </a:p>
        </p:txBody>
      </p:sp>
      <p:sp>
        <p:nvSpPr>
          <p:cNvPr id="5" name="Rectangle 4"/>
          <p:cNvSpPr/>
          <p:nvPr/>
        </p:nvSpPr>
        <p:spPr>
          <a:xfrm>
            <a:off x="1143000" y="1371600"/>
            <a:ext cx="6729984"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After a little less than a day of deliberations, the jury </a:t>
            </a:r>
            <a:r>
              <a:rPr lang="en-US" sz="3600" dirty="0">
                <a:latin typeface="Times New Roman" panose="02020603050405020304" pitchFamily="18" charset="0"/>
                <a:cs typeface="Times New Roman" panose="02020603050405020304" pitchFamily="18" charset="0"/>
              </a:rPr>
              <a:t>found the defendant guilty of both felony </a:t>
            </a:r>
            <a:r>
              <a:rPr lang="en-US" sz="3600" dirty="0" smtClean="0">
                <a:latin typeface="Times New Roman" panose="02020603050405020304" pitchFamily="18" charset="0"/>
                <a:cs typeface="Times New Roman" panose="02020603050405020304" pitchFamily="18" charset="0"/>
              </a:rPr>
              <a:t>counts: </a:t>
            </a:r>
          </a:p>
          <a:p>
            <a:endParaRPr lang="en-US" sz="3600" dirty="0" smtClean="0">
              <a:latin typeface="Times New Roman" panose="02020603050405020304" pitchFamily="18" charset="0"/>
              <a:cs typeface="Times New Roman" panose="02020603050405020304" pitchFamily="18" charset="0"/>
            </a:endParaRPr>
          </a:p>
          <a:p>
            <a:pPr marL="742950" indent="-742950">
              <a:buAutoNum type="arabicPeriod"/>
            </a:pPr>
            <a:r>
              <a:rPr lang="en-US" sz="3600" dirty="0" smtClean="0">
                <a:latin typeface="Times New Roman" panose="02020603050405020304" pitchFamily="18" charset="0"/>
                <a:cs typeface="Times New Roman" panose="02020603050405020304" pitchFamily="18" charset="0"/>
              </a:rPr>
              <a:t>Theft </a:t>
            </a:r>
            <a:r>
              <a:rPr lang="en-US" sz="3600" dirty="0">
                <a:latin typeface="Times New Roman" panose="02020603050405020304" pitchFamily="18" charset="0"/>
                <a:cs typeface="Times New Roman" panose="02020603050405020304" pitchFamily="18" charset="0"/>
              </a:rPr>
              <a:t>from an Elder </a:t>
            </a:r>
            <a:r>
              <a:rPr lang="en-US" sz="3600" dirty="0" smtClean="0">
                <a:latin typeface="Times New Roman" panose="02020603050405020304" pitchFamily="18" charset="0"/>
                <a:cs typeface="Times New Roman" panose="02020603050405020304" pitchFamily="18" charset="0"/>
              </a:rPr>
              <a:t> </a:t>
            </a:r>
          </a:p>
          <a:p>
            <a:pPr marL="742950" indent="-742950">
              <a:buAutoNum type="arabicPeriod"/>
            </a:pPr>
            <a:r>
              <a:rPr lang="en-US" sz="3600" dirty="0" smtClean="0">
                <a:latin typeface="Times New Roman" panose="02020603050405020304" pitchFamily="18" charset="0"/>
                <a:cs typeface="Times New Roman" panose="02020603050405020304" pitchFamily="18" charset="0"/>
              </a:rPr>
              <a:t>Filing </a:t>
            </a:r>
            <a:r>
              <a:rPr lang="en-US" sz="3600" dirty="0">
                <a:latin typeface="Times New Roman" panose="02020603050405020304" pitchFamily="18" charset="0"/>
                <a:cs typeface="Times New Roman" panose="02020603050405020304" pitchFamily="18" charset="0"/>
              </a:rPr>
              <a:t>of a </a:t>
            </a:r>
            <a:r>
              <a:rPr lang="en-US" sz="3600" dirty="0" smtClean="0">
                <a:latin typeface="Times New Roman" panose="02020603050405020304" pitchFamily="18" charset="0"/>
                <a:cs typeface="Times New Roman" panose="02020603050405020304" pitchFamily="18" charset="0"/>
              </a:rPr>
              <a:t>False Document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849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result</a:t>
            </a:r>
            <a:endParaRPr lang="en-US" b="1" dirty="0"/>
          </a:p>
        </p:txBody>
      </p:sp>
      <p:sp>
        <p:nvSpPr>
          <p:cNvPr id="4" name="Slide Number Placeholder 3"/>
          <p:cNvSpPr>
            <a:spLocks noGrp="1"/>
          </p:cNvSpPr>
          <p:nvPr>
            <p:ph type="sldNum" sz="quarter" idx="12"/>
          </p:nvPr>
        </p:nvSpPr>
        <p:spPr/>
        <p:txBody>
          <a:bodyPr/>
          <a:lstStyle/>
          <a:p>
            <a:fld id="{2A845A16-6EBC-7547-AE5A-9F27E0161F19}" type="slidenum">
              <a:rPr lang="en-US" smtClean="0"/>
              <a:t>25</a:t>
            </a:fld>
            <a:endParaRPr lang="en-US" dirty="0"/>
          </a:p>
        </p:txBody>
      </p:sp>
      <p:sp>
        <p:nvSpPr>
          <p:cNvPr id="5" name="Rectangle 4"/>
          <p:cNvSpPr/>
          <p:nvPr/>
        </p:nvSpPr>
        <p:spPr>
          <a:xfrm>
            <a:off x="1143000" y="1259506"/>
            <a:ext cx="6729984" cy="452431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After the verdicts, the Defendant filed a motion for new trial, which was denied. </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He was sentenced to serve two years in county jail, followed by one year of mandatory supervision, which included elder abuse conditions and restitution to Mr. Kennedy’s estate in the amount of $50,000. </a:t>
            </a:r>
          </a:p>
        </p:txBody>
      </p:sp>
    </p:spTree>
    <p:extLst>
      <p:ext uri="{BB962C8B-B14F-4D97-AF65-F5344CB8AC3E}">
        <p14:creationId xmlns:p14="http://schemas.microsoft.com/office/powerpoint/2010/main" val="398405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 study: </a:t>
            </a:r>
            <a:br>
              <a:rPr lang="en-US" sz="4400" dirty="0" smtClean="0"/>
            </a:br>
            <a:r>
              <a:rPr lang="en-US" sz="4400" dirty="0" smtClean="0"/>
              <a:t>People v. Milton </a:t>
            </a:r>
            <a:r>
              <a:rPr lang="en-US" sz="4400" dirty="0" err="1" smtClean="0"/>
              <a:t>LeClaire</a:t>
            </a:r>
            <a:r>
              <a:rPr lang="en-US" sz="4400" dirty="0" smtClean="0"/>
              <a:t> </a:t>
            </a:r>
            <a:endParaRPr lang="en-US" sz="4400" dirty="0"/>
          </a:p>
        </p:txBody>
      </p:sp>
      <p:sp>
        <p:nvSpPr>
          <p:cNvPr id="3" name="Content Placeholder 2"/>
          <p:cNvSpPr>
            <a:spLocks noGrp="1"/>
          </p:cNvSpPr>
          <p:nvPr>
            <p:ph idx="1"/>
          </p:nvPr>
        </p:nvSpPr>
        <p:spPr/>
        <p:txBody>
          <a:bodyPr>
            <a:normAutofit fontScale="92500" lnSpcReduction="10000"/>
          </a:bodyPr>
          <a:lstStyle/>
          <a:p>
            <a:r>
              <a:rPr lang="en-US" sz="3200" dirty="0"/>
              <a:t> </a:t>
            </a:r>
            <a:r>
              <a:rPr lang="en-US" sz="3200" dirty="0" smtClean="0"/>
              <a:t>San Bruno Investigation </a:t>
            </a:r>
          </a:p>
          <a:p>
            <a:r>
              <a:rPr lang="en-US" dirty="0" smtClean="0"/>
              <a:t>Victim: Harriet Cook, age 89</a:t>
            </a:r>
          </a:p>
          <a:p>
            <a:r>
              <a:rPr lang="en-US" dirty="0"/>
              <a:t> </a:t>
            </a:r>
            <a:r>
              <a:rPr lang="en-US" dirty="0" smtClean="0"/>
              <a:t>Loss: $26,500</a:t>
            </a:r>
          </a:p>
          <a:p>
            <a:r>
              <a:rPr lang="en-US" dirty="0" smtClean="0"/>
              <a:t>FACTS:</a:t>
            </a:r>
          </a:p>
          <a:p>
            <a:pPr lvl="1"/>
            <a:r>
              <a:rPr lang="en-US" dirty="0" smtClean="0"/>
              <a:t>After seeing victim gardening outside her home, D shows up at the victim’s home and sells her $3,000 in meat products.  After loading meat into her freezer, D asks if she would be interested in investing in his business. He said he needed $ for a down payment and that she would make her money back with interest. Victim wrote gave D $26,500 via checks and wiring money over the course of 1 ½ months. D went to the bank with the victim to withdraw $. </a:t>
            </a:r>
          </a:p>
          <a:p>
            <a:endParaRPr lang="en-US" dirty="0" smtClean="0"/>
          </a:p>
        </p:txBody>
      </p:sp>
    </p:spTree>
    <p:extLst>
      <p:ext uri="{BB962C8B-B14F-4D97-AF65-F5344CB8AC3E}">
        <p14:creationId xmlns:p14="http://schemas.microsoft.com/office/powerpoint/2010/main" val="2890519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 study: </a:t>
            </a:r>
            <a:br>
              <a:rPr lang="en-US" sz="4400" dirty="0" smtClean="0"/>
            </a:br>
            <a:r>
              <a:rPr lang="en-US" sz="4400" dirty="0" smtClean="0"/>
              <a:t>People v. Milton </a:t>
            </a:r>
            <a:r>
              <a:rPr lang="en-US" sz="4400" dirty="0" err="1" smtClean="0"/>
              <a:t>LeClaire</a:t>
            </a:r>
            <a:r>
              <a:rPr lang="en-US" sz="4400" dirty="0" smtClean="0"/>
              <a:t> </a:t>
            </a:r>
            <a:endParaRPr lang="en-US" sz="4400" dirty="0"/>
          </a:p>
        </p:txBody>
      </p:sp>
      <p:sp>
        <p:nvSpPr>
          <p:cNvPr id="3" name="Content Placeholder 2"/>
          <p:cNvSpPr>
            <a:spLocks noGrp="1"/>
          </p:cNvSpPr>
          <p:nvPr>
            <p:ph idx="1"/>
          </p:nvPr>
        </p:nvSpPr>
        <p:spPr/>
        <p:txBody>
          <a:bodyPr>
            <a:normAutofit fontScale="92500"/>
          </a:bodyPr>
          <a:lstStyle/>
          <a:p>
            <a:r>
              <a:rPr lang="en-US" sz="3200" dirty="0"/>
              <a:t> </a:t>
            </a:r>
            <a:r>
              <a:rPr lang="en-US" sz="3200" dirty="0" smtClean="0"/>
              <a:t>Foster City Investigation </a:t>
            </a:r>
          </a:p>
          <a:p>
            <a:r>
              <a:rPr lang="en-US" dirty="0" smtClean="0"/>
              <a:t> Victim: Roger </a:t>
            </a:r>
            <a:r>
              <a:rPr lang="en-US" dirty="0" err="1" smtClean="0"/>
              <a:t>Hartelius</a:t>
            </a:r>
            <a:r>
              <a:rPr lang="en-US" dirty="0" smtClean="0"/>
              <a:t>, age 77 </a:t>
            </a:r>
          </a:p>
          <a:p>
            <a:r>
              <a:rPr lang="en-US" dirty="0"/>
              <a:t> </a:t>
            </a:r>
            <a:r>
              <a:rPr lang="en-US" dirty="0" smtClean="0"/>
              <a:t>Loss: $208,010</a:t>
            </a:r>
          </a:p>
          <a:p>
            <a:r>
              <a:rPr lang="en-US" dirty="0" smtClean="0"/>
              <a:t> FACTS: </a:t>
            </a:r>
          </a:p>
          <a:p>
            <a:pPr lvl="1"/>
            <a:r>
              <a:rPr lang="en-US" dirty="0" smtClean="0"/>
              <a:t>After selling victim frozen meat, D approached the victim with a business proposition.  D then told victim if he purchased $208,010 in frozen food for a church, he would be repaid with a profit. D went to the bank with the victim and cashed several checks totaling $208,010 in less than a month. </a:t>
            </a:r>
          </a:p>
          <a:p>
            <a:pPr marL="411480" lvl="1" indent="0">
              <a:buNone/>
            </a:pPr>
            <a:r>
              <a:rPr lang="en-US" dirty="0"/>
              <a:t>	</a:t>
            </a:r>
            <a:r>
              <a:rPr lang="en-US" dirty="0" smtClean="0"/>
              <a:t>					 </a:t>
            </a:r>
          </a:p>
          <a:p>
            <a:endParaRPr lang="en-US" dirty="0" smtClean="0"/>
          </a:p>
        </p:txBody>
      </p:sp>
    </p:spTree>
    <p:extLst>
      <p:ext uri="{BB962C8B-B14F-4D97-AF65-F5344CB8AC3E}">
        <p14:creationId xmlns:p14="http://schemas.microsoft.com/office/powerpoint/2010/main" val="1336231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 what did Defendant get? </a:t>
            </a:r>
            <a:endParaRPr lang="en-US" sz="4400" dirty="0"/>
          </a:p>
        </p:txBody>
      </p:sp>
      <p:sp>
        <p:nvSpPr>
          <p:cNvPr id="3" name="Content Placeholder 2"/>
          <p:cNvSpPr>
            <a:spLocks noGrp="1"/>
          </p:cNvSpPr>
          <p:nvPr>
            <p:ph idx="1"/>
          </p:nvPr>
        </p:nvSpPr>
        <p:spPr/>
        <p:txBody>
          <a:bodyPr>
            <a:normAutofit/>
          </a:bodyPr>
          <a:lstStyle/>
          <a:p>
            <a:r>
              <a:rPr lang="en-US" sz="3200" dirty="0"/>
              <a:t> </a:t>
            </a:r>
            <a:r>
              <a:rPr lang="en-US" sz="3200" dirty="0" smtClean="0"/>
              <a:t>Defendant pled to FOUR violent felonies – residential burglary while someone was home (PC 460(a)/PC 667.5(c)(21)) and two felony counts of PC 368(d).</a:t>
            </a:r>
          </a:p>
          <a:p>
            <a:pPr marL="0" indent="0">
              <a:buNone/>
            </a:pPr>
            <a:endParaRPr lang="en-US" dirty="0" smtClean="0"/>
          </a:p>
        </p:txBody>
      </p:sp>
    </p:spTree>
    <p:extLst>
      <p:ext uri="{BB962C8B-B14F-4D97-AF65-F5344CB8AC3E}">
        <p14:creationId xmlns:p14="http://schemas.microsoft.com/office/powerpoint/2010/main" val="42292954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 what did Defendant get? </a:t>
            </a:r>
            <a:endParaRPr lang="en-US" sz="4400" dirty="0"/>
          </a:p>
        </p:txBody>
      </p:sp>
      <p:sp>
        <p:nvSpPr>
          <p:cNvPr id="3" name="Content Placeholder 2"/>
          <p:cNvSpPr>
            <a:spLocks noGrp="1"/>
          </p:cNvSpPr>
          <p:nvPr>
            <p:ph idx="1"/>
          </p:nvPr>
        </p:nvSpPr>
        <p:spPr/>
        <p:txBody>
          <a:bodyPr/>
          <a:lstStyle/>
          <a:p>
            <a:pPr algn="ctr"/>
            <a:r>
              <a:rPr lang="en-US" sz="4800" dirty="0"/>
              <a:t> </a:t>
            </a:r>
            <a:r>
              <a:rPr lang="en-US" sz="4800" dirty="0" smtClean="0"/>
              <a:t>He is currently serving a 9 year state prison sentence at 85%</a:t>
            </a:r>
            <a:endParaRPr lang="en-US" sz="4000" dirty="0" smtClean="0"/>
          </a:p>
          <a:p>
            <a:endParaRPr lang="en-US" dirty="0" smtClean="0"/>
          </a:p>
        </p:txBody>
      </p:sp>
    </p:spTree>
    <p:extLst>
      <p:ext uri="{BB962C8B-B14F-4D97-AF65-F5344CB8AC3E}">
        <p14:creationId xmlns:p14="http://schemas.microsoft.com/office/powerpoint/2010/main" val="2041194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normAutofit fontScale="70000" lnSpcReduction="20000"/>
          </a:bodyPr>
          <a:lstStyle/>
          <a:p>
            <a:r>
              <a:rPr lang="en-US" sz="3600" dirty="0" smtClean="0"/>
              <a:t> </a:t>
            </a:r>
            <a:r>
              <a:rPr lang="en-US" sz="4100" dirty="0" smtClean="0"/>
              <a:t>Any case where a victim is either an elder or dependent adult</a:t>
            </a:r>
            <a:endParaRPr lang="en-US" sz="3600" dirty="0" smtClean="0"/>
          </a:p>
          <a:p>
            <a:pPr lvl="2">
              <a:lnSpc>
                <a:spcPct val="120000"/>
              </a:lnSpc>
              <a:spcBef>
                <a:spcPts val="1200"/>
              </a:spcBef>
            </a:pPr>
            <a:r>
              <a:rPr lang="en-US" sz="3800" dirty="0"/>
              <a:t> </a:t>
            </a:r>
            <a:r>
              <a:rPr lang="en-US" sz="3800" dirty="0" smtClean="0"/>
              <a:t>Financial Abuse </a:t>
            </a:r>
          </a:p>
          <a:p>
            <a:pPr lvl="2">
              <a:lnSpc>
                <a:spcPct val="120000"/>
              </a:lnSpc>
              <a:spcBef>
                <a:spcPts val="1200"/>
              </a:spcBef>
            </a:pPr>
            <a:r>
              <a:rPr lang="en-US" sz="3800" dirty="0" smtClean="0"/>
              <a:t> Neglect Cases </a:t>
            </a:r>
          </a:p>
          <a:p>
            <a:pPr lvl="2">
              <a:lnSpc>
                <a:spcPct val="120000"/>
              </a:lnSpc>
              <a:spcBef>
                <a:spcPts val="1200"/>
              </a:spcBef>
            </a:pPr>
            <a:r>
              <a:rPr lang="en-US" sz="3800" dirty="0" smtClean="0"/>
              <a:t> Physical Abuse, Robberies,  Residential  Burglaries, Three Strikes</a:t>
            </a:r>
          </a:p>
          <a:p>
            <a:pPr lvl="2">
              <a:lnSpc>
                <a:spcPct val="120000"/>
              </a:lnSpc>
              <a:spcBef>
                <a:spcPts val="1200"/>
              </a:spcBef>
            </a:pPr>
            <a:r>
              <a:rPr lang="en-US" sz="3800" dirty="0"/>
              <a:t> </a:t>
            </a:r>
            <a:r>
              <a:rPr lang="en-US" sz="3800" dirty="0" smtClean="0"/>
              <a:t>Domestic Violence</a:t>
            </a:r>
          </a:p>
          <a:p>
            <a:pPr lvl="2">
              <a:lnSpc>
                <a:spcPct val="120000"/>
              </a:lnSpc>
              <a:spcBef>
                <a:spcPts val="1200"/>
              </a:spcBef>
            </a:pPr>
            <a:r>
              <a:rPr lang="en-US" sz="3800" dirty="0"/>
              <a:t> </a:t>
            </a:r>
            <a:r>
              <a:rPr lang="en-US" sz="3800" dirty="0" smtClean="0"/>
              <a:t>Sexual Assault </a:t>
            </a:r>
          </a:p>
          <a:p>
            <a:pPr marL="0" indent="0">
              <a:buNone/>
            </a:pPr>
            <a:endParaRPr lang="en-US" dirty="0"/>
          </a:p>
        </p:txBody>
      </p:sp>
      <p:sp>
        <p:nvSpPr>
          <p:cNvPr id="3" name="Title 2"/>
          <p:cNvSpPr>
            <a:spLocks noGrp="1"/>
          </p:cNvSpPr>
          <p:nvPr>
            <p:ph type="title"/>
          </p:nvPr>
        </p:nvSpPr>
        <p:spPr/>
        <p:txBody>
          <a:bodyPr/>
          <a:lstStyle/>
          <a:p>
            <a:r>
              <a:rPr lang="en-US" sz="3600" dirty="0" smtClean="0"/>
              <a:t>What types of cases does the Elder and Dependent Abuse Unit handle? </a:t>
            </a:r>
            <a:endParaRPr lang="en-US" sz="3600" dirty="0"/>
          </a:p>
        </p:txBody>
      </p:sp>
    </p:spTree>
    <p:extLst>
      <p:ext uri="{BB962C8B-B14F-4D97-AF65-F5344CB8AC3E}">
        <p14:creationId xmlns:p14="http://schemas.microsoft.com/office/powerpoint/2010/main" val="3617884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Lessons to be learned from these cases</a:t>
            </a:r>
            <a:endParaRPr lang="en-US" sz="4400" dirty="0"/>
          </a:p>
        </p:txBody>
      </p:sp>
      <p:sp>
        <p:nvSpPr>
          <p:cNvPr id="3" name="Content Placeholder 2"/>
          <p:cNvSpPr>
            <a:spLocks noGrp="1"/>
          </p:cNvSpPr>
          <p:nvPr>
            <p:ph idx="1"/>
          </p:nvPr>
        </p:nvSpPr>
        <p:spPr/>
        <p:txBody>
          <a:bodyPr>
            <a:normAutofit fontScale="92500" lnSpcReduction="10000"/>
          </a:bodyPr>
          <a:lstStyle/>
          <a:p>
            <a:r>
              <a:rPr lang="en-US" sz="3200" dirty="0"/>
              <a:t> </a:t>
            </a:r>
            <a:r>
              <a:rPr lang="en-US" sz="3900" dirty="0" smtClean="0"/>
              <a:t>Working with each other is imperative. </a:t>
            </a:r>
            <a:endParaRPr lang="en-US" sz="3900" dirty="0"/>
          </a:p>
          <a:p>
            <a:r>
              <a:rPr lang="en-US" sz="3900" dirty="0"/>
              <a:t> </a:t>
            </a:r>
            <a:r>
              <a:rPr lang="en-US" sz="3900" dirty="0" smtClean="0"/>
              <a:t>Think outside the box.</a:t>
            </a:r>
          </a:p>
          <a:p>
            <a:r>
              <a:rPr lang="en-US" sz="3900" dirty="0"/>
              <a:t> </a:t>
            </a:r>
            <a:r>
              <a:rPr lang="en-US" sz="3900" dirty="0" smtClean="0"/>
              <a:t>Make elder abuse cases a priority – the victims may die.</a:t>
            </a:r>
          </a:p>
          <a:p>
            <a:r>
              <a:rPr lang="en-US" sz="3900" dirty="0"/>
              <a:t> </a:t>
            </a:r>
            <a:r>
              <a:rPr lang="en-US" sz="3900" dirty="0" smtClean="0"/>
              <a:t>Working elder abuse cases is incredibly rewarding. </a:t>
            </a:r>
          </a:p>
          <a:p>
            <a:pPr marL="411480" lvl="1" indent="0">
              <a:buNone/>
            </a:pPr>
            <a:endParaRPr lang="en-US" sz="3700" dirty="0" smtClean="0"/>
          </a:p>
          <a:p>
            <a:pPr marL="0" indent="0">
              <a:buNone/>
            </a:pPr>
            <a:endParaRPr lang="en-US" sz="30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692976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76253"/>
          </a:xfrm>
        </p:spPr>
        <p:txBody>
          <a:bodyPr>
            <a:normAutofit fontScale="70000" lnSpcReduction="20000"/>
          </a:bodyPr>
          <a:lstStyle/>
          <a:p>
            <a:r>
              <a:rPr lang="en-US" sz="4000" dirty="0" smtClean="0"/>
              <a:t> Bank Records </a:t>
            </a:r>
          </a:p>
          <a:p>
            <a:pPr lvl="2"/>
            <a:r>
              <a:rPr lang="en-US" sz="3400" dirty="0" smtClean="0"/>
              <a:t>Make sure to include the victim’s banking institution and account numbers in your report!</a:t>
            </a:r>
          </a:p>
          <a:p>
            <a:r>
              <a:rPr lang="en-US" sz="4000" dirty="0" smtClean="0"/>
              <a:t> Video surveillance of withdrawals or deposits </a:t>
            </a:r>
          </a:p>
          <a:p>
            <a:r>
              <a:rPr lang="en-US" sz="4000" dirty="0" smtClean="0"/>
              <a:t> Signed medical release form / Medical Records </a:t>
            </a:r>
          </a:p>
          <a:p>
            <a:pPr lvl="2"/>
            <a:r>
              <a:rPr lang="en-US" sz="3400" dirty="0" smtClean="0"/>
              <a:t>Look for capacity evaluation conducted by neuropsychologist</a:t>
            </a:r>
          </a:p>
          <a:p>
            <a:r>
              <a:rPr lang="en-US" sz="4000" dirty="0"/>
              <a:t> </a:t>
            </a:r>
            <a:r>
              <a:rPr lang="en-US" sz="4000" dirty="0" smtClean="0"/>
              <a:t>Power of Attorney documents </a:t>
            </a:r>
          </a:p>
          <a:p>
            <a:endParaRPr lang="en-US" dirty="0"/>
          </a:p>
        </p:txBody>
      </p:sp>
      <p:sp>
        <p:nvSpPr>
          <p:cNvPr id="3" name="Title 2"/>
          <p:cNvSpPr>
            <a:spLocks noGrp="1"/>
          </p:cNvSpPr>
          <p:nvPr>
            <p:ph type="title"/>
          </p:nvPr>
        </p:nvSpPr>
        <p:spPr/>
        <p:txBody>
          <a:bodyPr/>
          <a:lstStyle/>
          <a:p>
            <a:r>
              <a:rPr lang="en-US" sz="3600" dirty="0" smtClean="0"/>
              <a:t>What types of evidence should you collect? </a:t>
            </a:r>
            <a:endParaRPr lang="en-US" sz="3600" dirty="0"/>
          </a:p>
        </p:txBody>
      </p:sp>
    </p:spTree>
    <p:extLst>
      <p:ext uri="{BB962C8B-B14F-4D97-AF65-F5344CB8AC3E}">
        <p14:creationId xmlns:p14="http://schemas.microsoft.com/office/powerpoint/2010/main" val="1335540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 Copies of trust or wills </a:t>
            </a:r>
          </a:p>
          <a:p>
            <a:r>
              <a:rPr lang="en-US" sz="3200" dirty="0"/>
              <a:t> </a:t>
            </a:r>
            <a:r>
              <a:rPr lang="en-US" sz="3200" dirty="0" smtClean="0"/>
              <a:t>Civil depositions </a:t>
            </a:r>
          </a:p>
          <a:p>
            <a:r>
              <a:rPr lang="en-US" sz="3200" dirty="0"/>
              <a:t> </a:t>
            </a:r>
            <a:r>
              <a:rPr lang="en-US" sz="3200" dirty="0" smtClean="0"/>
              <a:t>Adult Protective Services records </a:t>
            </a:r>
          </a:p>
          <a:p>
            <a:r>
              <a:rPr lang="en-US" sz="3200" dirty="0"/>
              <a:t> </a:t>
            </a:r>
            <a:r>
              <a:rPr lang="en-US" sz="3200" dirty="0" smtClean="0"/>
              <a:t>Documents relating to a real estate transaction  (ex. Grant deed, loan docs)</a:t>
            </a:r>
          </a:p>
          <a:p>
            <a:r>
              <a:rPr lang="en-US" sz="3200" dirty="0"/>
              <a:t> </a:t>
            </a:r>
            <a:r>
              <a:rPr lang="en-US" sz="3200" dirty="0" smtClean="0"/>
              <a:t>Copies of contracts</a:t>
            </a:r>
          </a:p>
          <a:p>
            <a:r>
              <a:rPr lang="en-US" sz="3200" dirty="0"/>
              <a:t> </a:t>
            </a:r>
            <a:r>
              <a:rPr lang="en-US" sz="3200" dirty="0" smtClean="0"/>
              <a:t>Conservatorship documents </a:t>
            </a:r>
          </a:p>
          <a:p>
            <a:pPr marL="0" indent="0">
              <a:buNone/>
            </a:pPr>
            <a:endParaRPr lang="en-US" sz="3200" dirty="0"/>
          </a:p>
        </p:txBody>
      </p:sp>
      <p:sp>
        <p:nvSpPr>
          <p:cNvPr id="3" name="Title 2"/>
          <p:cNvSpPr>
            <a:spLocks noGrp="1"/>
          </p:cNvSpPr>
          <p:nvPr>
            <p:ph type="title"/>
          </p:nvPr>
        </p:nvSpPr>
        <p:spPr/>
        <p:txBody>
          <a:bodyPr/>
          <a:lstStyle/>
          <a:p>
            <a:r>
              <a:rPr lang="en-US" sz="3600" dirty="0" smtClean="0"/>
              <a:t>What types of evidence should you collect? </a:t>
            </a:r>
            <a:endParaRPr lang="en-US" sz="3600" dirty="0"/>
          </a:p>
        </p:txBody>
      </p:sp>
    </p:spTree>
    <p:extLst>
      <p:ext uri="{BB962C8B-B14F-4D97-AF65-F5344CB8AC3E}">
        <p14:creationId xmlns:p14="http://schemas.microsoft.com/office/powerpoint/2010/main" val="16447578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 </a:t>
            </a:r>
            <a:r>
              <a:rPr lang="en-US" dirty="0" smtClean="0"/>
              <a:t>Try to interview the elder or dependent adult alone – you never know who the suspect is. </a:t>
            </a:r>
          </a:p>
          <a:p>
            <a:r>
              <a:rPr lang="en-US" dirty="0" smtClean="0"/>
              <a:t> Always record – preferably video – interviews with elderly victim</a:t>
            </a:r>
          </a:p>
          <a:p>
            <a:r>
              <a:rPr lang="en-US" dirty="0"/>
              <a:t> </a:t>
            </a:r>
            <a:r>
              <a:rPr lang="en-US" dirty="0" smtClean="0"/>
              <a:t>Try to gauge the victim’s capacity on your own</a:t>
            </a:r>
          </a:p>
          <a:p>
            <a:r>
              <a:rPr lang="en-US" dirty="0" smtClean="0"/>
              <a:t> Consider having a social worker from Adult Protective Services assist you during interview of the victim to help you assess capacity </a:t>
            </a:r>
          </a:p>
          <a:p>
            <a:r>
              <a:rPr lang="en-US" dirty="0"/>
              <a:t> </a:t>
            </a:r>
            <a:r>
              <a:rPr lang="en-US" dirty="0" smtClean="0"/>
              <a:t>Review all transactions in bank records with the victim</a:t>
            </a:r>
          </a:p>
          <a:p>
            <a:pPr marL="0" indent="0">
              <a:buNone/>
            </a:pPr>
            <a:endParaRPr lang="en-US" dirty="0"/>
          </a:p>
        </p:txBody>
      </p:sp>
      <p:sp>
        <p:nvSpPr>
          <p:cNvPr id="3" name="Title 2"/>
          <p:cNvSpPr>
            <a:spLocks noGrp="1"/>
          </p:cNvSpPr>
          <p:nvPr>
            <p:ph type="title"/>
          </p:nvPr>
        </p:nvSpPr>
        <p:spPr/>
        <p:txBody>
          <a:bodyPr/>
          <a:lstStyle/>
          <a:p>
            <a:r>
              <a:rPr lang="en-US" sz="4000" dirty="0" smtClean="0"/>
              <a:t>Interviewing your elderly victim </a:t>
            </a:r>
            <a:endParaRPr lang="en-US" sz="4000" dirty="0"/>
          </a:p>
        </p:txBody>
      </p:sp>
    </p:spTree>
    <p:extLst>
      <p:ext uri="{BB962C8B-B14F-4D97-AF65-F5344CB8AC3E}">
        <p14:creationId xmlns:p14="http://schemas.microsoft.com/office/powerpoint/2010/main" val="1439972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dirty="0" smtClean="0"/>
              <a:t> Photograph your victim</a:t>
            </a:r>
          </a:p>
          <a:p>
            <a:r>
              <a:rPr lang="en-US" sz="2800" i="1" dirty="0" smtClean="0"/>
              <a:t> Always</a:t>
            </a:r>
            <a:r>
              <a:rPr lang="en-US" sz="2800" dirty="0" smtClean="0"/>
              <a:t> refer cases to Adult Protective Services </a:t>
            </a:r>
          </a:p>
          <a:p>
            <a:r>
              <a:rPr lang="en-US" sz="2800" dirty="0" smtClean="0"/>
              <a:t> Obtain medical records and bank records early on.</a:t>
            </a:r>
          </a:p>
          <a:p>
            <a:pPr lvl="2"/>
            <a:r>
              <a:rPr lang="en-US" sz="2400" dirty="0" smtClean="0"/>
              <a:t>If the victim has capacity, obtain signed release forms for medical and banking records.</a:t>
            </a:r>
          </a:p>
          <a:p>
            <a:r>
              <a:rPr lang="en-US" sz="2800" dirty="0"/>
              <a:t> </a:t>
            </a:r>
            <a:r>
              <a:rPr lang="en-US" sz="2800" dirty="0" smtClean="0"/>
              <a:t>Do NOT rush to arrest. Contact the elder abuse DA before proceeding with elder financial cases – these cases are complicated!</a:t>
            </a:r>
          </a:p>
          <a:p>
            <a:endParaRPr lang="en-US" dirty="0"/>
          </a:p>
        </p:txBody>
      </p:sp>
      <p:sp>
        <p:nvSpPr>
          <p:cNvPr id="3" name="Title 2"/>
          <p:cNvSpPr>
            <a:spLocks noGrp="1"/>
          </p:cNvSpPr>
          <p:nvPr>
            <p:ph type="title"/>
          </p:nvPr>
        </p:nvSpPr>
        <p:spPr>
          <a:xfrm>
            <a:off x="684478" y="533400"/>
            <a:ext cx="7756263" cy="1054250"/>
          </a:xfrm>
        </p:spPr>
        <p:txBody>
          <a:bodyPr/>
          <a:lstStyle/>
          <a:p>
            <a:r>
              <a:rPr lang="en-US" sz="4000" dirty="0" smtClean="0"/>
              <a:t>Additional tips for your elder fraud investigations</a:t>
            </a:r>
            <a:endParaRPr lang="en-US" sz="4000" dirty="0"/>
          </a:p>
        </p:txBody>
      </p:sp>
    </p:spTree>
    <p:extLst>
      <p:ext uri="{BB962C8B-B14F-4D97-AF65-F5344CB8AC3E}">
        <p14:creationId xmlns:p14="http://schemas.microsoft.com/office/powerpoint/2010/main" val="3407178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Recognizing Elder Neglect, Neglect Deaths, and GBI</a:t>
            </a:r>
            <a:endParaRPr lang="en-US" sz="4800" dirty="0"/>
          </a:p>
        </p:txBody>
      </p:sp>
      <p:sp>
        <p:nvSpPr>
          <p:cNvPr id="3" name="Text Placeholder 2"/>
          <p:cNvSpPr>
            <a:spLocks noGrp="1"/>
          </p:cNvSpPr>
          <p:nvPr>
            <p:ph type="body" idx="1"/>
          </p:nvPr>
        </p:nvSpPr>
        <p:spPr>
          <a:xfrm>
            <a:off x="699248" y="3962400"/>
            <a:ext cx="7734747" cy="1305103"/>
          </a:xfrm>
        </p:spPr>
        <p:txBody>
          <a:bodyPr/>
          <a:lstStyle/>
          <a:p>
            <a:endParaRPr lang="en-US" dirty="0"/>
          </a:p>
        </p:txBody>
      </p:sp>
    </p:spTree>
    <p:extLst>
      <p:ext uri="{BB962C8B-B14F-4D97-AF65-F5344CB8AC3E}">
        <p14:creationId xmlns:p14="http://schemas.microsoft.com/office/powerpoint/2010/main" val="4148262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 Penal Code section 368(b)(1) </a:t>
            </a:r>
          </a:p>
          <a:p>
            <a:r>
              <a:rPr lang="en-US" sz="2800" dirty="0" smtClean="0"/>
              <a:t> Penal Code section 368(b)(2)</a:t>
            </a:r>
          </a:p>
          <a:p>
            <a:r>
              <a:rPr lang="en-US" sz="2800" dirty="0"/>
              <a:t> </a:t>
            </a:r>
            <a:r>
              <a:rPr lang="en-US" sz="2800" dirty="0" smtClean="0"/>
              <a:t>Penal Code section 368(b)(3) </a:t>
            </a:r>
          </a:p>
          <a:p>
            <a:r>
              <a:rPr lang="en-US" sz="2800" dirty="0"/>
              <a:t> </a:t>
            </a:r>
            <a:r>
              <a:rPr lang="en-US" sz="2800" dirty="0" smtClean="0"/>
              <a:t>Penal Code section 368(c) </a:t>
            </a:r>
          </a:p>
          <a:p>
            <a:r>
              <a:rPr lang="en-US" sz="2800" dirty="0"/>
              <a:t> </a:t>
            </a:r>
            <a:r>
              <a:rPr lang="en-US" sz="2800" dirty="0" smtClean="0"/>
              <a:t>Penal Code section 368(f) </a:t>
            </a:r>
          </a:p>
          <a:p>
            <a:r>
              <a:rPr lang="en-US" sz="2800" dirty="0"/>
              <a:t> </a:t>
            </a:r>
            <a:r>
              <a:rPr lang="en-US" sz="2800" dirty="0" smtClean="0"/>
              <a:t>Enhancement: Penal Code section 12022.7(c)</a:t>
            </a:r>
          </a:p>
          <a:p>
            <a:pPr marL="0" indent="0">
              <a:buNone/>
            </a:pPr>
            <a:r>
              <a:rPr lang="en-US" sz="2800" dirty="0"/>
              <a:t> </a:t>
            </a:r>
            <a:r>
              <a:rPr lang="en-US" sz="2800" dirty="0" smtClean="0"/>
              <a:t>	</a:t>
            </a:r>
            <a:r>
              <a:rPr lang="en-US" dirty="0" smtClean="0"/>
              <a:t>- GBI on person 70 years or older = + 5 years</a:t>
            </a:r>
          </a:p>
        </p:txBody>
      </p:sp>
      <p:sp>
        <p:nvSpPr>
          <p:cNvPr id="3" name="Title 2"/>
          <p:cNvSpPr>
            <a:spLocks noGrp="1"/>
          </p:cNvSpPr>
          <p:nvPr>
            <p:ph type="title"/>
          </p:nvPr>
        </p:nvSpPr>
        <p:spPr/>
        <p:txBody>
          <a:bodyPr/>
          <a:lstStyle/>
          <a:p>
            <a:r>
              <a:rPr lang="en-US" sz="4400" dirty="0" smtClean="0"/>
              <a:t>Common Charging Sections </a:t>
            </a:r>
            <a:endParaRPr lang="en-US" sz="4400" dirty="0"/>
          </a:p>
        </p:txBody>
      </p:sp>
    </p:spTree>
    <p:extLst>
      <p:ext uri="{BB962C8B-B14F-4D97-AF65-F5344CB8AC3E}">
        <p14:creationId xmlns:p14="http://schemas.microsoft.com/office/powerpoint/2010/main" val="1618975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PC 368(b)(1) – </a:t>
            </a:r>
            <a:r>
              <a:rPr lang="en-US" dirty="0" smtClean="0"/>
              <a:t>1 year county jail or 2-3-4 years in state prison </a:t>
            </a:r>
          </a:p>
          <a:p>
            <a:r>
              <a:rPr lang="en-US" b="1" dirty="0" smtClean="0"/>
              <a:t>PC 368(b)(2) </a:t>
            </a:r>
            <a:r>
              <a:rPr lang="en-US" dirty="0" smtClean="0"/>
              <a:t>– Victims actually suffers GBI</a:t>
            </a:r>
          </a:p>
          <a:p>
            <a:pPr lvl="1"/>
            <a:r>
              <a:rPr lang="en-US" dirty="0" smtClean="0"/>
              <a:t>+ 3 years if victim is under 70 years old</a:t>
            </a:r>
          </a:p>
          <a:p>
            <a:pPr lvl="1"/>
            <a:r>
              <a:rPr lang="en-US" dirty="0" smtClean="0"/>
              <a:t>+ 5 years if victim is 70 years of age or older </a:t>
            </a:r>
          </a:p>
          <a:p>
            <a:r>
              <a:rPr lang="en-US" b="1" dirty="0" smtClean="0"/>
              <a:t>PC 368(b)(3) </a:t>
            </a:r>
            <a:r>
              <a:rPr lang="en-US" dirty="0" smtClean="0"/>
              <a:t>– Proximately causes death of victim</a:t>
            </a:r>
          </a:p>
          <a:p>
            <a:pPr lvl="1"/>
            <a:r>
              <a:rPr lang="en-US" dirty="0" smtClean="0"/>
              <a:t>+ 5 years if victim is under 70 years old </a:t>
            </a:r>
          </a:p>
          <a:p>
            <a:pPr lvl="1"/>
            <a:r>
              <a:rPr lang="en-US" dirty="0" smtClean="0"/>
              <a:t>+ 7 years if victim is 70 years of age or older </a:t>
            </a:r>
          </a:p>
          <a:p>
            <a:pPr lvl="1"/>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sz="4800" dirty="0" smtClean="0"/>
              <a:t>Penalties</a:t>
            </a:r>
            <a:endParaRPr lang="en-US" sz="4800" dirty="0"/>
          </a:p>
        </p:txBody>
      </p:sp>
    </p:spTree>
    <p:extLst>
      <p:ext uri="{BB962C8B-B14F-4D97-AF65-F5344CB8AC3E}">
        <p14:creationId xmlns:p14="http://schemas.microsoft.com/office/powerpoint/2010/main" val="228851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399"/>
            <a:ext cx="7745505" cy="4800601"/>
          </a:xfrm>
        </p:spPr>
        <p:txBody>
          <a:bodyPr>
            <a:normAutofit/>
          </a:bodyPr>
          <a:lstStyle/>
          <a:p>
            <a:r>
              <a:rPr lang="en-US" dirty="0" smtClean="0"/>
              <a:t>Having care or custody, </a:t>
            </a:r>
            <a:r>
              <a:rPr lang="en-US" b="1" dirty="0" smtClean="0"/>
              <a:t>willfully caused or permitted</a:t>
            </a:r>
            <a:r>
              <a:rPr lang="en-US" dirty="0" smtClean="0"/>
              <a:t> the elder to be injured or </a:t>
            </a:r>
            <a:r>
              <a:rPr lang="en-US" b="1" dirty="0" smtClean="0"/>
              <a:t>placed</a:t>
            </a:r>
            <a:r>
              <a:rPr lang="en-US" dirty="0" smtClean="0"/>
              <a:t> the elder in a situation which endangers the elder under circumstances or conditions likely to cause GBI or death. </a:t>
            </a:r>
          </a:p>
          <a:p>
            <a:pPr lvl="1"/>
            <a:r>
              <a:rPr lang="en-US" sz="2000" dirty="0" smtClean="0"/>
              <a:t>If the suspect is not the caregiver, can still be prosecuted if there is a legal duty </a:t>
            </a:r>
            <a:r>
              <a:rPr lang="en-US" sz="2000" dirty="0"/>
              <a:t>to supervise and control the </a:t>
            </a:r>
            <a:r>
              <a:rPr lang="en-US" sz="2000" dirty="0" smtClean="0"/>
              <a:t>person who inflicted pain or mental suffering</a:t>
            </a:r>
          </a:p>
          <a:p>
            <a:pPr marL="411480" lvl="1" indent="0">
              <a:buNone/>
            </a:pPr>
            <a:endParaRPr lang="en-US" sz="2000" dirty="0" smtClean="0"/>
          </a:p>
          <a:p>
            <a:pPr lvl="1"/>
            <a:r>
              <a:rPr lang="en-US" sz="2000" dirty="0" smtClean="0"/>
              <a:t>Suspect </a:t>
            </a:r>
            <a:r>
              <a:rPr lang="en-US" sz="2000" dirty="0"/>
              <a:t>was “criminally negligent” when he/she caused or permitted the injury. </a:t>
            </a:r>
            <a:endParaRPr lang="en-US" sz="2000" dirty="0" smtClean="0"/>
          </a:p>
          <a:p>
            <a:pPr lvl="1"/>
            <a:endParaRPr lang="en-US" sz="900" dirty="0" smtClean="0"/>
          </a:p>
          <a:p>
            <a:pPr lvl="1"/>
            <a:endParaRPr lang="en-US" sz="900" dirty="0" smtClean="0"/>
          </a:p>
          <a:p>
            <a:pPr lvl="1"/>
            <a:endParaRPr lang="en-US" sz="900" dirty="0" smtClean="0"/>
          </a:p>
        </p:txBody>
      </p:sp>
      <p:sp>
        <p:nvSpPr>
          <p:cNvPr id="3" name="Title 2"/>
          <p:cNvSpPr>
            <a:spLocks noGrp="1"/>
          </p:cNvSpPr>
          <p:nvPr>
            <p:ph type="title"/>
          </p:nvPr>
        </p:nvSpPr>
        <p:spPr/>
        <p:txBody>
          <a:bodyPr/>
          <a:lstStyle/>
          <a:p>
            <a:r>
              <a:rPr lang="en-US" sz="4000" dirty="0" smtClean="0"/>
              <a:t>PC 368(b)(1): Neglect</a:t>
            </a:r>
            <a:endParaRPr lang="en-US" sz="4000" dirty="0"/>
          </a:p>
        </p:txBody>
      </p:sp>
    </p:spTree>
    <p:extLst>
      <p:ext uri="{BB962C8B-B14F-4D97-AF65-F5344CB8AC3E}">
        <p14:creationId xmlns:p14="http://schemas.microsoft.com/office/powerpoint/2010/main" val="2407631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362200"/>
            <a:ext cx="7745505" cy="4343399"/>
          </a:xfrm>
        </p:spPr>
        <p:txBody>
          <a:bodyPr>
            <a:noAutofit/>
          </a:bodyPr>
          <a:lstStyle/>
          <a:p>
            <a:pPr>
              <a:buFont typeface="Wingdings" panose="05000000000000000000" pitchFamily="2" charset="2"/>
              <a:buChar char=""/>
            </a:pPr>
            <a:r>
              <a:rPr lang="en-US" dirty="0" smtClean="0"/>
              <a:t>Criminal </a:t>
            </a:r>
            <a:r>
              <a:rPr lang="en-US" dirty="0"/>
              <a:t>negligence involves more than ordinary </a:t>
            </a:r>
            <a:r>
              <a:rPr lang="en-US" dirty="0" smtClean="0"/>
              <a:t>carelessness, inattention</a:t>
            </a:r>
            <a:r>
              <a:rPr lang="en-US" dirty="0"/>
              <a:t>, or mistake in judgment.  </a:t>
            </a:r>
            <a:endParaRPr lang="en-US" dirty="0" smtClean="0"/>
          </a:p>
          <a:p>
            <a:pPr>
              <a:buFont typeface="Wingdings" panose="05000000000000000000" pitchFamily="2" charset="2"/>
              <a:buChar char=""/>
            </a:pPr>
            <a:endParaRPr lang="en-US" sz="2000" dirty="0" smtClean="0"/>
          </a:p>
          <a:p>
            <a:pPr>
              <a:buFont typeface="Wingdings" panose="05000000000000000000" pitchFamily="2" charset="2"/>
              <a:buChar char=""/>
            </a:pPr>
            <a:r>
              <a:rPr lang="en-US" dirty="0" smtClean="0"/>
              <a:t>A </a:t>
            </a:r>
            <a:r>
              <a:rPr lang="en-US" dirty="0"/>
              <a:t>person acts with </a:t>
            </a:r>
            <a:r>
              <a:rPr lang="en-US" dirty="0" smtClean="0"/>
              <a:t>criminal negligence </a:t>
            </a:r>
            <a:r>
              <a:rPr lang="en-US" dirty="0"/>
              <a:t>when</a:t>
            </a:r>
            <a:r>
              <a:rPr lang="en-US" dirty="0" smtClean="0"/>
              <a:t>:</a:t>
            </a:r>
          </a:p>
          <a:p>
            <a:pPr>
              <a:buFont typeface="Wingdings" panose="05000000000000000000" pitchFamily="2" charset="2"/>
              <a:buChar char=""/>
            </a:pPr>
            <a:endParaRPr lang="en-US" sz="800" dirty="0"/>
          </a:p>
          <a:p>
            <a:pPr lvl="1">
              <a:buFont typeface="Wingdings" panose="05000000000000000000" pitchFamily="2" charset="2"/>
              <a:buChar char=""/>
            </a:pPr>
            <a:r>
              <a:rPr lang="en-US" dirty="0" smtClean="0"/>
              <a:t>He </a:t>
            </a:r>
            <a:r>
              <a:rPr lang="en-US" dirty="0"/>
              <a:t>or she acts in a </a:t>
            </a:r>
            <a:r>
              <a:rPr lang="en-US" dirty="0">
                <a:solidFill>
                  <a:srgbClr val="C00000"/>
                </a:solidFill>
              </a:rPr>
              <a:t>reckless way </a:t>
            </a:r>
            <a:r>
              <a:rPr lang="en-US" dirty="0"/>
              <a:t>that creates a </a:t>
            </a:r>
            <a:r>
              <a:rPr lang="en-US" dirty="0">
                <a:solidFill>
                  <a:srgbClr val="C00000"/>
                </a:solidFill>
              </a:rPr>
              <a:t>high risk of </a:t>
            </a:r>
            <a:r>
              <a:rPr lang="en-US" dirty="0" smtClean="0">
                <a:solidFill>
                  <a:srgbClr val="C00000"/>
                </a:solidFill>
              </a:rPr>
              <a:t>death or </a:t>
            </a:r>
            <a:r>
              <a:rPr lang="en-US" dirty="0">
                <a:solidFill>
                  <a:srgbClr val="C00000"/>
                </a:solidFill>
              </a:rPr>
              <a:t>great bodily </a:t>
            </a:r>
            <a:r>
              <a:rPr lang="en-US" dirty="0" smtClean="0">
                <a:solidFill>
                  <a:srgbClr val="C00000"/>
                </a:solidFill>
              </a:rPr>
              <a:t>harm</a:t>
            </a:r>
            <a:r>
              <a:rPr lang="en-US" dirty="0" smtClean="0"/>
              <a:t>;  </a:t>
            </a:r>
          </a:p>
          <a:p>
            <a:pPr lvl="1">
              <a:buFont typeface="Wingdings" panose="05000000000000000000" pitchFamily="2" charset="2"/>
              <a:buChar char=""/>
            </a:pPr>
            <a:endParaRPr lang="en-US" sz="800" dirty="0" smtClean="0"/>
          </a:p>
          <a:p>
            <a:pPr marL="411480" lvl="1" indent="0">
              <a:buNone/>
            </a:pPr>
            <a:r>
              <a:rPr lang="en-US" dirty="0"/>
              <a:t>	</a:t>
            </a:r>
            <a:r>
              <a:rPr lang="en-US" b="1" dirty="0" smtClean="0">
                <a:solidFill>
                  <a:srgbClr val="C00000"/>
                </a:solidFill>
              </a:rPr>
              <a:t>AND</a:t>
            </a:r>
          </a:p>
          <a:p>
            <a:pPr lvl="1">
              <a:buFont typeface="Wingdings" panose="05000000000000000000" pitchFamily="2" charset="2"/>
              <a:buChar char=""/>
            </a:pPr>
            <a:endParaRPr lang="en-US" sz="800" dirty="0"/>
          </a:p>
          <a:p>
            <a:pPr lvl="1">
              <a:buFont typeface="Wingdings" panose="05000000000000000000" pitchFamily="2" charset="2"/>
              <a:buChar char=""/>
            </a:pPr>
            <a:r>
              <a:rPr lang="en-US" dirty="0" smtClean="0">
                <a:solidFill>
                  <a:srgbClr val="C00000"/>
                </a:solidFill>
              </a:rPr>
              <a:t>A </a:t>
            </a:r>
            <a:r>
              <a:rPr lang="en-US" dirty="0">
                <a:solidFill>
                  <a:srgbClr val="C00000"/>
                </a:solidFill>
              </a:rPr>
              <a:t>reasonable </a:t>
            </a:r>
            <a:r>
              <a:rPr lang="en-US" dirty="0"/>
              <a:t>person would have known that acting in that </a:t>
            </a:r>
            <a:r>
              <a:rPr lang="en-US" dirty="0" smtClean="0">
                <a:solidFill>
                  <a:srgbClr val="C00000"/>
                </a:solidFill>
              </a:rPr>
              <a:t>way would </a:t>
            </a:r>
            <a:r>
              <a:rPr lang="en-US" dirty="0">
                <a:solidFill>
                  <a:srgbClr val="C00000"/>
                </a:solidFill>
              </a:rPr>
              <a:t>create such a risk</a:t>
            </a:r>
            <a:r>
              <a:rPr lang="en-US" dirty="0" smtClean="0"/>
              <a:t>.</a:t>
            </a:r>
            <a:endParaRPr lang="en-US" dirty="0"/>
          </a:p>
        </p:txBody>
      </p:sp>
      <p:sp>
        <p:nvSpPr>
          <p:cNvPr id="3" name="Title 2"/>
          <p:cNvSpPr>
            <a:spLocks noGrp="1"/>
          </p:cNvSpPr>
          <p:nvPr>
            <p:ph type="title"/>
          </p:nvPr>
        </p:nvSpPr>
        <p:spPr/>
        <p:txBody>
          <a:bodyPr/>
          <a:lstStyle/>
          <a:p>
            <a:r>
              <a:rPr lang="en-US" sz="4000" dirty="0" smtClean="0"/>
              <a:t>How do we if know it’s criminal?</a:t>
            </a:r>
            <a:endParaRPr lang="en-US" sz="4000" dirty="0"/>
          </a:p>
        </p:txBody>
      </p:sp>
    </p:spTree>
    <p:extLst>
      <p:ext uri="{BB962C8B-B14F-4D97-AF65-F5344CB8AC3E}">
        <p14:creationId xmlns:p14="http://schemas.microsoft.com/office/powerpoint/2010/main" val="23814451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1"/>
            <a:ext cx="8534400" cy="3916362"/>
          </a:xfrm>
        </p:spPr>
        <p:txBody>
          <a:bodyPr/>
          <a:lstStyle/>
          <a:p>
            <a:r>
              <a:rPr lang="en-US" sz="3200" b="1" dirty="0" smtClean="0"/>
              <a:t> Elder adult: </a:t>
            </a:r>
            <a:r>
              <a:rPr lang="en-US" sz="3200" dirty="0" smtClean="0"/>
              <a:t>Must be </a:t>
            </a:r>
            <a:r>
              <a:rPr lang="en-US" sz="2800" u="sng" dirty="0" smtClean="0"/>
              <a:t>65</a:t>
            </a:r>
            <a:r>
              <a:rPr lang="en-US" sz="2800" dirty="0" smtClean="0"/>
              <a:t> years of age or older </a:t>
            </a:r>
          </a:p>
          <a:p>
            <a:endParaRPr lang="en-US" sz="2800" dirty="0"/>
          </a:p>
          <a:p>
            <a:pPr marL="0" indent="0">
              <a:buNone/>
            </a:pPr>
            <a:endParaRPr lang="en-US" sz="2800" dirty="0" smtClean="0"/>
          </a:p>
          <a:p>
            <a:pPr marL="0" indent="0">
              <a:buNone/>
            </a:pPr>
            <a:endParaRPr lang="en-US" sz="3200" dirty="0"/>
          </a:p>
          <a:p>
            <a:pPr marL="0" indent="0">
              <a:buNone/>
            </a:pPr>
            <a:endParaRPr lang="en-US" sz="3200"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sz="4400" dirty="0" smtClean="0"/>
              <a:t>Who qualifies as an elder adult? </a:t>
            </a:r>
            <a:endParaRPr lang="en-US" sz="4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971800"/>
            <a:ext cx="1980662" cy="3467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36412"/>
            <a:ext cx="3276600" cy="3276600"/>
          </a:xfrm>
          <a:prstGeom prst="rect">
            <a:avLst/>
          </a:prstGeom>
        </p:spPr>
      </p:pic>
      <p:pic>
        <p:nvPicPr>
          <p:cNvPr id="8" name="Picture 7"/>
          <p:cNvPicPr>
            <a:picLocks noChangeAspect="1"/>
          </p:cNvPicPr>
          <p:nvPr/>
        </p:nvPicPr>
        <p:blipFill>
          <a:blip r:embed="rId4"/>
          <a:stretch>
            <a:fillRect/>
          </a:stretch>
        </p:blipFill>
        <p:spPr>
          <a:xfrm>
            <a:off x="5966703" y="3405505"/>
            <a:ext cx="2673595" cy="2538413"/>
          </a:xfrm>
          <a:prstGeom prst="rect">
            <a:avLst/>
          </a:prstGeom>
        </p:spPr>
      </p:pic>
    </p:spTree>
    <p:extLst>
      <p:ext uri="{BB962C8B-B14F-4D97-AF65-F5344CB8AC3E}">
        <p14:creationId xmlns:p14="http://schemas.microsoft.com/office/powerpoint/2010/main" val="2926403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121" y="1828800"/>
            <a:ext cx="8001000" cy="4648199"/>
          </a:xfrm>
        </p:spPr>
        <p:txBody>
          <a:bodyPr>
            <a:noAutofit/>
          </a:bodyPr>
          <a:lstStyle/>
          <a:p>
            <a:pPr marL="0" indent="0">
              <a:buNone/>
            </a:pPr>
            <a:endParaRPr lang="en-US" sz="2000" dirty="0" smtClean="0"/>
          </a:p>
          <a:p>
            <a:endParaRPr lang="en-US" sz="1000" dirty="0"/>
          </a:p>
          <a:p>
            <a:pPr lvl="1"/>
            <a:r>
              <a:rPr lang="en-US" sz="2800" dirty="0" smtClean="0"/>
              <a:t> Pressure sores (aka bed sores)</a:t>
            </a:r>
            <a:endParaRPr lang="en-US" sz="3200" dirty="0" smtClean="0"/>
          </a:p>
          <a:p>
            <a:pPr lvl="1"/>
            <a:r>
              <a:rPr lang="en-US" sz="2800" dirty="0" smtClean="0"/>
              <a:t> Poor hygiene </a:t>
            </a:r>
          </a:p>
          <a:p>
            <a:pPr lvl="1"/>
            <a:r>
              <a:rPr lang="en-US" sz="2800" dirty="0" smtClean="0"/>
              <a:t> Disheveled appearance </a:t>
            </a:r>
          </a:p>
          <a:p>
            <a:pPr lvl="2"/>
            <a:r>
              <a:rPr lang="en-US" sz="3600" dirty="0" smtClean="0"/>
              <a:t> </a:t>
            </a:r>
            <a:r>
              <a:rPr lang="en-US" sz="2800" dirty="0" smtClean="0"/>
              <a:t>Toenails / Fingernails </a:t>
            </a:r>
          </a:p>
          <a:p>
            <a:pPr lvl="1"/>
            <a:r>
              <a:rPr lang="en-US" sz="3200" dirty="0" smtClean="0"/>
              <a:t> </a:t>
            </a:r>
            <a:r>
              <a:rPr lang="en-US" sz="2800" dirty="0" smtClean="0"/>
              <a:t>Malnutrition </a:t>
            </a:r>
          </a:p>
          <a:p>
            <a:pPr lvl="1"/>
            <a:r>
              <a:rPr lang="en-US" sz="2800" dirty="0" smtClean="0"/>
              <a:t> Dehydration </a:t>
            </a:r>
          </a:p>
          <a:p>
            <a:pPr lvl="1"/>
            <a:r>
              <a:rPr lang="en-US" sz="2800" dirty="0"/>
              <a:t> </a:t>
            </a:r>
            <a:r>
              <a:rPr lang="en-US" sz="2800" dirty="0" smtClean="0"/>
              <a:t>Delay or failure to seek care </a:t>
            </a:r>
            <a:endParaRPr lang="en-US" sz="2800" dirty="0"/>
          </a:p>
          <a:p>
            <a:pPr marL="0" indent="0">
              <a:buNone/>
            </a:pPr>
            <a:endParaRPr lang="en-US" sz="1000" dirty="0" smtClean="0"/>
          </a:p>
        </p:txBody>
      </p:sp>
      <p:sp>
        <p:nvSpPr>
          <p:cNvPr id="3" name="Title 2"/>
          <p:cNvSpPr>
            <a:spLocks noGrp="1"/>
          </p:cNvSpPr>
          <p:nvPr>
            <p:ph type="title"/>
          </p:nvPr>
        </p:nvSpPr>
        <p:spPr/>
        <p:txBody>
          <a:bodyPr/>
          <a:lstStyle/>
          <a:p>
            <a:r>
              <a:rPr lang="en-US" sz="4000" dirty="0" smtClean="0"/>
              <a:t>Signs of Neglect</a:t>
            </a:r>
            <a:endParaRPr lang="en-US" sz="4000" dirty="0"/>
          </a:p>
        </p:txBody>
      </p:sp>
    </p:spTree>
    <p:extLst>
      <p:ext uri="{BB962C8B-B14F-4D97-AF65-F5344CB8AC3E}">
        <p14:creationId xmlns:p14="http://schemas.microsoft.com/office/powerpoint/2010/main" val="3087743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121" y="1828800"/>
            <a:ext cx="8001000" cy="4648199"/>
          </a:xfrm>
        </p:spPr>
        <p:txBody>
          <a:bodyPr>
            <a:noAutofit/>
          </a:bodyPr>
          <a:lstStyle/>
          <a:p>
            <a:pPr marL="0" indent="0">
              <a:buNone/>
            </a:pPr>
            <a:endParaRPr lang="en-US" sz="1000" dirty="0"/>
          </a:p>
          <a:p>
            <a:pPr lvl="1"/>
            <a:r>
              <a:rPr lang="en-US" sz="2400" b="1" dirty="0" smtClean="0"/>
              <a:t> Witness Statements </a:t>
            </a:r>
          </a:p>
          <a:p>
            <a:pPr lvl="2"/>
            <a:r>
              <a:rPr lang="en-US" dirty="0" smtClean="0"/>
              <a:t>First Responders </a:t>
            </a:r>
          </a:p>
          <a:p>
            <a:pPr lvl="2"/>
            <a:r>
              <a:rPr lang="en-US" dirty="0" smtClean="0"/>
              <a:t>Family </a:t>
            </a:r>
          </a:p>
          <a:p>
            <a:pPr lvl="2"/>
            <a:r>
              <a:rPr lang="en-US" dirty="0" smtClean="0"/>
              <a:t>Neighbors </a:t>
            </a:r>
          </a:p>
          <a:p>
            <a:pPr lvl="2"/>
            <a:r>
              <a:rPr lang="en-US" dirty="0" smtClean="0"/>
              <a:t>Suspect</a:t>
            </a:r>
          </a:p>
          <a:p>
            <a:pPr lvl="2"/>
            <a:r>
              <a:rPr lang="en-US" dirty="0" smtClean="0"/>
              <a:t>APS</a:t>
            </a:r>
          </a:p>
          <a:p>
            <a:pPr lvl="1"/>
            <a:r>
              <a:rPr lang="en-US" sz="2400" dirty="0" smtClean="0"/>
              <a:t> </a:t>
            </a:r>
            <a:r>
              <a:rPr lang="en-US" sz="2400" b="1" dirty="0" smtClean="0"/>
              <a:t>Expert Testimony</a:t>
            </a:r>
          </a:p>
          <a:p>
            <a:pPr lvl="2"/>
            <a:r>
              <a:rPr lang="en-US" dirty="0" smtClean="0"/>
              <a:t>Physician </a:t>
            </a:r>
          </a:p>
          <a:p>
            <a:pPr lvl="2"/>
            <a:r>
              <a:rPr lang="en-US" dirty="0" smtClean="0"/>
              <a:t>Wound Care Nurse </a:t>
            </a:r>
          </a:p>
          <a:p>
            <a:pPr lvl="2"/>
            <a:r>
              <a:rPr lang="en-US" dirty="0" smtClean="0"/>
              <a:t>Neuropsychologist </a:t>
            </a:r>
          </a:p>
          <a:p>
            <a:pPr lvl="2"/>
            <a:r>
              <a:rPr lang="en-US" dirty="0" smtClean="0"/>
              <a:t>Coroner </a:t>
            </a:r>
          </a:p>
          <a:p>
            <a:pPr lvl="2"/>
            <a:r>
              <a:rPr lang="en-US" dirty="0" smtClean="0"/>
              <a:t>Geriatrician </a:t>
            </a:r>
          </a:p>
          <a:p>
            <a:pPr lvl="1"/>
            <a:endParaRPr lang="en-US" sz="1000" dirty="0" smtClean="0"/>
          </a:p>
        </p:txBody>
      </p:sp>
      <p:sp>
        <p:nvSpPr>
          <p:cNvPr id="3" name="Title 2"/>
          <p:cNvSpPr>
            <a:spLocks noGrp="1"/>
          </p:cNvSpPr>
          <p:nvPr>
            <p:ph type="title"/>
          </p:nvPr>
        </p:nvSpPr>
        <p:spPr/>
        <p:txBody>
          <a:bodyPr/>
          <a:lstStyle/>
          <a:p>
            <a:r>
              <a:rPr lang="en-US" sz="4000" dirty="0" smtClean="0"/>
              <a:t>Evidence for a Neglect Case</a:t>
            </a:r>
            <a:endParaRPr lang="en-US" sz="4000" dirty="0"/>
          </a:p>
        </p:txBody>
      </p:sp>
    </p:spTree>
    <p:extLst>
      <p:ext uri="{BB962C8B-B14F-4D97-AF65-F5344CB8AC3E}">
        <p14:creationId xmlns:p14="http://schemas.microsoft.com/office/powerpoint/2010/main" val="1060470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121" y="1828800"/>
            <a:ext cx="8001000" cy="4648199"/>
          </a:xfrm>
        </p:spPr>
        <p:txBody>
          <a:bodyPr>
            <a:noAutofit/>
          </a:bodyPr>
          <a:lstStyle/>
          <a:p>
            <a:pPr marL="0" indent="0">
              <a:buNone/>
            </a:pPr>
            <a:endParaRPr lang="en-US" sz="1000" dirty="0"/>
          </a:p>
          <a:p>
            <a:pPr lvl="1"/>
            <a:r>
              <a:rPr lang="en-US" sz="2400" b="1" dirty="0" smtClean="0"/>
              <a:t> </a:t>
            </a:r>
            <a:r>
              <a:rPr lang="en-US" sz="2000" b="1" dirty="0" smtClean="0"/>
              <a:t>Photographs</a:t>
            </a:r>
          </a:p>
          <a:p>
            <a:pPr lvl="2"/>
            <a:r>
              <a:rPr lang="en-US" sz="1800" dirty="0" smtClean="0"/>
              <a:t>Victim’s wounds</a:t>
            </a:r>
          </a:p>
          <a:p>
            <a:pPr lvl="2"/>
            <a:r>
              <a:rPr lang="en-US" sz="1800" dirty="0" smtClean="0"/>
              <a:t>Victim’s living conditions / environment </a:t>
            </a:r>
          </a:p>
          <a:p>
            <a:pPr lvl="2"/>
            <a:r>
              <a:rPr lang="en-US" sz="1800" dirty="0" smtClean="0"/>
              <a:t>Medications </a:t>
            </a:r>
            <a:endParaRPr lang="en-US" sz="1800" b="1" dirty="0" smtClean="0"/>
          </a:p>
          <a:p>
            <a:pPr lvl="1"/>
            <a:r>
              <a:rPr lang="en-US" sz="2000" b="1" dirty="0" smtClean="0"/>
              <a:t>Medical Records </a:t>
            </a:r>
          </a:p>
          <a:p>
            <a:pPr lvl="2"/>
            <a:r>
              <a:rPr lang="en-US" sz="1800" dirty="0" smtClean="0"/>
              <a:t>Make sure to pull ALL records, not just hospital records</a:t>
            </a:r>
          </a:p>
          <a:p>
            <a:pPr lvl="1"/>
            <a:r>
              <a:rPr lang="en-US" sz="2000" b="1" dirty="0" smtClean="0"/>
              <a:t>AMR / Fire reports</a:t>
            </a:r>
          </a:p>
          <a:p>
            <a:pPr lvl="2"/>
            <a:r>
              <a:rPr lang="en-US" sz="1800" dirty="0"/>
              <a:t>I</a:t>
            </a:r>
            <a:r>
              <a:rPr lang="en-US" sz="1800" dirty="0" smtClean="0"/>
              <a:t>nclude names and contact information of all first responders</a:t>
            </a:r>
          </a:p>
          <a:p>
            <a:pPr lvl="1"/>
            <a:r>
              <a:rPr lang="en-US" sz="2000" b="1" dirty="0" smtClean="0"/>
              <a:t>APS Records </a:t>
            </a:r>
          </a:p>
          <a:p>
            <a:pPr lvl="1"/>
            <a:r>
              <a:rPr lang="en-US" sz="2000" b="1" dirty="0" smtClean="0"/>
              <a:t>Bank records – financial motive? </a:t>
            </a:r>
          </a:p>
          <a:p>
            <a:pPr lvl="1"/>
            <a:r>
              <a:rPr lang="en-US" sz="2000" b="1" dirty="0" smtClean="0"/>
              <a:t>Past employment records if professional caregiver</a:t>
            </a:r>
          </a:p>
        </p:txBody>
      </p:sp>
      <p:sp>
        <p:nvSpPr>
          <p:cNvPr id="3" name="Title 2"/>
          <p:cNvSpPr>
            <a:spLocks noGrp="1"/>
          </p:cNvSpPr>
          <p:nvPr>
            <p:ph type="title"/>
          </p:nvPr>
        </p:nvSpPr>
        <p:spPr/>
        <p:txBody>
          <a:bodyPr/>
          <a:lstStyle/>
          <a:p>
            <a:r>
              <a:rPr lang="en-US" sz="4000" dirty="0" smtClean="0"/>
              <a:t>Evidence for a Neglect Case</a:t>
            </a:r>
            <a:endParaRPr lang="en-US" sz="4000" dirty="0"/>
          </a:p>
        </p:txBody>
      </p:sp>
    </p:spTree>
    <p:extLst>
      <p:ext uri="{BB962C8B-B14F-4D97-AF65-F5344CB8AC3E}">
        <p14:creationId xmlns:p14="http://schemas.microsoft.com/office/powerpoint/2010/main" val="2533541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828800"/>
            <a:ext cx="8458200" cy="5029199"/>
          </a:xfrm>
        </p:spPr>
        <p:txBody>
          <a:bodyPr>
            <a:normAutofit lnSpcReduction="10000"/>
          </a:bodyPr>
          <a:lstStyle/>
          <a:p>
            <a:pPr marL="430213" lvl="2" indent="0">
              <a:buNone/>
            </a:pPr>
            <a:endParaRPr lang="en-US" dirty="0" smtClean="0"/>
          </a:p>
          <a:p>
            <a:pPr marL="795338" lvl="2" indent="-365125"/>
            <a:r>
              <a:rPr lang="en-US" sz="2400" b="1" dirty="0" smtClean="0"/>
              <a:t>Living Conditions </a:t>
            </a:r>
            <a:r>
              <a:rPr lang="en-US" sz="2400" dirty="0" smtClean="0"/>
              <a:t>– </a:t>
            </a:r>
          </a:p>
          <a:p>
            <a:pPr marL="795338" lvl="2" indent="-365125"/>
            <a:endParaRPr lang="en-US" sz="1200" dirty="0" smtClean="0"/>
          </a:p>
          <a:p>
            <a:pPr marL="1161098" lvl="3" indent="-365125"/>
            <a:r>
              <a:rPr lang="en-US" sz="2200" dirty="0" smtClean="0"/>
              <a:t>What does the elder’s space look like compared to caregivers’?</a:t>
            </a:r>
          </a:p>
          <a:p>
            <a:pPr marL="1161098" lvl="3" indent="-365125"/>
            <a:endParaRPr lang="en-US" sz="1200" dirty="0" smtClean="0"/>
          </a:p>
          <a:p>
            <a:pPr marL="1161098" lvl="3" indent="-365125"/>
            <a:r>
              <a:rPr lang="en-US" sz="2200" b="1" dirty="0" smtClean="0"/>
              <a:t>Food</a:t>
            </a:r>
            <a:r>
              <a:rPr lang="en-US" sz="2200" dirty="0" smtClean="0"/>
              <a:t> – is there food the elder could eat and that is consistent with dietary needs (teeth, diabetes)?</a:t>
            </a:r>
          </a:p>
          <a:p>
            <a:pPr marL="1161098" lvl="3" indent="-365125"/>
            <a:endParaRPr lang="en-US" sz="1200" dirty="0" smtClean="0"/>
          </a:p>
          <a:p>
            <a:pPr marL="1161098" lvl="3" indent="-365125"/>
            <a:r>
              <a:rPr lang="en-US" sz="2200" b="1" dirty="0" smtClean="0"/>
              <a:t>Medications </a:t>
            </a:r>
            <a:r>
              <a:rPr lang="en-US" sz="2200" dirty="0" smtClean="0"/>
              <a:t>– check the labels to determine if it looks like elder is being under- or over-medicated.  </a:t>
            </a:r>
          </a:p>
          <a:p>
            <a:pPr marL="1161098" lvl="3" indent="-365125"/>
            <a:endParaRPr lang="en-US" sz="1200" dirty="0" smtClean="0"/>
          </a:p>
          <a:p>
            <a:pPr marL="1161098" lvl="3" indent="-365125"/>
            <a:r>
              <a:rPr lang="en-US" sz="2200" b="1" dirty="0" smtClean="0"/>
              <a:t>Adequate environmental controls </a:t>
            </a:r>
            <a:r>
              <a:rPr lang="en-US" sz="2200" dirty="0" smtClean="0"/>
              <a:t>– air conditioning/heating.</a:t>
            </a:r>
          </a:p>
          <a:p>
            <a:pPr marL="1161098" lvl="3" indent="-365125"/>
            <a:endParaRPr lang="en-US" sz="1200" dirty="0" smtClean="0"/>
          </a:p>
          <a:p>
            <a:pPr marL="1161098" lvl="3" indent="-365125"/>
            <a:r>
              <a:rPr lang="en-US" sz="2200" b="1" dirty="0" smtClean="0"/>
              <a:t>Mobility accommodations.</a:t>
            </a:r>
          </a:p>
          <a:p>
            <a:pPr marL="1161098" lvl="3" indent="-365125"/>
            <a:endParaRPr lang="en-US" dirty="0" smtClean="0"/>
          </a:p>
          <a:p>
            <a:pPr marL="1161098" lvl="3" indent="-365125"/>
            <a:endParaRPr lang="en-US" dirty="0" smtClean="0"/>
          </a:p>
        </p:txBody>
      </p:sp>
      <p:sp>
        <p:nvSpPr>
          <p:cNvPr id="3" name="Title 2"/>
          <p:cNvSpPr>
            <a:spLocks noGrp="1"/>
          </p:cNvSpPr>
          <p:nvPr>
            <p:ph type="title"/>
          </p:nvPr>
        </p:nvSpPr>
        <p:spPr/>
        <p:txBody>
          <a:bodyPr/>
          <a:lstStyle/>
          <a:p>
            <a:r>
              <a:rPr lang="en-US" sz="4000" dirty="0" smtClean="0"/>
              <a:t>What to look for: Environmental</a:t>
            </a:r>
            <a:endParaRPr lang="en-US" sz="4000" dirty="0"/>
          </a:p>
        </p:txBody>
      </p:sp>
    </p:spTree>
    <p:extLst>
      <p:ext uri="{BB962C8B-B14F-4D97-AF65-F5344CB8AC3E}">
        <p14:creationId xmlns:p14="http://schemas.microsoft.com/office/powerpoint/2010/main" val="532879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1"/>
            <a:ext cx="7745505" cy="4724400"/>
          </a:xfrm>
        </p:spPr>
        <p:txBody>
          <a:bodyPr>
            <a:normAutofit/>
          </a:bodyPr>
          <a:lstStyle/>
          <a:p>
            <a:pPr marL="795973" lvl="3" indent="0">
              <a:buNone/>
            </a:pPr>
            <a:endParaRPr lang="en-US" sz="1200" dirty="0"/>
          </a:p>
          <a:p>
            <a:pPr marL="795338" lvl="2" indent="-365125"/>
            <a:r>
              <a:rPr lang="en-US" sz="2400" b="1" dirty="0"/>
              <a:t>Access to </a:t>
            </a:r>
            <a:r>
              <a:rPr lang="en-US" sz="2400" b="1" dirty="0" smtClean="0"/>
              <a:t>toileting</a:t>
            </a:r>
            <a:endParaRPr lang="en-US" sz="2400" b="1" dirty="0"/>
          </a:p>
          <a:p>
            <a:pPr marL="1161098" lvl="3" indent="-365125"/>
            <a:r>
              <a:rPr lang="en-US" sz="2200" dirty="0"/>
              <a:t>No access to appropriate toileting options = increased dependence and potential for abuse</a:t>
            </a:r>
            <a:r>
              <a:rPr lang="en-US" sz="2200" dirty="0" smtClean="0"/>
              <a:t>.</a:t>
            </a:r>
          </a:p>
          <a:p>
            <a:pPr marL="430213" lvl="2" indent="0">
              <a:buNone/>
            </a:pPr>
            <a:endParaRPr lang="en-US" sz="1200" b="1" dirty="0" smtClean="0"/>
          </a:p>
          <a:p>
            <a:pPr marL="795338" lvl="2" indent="-365125"/>
            <a:r>
              <a:rPr lang="en-US" sz="2400" b="1" dirty="0" smtClean="0"/>
              <a:t>Forced isolation </a:t>
            </a:r>
            <a:r>
              <a:rPr lang="en-US" sz="2400" dirty="0" smtClean="0"/>
              <a:t>– Access to phones? </a:t>
            </a:r>
          </a:p>
          <a:p>
            <a:pPr marL="795338" lvl="2" indent="-365125"/>
            <a:endParaRPr lang="en-US" sz="1200" dirty="0" smtClean="0"/>
          </a:p>
          <a:p>
            <a:pPr marL="795338" lvl="2" indent="-365125"/>
            <a:r>
              <a:rPr lang="en-US" sz="2400" b="1" dirty="0"/>
              <a:t>Caregiver </a:t>
            </a:r>
            <a:r>
              <a:rPr lang="en-US" sz="2400" b="1" dirty="0" smtClean="0"/>
              <a:t>is disengaged </a:t>
            </a:r>
            <a:endParaRPr lang="en-US" sz="2400" b="1" dirty="0"/>
          </a:p>
          <a:p>
            <a:pPr marL="1161098" lvl="3" indent="-365125"/>
            <a:r>
              <a:rPr lang="en-US" sz="2200" dirty="0"/>
              <a:t>M</a:t>
            </a:r>
            <a:r>
              <a:rPr lang="en-US" sz="2200" dirty="0" smtClean="0"/>
              <a:t>issed </a:t>
            </a:r>
            <a:r>
              <a:rPr lang="en-US" sz="2200" dirty="0"/>
              <a:t>appointments, dismissive about seriousness of the situation, </a:t>
            </a:r>
            <a:r>
              <a:rPr lang="en-US" sz="2200" dirty="0" smtClean="0"/>
              <a:t>mental health issues, clearly </a:t>
            </a:r>
            <a:r>
              <a:rPr lang="en-US" sz="2200" dirty="0"/>
              <a:t>incapable of providing adequate care</a:t>
            </a:r>
            <a:r>
              <a:rPr lang="en-US" sz="2200" dirty="0" smtClean="0"/>
              <a:t>.</a:t>
            </a:r>
          </a:p>
          <a:p>
            <a:pPr marL="1161098" lvl="3" indent="-365125"/>
            <a:endParaRPr lang="en-US" sz="1200" dirty="0"/>
          </a:p>
          <a:p>
            <a:pPr marL="795338" lvl="2" indent="-365125"/>
            <a:r>
              <a:rPr lang="en-US" sz="2400" b="1" dirty="0"/>
              <a:t>Evidence of financial exploitation</a:t>
            </a:r>
          </a:p>
          <a:p>
            <a:pPr marL="795338" lvl="2" indent="-365125"/>
            <a:endParaRPr lang="en-US" dirty="0" smtClean="0"/>
          </a:p>
          <a:p>
            <a:pPr marL="795338" lvl="2" indent="-365125"/>
            <a:endParaRPr lang="en-US" dirty="0" smtClean="0"/>
          </a:p>
          <a:p>
            <a:pPr marL="1161098" lvl="3" indent="-365125"/>
            <a:endParaRPr lang="en-US" dirty="0" smtClean="0"/>
          </a:p>
        </p:txBody>
      </p:sp>
      <p:sp>
        <p:nvSpPr>
          <p:cNvPr id="3" name="Title 2"/>
          <p:cNvSpPr>
            <a:spLocks noGrp="1"/>
          </p:cNvSpPr>
          <p:nvPr>
            <p:ph type="title"/>
          </p:nvPr>
        </p:nvSpPr>
        <p:spPr/>
        <p:txBody>
          <a:bodyPr/>
          <a:lstStyle/>
          <a:p>
            <a:r>
              <a:rPr lang="en-US" sz="4000" dirty="0" smtClean="0"/>
              <a:t>What to look for: Environmental</a:t>
            </a:r>
            <a:endParaRPr lang="en-US" sz="4000" dirty="0"/>
          </a:p>
        </p:txBody>
      </p:sp>
    </p:spTree>
    <p:extLst>
      <p:ext uri="{BB962C8B-B14F-4D97-AF65-F5344CB8AC3E}">
        <p14:creationId xmlns:p14="http://schemas.microsoft.com/office/powerpoint/2010/main" val="33323248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321" y="2209800"/>
            <a:ext cx="8610599" cy="4800600"/>
          </a:xfrm>
        </p:spPr>
        <p:txBody>
          <a:bodyPr>
            <a:normAutofit/>
          </a:bodyPr>
          <a:lstStyle/>
          <a:p>
            <a:pPr marL="795338" lvl="2" indent="-365125"/>
            <a:r>
              <a:rPr lang="en-US" dirty="0" smtClean="0"/>
              <a:t>“</a:t>
            </a:r>
            <a:r>
              <a:rPr lang="en-US" sz="2400" dirty="0" smtClean="0"/>
              <a:t>Simple” </a:t>
            </a:r>
            <a:r>
              <a:rPr lang="en-US" sz="2400" dirty="0"/>
              <a:t>falls can be </a:t>
            </a:r>
            <a:r>
              <a:rPr lang="en-US" sz="2400" dirty="0" smtClean="0"/>
              <a:t>catastrophic </a:t>
            </a:r>
            <a:r>
              <a:rPr lang="en-US" sz="2400" dirty="0"/>
              <a:t>for </a:t>
            </a:r>
            <a:r>
              <a:rPr lang="en-US" sz="2400" dirty="0" smtClean="0"/>
              <a:t>seniors</a:t>
            </a:r>
          </a:p>
          <a:p>
            <a:pPr marL="795338" lvl="2" indent="-365125"/>
            <a:endParaRPr lang="en-US" sz="800" dirty="0"/>
          </a:p>
          <a:p>
            <a:pPr marL="1161098" lvl="3" indent="-365125"/>
            <a:r>
              <a:rPr lang="en-US" sz="2200" dirty="0" smtClean="0"/>
              <a:t>Subdural hematomas – brain bleeds, may take as long as 24 hours to manifest.</a:t>
            </a:r>
          </a:p>
          <a:p>
            <a:pPr marL="1161098" lvl="3" indent="-365125"/>
            <a:endParaRPr lang="en-US" sz="800" dirty="0" smtClean="0"/>
          </a:p>
          <a:p>
            <a:pPr marL="1161098" lvl="3" indent="-365125"/>
            <a:r>
              <a:rPr lang="en-US" sz="2200" dirty="0" smtClean="0">
                <a:solidFill>
                  <a:schemeClr val="tx1"/>
                </a:solidFill>
              </a:rPr>
              <a:t>Fractures can start a cascade effect leading to infection, decreased </a:t>
            </a:r>
            <a:r>
              <a:rPr lang="en-US" sz="2200" dirty="0" smtClean="0"/>
              <a:t>mobility, pneumonia, and death</a:t>
            </a:r>
          </a:p>
          <a:p>
            <a:pPr marL="1161098" lvl="3" indent="-365125"/>
            <a:endParaRPr lang="en-US" sz="800" dirty="0" smtClean="0"/>
          </a:p>
          <a:p>
            <a:pPr marL="1161098" lvl="3" indent="-365125"/>
            <a:r>
              <a:rPr lang="en-US" sz="2200" dirty="0" smtClean="0"/>
              <a:t>Is the environment appropriate to the senior’s needs?</a:t>
            </a:r>
          </a:p>
          <a:p>
            <a:pPr marL="1161098" lvl="3" indent="-365125"/>
            <a:endParaRPr lang="en-US" sz="800" dirty="0"/>
          </a:p>
          <a:p>
            <a:pPr marL="1161098" lvl="3" indent="-365125"/>
            <a:endParaRPr lang="en-US" sz="1000" dirty="0"/>
          </a:p>
          <a:p>
            <a:pPr marL="795338" lvl="2" indent="-365125"/>
            <a:r>
              <a:rPr lang="en-US" sz="2400" b="1" dirty="0"/>
              <a:t>Restraints </a:t>
            </a:r>
          </a:p>
          <a:p>
            <a:pPr marL="1161098" lvl="3" indent="-365125"/>
            <a:r>
              <a:rPr lang="en-US" sz="2200" dirty="0"/>
              <a:t>Be aware of injuries consistent with restraints even if no restraints are present.</a:t>
            </a:r>
          </a:p>
          <a:p>
            <a:pPr marL="795973" lvl="3" indent="0">
              <a:buNone/>
            </a:pPr>
            <a:endParaRPr lang="en-US" sz="1000" dirty="0"/>
          </a:p>
          <a:p>
            <a:pPr marL="430213" lvl="2" indent="0">
              <a:buNone/>
            </a:pPr>
            <a:endParaRPr lang="en-US" sz="1500" dirty="0"/>
          </a:p>
        </p:txBody>
      </p:sp>
      <p:sp>
        <p:nvSpPr>
          <p:cNvPr id="3" name="Title 2"/>
          <p:cNvSpPr>
            <a:spLocks noGrp="1"/>
          </p:cNvSpPr>
          <p:nvPr>
            <p:ph type="title"/>
          </p:nvPr>
        </p:nvSpPr>
        <p:spPr/>
        <p:txBody>
          <a:bodyPr/>
          <a:lstStyle/>
          <a:p>
            <a:r>
              <a:rPr lang="en-US" sz="4000" dirty="0" smtClean="0"/>
              <a:t>What to look for: Environmental</a:t>
            </a:r>
            <a:endParaRPr lang="en-US" sz="4000" dirty="0"/>
          </a:p>
        </p:txBody>
      </p:sp>
    </p:spTree>
    <p:extLst>
      <p:ext uri="{BB962C8B-B14F-4D97-AF65-F5344CB8AC3E}">
        <p14:creationId xmlns:p14="http://schemas.microsoft.com/office/powerpoint/2010/main" val="1164031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fontScale="92500" lnSpcReduction="10000"/>
          </a:bodyPr>
          <a:lstStyle/>
          <a:p>
            <a:r>
              <a:rPr lang="en-US" sz="2200" dirty="0" smtClean="0"/>
              <a:t>How old do you think the victim is? How old does the victim look to you?</a:t>
            </a:r>
          </a:p>
          <a:p>
            <a:r>
              <a:rPr lang="en-US" sz="2200" dirty="0" smtClean="0"/>
              <a:t>Who is responsible? Who is the primary caregiver? </a:t>
            </a:r>
          </a:p>
          <a:p>
            <a:endParaRPr lang="en-US" sz="1200" dirty="0" smtClean="0"/>
          </a:p>
          <a:p>
            <a:pPr lvl="1"/>
            <a:r>
              <a:rPr lang="en-US" dirty="0" smtClean="0"/>
              <a:t>Let the suspects place themselves in that role.</a:t>
            </a:r>
          </a:p>
          <a:p>
            <a:pPr lvl="1"/>
            <a:endParaRPr lang="en-US" sz="1300" dirty="0" smtClean="0"/>
          </a:p>
          <a:p>
            <a:pPr lvl="1"/>
            <a:r>
              <a:rPr lang="en-US" dirty="0" smtClean="0"/>
              <a:t>What kind/amount/frequency of medications did decedent take?</a:t>
            </a:r>
          </a:p>
          <a:p>
            <a:pPr lvl="1"/>
            <a:endParaRPr lang="en-US" sz="1300" dirty="0" smtClean="0"/>
          </a:p>
          <a:p>
            <a:pPr lvl="1"/>
            <a:r>
              <a:rPr lang="en-US" dirty="0" smtClean="0"/>
              <a:t>Who was his doctor?  When was he last seen?</a:t>
            </a:r>
          </a:p>
          <a:p>
            <a:pPr lvl="1"/>
            <a:endParaRPr lang="en-US" sz="1300" dirty="0" smtClean="0"/>
          </a:p>
          <a:p>
            <a:pPr lvl="1"/>
            <a:r>
              <a:rPr lang="en-US" dirty="0" smtClean="0"/>
              <a:t>When did she stop being able to toilet herself?</a:t>
            </a:r>
          </a:p>
          <a:p>
            <a:pPr lvl="1"/>
            <a:endParaRPr lang="en-US" sz="1300" dirty="0" smtClean="0"/>
          </a:p>
          <a:p>
            <a:pPr lvl="1"/>
            <a:r>
              <a:rPr lang="en-US" dirty="0" smtClean="0"/>
              <a:t>Once someone assumes care, they must continue to provide care until other arrangements are made.</a:t>
            </a:r>
          </a:p>
          <a:p>
            <a:pPr lvl="1"/>
            <a:endParaRPr lang="en-US" dirty="0" smtClean="0"/>
          </a:p>
          <a:p>
            <a:pPr lvl="2"/>
            <a:endParaRPr lang="en-US" dirty="0"/>
          </a:p>
        </p:txBody>
      </p:sp>
      <p:sp>
        <p:nvSpPr>
          <p:cNvPr id="3" name="Title 2"/>
          <p:cNvSpPr>
            <a:spLocks noGrp="1"/>
          </p:cNvSpPr>
          <p:nvPr>
            <p:ph type="title"/>
          </p:nvPr>
        </p:nvSpPr>
        <p:spPr/>
        <p:txBody>
          <a:bodyPr/>
          <a:lstStyle/>
          <a:p>
            <a:r>
              <a:rPr lang="en-US" sz="4000" dirty="0" smtClean="0"/>
              <a:t>What to ask</a:t>
            </a:r>
            <a:endParaRPr lang="en-US" sz="4000" dirty="0"/>
          </a:p>
        </p:txBody>
      </p:sp>
    </p:spTree>
    <p:extLst>
      <p:ext uri="{BB962C8B-B14F-4D97-AF65-F5344CB8AC3E}">
        <p14:creationId xmlns:p14="http://schemas.microsoft.com/office/powerpoint/2010/main" val="3140558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fontScale="92500" lnSpcReduction="10000"/>
          </a:bodyPr>
          <a:lstStyle/>
          <a:p>
            <a:r>
              <a:rPr lang="en-US" dirty="0" smtClean="0"/>
              <a:t>If the victim dies at </a:t>
            </a:r>
            <a:r>
              <a:rPr lang="en-US" dirty="0"/>
              <a:t>a different facility/location than where they were </a:t>
            </a:r>
            <a:r>
              <a:rPr lang="en-US" dirty="0" smtClean="0"/>
              <a:t>neglected: </a:t>
            </a:r>
          </a:p>
          <a:p>
            <a:endParaRPr lang="en-US" sz="1200" dirty="0"/>
          </a:p>
          <a:p>
            <a:r>
              <a:rPr lang="en-US" dirty="0"/>
              <a:t>Find out – </a:t>
            </a:r>
          </a:p>
          <a:p>
            <a:pPr lvl="1"/>
            <a:r>
              <a:rPr lang="en-US" dirty="0"/>
              <a:t>How long were they at the current facility/location</a:t>
            </a:r>
            <a:r>
              <a:rPr lang="en-US" dirty="0" smtClean="0"/>
              <a:t>?</a:t>
            </a:r>
          </a:p>
          <a:p>
            <a:pPr lvl="1"/>
            <a:endParaRPr lang="en-US" sz="1000" dirty="0"/>
          </a:p>
          <a:p>
            <a:pPr lvl="1"/>
            <a:r>
              <a:rPr lang="en-US" dirty="0"/>
              <a:t>Where were they before that</a:t>
            </a:r>
            <a:r>
              <a:rPr lang="en-US" dirty="0" smtClean="0"/>
              <a:t>?</a:t>
            </a:r>
          </a:p>
          <a:p>
            <a:pPr lvl="1"/>
            <a:endParaRPr lang="en-US" sz="1000" dirty="0"/>
          </a:p>
          <a:p>
            <a:pPr lvl="1"/>
            <a:r>
              <a:rPr lang="en-US" dirty="0"/>
              <a:t>Get medical records from all of the </a:t>
            </a:r>
            <a:r>
              <a:rPr lang="en-US" dirty="0" smtClean="0"/>
              <a:t>facilities – primary care provider, hospitals, skilled nursing facilities and assisted living facilities. </a:t>
            </a:r>
          </a:p>
          <a:p>
            <a:pPr lvl="1"/>
            <a:endParaRPr lang="en-US" sz="1000" dirty="0" smtClean="0"/>
          </a:p>
          <a:p>
            <a:pPr lvl="1"/>
            <a:r>
              <a:rPr lang="en-US" dirty="0" smtClean="0"/>
              <a:t>APS history?</a:t>
            </a:r>
          </a:p>
          <a:p>
            <a:pPr lvl="1"/>
            <a:endParaRPr lang="en-US" sz="1000" dirty="0" smtClean="0"/>
          </a:p>
          <a:p>
            <a:pPr lvl="1"/>
            <a:r>
              <a:rPr lang="en-US" dirty="0" smtClean="0"/>
              <a:t>You may have to trace the neglect/abuse back to its source.</a:t>
            </a:r>
            <a:endParaRPr lang="en-US" dirty="0"/>
          </a:p>
          <a:p>
            <a:pPr lvl="1"/>
            <a:endParaRPr lang="en-US" dirty="0" smtClean="0"/>
          </a:p>
          <a:p>
            <a:pPr lvl="2"/>
            <a:endParaRPr lang="en-US" dirty="0"/>
          </a:p>
        </p:txBody>
      </p:sp>
      <p:sp>
        <p:nvSpPr>
          <p:cNvPr id="3" name="Title 2"/>
          <p:cNvSpPr>
            <a:spLocks noGrp="1"/>
          </p:cNvSpPr>
          <p:nvPr>
            <p:ph type="title"/>
          </p:nvPr>
        </p:nvSpPr>
        <p:spPr/>
        <p:txBody>
          <a:bodyPr/>
          <a:lstStyle/>
          <a:p>
            <a:r>
              <a:rPr lang="en-US" sz="4000" dirty="0" smtClean="0"/>
              <a:t>What to ask</a:t>
            </a:r>
            <a:endParaRPr lang="en-US" sz="4000" dirty="0"/>
          </a:p>
        </p:txBody>
      </p:sp>
    </p:spTree>
    <p:extLst>
      <p:ext uri="{BB962C8B-B14F-4D97-AF65-F5344CB8AC3E}">
        <p14:creationId xmlns:p14="http://schemas.microsoft.com/office/powerpoint/2010/main" val="3501366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648200"/>
          </a:xfrm>
        </p:spPr>
        <p:txBody>
          <a:bodyPr>
            <a:normAutofit/>
          </a:bodyPr>
          <a:lstStyle/>
          <a:p>
            <a:endParaRPr lang="en-US" sz="900" dirty="0" smtClean="0"/>
          </a:p>
          <a:p>
            <a:pPr lvl="1"/>
            <a:r>
              <a:rPr lang="en-US" dirty="0" smtClean="0"/>
              <a:t>Police respond to an apartment when coroner calls with concern of criminal neglect. </a:t>
            </a:r>
            <a:endParaRPr lang="en-US" sz="1200" dirty="0"/>
          </a:p>
          <a:p>
            <a:pPr lvl="1"/>
            <a:r>
              <a:rPr lang="en-US" dirty="0" smtClean="0"/>
              <a:t>Police find 73 year old decedent naked and in deplorable physical condition.</a:t>
            </a:r>
          </a:p>
          <a:p>
            <a:pPr lvl="3"/>
            <a:r>
              <a:rPr lang="en-US" dirty="0"/>
              <a:t>V</a:t>
            </a:r>
            <a:r>
              <a:rPr lang="en-US" dirty="0" smtClean="0"/>
              <a:t>ictim’s back was completely covered in dead, rotting skin</a:t>
            </a:r>
          </a:p>
          <a:p>
            <a:pPr lvl="3"/>
            <a:r>
              <a:rPr lang="en-US" dirty="0" smtClean="0"/>
              <a:t>There was fecal matter and rotting flesh stuck to the mattress where she had been laying. </a:t>
            </a:r>
          </a:p>
          <a:p>
            <a:pPr lvl="3"/>
            <a:r>
              <a:rPr lang="en-US" dirty="0" smtClean="0"/>
              <a:t>The victim’s foot was rotting with gangrene</a:t>
            </a:r>
          </a:p>
          <a:p>
            <a:pPr lvl="1"/>
            <a:r>
              <a:rPr lang="en-US" dirty="0" smtClean="0"/>
              <a:t>Victim had been bedridden for 2 ½ years </a:t>
            </a:r>
          </a:p>
          <a:p>
            <a:pPr lvl="1"/>
            <a:r>
              <a:rPr lang="en-US" dirty="0"/>
              <a:t>4/29/08 – Victim weighed 238 pounds </a:t>
            </a:r>
          </a:p>
          <a:p>
            <a:pPr lvl="1"/>
            <a:r>
              <a:rPr lang="en-US" dirty="0"/>
              <a:t>3/10/13 – Victim weighed 129 pounds</a:t>
            </a:r>
          </a:p>
          <a:p>
            <a:pPr lvl="1"/>
            <a:endParaRPr lang="en-US" dirty="0" smtClean="0"/>
          </a:p>
        </p:txBody>
      </p:sp>
      <p:sp>
        <p:nvSpPr>
          <p:cNvPr id="3" name="Title 2"/>
          <p:cNvSpPr>
            <a:spLocks noGrp="1"/>
          </p:cNvSpPr>
          <p:nvPr>
            <p:ph type="title"/>
          </p:nvPr>
        </p:nvSpPr>
        <p:spPr/>
        <p:txBody>
          <a:bodyPr/>
          <a:lstStyle/>
          <a:p>
            <a:r>
              <a:rPr lang="en-US" sz="4000" dirty="0" smtClean="0"/>
              <a:t/>
            </a:r>
            <a:br>
              <a:rPr lang="en-US" sz="4000" dirty="0" smtClean="0"/>
            </a:br>
            <a:r>
              <a:rPr lang="en-US" sz="4000" dirty="0" smtClean="0"/>
              <a:t>Case Study</a:t>
            </a:r>
            <a:br>
              <a:rPr lang="en-US" sz="4000" dirty="0" smtClean="0"/>
            </a:br>
            <a:endParaRPr lang="en-US" sz="4000" dirty="0"/>
          </a:p>
        </p:txBody>
      </p:sp>
    </p:spTree>
    <p:extLst>
      <p:ext uri="{BB962C8B-B14F-4D97-AF65-F5344CB8AC3E}">
        <p14:creationId xmlns:p14="http://schemas.microsoft.com/office/powerpoint/2010/main" val="2362477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648200"/>
          </a:xfrm>
        </p:spPr>
        <p:txBody>
          <a:bodyPr>
            <a:normAutofit/>
          </a:bodyPr>
          <a:lstStyle/>
          <a:p>
            <a:endParaRPr lang="en-US" sz="900" dirty="0" smtClean="0"/>
          </a:p>
          <a:p>
            <a:pPr lvl="1"/>
            <a:r>
              <a:rPr lang="en-US" dirty="0" smtClean="0"/>
              <a:t>Both defendants admitted to being their mother’s caregivers </a:t>
            </a:r>
          </a:p>
          <a:p>
            <a:pPr lvl="1"/>
            <a:r>
              <a:rPr lang="en-US" dirty="0" smtClean="0"/>
              <a:t>Both defendants acknowledged that the victim suffered from Type II diabetes </a:t>
            </a:r>
          </a:p>
          <a:p>
            <a:pPr lvl="1"/>
            <a:r>
              <a:rPr lang="en-US" dirty="0" smtClean="0"/>
              <a:t>One caregiver admitted that the last time she cleaned the victim’s buttocks was 1-2 months prior and that she “got lazy” because she was too tired </a:t>
            </a:r>
          </a:p>
          <a:p>
            <a:pPr lvl="1"/>
            <a:r>
              <a:rPr lang="en-US" dirty="0" smtClean="0"/>
              <a:t>The other caregiver worked for an agency that provided care to the elderly. When shown pictures of the victim’s injuries, she agreed that her mother would have been in a lot of pain. </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sz="4000" dirty="0" smtClean="0"/>
              <a:t/>
            </a:r>
            <a:br>
              <a:rPr lang="en-US" sz="4000" dirty="0" smtClean="0"/>
            </a:br>
            <a:r>
              <a:rPr lang="en-US" sz="4000" dirty="0" smtClean="0"/>
              <a:t>Defendants say…</a:t>
            </a:r>
            <a:br>
              <a:rPr lang="en-US" sz="4000" dirty="0" smtClean="0"/>
            </a:br>
            <a:endParaRPr lang="en-US" sz="4000" dirty="0"/>
          </a:p>
        </p:txBody>
      </p:sp>
    </p:spTree>
    <p:extLst>
      <p:ext uri="{BB962C8B-B14F-4D97-AF65-F5344CB8AC3E}">
        <p14:creationId xmlns:p14="http://schemas.microsoft.com/office/powerpoint/2010/main" val="3443787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514600"/>
            <a:ext cx="2546565" cy="4267200"/>
          </a:xfrm>
        </p:spPr>
      </p:pic>
      <p:sp>
        <p:nvSpPr>
          <p:cNvPr id="3" name="Title 2"/>
          <p:cNvSpPr>
            <a:spLocks noGrp="1"/>
          </p:cNvSpPr>
          <p:nvPr>
            <p:ph type="title"/>
          </p:nvPr>
        </p:nvSpPr>
        <p:spPr/>
        <p:txBody>
          <a:bodyPr/>
          <a:lstStyle/>
          <a:p>
            <a:r>
              <a:rPr lang="en-US" sz="2800" b="1" dirty="0" smtClean="0"/>
              <a:t>Knew or reasonably should have known that the victim was an elder or dependent adult</a:t>
            </a:r>
            <a:endParaRPr lang="en-US" sz="2800" b="1" dirty="0"/>
          </a:p>
        </p:txBody>
      </p:sp>
      <p:pic>
        <p:nvPicPr>
          <p:cNvPr id="5" name="Picture 4"/>
          <p:cNvPicPr>
            <a:picLocks noChangeAspect="1"/>
          </p:cNvPicPr>
          <p:nvPr/>
        </p:nvPicPr>
        <p:blipFill>
          <a:blip r:embed="rId3"/>
          <a:stretch>
            <a:fillRect/>
          </a:stretch>
        </p:blipFill>
        <p:spPr>
          <a:xfrm>
            <a:off x="5105400" y="3198125"/>
            <a:ext cx="3054595" cy="2900149"/>
          </a:xfrm>
          <a:prstGeom prst="rect">
            <a:avLst/>
          </a:prstGeom>
        </p:spPr>
      </p:pic>
      <p:sp>
        <p:nvSpPr>
          <p:cNvPr id="8" name="TextBox 7"/>
          <p:cNvSpPr txBox="1"/>
          <p:nvPr/>
        </p:nvSpPr>
        <p:spPr>
          <a:xfrm>
            <a:off x="968483" y="2052935"/>
            <a:ext cx="2362200" cy="461665"/>
          </a:xfrm>
          <a:prstGeom prst="rect">
            <a:avLst/>
          </a:prstGeom>
          <a:noFill/>
        </p:spPr>
        <p:txBody>
          <a:bodyPr wrap="square" rtlCol="0">
            <a:spAutoFit/>
          </a:bodyPr>
          <a:lstStyle/>
          <a:p>
            <a:r>
              <a:rPr lang="en-US" sz="2400" b="1" dirty="0">
                <a:solidFill>
                  <a:srgbClr val="00B050"/>
                </a:solidFill>
              </a:rPr>
              <a:t> </a:t>
            </a:r>
            <a:r>
              <a:rPr lang="en-US" sz="2400" b="1" dirty="0" smtClean="0">
                <a:solidFill>
                  <a:srgbClr val="00B050"/>
                </a:solidFill>
              </a:rPr>
              <a:t>            Elders!</a:t>
            </a:r>
            <a:endParaRPr lang="en-US" sz="2400" b="1" dirty="0">
              <a:solidFill>
                <a:srgbClr val="00B050"/>
              </a:solidFill>
            </a:endParaRPr>
          </a:p>
        </p:txBody>
      </p:sp>
      <p:sp>
        <p:nvSpPr>
          <p:cNvPr id="9" name="TextBox 8"/>
          <p:cNvSpPr txBox="1"/>
          <p:nvPr/>
        </p:nvSpPr>
        <p:spPr>
          <a:xfrm>
            <a:off x="4992403" y="2736460"/>
            <a:ext cx="3432297" cy="461665"/>
          </a:xfrm>
          <a:prstGeom prst="rect">
            <a:avLst/>
          </a:prstGeom>
          <a:noFill/>
        </p:spPr>
        <p:txBody>
          <a:bodyPr wrap="square" rtlCol="0">
            <a:spAutoFit/>
          </a:bodyPr>
          <a:lstStyle/>
          <a:p>
            <a:r>
              <a:rPr lang="en-US" sz="2400" b="1" dirty="0" smtClean="0">
                <a:solidFill>
                  <a:srgbClr val="FF0000"/>
                </a:solidFill>
              </a:rPr>
              <a:t>Age 64 – Not an elder </a:t>
            </a:r>
            <a:endParaRPr lang="en-US" sz="2400" b="1" dirty="0">
              <a:solidFill>
                <a:srgbClr val="FF0000"/>
              </a:solidFill>
            </a:endParaRPr>
          </a:p>
        </p:txBody>
      </p:sp>
    </p:spTree>
    <p:extLst>
      <p:ext uri="{BB962C8B-B14F-4D97-AF65-F5344CB8AC3E}">
        <p14:creationId xmlns:p14="http://schemas.microsoft.com/office/powerpoint/2010/main" val="727917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648200"/>
          </a:xfrm>
        </p:spPr>
        <p:txBody>
          <a:bodyPr>
            <a:normAutofit/>
          </a:bodyPr>
          <a:lstStyle/>
          <a:p>
            <a:endParaRPr lang="en-US" sz="900" dirty="0" smtClean="0"/>
          </a:p>
          <a:p>
            <a:pPr marL="411480" lvl="1" indent="0">
              <a:buNone/>
            </a:pPr>
            <a:endParaRPr lang="en-US" dirty="0" smtClean="0"/>
          </a:p>
          <a:p>
            <a:pPr lvl="1"/>
            <a:r>
              <a:rPr lang="en-US" b="1" dirty="0" smtClean="0"/>
              <a:t>Pathology report: </a:t>
            </a:r>
            <a:r>
              <a:rPr lang="en-US" dirty="0" smtClean="0"/>
              <a:t>Victim died of natural causes – respiratory failure due to bilateral bronchopneumonia</a:t>
            </a:r>
          </a:p>
          <a:p>
            <a:pPr marL="411480" lvl="1" indent="0">
              <a:buNone/>
            </a:pPr>
            <a:endParaRPr lang="en-US" b="1" dirty="0" smtClean="0"/>
          </a:p>
          <a:p>
            <a:pPr lvl="1"/>
            <a:r>
              <a:rPr lang="en-US" b="1" dirty="0" smtClean="0"/>
              <a:t>Geriatrician: </a:t>
            </a:r>
            <a:r>
              <a:rPr lang="en-US" dirty="0" smtClean="0"/>
              <a:t>Victim’s lack of good nutrition and poor hygiene contributed to victim’s decline in health and death.   </a:t>
            </a:r>
          </a:p>
          <a:p>
            <a:pPr lvl="1"/>
            <a:endParaRPr lang="en-US" dirty="0" smtClean="0"/>
          </a:p>
        </p:txBody>
      </p:sp>
      <p:sp>
        <p:nvSpPr>
          <p:cNvPr id="3" name="Title 2"/>
          <p:cNvSpPr>
            <a:spLocks noGrp="1"/>
          </p:cNvSpPr>
          <p:nvPr>
            <p:ph type="title"/>
          </p:nvPr>
        </p:nvSpPr>
        <p:spPr/>
        <p:txBody>
          <a:bodyPr/>
          <a:lstStyle/>
          <a:p>
            <a:r>
              <a:rPr lang="en-US" sz="4000" dirty="0" smtClean="0"/>
              <a:t/>
            </a:r>
            <a:br>
              <a:rPr lang="en-US" sz="4000" dirty="0" smtClean="0"/>
            </a:br>
            <a:r>
              <a:rPr lang="en-US" sz="4000" dirty="0" smtClean="0"/>
              <a:t>Case Study</a:t>
            </a:r>
            <a:br>
              <a:rPr lang="en-US" sz="4000" dirty="0" smtClean="0"/>
            </a:br>
            <a:endParaRPr lang="en-US" sz="4000" dirty="0"/>
          </a:p>
        </p:txBody>
      </p:sp>
    </p:spTree>
    <p:extLst>
      <p:ext uri="{BB962C8B-B14F-4D97-AF65-F5344CB8AC3E}">
        <p14:creationId xmlns:p14="http://schemas.microsoft.com/office/powerpoint/2010/main" val="2771527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7348" y="1624406"/>
            <a:ext cx="7745505" cy="4648200"/>
          </a:xfrm>
        </p:spPr>
        <p:txBody>
          <a:bodyPr>
            <a:normAutofit lnSpcReduction="10000"/>
          </a:bodyPr>
          <a:lstStyle/>
          <a:p>
            <a:endParaRPr lang="en-US" sz="1000" dirty="0" smtClean="0"/>
          </a:p>
          <a:p>
            <a:pPr marL="411480" lvl="1" indent="0">
              <a:buNone/>
            </a:pP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 A picture says a thousand words: photograph everything</a:t>
            </a:r>
          </a:p>
          <a:p>
            <a:pPr lvl="1"/>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Collect the victim’s medical records and records from care facilities where the victim had stayed. Do you see any patterns in the victim’s health or well-being? </a:t>
            </a:r>
          </a:p>
          <a:p>
            <a:pPr lvl="1"/>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Expert geriatrician opinion may be required. Please contact Elder Abuse DA if you have questions in a neglect case. </a:t>
            </a:r>
          </a:p>
          <a:p>
            <a:pPr lvl="1"/>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Make sure to document all names and contact information of first responders and medical personnel  (Fire personnel, AMR, nurses and doctors)</a:t>
            </a:r>
          </a:p>
        </p:txBody>
      </p:sp>
      <p:sp>
        <p:nvSpPr>
          <p:cNvPr id="3" name="Title 2"/>
          <p:cNvSpPr>
            <a:spLocks noGrp="1"/>
          </p:cNvSpPr>
          <p:nvPr>
            <p:ph type="title"/>
          </p:nvPr>
        </p:nvSpPr>
        <p:spPr/>
        <p:txBody>
          <a:bodyPr/>
          <a:lstStyle/>
          <a:p>
            <a:r>
              <a:rPr lang="en-US" sz="4000" dirty="0" smtClean="0"/>
              <a:t/>
            </a:r>
            <a:br>
              <a:rPr lang="en-US" sz="4000" dirty="0" smtClean="0"/>
            </a:br>
            <a:r>
              <a:rPr lang="en-US" sz="4000" dirty="0" smtClean="0"/>
              <a:t>Tips</a:t>
            </a:r>
            <a:br>
              <a:rPr lang="en-US" sz="4000" dirty="0" smtClean="0"/>
            </a:br>
            <a:endParaRPr lang="en-US" sz="4000" dirty="0"/>
          </a:p>
        </p:txBody>
      </p:sp>
    </p:spTree>
    <p:extLst>
      <p:ext uri="{BB962C8B-B14F-4D97-AF65-F5344CB8AC3E}">
        <p14:creationId xmlns:p14="http://schemas.microsoft.com/office/powerpoint/2010/main" val="4210638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&amp; Responding to Elder Physical Abuse</a:t>
            </a:r>
            <a:endParaRPr lang="en-US" dirty="0"/>
          </a:p>
        </p:txBody>
      </p:sp>
    </p:spTree>
    <p:extLst>
      <p:ext uri="{BB962C8B-B14F-4D97-AF65-F5344CB8AC3E}">
        <p14:creationId xmlns:p14="http://schemas.microsoft.com/office/powerpoint/2010/main" val="3694297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 Penal Code section 368(b)(1) </a:t>
            </a:r>
          </a:p>
          <a:p>
            <a:r>
              <a:rPr lang="en-US" sz="2800" dirty="0"/>
              <a:t> </a:t>
            </a:r>
            <a:r>
              <a:rPr lang="en-US" sz="2800" dirty="0" smtClean="0"/>
              <a:t>Penal Code section 368(c)</a:t>
            </a:r>
          </a:p>
          <a:p>
            <a:r>
              <a:rPr lang="en-US" sz="2800" dirty="0"/>
              <a:t> </a:t>
            </a:r>
            <a:r>
              <a:rPr lang="en-US" sz="2800" dirty="0" smtClean="0"/>
              <a:t>Penal Code section 243.25 </a:t>
            </a:r>
          </a:p>
          <a:p>
            <a:r>
              <a:rPr lang="en-US" sz="2800" dirty="0" smtClean="0"/>
              <a:t> Penal Code section 368(f) </a:t>
            </a:r>
          </a:p>
          <a:p>
            <a:r>
              <a:rPr lang="en-US" sz="2800" dirty="0"/>
              <a:t> </a:t>
            </a:r>
            <a:r>
              <a:rPr lang="en-US" sz="2800" dirty="0" smtClean="0"/>
              <a:t>Enhancement: Penal Code section 12022.7(c)</a:t>
            </a:r>
          </a:p>
          <a:p>
            <a:pPr marL="0" indent="0">
              <a:buNone/>
            </a:pPr>
            <a:r>
              <a:rPr lang="en-US" sz="2800" dirty="0"/>
              <a:t> </a:t>
            </a:r>
            <a:r>
              <a:rPr lang="en-US" sz="2800" dirty="0" smtClean="0"/>
              <a:t>	</a:t>
            </a:r>
            <a:r>
              <a:rPr lang="en-US" dirty="0" smtClean="0"/>
              <a:t>- GBI on person 70 years or older = + 5 years</a:t>
            </a:r>
          </a:p>
        </p:txBody>
      </p:sp>
      <p:sp>
        <p:nvSpPr>
          <p:cNvPr id="3" name="Title 2"/>
          <p:cNvSpPr>
            <a:spLocks noGrp="1"/>
          </p:cNvSpPr>
          <p:nvPr>
            <p:ph type="title"/>
          </p:nvPr>
        </p:nvSpPr>
        <p:spPr/>
        <p:txBody>
          <a:bodyPr/>
          <a:lstStyle/>
          <a:p>
            <a:r>
              <a:rPr lang="en-US" sz="4400" dirty="0" smtClean="0"/>
              <a:t>Common Charging Sections </a:t>
            </a:r>
            <a:endParaRPr lang="en-US" sz="4400" dirty="0"/>
          </a:p>
        </p:txBody>
      </p:sp>
    </p:spTree>
    <p:extLst>
      <p:ext uri="{BB962C8B-B14F-4D97-AF65-F5344CB8AC3E}">
        <p14:creationId xmlns:p14="http://schemas.microsoft.com/office/powerpoint/2010/main" val="944357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038600"/>
          </a:xfrm>
        </p:spPr>
        <p:txBody>
          <a:bodyPr>
            <a:normAutofit fontScale="92500" lnSpcReduction="20000"/>
          </a:bodyPr>
          <a:lstStyle/>
          <a:p>
            <a:r>
              <a:rPr lang="en-US" sz="2600" dirty="0" smtClean="0"/>
              <a:t>Uncooperative victims who may lack capacity.</a:t>
            </a:r>
          </a:p>
          <a:p>
            <a:endParaRPr lang="en-US" sz="2600" dirty="0" smtClean="0"/>
          </a:p>
          <a:p>
            <a:r>
              <a:rPr lang="en-US" sz="2600" dirty="0" smtClean="0"/>
              <a:t>Co-dependent relationship with abuser.</a:t>
            </a:r>
          </a:p>
          <a:p>
            <a:endParaRPr lang="en-US" sz="2600" dirty="0" smtClean="0"/>
          </a:p>
          <a:p>
            <a:r>
              <a:rPr lang="en-US" sz="2600" dirty="0" smtClean="0"/>
              <a:t>Vulnerable, embarrassed victims.</a:t>
            </a:r>
          </a:p>
          <a:p>
            <a:endParaRPr lang="en-US" sz="2600" dirty="0"/>
          </a:p>
          <a:p>
            <a:r>
              <a:rPr lang="en-US" sz="2600" dirty="0" smtClean="0"/>
              <a:t>Record all of your victim, witness and suspect interviews</a:t>
            </a:r>
            <a:r>
              <a:rPr lang="en-US" dirty="0" smtClean="0"/>
              <a:t>.</a:t>
            </a:r>
          </a:p>
          <a:p>
            <a:endParaRPr lang="en-US" sz="900" dirty="0" smtClean="0"/>
          </a:p>
          <a:p>
            <a:pPr lvl="1"/>
            <a:r>
              <a:rPr lang="en-US" sz="2400" dirty="0" smtClean="0"/>
              <a:t>If it’s a physical abuse or neglect case, interview your medical witnesses ASAP and obtain a medical release when possible. </a:t>
            </a:r>
          </a:p>
          <a:p>
            <a:endParaRPr lang="en-US" dirty="0" smtClean="0"/>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n-US" sz="4000" b="1" dirty="0" smtClean="0"/>
              <a:t>Treat your elder cases like a </a:t>
            </a:r>
            <a:br>
              <a:rPr lang="en-US" sz="4000" b="1" dirty="0" smtClean="0"/>
            </a:br>
            <a:r>
              <a:rPr lang="en-US" sz="4000" b="1" dirty="0" smtClean="0"/>
              <a:t>DV/Sex Assault</a:t>
            </a:r>
            <a:endParaRPr lang="en-US" sz="4000" b="1" dirty="0"/>
          </a:p>
        </p:txBody>
      </p:sp>
    </p:spTree>
    <p:extLst>
      <p:ext uri="{BB962C8B-B14F-4D97-AF65-F5344CB8AC3E}">
        <p14:creationId xmlns:p14="http://schemas.microsoft.com/office/powerpoint/2010/main" val="4241270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normAutofit/>
          </a:bodyPr>
          <a:lstStyle/>
          <a:p>
            <a:pPr>
              <a:buNone/>
            </a:pPr>
            <a:endParaRPr lang="en-US" dirty="0" smtClean="0"/>
          </a:p>
          <a:p>
            <a:r>
              <a:rPr lang="en-US" dirty="0" smtClean="0"/>
              <a:t>Family Code section 6211 defines “domestic violence” and includes </a:t>
            </a:r>
            <a:r>
              <a:rPr lang="en-US" b="1" dirty="0" smtClean="0"/>
              <a:t>any other person related by consanguinity or affinity within the second degree. </a:t>
            </a:r>
          </a:p>
          <a:p>
            <a:pPr lvl="1"/>
            <a:r>
              <a:rPr lang="en-US" sz="3200" b="1" dirty="0" smtClean="0"/>
              <a:t> Mothers </a:t>
            </a:r>
          </a:p>
          <a:p>
            <a:pPr lvl="1"/>
            <a:r>
              <a:rPr lang="en-US" sz="3200" b="1" dirty="0" smtClean="0"/>
              <a:t> Fathers </a:t>
            </a:r>
          </a:p>
          <a:p>
            <a:pPr lvl="1"/>
            <a:r>
              <a:rPr lang="en-US" sz="3200" b="1" dirty="0" smtClean="0"/>
              <a:t> Grandmothers </a:t>
            </a:r>
          </a:p>
          <a:p>
            <a:pPr lvl="1"/>
            <a:r>
              <a:rPr lang="en-US" sz="3200" b="1" smtClean="0"/>
              <a:t> Grandfathers </a:t>
            </a:r>
            <a:endParaRPr lang="en-US" sz="3200" b="1" dirty="0" smtClean="0"/>
          </a:p>
          <a:p>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Domestic Violence</a:t>
            </a:r>
            <a:endParaRPr lang="en-US" dirty="0"/>
          </a:p>
        </p:txBody>
      </p:sp>
    </p:spTree>
    <p:extLst>
      <p:ext uri="{BB962C8B-B14F-4D97-AF65-F5344CB8AC3E}">
        <p14:creationId xmlns:p14="http://schemas.microsoft.com/office/powerpoint/2010/main" val="10061373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2286000"/>
            <a:ext cx="7745505" cy="4228653"/>
          </a:xfrm>
        </p:spPr>
        <p:txBody>
          <a:bodyPr>
            <a:normAutofit/>
          </a:bodyPr>
          <a:lstStyle/>
          <a:p>
            <a:pPr>
              <a:buNone/>
            </a:pPr>
            <a:endParaRPr lang="en-US" dirty="0" smtClean="0"/>
          </a:p>
          <a:p>
            <a:r>
              <a:rPr lang="en-US" dirty="0" smtClean="0"/>
              <a:t>Assume your victim will be uncooperative later and build your case accordingly. </a:t>
            </a:r>
          </a:p>
          <a:p>
            <a:r>
              <a:rPr lang="en-US" dirty="0" smtClean="0"/>
              <a:t>Video record your interviews with elder victims. If you cannot video record your interviews, audio record!</a:t>
            </a:r>
          </a:p>
          <a:p>
            <a:r>
              <a:rPr lang="en-US" dirty="0" smtClean="0"/>
              <a:t>Build rapport with these victims – they need your support</a:t>
            </a:r>
          </a:p>
          <a:p>
            <a:r>
              <a:rPr lang="en-US" dirty="0" smtClean="0"/>
              <a:t>Get jail calls – this could be the difference between a dismissal and prison time. </a:t>
            </a:r>
          </a:p>
          <a:p>
            <a:endParaRPr lang="en-US" dirty="0" smtClean="0"/>
          </a:p>
          <a:p>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Tips </a:t>
            </a:r>
            <a:endParaRPr lang="en-US" dirty="0"/>
          </a:p>
        </p:txBody>
      </p:sp>
    </p:spTree>
    <p:extLst>
      <p:ext uri="{BB962C8B-B14F-4D97-AF65-F5344CB8AC3E}">
        <p14:creationId xmlns:p14="http://schemas.microsoft.com/office/powerpoint/2010/main" val="2059148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Elder or Dependent Adult Sexual Abuse</a:t>
            </a:r>
            <a:endParaRPr lang="en-US" dirty="0"/>
          </a:p>
        </p:txBody>
      </p:sp>
      <p:sp>
        <p:nvSpPr>
          <p:cNvPr id="3" name="Text Placeholder 2"/>
          <p:cNvSpPr>
            <a:spLocks noGrp="1"/>
          </p:cNvSpPr>
          <p:nvPr>
            <p:ph type="body" idx="1"/>
          </p:nvPr>
        </p:nvSpPr>
        <p:spPr>
          <a:xfrm>
            <a:off x="699248" y="3962400"/>
            <a:ext cx="7734747" cy="1305103"/>
          </a:xfrm>
        </p:spPr>
        <p:txBody>
          <a:bodyPr/>
          <a:lstStyle/>
          <a:p>
            <a:endParaRPr lang="en-US" dirty="0"/>
          </a:p>
        </p:txBody>
      </p:sp>
    </p:spTree>
    <p:extLst>
      <p:ext uri="{BB962C8B-B14F-4D97-AF65-F5344CB8AC3E}">
        <p14:creationId xmlns:p14="http://schemas.microsoft.com/office/powerpoint/2010/main" val="376325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0"/>
            <a:ext cx="7745505" cy="4724400"/>
          </a:xfrm>
        </p:spPr>
        <p:txBody>
          <a:bodyPr>
            <a:normAutofit lnSpcReduction="10000"/>
          </a:bodyPr>
          <a:lstStyle/>
          <a:p>
            <a:pPr lvl="1"/>
            <a:endParaRPr lang="en-US" sz="1100" dirty="0"/>
          </a:p>
          <a:p>
            <a:pPr marL="396875" lvl="1" indent="-396875"/>
            <a:r>
              <a:rPr lang="en-US" sz="2400" b="1" dirty="0" smtClean="0"/>
              <a:t>PC 288A(g) – Oral Copulation of a Disabled Person</a:t>
            </a:r>
          </a:p>
          <a:p>
            <a:pPr marL="762635" lvl="2" indent="-396875"/>
            <a:r>
              <a:rPr lang="en-US" dirty="0"/>
              <a:t>Victim had a mental disorder or developmental or physical disability that prevented him or her from legally consenting (unable to understand the act, its nature and possible consequences</a:t>
            </a:r>
            <a:r>
              <a:rPr lang="en-US" dirty="0" smtClean="0"/>
              <a:t>)</a:t>
            </a:r>
            <a:endParaRPr lang="en-US" b="1" dirty="0" smtClean="0"/>
          </a:p>
          <a:p>
            <a:pPr marL="396875" lvl="1" indent="-396875"/>
            <a:r>
              <a:rPr lang="en-US" sz="2400" b="1" dirty="0" smtClean="0"/>
              <a:t>PC 261(a)(1) – Rape of Disabled Person </a:t>
            </a:r>
            <a:endParaRPr lang="en-US" sz="2400" b="1" dirty="0"/>
          </a:p>
          <a:p>
            <a:pPr marL="396875" lvl="1" indent="-396875"/>
            <a:r>
              <a:rPr lang="en-US" sz="2400" b="1" dirty="0" smtClean="0"/>
              <a:t>PC </a:t>
            </a:r>
            <a:r>
              <a:rPr lang="en-US" sz="2400" b="1" dirty="0"/>
              <a:t>286(g) – Sodomy of a Disabled Person </a:t>
            </a:r>
            <a:endParaRPr lang="en-US" sz="2400" b="1" dirty="0" smtClean="0"/>
          </a:p>
          <a:p>
            <a:pPr marL="396875" lvl="1" indent="-396875"/>
            <a:r>
              <a:rPr lang="en-US" sz="2400" b="1" dirty="0" smtClean="0"/>
              <a:t>PC 289(b) – Sexual Penetration of a Disabled Person</a:t>
            </a:r>
          </a:p>
          <a:p>
            <a:pPr marL="396875" lvl="1" indent="-396875"/>
            <a:r>
              <a:rPr lang="en-US" sz="2400" b="1" dirty="0" smtClean="0"/>
              <a:t>PC 288(b)(2) and (c)(2) – Lewd Act on Dependent Adult </a:t>
            </a:r>
          </a:p>
          <a:p>
            <a:pPr marL="762635" lvl="2" indent="-396875"/>
            <a:r>
              <a:rPr lang="en-US" dirty="0" smtClean="0"/>
              <a:t>Applies if D is a caretaker and victim is a dependent person</a:t>
            </a:r>
          </a:p>
          <a:p>
            <a:pPr marL="0" lvl="1" indent="0">
              <a:buNone/>
            </a:pPr>
            <a:endParaRPr lang="en-US" sz="2400" b="1" dirty="0" smtClean="0"/>
          </a:p>
          <a:p>
            <a:pPr marL="0" lvl="1" indent="0">
              <a:buNone/>
            </a:pPr>
            <a:endParaRPr lang="en-US" sz="2400" b="1" dirty="0" smtClean="0"/>
          </a:p>
        </p:txBody>
      </p:sp>
      <p:sp>
        <p:nvSpPr>
          <p:cNvPr id="3" name="Title 2"/>
          <p:cNvSpPr>
            <a:spLocks noGrp="1"/>
          </p:cNvSpPr>
          <p:nvPr>
            <p:ph type="title"/>
          </p:nvPr>
        </p:nvSpPr>
        <p:spPr/>
        <p:txBody>
          <a:bodyPr/>
          <a:lstStyle/>
          <a:p>
            <a:r>
              <a:rPr lang="en-US" sz="4400" dirty="0" smtClean="0"/>
              <a:t>Common Charging Sections</a:t>
            </a:r>
            <a:endParaRPr lang="en-US" sz="4400" dirty="0"/>
          </a:p>
        </p:txBody>
      </p:sp>
    </p:spTree>
    <p:extLst>
      <p:ext uri="{BB962C8B-B14F-4D97-AF65-F5344CB8AC3E}">
        <p14:creationId xmlns:p14="http://schemas.microsoft.com/office/powerpoint/2010/main" val="2658096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0"/>
            <a:ext cx="7745505" cy="4724400"/>
          </a:xfrm>
        </p:spPr>
        <p:txBody>
          <a:bodyPr>
            <a:normAutofit/>
          </a:bodyPr>
          <a:lstStyle/>
          <a:p>
            <a:pPr lvl="1"/>
            <a:endParaRPr lang="en-US" sz="1100" dirty="0"/>
          </a:p>
          <a:p>
            <a:pPr marL="396875" lvl="1" indent="-396875"/>
            <a:r>
              <a:rPr lang="en-US" sz="2400" dirty="0" smtClean="0"/>
              <a:t>Many seniors need help with toileting, bathing, other ADLs – increasing risk of sexual assault.</a:t>
            </a:r>
            <a:endParaRPr lang="en-US" sz="900" dirty="0" smtClean="0"/>
          </a:p>
          <a:p>
            <a:pPr marL="396875" lvl="1" indent="-396875"/>
            <a:endParaRPr lang="en-US" sz="900" dirty="0" smtClean="0"/>
          </a:p>
          <a:p>
            <a:pPr marL="396875" lvl="1" indent="-396875"/>
            <a:r>
              <a:rPr lang="en-US" sz="2400" dirty="0" smtClean="0"/>
              <a:t>Reduced cognitive function &amp; lack of mobility increase risk.</a:t>
            </a:r>
          </a:p>
          <a:p>
            <a:pPr marL="396875" lvl="1" indent="-396875"/>
            <a:endParaRPr lang="en-US" sz="900" dirty="0" smtClean="0"/>
          </a:p>
          <a:p>
            <a:r>
              <a:rPr lang="en-US" dirty="0"/>
              <a:t>Sex offenders are attracted to vulnerability</a:t>
            </a:r>
          </a:p>
          <a:p>
            <a:pPr lvl="1"/>
            <a:r>
              <a:rPr lang="en-US" dirty="0"/>
              <a:t>Easy to </a:t>
            </a:r>
            <a:r>
              <a:rPr lang="en-US" dirty="0" smtClean="0"/>
              <a:t>overpower, manipulate</a:t>
            </a:r>
            <a:r>
              <a:rPr lang="en-US" dirty="0"/>
              <a:t>, unlikely to </a:t>
            </a:r>
            <a:r>
              <a:rPr lang="en-US" dirty="0" smtClean="0"/>
              <a:t>report, </a:t>
            </a:r>
            <a:r>
              <a:rPr lang="en-US" dirty="0"/>
              <a:t>and unlikely to be believed if they report. </a:t>
            </a:r>
          </a:p>
          <a:p>
            <a:pPr marL="396875" lvl="1" indent="-396875"/>
            <a:endParaRPr lang="en-US" sz="800" dirty="0" smtClean="0"/>
          </a:p>
          <a:p>
            <a:pPr marL="396875" lvl="1" indent="-396875"/>
            <a:r>
              <a:rPr lang="en-US" sz="2400" dirty="0" smtClean="0"/>
              <a:t>The stigma, embarrassment, and humiliation are magnified with seniors. </a:t>
            </a:r>
          </a:p>
          <a:p>
            <a:pPr marL="55563" lvl="1" indent="-1588"/>
            <a:endParaRPr lang="en-US" dirty="0" smtClean="0"/>
          </a:p>
          <a:p>
            <a:pPr marL="55563" lvl="1" indent="-1588"/>
            <a:endParaRPr lang="en-US" sz="1200" dirty="0"/>
          </a:p>
        </p:txBody>
      </p:sp>
      <p:sp>
        <p:nvSpPr>
          <p:cNvPr id="3" name="Title 2"/>
          <p:cNvSpPr>
            <a:spLocks noGrp="1"/>
          </p:cNvSpPr>
          <p:nvPr>
            <p:ph type="title"/>
          </p:nvPr>
        </p:nvSpPr>
        <p:spPr/>
        <p:txBody>
          <a:bodyPr/>
          <a:lstStyle/>
          <a:p>
            <a:r>
              <a:rPr lang="en-US" dirty="0" smtClean="0"/>
              <a:t>Sexual Abuse</a:t>
            </a:r>
            <a:endParaRPr lang="en-US" dirty="0"/>
          </a:p>
        </p:txBody>
      </p:sp>
    </p:spTree>
    <p:extLst>
      <p:ext uri="{BB962C8B-B14F-4D97-AF65-F5344CB8AC3E}">
        <p14:creationId xmlns:p14="http://schemas.microsoft.com/office/powerpoint/2010/main" val="3147995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down)">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wipe(down)">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1"/>
            <a:ext cx="8534400" cy="3916362"/>
          </a:xfrm>
        </p:spPr>
        <p:txBody>
          <a:bodyPr>
            <a:normAutofit fontScale="77500" lnSpcReduction="20000"/>
          </a:bodyPr>
          <a:lstStyle/>
          <a:p>
            <a:r>
              <a:rPr lang="en-US" sz="3000" b="1" dirty="0" smtClean="0"/>
              <a:t> Age:</a:t>
            </a:r>
            <a:r>
              <a:rPr lang="en-US" sz="3000" dirty="0" smtClean="0"/>
              <a:t> 18 to 64 years old </a:t>
            </a:r>
          </a:p>
          <a:p>
            <a:endParaRPr lang="en-US" sz="3000" dirty="0" smtClean="0"/>
          </a:p>
          <a:p>
            <a:r>
              <a:rPr lang="en-US" sz="3000" dirty="0" smtClean="0"/>
              <a:t> Has physical or mental limitations that restrict his or her ability to carry out normal activities or to protect his or her rights </a:t>
            </a:r>
          </a:p>
          <a:p>
            <a:endParaRPr lang="en-US" sz="3000" dirty="0" smtClean="0"/>
          </a:p>
          <a:p>
            <a:r>
              <a:rPr lang="en-US" sz="3000" dirty="0" smtClean="0"/>
              <a:t> Includes those with physical or developmental disabilities, as well as those whose mental or physical abilities have decreased because of age </a:t>
            </a:r>
          </a:p>
          <a:p>
            <a:endParaRPr lang="en-US" sz="3000" dirty="0" smtClean="0"/>
          </a:p>
          <a:p>
            <a:r>
              <a:rPr lang="en-US" sz="3000" dirty="0"/>
              <a:t> </a:t>
            </a:r>
            <a:r>
              <a:rPr lang="en-US" sz="3000" dirty="0" smtClean="0"/>
              <a:t>Can be an inpatient in a health or psychiatric facility</a:t>
            </a:r>
            <a:endParaRPr lang="en-US" sz="3000" dirty="0"/>
          </a:p>
          <a:p>
            <a:pPr marL="0" indent="0">
              <a:buNone/>
            </a:pPr>
            <a:endParaRPr lang="en-US" sz="3200"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sz="4400" dirty="0" smtClean="0"/>
              <a:t>Who qualifies as a dependent adult? </a:t>
            </a:r>
            <a:endParaRPr lang="en-US" sz="4400" dirty="0"/>
          </a:p>
        </p:txBody>
      </p:sp>
    </p:spTree>
    <p:extLst>
      <p:ext uri="{BB962C8B-B14F-4D97-AF65-F5344CB8AC3E}">
        <p14:creationId xmlns:p14="http://schemas.microsoft.com/office/powerpoint/2010/main" val="3067367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0"/>
            <a:ext cx="7745505" cy="4724400"/>
          </a:xfrm>
        </p:spPr>
        <p:txBody>
          <a:bodyPr>
            <a:normAutofit/>
          </a:bodyPr>
          <a:lstStyle/>
          <a:p>
            <a:pPr lvl="1"/>
            <a:endParaRPr lang="en-US" sz="1100" dirty="0"/>
          </a:p>
          <a:p>
            <a:pPr marL="396875" lvl="1" indent="-396875"/>
            <a:r>
              <a:rPr lang="en-US" sz="2400" dirty="0" smtClean="0"/>
              <a:t>Follow the sexual assault protocol, even if your senior or dependent adult victim lacks capacity. </a:t>
            </a:r>
          </a:p>
          <a:p>
            <a:pPr marL="0" lvl="1" indent="0">
              <a:buNone/>
            </a:pPr>
            <a:endParaRPr lang="en-US" sz="1200" dirty="0" smtClean="0"/>
          </a:p>
          <a:p>
            <a:pPr marL="396875" lvl="1" indent="-396875"/>
            <a:r>
              <a:rPr lang="en-US" sz="2400" dirty="0" smtClean="0"/>
              <a:t>When we disbelieve our disabled or demented victims, the bad guys win.  </a:t>
            </a:r>
            <a:endParaRPr lang="en-US" sz="2400" dirty="0"/>
          </a:p>
          <a:p>
            <a:pPr marL="0" lvl="1" indent="0">
              <a:buNone/>
            </a:pPr>
            <a:endParaRPr lang="en-US" sz="2400" dirty="0" smtClean="0"/>
          </a:p>
          <a:p>
            <a:pPr marL="55563" lvl="1" indent="-1588"/>
            <a:r>
              <a:rPr lang="en-US" sz="2400" dirty="0" smtClean="0"/>
              <a:t> Pre-text Phone Calls </a:t>
            </a:r>
          </a:p>
          <a:p>
            <a:pPr marL="421323" lvl="2" indent="-1588"/>
            <a:r>
              <a:rPr lang="en-US" dirty="0"/>
              <a:t> </a:t>
            </a:r>
            <a:r>
              <a:rPr lang="en-US" dirty="0" smtClean="0"/>
              <a:t>Consider utilizing the victim’s adult daughter or son if he or 	she has contact with the suspect.</a:t>
            </a:r>
          </a:p>
          <a:p>
            <a:pPr marL="421323" lvl="2" indent="-1588"/>
            <a:r>
              <a:rPr lang="en-US" dirty="0"/>
              <a:t> </a:t>
            </a:r>
            <a:r>
              <a:rPr lang="en-US" dirty="0" smtClean="0"/>
              <a:t>Let the suspect speak! </a:t>
            </a:r>
          </a:p>
        </p:txBody>
      </p:sp>
      <p:sp>
        <p:nvSpPr>
          <p:cNvPr id="3" name="Title 2"/>
          <p:cNvSpPr>
            <a:spLocks noGrp="1"/>
          </p:cNvSpPr>
          <p:nvPr>
            <p:ph type="title"/>
          </p:nvPr>
        </p:nvSpPr>
        <p:spPr/>
        <p:txBody>
          <a:bodyPr/>
          <a:lstStyle/>
          <a:p>
            <a:r>
              <a:rPr lang="en-US" dirty="0" smtClean="0"/>
              <a:t>Ti</a:t>
            </a:r>
            <a:r>
              <a:rPr lang="en-US" dirty="0" smtClean="0"/>
              <a:t>ps</a:t>
            </a:r>
            <a:endParaRPr lang="en-US" dirty="0"/>
          </a:p>
        </p:txBody>
      </p:sp>
    </p:spTree>
    <p:extLst>
      <p:ext uri="{BB962C8B-B14F-4D97-AF65-F5344CB8AC3E}">
        <p14:creationId xmlns:p14="http://schemas.microsoft.com/office/powerpoint/2010/main" val="1593899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00"/>
                                        <p:tgtEl>
                                          <p:spTgt spid="2">
                                            <p:txEl>
                                              <p:pRg st="5" end="5"/>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down)">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38400"/>
            <a:ext cx="7745505" cy="3687762"/>
          </a:xfrm>
        </p:spPr>
        <p:txBody>
          <a:bodyPr>
            <a:normAutofit/>
          </a:bodyPr>
          <a:lstStyle/>
          <a:p>
            <a:pPr algn="ctr"/>
            <a:r>
              <a:rPr lang="en-US" sz="2800" b="1" dirty="0" smtClean="0"/>
              <a:t> THANK </a:t>
            </a:r>
            <a:r>
              <a:rPr lang="en-US" sz="2800" b="1" i="1" dirty="0" smtClean="0"/>
              <a:t>YOU</a:t>
            </a:r>
            <a:r>
              <a:rPr lang="en-US" sz="2800" b="1" dirty="0" smtClean="0"/>
              <a:t>. </a:t>
            </a:r>
          </a:p>
          <a:p>
            <a:pPr marL="0" indent="0" algn="ctr">
              <a:buNone/>
            </a:pPr>
            <a:endParaRPr lang="en-US" sz="2800" b="1" dirty="0" smtClean="0"/>
          </a:p>
          <a:p>
            <a:r>
              <a:rPr lang="en-US" sz="2800" b="1" dirty="0" smtClean="0"/>
              <a:t>The work you do every day makes a difference in the lives of those you serve.</a:t>
            </a:r>
          </a:p>
          <a:p>
            <a:pPr marL="0" indent="0">
              <a:buNone/>
            </a:pPr>
            <a:endParaRPr lang="en-US" sz="1200" b="1" dirty="0" smtClean="0"/>
          </a:p>
          <a:p>
            <a:r>
              <a:rPr lang="en-US" sz="2800" b="1" dirty="0" smtClean="0"/>
              <a:t> Thank you for being part of our elder and dependent protection team.  </a:t>
            </a:r>
          </a:p>
          <a:p>
            <a:endParaRPr lang="en-US" dirty="0"/>
          </a:p>
        </p:txBody>
      </p:sp>
      <p:sp>
        <p:nvSpPr>
          <p:cNvPr id="3" name="Title 2"/>
          <p:cNvSpPr>
            <a:spLocks noGrp="1"/>
          </p:cNvSpPr>
          <p:nvPr>
            <p:ph type="title"/>
          </p:nvPr>
        </p:nvSpPr>
        <p:spPr/>
        <p:txBody>
          <a:bodyPr/>
          <a:lstStyle/>
          <a:p>
            <a:r>
              <a:rPr lang="en-US" dirty="0" smtClean="0"/>
              <a:t>In closing…	</a:t>
            </a:r>
            <a:endParaRPr lang="en-US" dirty="0"/>
          </a:p>
        </p:txBody>
      </p:sp>
    </p:spTree>
    <p:extLst>
      <p:ext uri="{BB962C8B-B14F-4D97-AF65-F5344CB8AC3E}">
        <p14:creationId xmlns:p14="http://schemas.microsoft.com/office/powerpoint/2010/main" val="3507864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772400" cy="6001643"/>
          </a:xfrm>
          <a:prstGeom prst="rect">
            <a:avLst/>
          </a:prstGeom>
        </p:spPr>
        <p:txBody>
          <a:bodyPr wrap="square">
            <a:spAutoFit/>
          </a:bodyPr>
          <a:lstStyle/>
          <a:p>
            <a:pPr algn="ctr"/>
            <a:r>
              <a:rPr lang="en-US" sz="2400" b="1" dirty="0"/>
              <a:t>NICOLE SATO, DDA </a:t>
            </a:r>
          </a:p>
          <a:p>
            <a:pPr algn="ctr"/>
            <a:r>
              <a:rPr lang="en-US" sz="2400" dirty="0"/>
              <a:t>(650) 599-7415</a:t>
            </a:r>
          </a:p>
          <a:p>
            <a:pPr algn="ctr"/>
            <a:r>
              <a:rPr lang="en-US" sz="2400" dirty="0"/>
              <a:t>(408) 316-6374 (Cell) </a:t>
            </a:r>
          </a:p>
          <a:p>
            <a:pPr algn="ctr"/>
            <a:r>
              <a:rPr lang="en-US" sz="2400" dirty="0">
                <a:hlinkClick r:id="rId2"/>
              </a:rPr>
              <a:t>nsato@smcgov.org</a:t>
            </a:r>
            <a:endParaRPr lang="en-US" sz="2400" dirty="0"/>
          </a:p>
          <a:p>
            <a:pPr algn="ctr"/>
            <a:r>
              <a:rPr lang="en-US" sz="2400" i="1" dirty="0" smtClean="0"/>
              <a:t>(Will be out on maternity leave beginning in mid-May)</a:t>
            </a:r>
            <a:endParaRPr lang="en-US" sz="2400" i="1" dirty="0"/>
          </a:p>
          <a:p>
            <a:pPr algn="ctr"/>
            <a:endParaRPr lang="en-US" sz="2400" dirty="0" smtClean="0"/>
          </a:p>
          <a:p>
            <a:pPr algn="ctr"/>
            <a:endParaRPr lang="en-US" sz="2400" dirty="0"/>
          </a:p>
          <a:p>
            <a:pPr algn="ctr"/>
            <a:r>
              <a:rPr lang="en-US" sz="2400" b="1" dirty="0" smtClean="0"/>
              <a:t>KRISTIN NIMAU, </a:t>
            </a:r>
            <a:r>
              <a:rPr lang="en-US" sz="2400" b="1" dirty="0"/>
              <a:t>DDA </a:t>
            </a:r>
          </a:p>
          <a:p>
            <a:pPr algn="ctr"/>
            <a:r>
              <a:rPr lang="en-US" sz="2400" dirty="0" smtClean="0"/>
              <a:t>(650) 363-4089</a:t>
            </a:r>
            <a:endParaRPr lang="en-US" sz="2400" dirty="0"/>
          </a:p>
          <a:p>
            <a:pPr algn="ctr"/>
            <a:r>
              <a:rPr lang="en-US" sz="2400" dirty="0" smtClean="0"/>
              <a:t>(805) 218-7650 </a:t>
            </a:r>
            <a:r>
              <a:rPr lang="en-US" sz="2400" dirty="0"/>
              <a:t>(Cell)</a:t>
            </a:r>
          </a:p>
          <a:p>
            <a:pPr algn="ctr"/>
            <a:r>
              <a:rPr lang="en-US" sz="2400" dirty="0" smtClean="0">
                <a:hlinkClick r:id="rId3"/>
              </a:rPr>
              <a:t>knimau@smcgov.org</a:t>
            </a:r>
            <a:endParaRPr lang="en-US" sz="2400" dirty="0" smtClean="0"/>
          </a:p>
          <a:p>
            <a:pPr algn="ctr"/>
            <a:endParaRPr lang="en-US" sz="2400" dirty="0"/>
          </a:p>
          <a:p>
            <a:pPr algn="ctr"/>
            <a:endParaRPr lang="en-US" sz="2400" dirty="0"/>
          </a:p>
          <a:p>
            <a:pPr algn="ctr"/>
            <a:r>
              <a:rPr lang="en-US" sz="2400" b="1" dirty="0"/>
              <a:t>INSPECTOR </a:t>
            </a:r>
            <a:r>
              <a:rPr lang="en-US" sz="2400" b="1" dirty="0" smtClean="0"/>
              <a:t>GREG GIGUIERE</a:t>
            </a:r>
            <a:endParaRPr lang="en-US" sz="2400" b="1" dirty="0"/>
          </a:p>
          <a:p>
            <a:pPr algn="ctr"/>
            <a:r>
              <a:rPr lang="en-US" sz="2400" dirty="0"/>
              <a:t>(650) </a:t>
            </a:r>
            <a:r>
              <a:rPr lang="en-US" sz="2400" dirty="0" smtClean="0"/>
              <a:t>363-7428</a:t>
            </a:r>
          </a:p>
          <a:p>
            <a:pPr algn="ctr"/>
            <a:r>
              <a:rPr lang="en-US" sz="2400" dirty="0" smtClean="0">
                <a:hlinkClick r:id="rId4"/>
              </a:rPr>
              <a:t>ggiguiere@smcgov.org</a:t>
            </a:r>
            <a:endParaRPr lang="en-US" sz="2400" dirty="0"/>
          </a:p>
        </p:txBody>
      </p:sp>
    </p:spTree>
    <p:extLst>
      <p:ext uri="{BB962C8B-B14F-4D97-AF65-F5344CB8AC3E}">
        <p14:creationId xmlns:p14="http://schemas.microsoft.com/office/powerpoint/2010/main" val="167144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&amp; Responding to Elder Financial Abuse</a:t>
            </a:r>
            <a:endParaRPr lang="en-US" dirty="0"/>
          </a:p>
        </p:txBody>
      </p:sp>
    </p:spTree>
    <p:extLst>
      <p:ext uri="{BB962C8B-B14F-4D97-AF65-F5344CB8AC3E}">
        <p14:creationId xmlns:p14="http://schemas.microsoft.com/office/powerpoint/2010/main" val="2132721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133600"/>
            <a:ext cx="7745505" cy="4724400"/>
          </a:xfrm>
        </p:spPr>
        <p:txBody>
          <a:bodyPr>
            <a:normAutofit fontScale="70000" lnSpcReduction="20000"/>
          </a:bodyPr>
          <a:lstStyle/>
          <a:p>
            <a:endParaRPr lang="en-US" sz="1400" dirty="0" smtClean="0"/>
          </a:p>
          <a:p>
            <a:r>
              <a:rPr lang="en-US" sz="3400" dirty="0" smtClean="0"/>
              <a:t>Most commonly reported form of elder abuse, 37% of seniors are estimated to have been victims.</a:t>
            </a:r>
          </a:p>
          <a:p>
            <a:endParaRPr lang="en-US" sz="1700" dirty="0" smtClean="0"/>
          </a:p>
          <a:p>
            <a:r>
              <a:rPr lang="en-US" sz="3400" dirty="0" smtClean="0"/>
              <a:t>Most abusers are family members or trusted caregivers/friends.</a:t>
            </a:r>
          </a:p>
          <a:p>
            <a:pPr marL="0" indent="0">
              <a:buNone/>
            </a:pPr>
            <a:endParaRPr lang="en-US" sz="1700" dirty="0" smtClean="0"/>
          </a:p>
          <a:p>
            <a:r>
              <a:rPr lang="en-US" sz="3400" dirty="0"/>
              <a:t>Co</a:t>
            </a:r>
            <a:r>
              <a:rPr lang="en-US" sz="3400" dirty="0" smtClean="0"/>
              <a:t>-Occurrence </a:t>
            </a:r>
            <a:r>
              <a:rPr lang="en-US" sz="3400" dirty="0"/>
              <a:t>of </a:t>
            </a:r>
            <a:r>
              <a:rPr lang="en-US" sz="3400" dirty="0" smtClean="0"/>
              <a:t>Abuse</a:t>
            </a:r>
          </a:p>
          <a:p>
            <a:endParaRPr lang="en-US" sz="1400" dirty="0"/>
          </a:p>
          <a:p>
            <a:pPr lvl="1"/>
            <a:r>
              <a:rPr lang="en-US" sz="3100" dirty="0"/>
              <a:t>75% of seniors who are financially abused are also being physically abused or neglected. </a:t>
            </a:r>
          </a:p>
          <a:p>
            <a:pPr lvl="1"/>
            <a:endParaRPr lang="en-US" sz="1700" dirty="0"/>
          </a:p>
          <a:p>
            <a:pPr>
              <a:spcAft>
                <a:spcPts val="1800"/>
              </a:spcAft>
            </a:pPr>
            <a:r>
              <a:rPr lang="en-US" sz="3400" dirty="0"/>
              <a:t>For us, having our identity compromised is a hassle, but for elders it can set off a chain reaction and shorten their </a:t>
            </a:r>
            <a:r>
              <a:rPr lang="en-US" sz="3400" dirty="0" smtClean="0"/>
              <a:t>lives</a:t>
            </a:r>
            <a:r>
              <a:rPr lang="en-US" sz="3400" dirty="0"/>
              <a:t>	</a:t>
            </a:r>
          </a:p>
          <a:p>
            <a:pPr marL="0" indent="0">
              <a:buNone/>
            </a:pPr>
            <a:endParaRPr lang="en-US" dirty="0" smtClean="0"/>
          </a:p>
          <a:p>
            <a:pPr marL="777240" lvl="2" indent="0">
              <a:buNone/>
            </a:pPr>
            <a:endParaRPr lang="en-US" dirty="0" smtClean="0"/>
          </a:p>
          <a:p>
            <a:endParaRPr lang="en-US" dirty="0"/>
          </a:p>
        </p:txBody>
      </p:sp>
      <p:sp>
        <p:nvSpPr>
          <p:cNvPr id="2" name="Title 1"/>
          <p:cNvSpPr>
            <a:spLocks noGrp="1"/>
          </p:cNvSpPr>
          <p:nvPr>
            <p:ph type="title"/>
          </p:nvPr>
        </p:nvSpPr>
        <p:spPr/>
        <p:txBody>
          <a:bodyPr/>
          <a:lstStyle/>
          <a:p>
            <a:r>
              <a:rPr lang="en-US" dirty="0"/>
              <a:t>Elder Financial Abuse</a:t>
            </a:r>
          </a:p>
        </p:txBody>
      </p:sp>
    </p:spTree>
    <p:extLst>
      <p:ext uri="{BB962C8B-B14F-4D97-AF65-F5344CB8AC3E}">
        <p14:creationId xmlns:p14="http://schemas.microsoft.com/office/powerpoint/2010/main" val="2008173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029200"/>
          </a:xfrm>
        </p:spPr>
        <p:txBody>
          <a:bodyPr>
            <a:normAutofit/>
          </a:bodyPr>
          <a:lstStyle/>
          <a:p>
            <a:pPr>
              <a:spcAft>
                <a:spcPts val="1800"/>
              </a:spcAft>
            </a:pPr>
            <a:endParaRPr lang="en-US" sz="1000" dirty="0" smtClean="0"/>
          </a:p>
          <a:p>
            <a:pPr>
              <a:spcAft>
                <a:spcPts val="1800"/>
              </a:spcAft>
            </a:pPr>
            <a:r>
              <a:rPr lang="en-US" sz="2600" dirty="0" smtClean="0"/>
              <a:t>Elders don’t want to report for fear of losing their independence or can’t report because they don’t realize they have been victimized</a:t>
            </a:r>
          </a:p>
          <a:p>
            <a:pPr>
              <a:spcAft>
                <a:spcPts val="1800"/>
              </a:spcAft>
            </a:pPr>
            <a:r>
              <a:rPr lang="en-US" sz="2600" dirty="0" smtClean="0"/>
              <a:t>Don’t dismiss a case as “civil” simply because you’re not sure what to do with it.</a:t>
            </a:r>
          </a:p>
          <a:p>
            <a:pPr lvl="1">
              <a:lnSpc>
                <a:spcPct val="110000"/>
              </a:lnSpc>
              <a:spcBef>
                <a:spcPts val="0"/>
              </a:spcBef>
            </a:pPr>
            <a:r>
              <a:rPr lang="en-US" dirty="0"/>
              <a:t>DA’s Office can assist with complex cases</a:t>
            </a:r>
            <a:r>
              <a:rPr lang="en-US" dirty="0" smtClean="0"/>
              <a:t>. Call or </a:t>
            </a:r>
            <a:r>
              <a:rPr lang="en-US" dirty="0" smtClean="0"/>
              <a:t>e-mail </a:t>
            </a:r>
            <a:r>
              <a:rPr lang="en-US" dirty="0" smtClean="0"/>
              <a:t>us and we can help you determine whether a case is civil. We can also give you some tips for your investigation. </a:t>
            </a:r>
            <a:endParaRPr lang="en-US" dirty="0"/>
          </a:p>
          <a:p>
            <a:pPr lvl="1">
              <a:lnSpc>
                <a:spcPct val="110000"/>
              </a:lnSpc>
              <a:spcBef>
                <a:spcPts val="0"/>
              </a:spcBef>
            </a:pPr>
            <a:r>
              <a:rPr lang="en-US" dirty="0" smtClean="0"/>
              <a:t>Take a case, gather the documents &amp; information while you can, and forward to your bureau.</a:t>
            </a:r>
          </a:p>
          <a:p>
            <a:pPr lvl="1">
              <a:lnSpc>
                <a:spcPct val="110000"/>
              </a:lnSpc>
              <a:spcBef>
                <a:spcPts val="0"/>
              </a:spcBef>
            </a:pPr>
            <a:endParaRPr lang="en-US" sz="1000" dirty="0" smtClean="0"/>
          </a:p>
        </p:txBody>
      </p:sp>
      <p:sp>
        <p:nvSpPr>
          <p:cNvPr id="2" name="Title 1"/>
          <p:cNvSpPr>
            <a:spLocks noGrp="1"/>
          </p:cNvSpPr>
          <p:nvPr>
            <p:ph type="title"/>
          </p:nvPr>
        </p:nvSpPr>
        <p:spPr>
          <a:xfrm>
            <a:off x="457200" y="304800"/>
            <a:ext cx="8077200" cy="1447799"/>
          </a:xfrm>
        </p:spPr>
        <p:txBody>
          <a:bodyPr/>
          <a:lstStyle/>
          <a:p>
            <a:r>
              <a:rPr lang="en-US" sz="4400" dirty="0"/>
              <a:t>Elder Financial Abuse</a:t>
            </a:r>
          </a:p>
        </p:txBody>
      </p:sp>
    </p:spTree>
    <p:extLst>
      <p:ext uri="{BB962C8B-B14F-4D97-AF65-F5344CB8AC3E}">
        <p14:creationId xmlns:p14="http://schemas.microsoft.com/office/powerpoint/2010/main" val="308946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7204</TotalTime>
  <Words>3590</Words>
  <Application>Microsoft Office PowerPoint</Application>
  <PresentationFormat>On-screen Show (4:3)</PresentationFormat>
  <Paragraphs>469</Paragraphs>
  <Slides>62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Book Antiqua</vt:lpstr>
      <vt:lpstr>Calibri</vt:lpstr>
      <vt:lpstr>Noto Sans Symbols</vt:lpstr>
      <vt:lpstr>Quattrocento</vt:lpstr>
      <vt:lpstr>Times New Roman</vt:lpstr>
      <vt:lpstr>Wingdings</vt:lpstr>
      <vt:lpstr>Hardcover</vt:lpstr>
      <vt:lpstr>Elder and Dependent Abuse  Investigation &amp; Prosecution</vt:lpstr>
      <vt:lpstr>The Elder and Dependent Abuse Unit</vt:lpstr>
      <vt:lpstr>What types of cases does the Elder and Dependent Abuse Unit handle? </vt:lpstr>
      <vt:lpstr>Who qualifies as an elder adult? </vt:lpstr>
      <vt:lpstr>Knew or reasonably should have known that the victim was an elder or dependent adult</vt:lpstr>
      <vt:lpstr>Who qualifies as a dependent adult? </vt:lpstr>
      <vt:lpstr>Recognizing &amp; Responding to Elder Financial Abuse</vt:lpstr>
      <vt:lpstr>Elder Financial Abuse</vt:lpstr>
      <vt:lpstr>Elder Financial Abuse</vt:lpstr>
      <vt:lpstr>Common Charging Sections </vt:lpstr>
      <vt:lpstr>Statute of Limitations</vt:lpstr>
      <vt:lpstr>Different theories of elder theft</vt:lpstr>
      <vt:lpstr>Dementia/Lack of Capacity</vt:lpstr>
      <vt:lpstr>Someone lacks capacity when they are incapable of consent</vt:lpstr>
      <vt:lpstr>When did victim lose capacity?</vt:lpstr>
      <vt:lpstr>Victim lacks capacity to consent. Now what? </vt:lpstr>
      <vt:lpstr>Challenges:  The Right to Folly</vt:lpstr>
      <vt:lpstr>Case study:  People v. Muath Zghoul</vt:lpstr>
      <vt:lpstr>PowerPoint Presentation</vt:lpstr>
      <vt:lpstr>PowerPoint Presentation</vt:lpstr>
      <vt:lpstr>PowerPoint Presentation</vt:lpstr>
      <vt:lpstr>Issues along the way</vt:lpstr>
      <vt:lpstr>The Trial</vt:lpstr>
      <vt:lpstr>The result</vt:lpstr>
      <vt:lpstr>The result</vt:lpstr>
      <vt:lpstr>Case study:  People v. Milton LeClaire </vt:lpstr>
      <vt:lpstr>Case study:  People v. Milton LeClaire </vt:lpstr>
      <vt:lpstr>So what did Defendant get? </vt:lpstr>
      <vt:lpstr>So what did Defendant get? </vt:lpstr>
      <vt:lpstr>Lessons to be learned from these cases</vt:lpstr>
      <vt:lpstr>What types of evidence should you collect? </vt:lpstr>
      <vt:lpstr>What types of evidence should you collect? </vt:lpstr>
      <vt:lpstr>Interviewing your elderly victim </vt:lpstr>
      <vt:lpstr>Additional tips for your elder fraud investigations</vt:lpstr>
      <vt:lpstr>Recognizing Elder Neglect, Neglect Deaths, and GBI</vt:lpstr>
      <vt:lpstr>Common Charging Sections </vt:lpstr>
      <vt:lpstr>Penalties</vt:lpstr>
      <vt:lpstr>PC 368(b)(1): Neglect</vt:lpstr>
      <vt:lpstr>How do we if know it’s criminal?</vt:lpstr>
      <vt:lpstr>Signs of Neglect</vt:lpstr>
      <vt:lpstr>Evidence for a Neglect Case</vt:lpstr>
      <vt:lpstr>Evidence for a Neglect Case</vt:lpstr>
      <vt:lpstr>What to look for: Environmental</vt:lpstr>
      <vt:lpstr>What to look for: Environmental</vt:lpstr>
      <vt:lpstr>What to look for: Environmental</vt:lpstr>
      <vt:lpstr>What to ask</vt:lpstr>
      <vt:lpstr>What to ask</vt:lpstr>
      <vt:lpstr> Case Study </vt:lpstr>
      <vt:lpstr> Defendants say… </vt:lpstr>
      <vt:lpstr> Case Study </vt:lpstr>
      <vt:lpstr> Tips </vt:lpstr>
      <vt:lpstr>Recognizing &amp; Responding to Elder Physical Abuse</vt:lpstr>
      <vt:lpstr>Common Charging Sections </vt:lpstr>
      <vt:lpstr>Treat your elder cases like a  DV/Sex Assault</vt:lpstr>
      <vt:lpstr>Domestic Violence</vt:lpstr>
      <vt:lpstr>Tips </vt:lpstr>
      <vt:lpstr>Responding to Elder or Dependent Adult Sexual Abuse</vt:lpstr>
      <vt:lpstr>Common Charging Sections</vt:lpstr>
      <vt:lpstr>Sexual Abuse</vt:lpstr>
      <vt:lpstr>Tips</vt:lpstr>
      <vt:lpstr>In closing… </vt:lpstr>
      <vt:lpstr>PowerPoint Presentation</vt:lpstr>
    </vt:vector>
  </TitlesOfParts>
  <Company>C.S.M.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Abuse  Investigation and Prosecution</dc:title>
  <dc:creator>theumann</dc:creator>
  <cp:lastModifiedBy>Nicole Sato</cp:lastModifiedBy>
  <cp:revision>298</cp:revision>
  <dcterms:created xsi:type="dcterms:W3CDTF">2014-03-03T18:06:46Z</dcterms:created>
  <dcterms:modified xsi:type="dcterms:W3CDTF">2019-04-04T17:32:03Z</dcterms:modified>
</cp:coreProperties>
</file>