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7" r:id="rId18"/>
    <p:sldId id="272" r:id="rId19"/>
    <p:sldId id="273" r:id="rId20"/>
    <p:sldId id="274" r:id="rId21"/>
    <p:sldId id="275" r:id="rId22"/>
    <p:sldId id="276" r:id="rId23"/>
    <p:sldId id="27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8CABE65B-438D-444C-962E-C34A5BCB5B95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83741ABD-442B-4156-A7F3-5B62BC822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0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E65B-438D-444C-962E-C34A5BCB5B95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41ABD-442B-4156-A7F3-5B62BC822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585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E65B-438D-444C-962E-C34A5BCB5B95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41ABD-442B-4156-A7F3-5B62BC822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234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E65B-438D-444C-962E-C34A5BCB5B95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41ABD-442B-4156-A7F3-5B62BC822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6016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E65B-438D-444C-962E-C34A5BCB5B95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41ABD-442B-4156-A7F3-5B62BC822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3520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E65B-438D-444C-962E-C34A5BCB5B95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41ABD-442B-4156-A7F3-5B62BC822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798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E65B-438D-444C-962E-C34A5BCB5B95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41ABD-442B-4156-A7F3-5B62BC822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9984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8CABE65B-438D-444C-962E-C34A5BCB5B95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41ABD-442B-4156-A7F3-5B62BC822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3326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8CABE65B-438D-444C-962E-C34A5BCB5B95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41ABD-442B-4156-A7F3-5B62BC822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2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E65B-438D-444C-962E-C34A5BCB5B95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41ABD-442B-4156-A7F3-5B62BC822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12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E65B-438D-444C-962E-C34A5BCB5B95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41ABD-442B-4156-A7F3-5B62BC822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395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E65B-438D-444C-962E-C34A5BCB5B95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41ABD-442B-4156-A7F3-5B62BC822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14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E65B-438D-444C-962E-C34A5BCB5B95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41ABD-442B-4156-A7F3-5B62BC822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215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E65B-438D-444C-962E-C34A5BCB5B95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41ABD-442B-4156-A7F3-5B62BC822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572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E65B-438D-444C-962E-C34A5BCB5B95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41ABD-442B-4156-A7F3-5B62BC822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408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E65B-438D-444C-962E-C34A5BCB5B95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41ABD-442B-4156-A7F3-5B62BC822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56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E65B-438D-444C-962E-C34A5BCB5B95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41ABD-442B-4156-A7F3-5B62BC822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39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CABE65B-438D-444C-962E-C34A5BCB5B95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83741ABD-442B-4156-A7F3-5B62BC8221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9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817" r:id="rId13"/>
    <p:sldLayoutId id="2147483818" r:id="rId14"/>
    <p:sldLayoutId id="2147483819" r:id="rId15"/>
    <p:sldLayoutId id="2147483820" r:id="rId16"/>
    <p:sldLayoutId id="214748382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rxmclaughlin@smcgov.org" TargetMode="External"/><Relationship Id="rId7" Type="http://schemas.openxmlformats.org/officeDocument/2006/relationships/hyperlink" Target="mailto:jmartin@smcgov.org" TargetMode="External"/><Relationship Id="rId2" Type="http://schemas.openxmlformats.org/officeDocument/2006/relationships/hyperlink" Target="mailto:pvielman@smcgov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janderson@smcgov.org" TargetMode="External"/><Relationship Id="rId5" Type="http://schemas.openxmlformats.org/officeDocument/2006/relationships/hyperlink" Target="mailto:aalcantera@smcgov.org" TargetMode="External"/><Relationship Id="rId4" Type="http://schemas.openxmlformats.org/officeDocument/2006/relationships/hyperlink" Target="mailto:jgoethals@smcgov.or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378039"/>
            <a:ext cx="8825658" cy="2292440"/>
          </a:xfrm>
        </p:spPr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Domestic Violence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3966693"/>
            <a:ext cx="8825658" cy="1672107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Report Writing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Tips</a:t>
            </a:r>
          </a:p>
          <a:p>
            <a:pPr algn="ctr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Helping Victims C.O.P.E </a:t>
            </a:r>
            <a:endParaRPr lang="en-US" sz="3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0221" y="4477944"/>
            <a:ext cx="1457070" cy="145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31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bservations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Demeanor of </a:t>
            </a:r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Vic and Suspect </a:t>
            </a:r>
          </a:p>
          <a:p>
            <a:pPr lvl="1"/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Crying, shaking, distraught? </a:t>
            </a:r>
          </a:p>
          <a:p>
            <a:pPr lvl="1"/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Calm? </a:t>
            </a:r>
          </a:p>
          <a:p>
            <a:pPr lvl="1"/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Combative? 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87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bservations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36800"/>
            <a:ext cx="8825659" cy="4072467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Visible Injuries 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Non-Visible Injuries </a:t>
            </a:r>
          </a:p>
          <a:p>
            <a:pPr lvl="1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Complaints of pain </a:t>
            </a:r>
          </a:p>
          <a:p>
            <a:pPr lvl="1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Strangulation cases </a:t>
            </a:r>
          </a:p>
          <a:p>
            <a:pPr lvl="2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Difficulty swallowing, sore throat </a:t>
            </a:r>
          </a:p>
          <a:p>
            <a:pPr lvl="2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Changes in voice </a:t>
            </a:r>
          </a:p>
          <a:p>
            <a:pPr lvl="2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Light headedness </a:t>
            </a:r>
          </a:p>
          <a:p>
            <a:pPr lvl="2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Memory loss (“I don’t remember”)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0859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bservations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79737"/>
            <a:ext cx="9842898" cy="4283901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 indicators of credibility/lack of credibility</a:t>
            </a: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Signs/symptoms of intoxication </a:t>
            </a:r>
          </a:p>
          <a:p>
            <a:pPr lvl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Alcohol </a:t>
            </a:r>
          </a:p>
          <a:p>
            <a:pPr lvl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Drugs </a:t>
            </a:r>
          </a:p>
          <a:p>
            <a:pPr lvl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impaired do they seem?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73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35031"/>
            <a:ext cx="8761413" cy="706964"/>
          </a:xfrm>
        </p:spPr>
        <p:txBody>
          <a:bodyPr/>
          <a:lstStyle/>
          <a:p>
            <a:pPr algn="ctr"/>
            <a:r>
              <a:rPr lang="en-US" sz="4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rior Violence 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42367"/>
            <a:ext cx="10143523" cy="4171167"/>
          </a:xfrm>
        </p:spPr>
        <p:txBody>
          <a:bodyPr>
            <a:normAutofit fontScale="85000" lnSpcReduction="20000"/>
          </a:bodyPr>
          <a:lstStyle/>
          <a:p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 a picture of the relationship dynamics </a:t>
            </a:r>
          </a:p>
          <a:p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Detail any prior violence mentioned by the victim </a:t>
            </a:r>
          </a:p>
          <a:p>
            <a:pPr lvl="1"/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reported – attempt to get police report numbers </a:t>
            </a:r>
          </a:p>
          <a:p>
            <a:pPr lvl="1"/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unreported – ask the victim if they have pics, or any other corroboration </a:t>
            </a:r>
          </a:p>
          <a:p>
            <a:pPr lvl="1"/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Run suspect in RIMS for DV contacts </a:t>
            </a:r>
          </a:p>
          <a:p>
            <a:pPr lvl="1"/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Ask about possible sex assault incidents </a:t>
            </a:r>
          </a:p>
          <a:p>
            <a:pPr lvl="2"/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Violence often transfers to sexual encounters </a:t>
            </a:r>
          </a:p>
          <a:p>
            <a:pPr lvl="2"/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don’t want surprises when it comes to sex assault claims </a:t>
            </a:r>
          </a:p>
          <a:p>
            <a:pPr marL="457200" lvl="1" indent="0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sz="2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more information about prior violence, the better! </a:t>
            </a:r>
            <a:endParaRPr lang="en-US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331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rior Violence 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19867"/>
            <a:ext cx="9699313" cy="42164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is this helpful? </a:t>
            </a:r>
          </a:p>
          <a:p>
            <a:pPr lvl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Code 1109 – allows us to get in prior violence (within 10yrs) to prove </a:t>
            </a:r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propensity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(i.e. because D did it then, he likely did it again now) </a:t>
            </a:r>
          </a:p>
          <a:p>
            <a:pPr lvl="2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Prior violence under EC 1109 = requires lower burden of proof (preponderance) </a:t>
            </a:r>
          </a:p>
          <a:p>
            <a:pPr lvl="3"/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*And, on a practical level, gives us a better picture of the relationship and potential dangers </a:t>
            </a:r>
            <a:endParaRPr 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671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vidence to Corroborate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17107"/>
            <a:ext cx="9817846" cy="4496844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Pictures, pictures, pictures! </a:t>
            </a:r>
          </a:p>
          <a:p>
            <a:pPr lvl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the Victim (including face + hands) </a:t>
            </a:r>
          </a:p>
          <a:p>
            <a:pPr lvl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the Suspect (including face + hands) </a:t>
            </a:r>
          </a:p>
          <a:p>
            <a:pPr lvl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the Scene </a:t>
            </a:r>
          </a:p>
          <a:p>
            <a:pPr lvl="2"/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 pics on scene (may be bad lighting/angle) </a:t>
            </a:r>
          </a:p>
          <a:p>
            <a:r>
              <a:rPr lang="en-US" sz="30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follow up pictures</a:t>
            </a:r>
          </a:p>
          <a:p>
            <a:pPr lvl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Injuries develop over time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083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vidence to Corroborate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79736"/>
            <a:ext cx="9521632" cy="4096011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witnesses (get alt. phone #’s, etc.) </a:t>
            </a:r>
          </a:p>
          <a:p>
            <a:pPr lvl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Even if they just heard something </a:t>
            </a:r>
          </a:p>
          <a:p>
            <a:pPr lvl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Ask if the Victim talked to anyone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before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officers arrived (those statements have a good chance of coming into a trial) </a:t>
            </a:r>
          </a:p>
          <a:p>
            <a:pPr lvl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Neighbors that have heard or seen prior fights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627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vidence to Corroborate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53733"/>
            <a:ext cx="8825659" cy="4191001"/>
          </a:xfrm>
        </p:spPr>
        <p:txBody>
          <a:bodyPr>
            <a:normAutofit/>
          </a:bodyPr>
          <a:lstStyle/>
          <a:p>
            <a:r>
              <a:rPr lang="en-US" sz="2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Children present in the home: </a:t>
            </a:r>
          </a:p>
          <a:p>
            <a:pPr lvl="1"/>
            <a:r>
              <a:rPr lang="en-US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Document </a:t>
            </a:r>
            <a:r>
              <a:rPr lang="en-US" sz="2400" u="sng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all</a:t>
            </a:r>
            <a:r>
              <a:rPr lang="en-US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children in the home </a:t>
            </a:r>
          </a:p>
          <a:p>
            <a:pPr lvl="1"/>
            <a:r>
              <a:rPr lang="en-US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Statements</a:t>
            </a:r>
          </a:p>
          <a:p>
            <a:pPr lvl="1"/>
            <a:r>
              <a:rPr lang="en-US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Note physical conditions and emotional states </a:t>
            </a:r>
          </a:p>
          <a:p>
            <a:pPr lvl="1"/>
            <a:r>
              <a:rPr lang="en-US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Always consider cross reports to CPS </a:t>
            </a:r>
          </a:p>
          <a:p>
            <a:pPr lvl="2"/>
            <a:r>
              <a:rPr lang="en-US" sz="2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Exposing children to DV </a:t>
            </a:r>
            <a:r>
              <a:rPr lang="en-US" sz="2200" u="sng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is</a:t>
            </a:r>
            <a:r>
              <a:rPr lang="en-US" sz="2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a form of child abuse </a:t>
            </a:r>
          </a:p>
          <a:p>
            <a:pPr lvl="2"/>
            <a:r>
              <a:rPr lang="en-US" sz="22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PC 136.2(a)(2) – allows for children to be included in NCOs if they were just present during time of DV </a:t>
            </a:r>
            <a:endParaRPr lang="en-US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884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vidence to Corroborate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405" y="2358801"/>
            <a:ext cx="11098061" cy="4279994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AMR/Fire Personnel – Note personnel and engine/medic # that responded</a:t>
            </a:r>
          </a:p>
          <a:p>
            <a:pPr lvl="1"/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 Med. Release forms </a:t>
            </a:r>
          </a:p>
          <a:p>
            <a:pPr lvl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is this important?  </a:t>
            </a:r>
          </a:p>
          <a:p>
            <a:pPr lvl="2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Code 1370 – Victim’s statement is admissible if:  </a:t>
            </a:r>
          </a:p>
          <a:p>
            <a:pPr lvl="3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Narrates/describes how physical injury was inflicted upon them </a:t>
            </a:r>
          </a:p>
          <a:p>
            <a:pPr lvl="3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at or near the time of the physical injury </a:t>
            </a:r>
          </a:p>
        </p:txBody>
      </p:sp>
    </p:spTree>
    <p:extLst>
      <p:ext uri="{BB962C8B-B14F-4D97-AF65-F5344CB8AC3E}">
        <p14:creationId xmlns:p14="http://schemas.microsoft.com/office/powerpoint/2010/main" val="886512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vidence to Corroborate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suspect is not located </a:t>
            </a:r>
          </a:p>
          <a:p>
            <a:pPr lvl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Document your efforts to locate defendant (this will protect </a:t>
            </a:r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later during cross examination) </a:t>
            </a:r>
          </a:p>
          <a:p>
            <a:pPr lvl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Ask Vic to ID suspect through a Photo ID / personal picture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604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0261" y="960789"/>
            <a:ext cx="8761413" cy="706964"/>
          </a:xfrm>
        </p:spPr>
        <p:txBody>
          <a:bodyPr/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Each Report – Assume The Worst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DV does 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get better – violence turns into more violence </a:t>
            </a:r>
          </a:p>
          <a:p>
            <a:pPr lvl="2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more cases we can prosecute, the more opportunities we have to curb this behavior </a:t>
            </a:r>
          </a:p>
          <a:p>
            <a:pPr lvl="1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lose witnesses during the life of the case </a:t>
            </a:r>
          </a:p>
          <a:p>
            <a:pPr lvl="2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Victims who are initially cooperative tend to recant </a:t>
            </a:r>
          </a:p>
          <a:p>
            <a:pPr lvl="2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witnesses – tend to become uncooperative as well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583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vidence to Corroborate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54685"/>
            <a:ext cx="9379435" cy="4371583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Recordings! </a:t>
            </a:r>
          </a:p>
          <a:p>
            <a:pPr lvl="1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Surveillance </a:t>
            </a:r>
          </a:p>
          <a:p>
            <a:pPr lvl="1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Dash Cams / Body Cams </a:t>
            </a:r>
          </a:p>
          <a:p>
            <a:pPr lvl="1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PUMA recorders 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Phone dumps 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Screen shots of phone data </a:t>
            </a:r>
          </a:p>
          <a:p>
            <a:pPr lvl="1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you get consent – download the phone right away </a:t>
            </a:r>
          </a:p>
          <a:p>
            <a:pPr lvl="1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you don’t get consent – write a SW </a:t>
            </a:r>
          </a:p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Follow up/Golden Rods – need attention 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ASAP </a:t>
            </a:r>
            <a:endParaRPr lang="en-US" sz="24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73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vidence to Corroborate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6926" y="2474712"/>
            <a:ext cx="9573147" cy="34163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Emergency Protective Orders </a:t>
            </a:r>
          </a:p>
          <a:p>
            <a:pPr lvl="1"/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Always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ask the Vic if they want an EPO granted </a:t>
            </a:r>
          </a:p>
          <a:p>
            <a:pPr lvl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Vic refuses – decide, if due to the severity of the facts, you should attempt to get one granted </a:t>
            </a:r>
          </a:p>
          <a:p>
            <a:pPr lvl="2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so, make the request 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EPO issued? – think about jail calls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8313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Recap 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writing your reports – think of helping victims C.O.P.E. </a:t>
            </a:r>
          </a:p>
          <a:p>
            <a:pPr lvl="1"/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hronology </a:t>
            </a:r>
          </a:p>
          <a:p>
            <a:pPr lvl="1"/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bservations </a:t>
            </a:r>
          </a:p>
          <a:p>
            <a:pPr lvl="1"/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rior violence </a:t>
            </a:r>
          </a:p>
          <a:p>
            <a:pPr lvl="1"/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vidence to corroborate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518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Contacts </a:t>
            </a:r>
            <a:endParaRPr lang="en-US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317315"/>
            <a:ext cx="9880476" cy="4246323"/>
          </a:xfrm>
        </p:spPr>
        <p:txBody>
          <a:bodyPr>
            <a:norm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Myself: Paula Vielman-Reeves /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pvielman@smcgov.org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(650) 363-4774</a:t>
            </a:r>
          </a:p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Current Felony DV Team: </a:t>
            </a:r>
          </a:p>
          <a:p>
            <a:pPr lvl="1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Ryan McLaughlin: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rxmclaughlin@smcgov.org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Joe Goethals: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jgoethals@smcgov.org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Current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Misdo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DV Team: </a:t>
            </a:r>
          </a:p>
          <a:p>
            <a:pPr lvl="1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Amanda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Alcantara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aalcantera@smcgov.org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Jamal Anderson: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janderson@smcgov.org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Josh Martin: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jmartin@smcgov.org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407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is that? 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99" y="2292439"/>
            <a:ext cx="5434884" cy="4417454"/>
          </a:xfrm>
        </p:spPr>
      </p:pic>
    </p:spTree>
    <p:extLst>
      <p:ext uri="{BB962C8B-B14F-4D97-AF65-F5344CB8AC3E}">
        <p14:creationId xmlns:p14="http://schemas.microsoft.com/office/powerpoint/2010/main" val="14503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Can We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o? 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16379"/>
            <a:ext cx="9276933" cy="34163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Investigate DV cases and prepare reports that enable the DA move forward without the victim </a:t>
            </a:r>
          </a:p>
          <a:p>
            <a:pPr lvl="1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Think about helping the victim C.O.P.E. with domestic violence</a:t>
            </a:r>
          </a:p>
          <a:p>
            <a:pPr lvl="2"/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hronology </a:t>
            </a:r>
          </a:p>
          <a:p>
            <a:pPr lvl="2"/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bservations </a:t>
            </a:r>
          </a:p>
          <a:p>
            <a:pPr lvl="2"/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rior Violence </a:t>
            </a:r>
          </a:p>
          <a:p>
            <a:pPr lvl="2"/>
            <a:r>
              <a:rPr lang="en-US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vidence to corroborate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32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hronology 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 is the Reporting Party? (check CAD) 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 did you contact first? (Victim or Suspect) </a:t>
            </a:r>
          </a:p>
          <a:p>
            <a:pPr lvl="1"/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*Get alternative means of contact for </a:t>
            </a:r>
            <a:r>
              <a:rPr lang="en-US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vic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Victim was contacted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before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Suspect – what was said in that initial statement 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what point was suspect detained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876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hronology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is this important? </a:t>
            </a:r>
          </a:p>
          <a:p>
            <a:pPr lvl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Without the witness - we have to over come </a:t>
            </a:r>
            <a:r>
              <a:rPr lang="en-US" sz="28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hurdles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get statements into court: </a:t>
            </a:r>
          </a:p>
          <a:p>
            <a:pPr lvl="2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#1 = Hearsay exception </a:t>
            </a:r>
          </a:p>
          <a:p>
            <a:pPr lvl="2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#2 = Defendant’s right to confront the witnesses against him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08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hronology 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499"/>
            <a:ext cx="10320122" cy="3629875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Hurdle #1 – Hearsay exception </a:t>
            </a:r>
          </a:p>
          <a:p>
            <a:pPr lvl="1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usually be overcome by a </a:t>
            </a:r>
            <a:r>
              <a:rPr lang="en-US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“Spontaneous Statement”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(EC 1240) – i.e.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made statement while under the influence of the traumatic event (crying, distraught, etc.) </a:t>
            </a:r>
          </a:p>
          <a:p>
            <a:pPr lvl="2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common exceptions: </a:t>
            </a:r>
          </a:p>
          <a:p>
            <a:pPr lvl="3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Forfeiture by wrong doing – i.e. when a victim is recanting because of threats from defendant </a:t>
            </a:r>
          </a:p>
          <a:p>
            <a:pPr lvl="3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Statements made to Medical providers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885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hronology 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434107"/>
            <a:ext cx="10242849" cy="3902299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Hurdle #2: Confrontation Clause (AKA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Crawford) </a:t>
            </a:r>
          </a:p>
          <a:p>
            <a:pPr lvl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it? →  Constitutional guarantee: D gets to confront (i.e. cross) the witnesses against him</a:t>
            </a:r>
          </a:p>
          <a:p>
            <a:pPr lvl="1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Rule = If a witness makes a “testimonial” statement, defendant has a right to cross them. (Therefore, we cannot get the statement in without the witness) </a:t>
            </a:r>
          </a:p>
        </p:txBody>
      </p:sp>
    </p:spTree>
    <p:extLst>
      <p:ext uri="{BB962C8B-B14F-4D97-AF65-F5344CB8AC3E}">
        <p14:creationId xmlns:p14="http://schemas.microsoft.com/office/powerpoint/2010/main" val="4078197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hronology 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</a:t>
            </a:r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testimonial? → Informal statements taken under an “ongoing emergency” </a:t>
            </a:r>
          </a:p>
          <a:p>
            <a:pPr lvl="1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can we tell? → Gray area, but generally: </a:t>
            </a:r>
          </a:p>
          <a:p>
            <a:pPr lvl="2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Statements made to first responders in an informal manner </a:t>
            </a:r>
          </a:p>
          <a:p>
            <a:pPr lvl="2"/>
            <a:r>
              <a:rPr lang="en-US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statements made when there is still a danger to the victim (i.e. suspect not yet detained) </a:t>
            </a:r>
            <a:endParaRPr lang="en-US" sz="2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/>
              <a:t>			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*Think – initial statements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154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252</TotalTime>
  <Words>1016</Words>
  <Application>Microsoft Office PowerPoint</Application>
  <PresentationFormat>Widescreen</PresentationFormat>
  <Paragraphs>142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Century Gothic</vt:lpstr>
      <vt:lpstr>Tahoma</vt:lpstr>
      <vt:lpstr>Times New Roman</vt:lpstr>
      <vt:lpstr>Wingdings 3</vt:lpstr>
      <vt:lpstr>Ion Boardroom</vt:lpstr>
      <vt:lpstr>Domestic Violence </vt:lpstr>
      <vt:lpstr>With Each Report – Assume The Worst </vt:lpstr>
      <vt:lpstr>Why is that? </vt:lpstr>
      <vt:lpstr>What Can We Do? </vt:lpstr>
      <vt:lpstr>Chronology </vt:lpstr>
      <vt:lpstr>Chronology </vt:lpstr>
      <vt:lpstr>Chronology </vt:lpstr>
      <vt:lpstr>Chronology </vt:lpstr>
      <vt:lpstr>Chronology </vt:lpstr>
      <vt:lpstr>Observations</vt:lpstr>
      <vt:lpstr>Observations</vt:lpstr>
      <vt:lpstr>Observations</vt:lpstr>
      <vt:lpstr>Prior Violence </vt:lpstr>
      <vt:lpstr>Prior Violence </vt:lpstr>
      <vt:lpstr>Evidence to Corroborate </vt:lpstr>
      <vt:lpstr>Evidence to Corroborate </vt:lpstr>
      <vt:lpstr>Evidence to Corroborate </vt:lpstr>
      <vt:lpstr>Evidence to Corroborate </vt:lpstr>
      <vt:lpstr>Evidence to Corroborate </vt:lpstr>
      <vt:lpstr>Evidence to Corroborate </vt:lpstr>
      <vt:lpstr>Evidence to Corroborate </vt:lpstr>
      <vt:lpstr>Recap </vt:lpstr>
      <vt:lpstr>Contacts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Domestic Violence </dc:title>
  <dc:creator>Paula Vielman-Reeves</dc:creator>
  <cp:lastModifiedBy>Paula Vielman-Reeves</cp:lastModifiedBy>
  <cp:revision>15</cp:revision>
  <dcterms:created xsi:type="dcterms:W3CDTF">2017-09-22T17:00:39Z</dcterms:created>
  <dcterms:modified xsi:type="dcterms:W3CDTF">2019-04-03T21:57:32Z</dcterms:modified>
</cp:coreProperties>
</file>