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4"/>
  </p:notesMasterIdLst>
  <p:sldIdLst>
    <p:sldId id="964" r:id="rId2"/>
    <p:sldId id="432" r:id="rId3"/>
    <p:sldId id="520" r:id="rId4"/>
    <p:sldId id="529" r:id="rId5"/>
    <p:sldId id="521" r:id="rId6"/>
    <p:sldId id="524" r:id="rId7"/>
    <p:sldId id="518" r:id="rId8"/>
    <p:sldId id="407" r:id="rId9"/>
    <p:sldId id="292" r:id="rId10"/>
    <p:sldId id="258" r:id="rId11"/>
    <p:sldId id="408" r:id="rId12"/>
    <p:sldId id="409" r:id="rId13"/>
    <p:sldId id="410" r:id="rId14"/>
    <p:sldId id="411" r:id="rId15"/>
    <p:sldId id="412" r:id="rId16"/>
    <p:sldId id="413" r:id="rId17"/>
    <p:sldId id="414" r:id="rId18"/>
    <p:sldId id="415" r:id="rId19"/>
    <p:sldId id="294" r:id="rId20"/>
    <p:sldId id="295" r:id="rId21"/>
    <p:sldId id="296" r:id="rId22"/>
    <p:sldId id="271" r:id="rId23"/>
    <p:sldId id="297" r:id="rId24"/>
    <p:sldId id="298" r:id="rId25"/>
    <p:sldId id="272" r:id="rId26"/>
    <p:sldId id="299" r:id="rId27"/>
    <p:sldId id="300" r:id="rId28"/>
    <p:sldId id="293" r:id="rId29"/>
    <p:sldId id="301" r:id="rId30"/>
    <p:sldId id="417" r:id="rId31"/>
    <p:sldId id="418" r:id="rId32"/>
    <p:sldId id="419" r:id="rId33"/>
    <p:sldId id="420" r:id="rId34"/>
    <p:sldId id="421" r:id="rId35"/>
    <p:sldId id="1322" r:id="rId36"/>
    <p:sldId id="423" r:id="rId37"/>
    <p:sldId id="1321" r:id="rId38"/>
    <p:sldId id="424" r:id="rId39"/>
    <p:sldId id="425" r:id="rId40"/>
    <p:sldId id="426" r:id="rId41"/>
    <p:sldId id="1333" r:id="rId42"/>
    <p:sldId id="428" r:id="rId43"/>
    <p:sldId id="427" r:id="rId44"/>
    <p:sldId id="1324" r:id="rId45"/>
    <p:sldId id="1315" r:id="rId46"/>
    <p:sldId id="1272" r:id="rId47"/>
    <p:sldId id="1278" r:id="rId48"/>
    <p:sldId id="429" r:id="rId49"/>
    <p:sldId id="430" r:id="rId50"/>
    <p:sldId id="1320" r:id="rId51"/>
    <p:sldId id="1325" r:id="rId52"/>
    <p:sldId id="1327" r:id="rId53"/>
    <p:sldId id="1326" r:id="rId54"/>
    <p:sldId id="1328" r:id="rId55"/>
    <p:sldId id="1330" r:id="rId56"/>
    <p:sldId id="1331" r:id="rId57"/>
    <p:sldId id="1332" r:id="rId58"/>
    <p:sldId id="1287" r:id="rId59"/>
    <p:sldId id="1288" r:id="rId60"/>
    <p:sldId id="1323" r:id="rId61"/>
    <p:sldId id="1270" r:id="rId62"/>
    <p:sldId id="1329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2" autoAdjust="0"/>
    <p:restoredTop sz="94660"/>
  </p:normalViewPr>
  <p:slideViewPr>
    <p:cSldViewPr snapToGrid="0">
      <p:cViewPr varScale="1">
        <p:scale>
          <a:sx n="75" d="100"/>
          <a:sy n="75" d="100"/>
        </p:scale>
        <p:origin x="33" y="30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B1A25-E668-41A5-AD8E-92DA80E65B2B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F8E5C-A20C-4EF3-8D82-ACE6B3865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966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7025" y="441325"/>
            <a:ext cx="6161088" cy="46212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312229"/>
            <a:ext cx="5486400" cy="3372984"/>
          </a:xfrm>
        </p:spPr>
        <p:txBody>
          <a:bodyPr/>
          <a:lstStyle/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E02D-90E4-42E4-A625-8439334F6B9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3288" y="441325"/>
            <a:ext cx="5051425" cy="3787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E02D-90E4-42E4-A625-8439334F6B9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921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3500" y="441325"/>
            <a:ext cx="6731000" cy="3787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E02D-90E4-42E4-A625-8439334F6B9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598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3288" y="441325"/>
            <a:ext cx="5051425" cy="3787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E02D-90E4-42E4-A625-8439334F6B9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395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3288" y="441325"/>
            <a:ext cx="5051425" cy="3787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0790" y="4985656"/>
            <a:ext cx="5486400" cy="3015343"/>
          </a:xfrm>
        </p:spPr>
        <p:txBody>
          <a:bodyPr/>
          <a:lstStyle/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r>
              <a:rPr lang="en-US" dirty="0"/>
              <a:t>____________________________________________________________________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2E02D-90E4-42E4-A625-8439334F6B9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109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10/1/2018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99583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85333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13362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078685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49587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10/1/2018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683032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10/1/2018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84179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10/1/2018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280949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10/1/2018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61046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10/1/2018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90376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10/1/2018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75726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indent="0" algn="l" rtl="0" eaLnBrk="1" latinLnBrk="0" hangingPunct="1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10/1/2018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18202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10/1/2018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1818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gif"/><Relationship Id="rId4" Type="http://schemas.openxmlformats.org/officeDocument/2006/relationships/image" Target="../media/image13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59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44.jpeg"/><Relationship Id="rId7" Type="http://schemas.openxmlformats.org/officeDocument/2006/relationships/image" Target="../media/image71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jpeg"/><Relationship Id="rId9" Type="http://schemas.openxmlformats.org/officeDocument/2006/relationships/image" Target="../media/image7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74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915774" y="5759451"/>
            <a:ext cx="8455025" cy="9318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6600" dirty="0">
                <a:latin typeface="Comic Sans MS" panose="030F0702030302020204" pitchFamily="66" charset="0"/>
              </a:rPr>
              <a:t>Crypto</a:t>
            </a:r>
            <a:r>
              <a:rPr sz="6600" dirty="0">
                <a:latin typeface="Comic Sans MS" panose="030F0702030302020204" pitchFamily="66" charset="0"/>
              </a:rPr>
              <a:t> Currency</a:t>
            </a:r>
          </a:p>
        </p:txBody>
      </p:sp>
      <p:pic>
        <p:nvPicPr>
          <p:cNvPr id="14338" name="Picture 3" descr="Screen Shot 2014-04-10 at 3.07.35 P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338" y="250825"/>
            <a:ext cx="1961626" cy="1888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4" descr="Screen Shot 2014-04-10 at 3.07.54 PM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026" y="90489"/>
            <a:ext cx="4295775" cy="130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5" descr="Screen Shot 2014-04-10 at 3.08.24 PM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396" y="2448833"/>
            <a:ext cx="2681287" cy="145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6" descr="Screen Shot 2014-04-10 at 3.10.57 PM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539" y="3775302"/>
            <a:ext cx="4010819" cy="2079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7" descr="Screen Shot 2014-04-10 at 3.11.09 PM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77" y="3482521"/>
            <a:ext cx="3076664" cy="2044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8" descr="Screen Shot 2014-04-09 at 3.00.32 PM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496" y="878278"/>
            <a:ext cx="2336323" cy="1685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9" descr="Screen Shot 2014-04-09 at 3.24.53 PM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989" y="1558050"/>
            <a:ext cx="3079501" cy="1984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573C8D-FE69-40CF-8DA3-EAE6CEF92B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61976" y="3262961"/>
            <a:ext cx="3120967" cy="16851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7DCF061-0700-4F4F-BE98-DAAFBD0475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29357" y="2550332"/>
            <a:ext cx="2024743" cy="139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716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35D685-3506-4D1D-94FE-37992C369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dirty="0">
                <a:latin typeface="Comic Sans MS" panose="030F0702030302020204" pitchFamily="66" charset="0"/>
              </a:rPr>
              <a:t>Real Currency</a:t>
            </a:r>
          </a:p>
        </p:txBody>
      </p:sp>
      <p:pic>
        <p:nvPicPr>
          <p:cNvPr id="5" name="Picture 4" descr="Screen Shot 2014-04-03 at 11.51.56 AM.png">
            <a:extLst>
              <a:ext uri="{FF2B5EF4-FFF2-40B4-BE49-F238E27FC236}">
                <a16:creationId xmlns:a16="http://schemas.microsoft.com/office/drawing/2014/main" id="{8BDDCACD-5116-40CA-89E6-D2DCFC6F28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563" y="3286126"/>
            <a:ext cx="4032250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Screen Shot 2014-04-03 at 11.53.45 AM.png">
            <a:extLst>
              <a:ext uri="{FF2B5EF4-FFF2-40B4-BE49-F238E27FC236}">
                <a16:creationId xmlns:a16="http://schemas.microsoft.com/office/drawing/2014/main" id="{CDBF9C0E-7536-4811-887A-2F8C3A5E77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770" y="1196006"/>
            <a:ext cx="3198812" cy="347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Screen Shot 2014-04-03 at 11.54.11 AM.png">
            <a:extLst>
              <a:ext uri="{FF2B5EF4-FFF2-40B4-BE49-F238E27FC236}">
                <a16:creationId xmlns:a16="http://schemas.microsoft.com/office/drawing/2014/main" id="{986AB7C9-F55D-435A-91AC-6E1A46400E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476" y="1351598"/>
            <a:ext cx="4903788" cy="340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Screen Shot 2014-04-03 at 11.46.15 AM.png">
            <a:extLst>
              <a:ext uri="{FF2B5EF4-FFF2-40B4-BE49-F238E27FC236}">
                <a16:creationId xmlns:a16="http://schemas.microsoft.com/office/drawing/2014/main" id="{4AB13969-E1CC-4087-A588-9A5570E2F1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" y="3076001"/>
            <a:ext cx="5843587" cy="337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946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6974D2-23F8-4A74-9E9F-751C55810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omic Sans MS" panose="030F0702030302020204" pitchFamily="66" charset="0"/>
              </a:rPr>
              <a:t>“A medium of exchange that operates like a currency in some environments, but does not have all the attributes of real currency.”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latin typeface="Comic Sans MS" panose="030F0702030302020204" pitchFamily="66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omic Sans MS" panose="030F0702030302020204" pitchFamily="66" charset="0"/>
              </a:rPr>
              <a:t>Virtual currency is treated as property per the IRS.</a:t>
            </a:r>
          </a:p>
          <a:p>
            <a:pPr eaLnBrk="1" hangingPunct="1"/>
            <a:endParaRPr lang="en-US" alt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4621187-1736-457E-98ED-DEE75EAD9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dirty="0">
                <a:latin typeface="Comic Sans MS" panose="030F0702030302020204" pitchFamily="66" charset="0"/>
              </a:rPr>
              <a:t>Virtual Currency</a:t>
            </a:r>
          </a:p>
        </p:txBody>
      </p:sp>
    </p:spTree>
    <p:extLst>
      <p:ext uri="{BB962C8B-B14F-4D97-AF65-F5344CB8AC3E}">
        <p14:creationId xmlns:p14="http://schemas.microsoft.com/office/powerpoint/2010/main" val="577364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Content Placeholder 3" descr="Screen Shot 2014-04-03 at 8.31.36 AM.png">
            <a:extLst>
              <a:ext uri="{FF2B5EF4-FFF2-40B4-BE49-F238E27FC236}">
                <a16:creationId xmlns:a16="http://schemas.microsoft.com/office/drawing/2014/main" id="{899D7E2E-E571-4DB2-AC1F-57C33C39F6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706" b="-9706"/>
          <a:stretch>
            <a:fillRect/>
          </a:stretch>
        </p:blipFill>
        <p:spPr>
          <a:xfrm>
            <a:off x="1693864" y="1109664"/>
            <a:ext cx="8974137" cy="498633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0F92984-FDFB-4A71-A18A-484044517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79921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Content Placeholder 1">
            <a:extLst>
              <a:ext uri="{FF2B5EF4-FFF2-40B4-BE49-F238E27FC236}">
                <a16:creationId xmlns:a16="http://schemas.microsoft.com/office/drawing/2014/main" id="{F60B95D5-4397-44AA-838B-D86067AB6D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Comic Sans MS" panose="030F0702030302020204" pitchFamily="66" charset="0"/>
              </a:rPr>
              <a:t>Closed virtual currencies have no connection to the real economy.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dirty="0">
              <a:latin typeface="Comic Sans MS" panose="030F0702030302020204" pitchFamily="66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Comic Sans MS" panose="030F0702030302020204" pitchFamily="66" charset="0"/>
              </a:rPr>
              <a:t>Online gaming: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en-US" altLang="en-US" dirty="0">
              <a:latin typeface="Comic Sans MS" panose="030F0702030302020204" pitchFamily="66" charset="0"/>
            </a:endParaRPr>
          </a:p>
          <a:p>
            <a:pPr lvl="1" algn="ctr" eaLnBrk="1" hangingPunct="1"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Comic Sans MS" panose="030F0702030302020204" pitchFamily="66" charset="0"/>
              </a:rPr>
              <a:t> World of Warcraft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546B874-879F-4564-AEAE-394492390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dirty="0">
                <a:latin typeface="Comic Sans MS" panose="030F0702030302020204" pitchFamily="66" charset="0"/>
              </a:rPr>
              <a:t>Closed Virtual Currencies</a:t>
            </a:r>
          </a:p>
        </p:txBody>
      </p:sp>
    </p:spTree>
    <p:extLst>
      <p:ext uri="{BB962C8B-B14F-4D97-AF65-F5344CB8AC3E}">
        <p14:creationId xmlns:p14="http://schemas.microsoft.com/office/powerpoint/2010/main" val="3490970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Content Placeholder 3" descr="Screen Shot 2014-04-09 at 12.42.24 PM.png">
            <a:extLst>
              <a:ext uri="{FF2B5EF4-FFF2-40B4-BE49-F238E27FC236}">
                <a16:creationId xmlns:a16="http://schemas.microsoft.com/office/drawing/2014/main" id="{4EE91B38-FF08-4E46-91B7-EEAED035CA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9" b="7019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8A56A02-59CF-498C-B596-F2DDFE076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dirty="0">
                <a:latin typeface="Comic Sans MS" panose="030F0702030302020204" pitchFamily="66" charset="0"/>
              </a:rPr>
              <a:t>WORLD OF WARCRAFT</a:t>
            </a:r>
          </a:p>
        </p:txBody>
      </p:sp>
      <p:pic>
        <p:nvPicPr>
          <p:cNvPr id="5" name="Picture 4" descr="Screen Shot 2014-04-09 at 12.44.55 PM.png">
            <a:extLst>
              <a:ext uri="{FF2B5EF4-FFF2-40B4-BE49-F238E27FC236}">
                <a16:creationId xmlns:a16="http://schemas.microsoft.com/office/drawing/2014/main" id="{20CF69D2-C2B0-4115-B8BF-37DBB9208B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05001"/>
            <a:ext cx="9144000" cy="302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555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76BD711-AE17-4A4D-8446-38B1F26B1C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>
              <a:buFont typeface="Wingdings 2"/>
              <a:buChar char=""/>
              <a:defRPr/>
            </a:pPr>
            <a:r>
              <a:rPr lang="en-US" dirty="0">
                <a:latin typeface="Comic Sans MS" panose="030F0702030302020204" pitchFamily="66" charset="0"/>
              </a:rPr>
              <a:t>Virtual Currency can be bought but not converted back into real currency</a:t>
            </a:r>
          </a:p>
          <a:p>
            <a:pPr marL="274320" indent="-274320">
              <a:buFont typeface="Wingdings 2"/>
              <a:buChar char=""/>
              <a:defRPr/>
            </a:pPr>
            <a:endParaRPr lang="en-US" dirty="0">
              <a:latin typeface="Comic Sans MS" panose="030F0702030302020204" pitchFamily="66" charset="0"/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en-US" dirty="0">
                <a:latin typeface="Comic Sans MS" panose="030F0702030302020204" pitchFamily="66" charset="0"/>
              </a:rPr>
              <a:t>i.e.: Customer loyalty programs</a:t>
            </a:r>
          </a:p>
          <a:p>
            <a:pPr marL="640080" lvl="1" indent="-274320"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>
                <a:latin typeface="Comic Sans MS" panose="030F0702030302020204" pitchFamily="66" charset="0"/>
              </a:rPr>
              <a:t>Airline frequent flyer miles</a:t>
            </a:r>
          </a:p>
          <a:p>
            <a:pPr marL="274320" indent="-274320">
              <a:buFont typeface="Wingdings 2"/>
              <a:buChar char=""/>
              <a:defRPr/>
            </a:pPr>
            <a:endParaRPr lang="en-US" dirty="0">
              <a:latin typeface="Comic Sans MS" panose="030F0702030302020204" pitchFamily="66" charset="0"/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en-US" dirty="0">
                <a:latin typeface="Comic Sans MS" panose="030F0702030302020204" pitchFamily="66" charset="0"/>
              </a:rPr>
              <a:t>Online Games</a:t>
            </a:r>
          </a:p>
          <a:p>
            <a:pPr marL="365760" lvl="1" indent="0">
              <a:buClr>
                <a:schemeClr val="accent2">
                  <a:shade val="75000"/>
                </a:schemeClr>
              </a:buClr>
              <a:buNone/>
              <a:defRPr/>
            </a:pPr>
            <a:endParaRPr lang="en-US" dirty="0">
              <a:ea typeface="+mn-ea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D86767D-890D-4AB0-B686-B7FE3A07D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dirty="0">
                <a:latin typeface="Comic Sans MS" panose="030F0702030302020204" pitchFamily="66" charset="0"/>
              </a:rPr>
              <a:t>One Direction Virtual Currency</a:t>
            </a:r>
          </a:p>
        </p:txBody>
      </p:sp>
    </p:spTree>
    <p:extLst>
      <p:ext uri="{BB962C8B-B14F-4D97-AF65-F5344CB8AC3E}">
        <p14:creationId xmlns:p14="http://schemas.microsoft.com/office/powerpoint/2010/main" val="1016091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368F24-36BA-4A88-A68C-64A7099F4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>
              <a:ea typeface="+mj-ea"/>
              <a:cs typeface="+mj-cs"/>
            </a:endParaRPr>
          </a:p>
        </p:txBody>
      </p:sp>
      <p:pic>
        <p:nvPicPr>
          <p:cNvPr id="4" name="Content Placeholder 3" descr="Screen Shot 2014-04-09 at 12.22.49 PM.png">
            <a:extLst>
              <a:ext uri="{FF2B5EF4-FFF2-40B4-BE49-F238E27FC236}">
                <a16:creationId xmlns:a16="http://schemas.microsoft.com/office/drawing/2014/main" id="{BBA17B6D-8ABC-4AE0-8E9C-4BAF9D2F20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" r="1141"/>
          <a:stretch>
            <a:fillRect/>
          </a:stretch>
        </p:blipFill>
        <p:spPr/>
      </p:pic>
      <p:pic>
        <p:nvPicPr>
          <p:cNvPr id="5" name="Picture 4" descr="Screen Shot 2014-04-09 at 12.23.44 PM.png">
            <a:extLst>
              <a:ext uri="{FF2B5EF4-FFF2-40B4-BE49-F238E27FC236}">
                <a16:creationId xmlns:a16="http://schemas.microsoft.com/office/drawing/2014/main" id="{4B34A29A-6B2E-42E0-8944-1C92B33B8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0" y="0"/>
            <a:ext cx="736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04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EAAF3FE-A097-4776-8C13-51F782F37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8671" y="1462995"/>
            <a:ext cx="8229600" cy="45720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Comic Sans MS" panose="030F0702030302020204" pitchFamily="66" charset="0"/>
              </a:rPr>
              <a:t>Virtual currency that has an equivalent value in real currency, or that acts as a substitute for real currency, is referred to as “convertible” virtual currency.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dirty="0">
              <a:latin typeface="Comic Sans MS" panose="030F0702030302020204" pitchFamily="66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Comic Sans MS" panose="030F0702030302020204" pitchFamily="66" charset="0"/>
              </a:rPr>
              <a:t>Two basic types of Convertible Virtual Currency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en-US" altLang="en-US" dirty="0">
              <a:latin typeface="Comic Sans MS" panose="030F0702030302020204" pitchFamily="66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Comic Sans MS" panose="030F0702030302020204" pitchFamily="66" charset="0"/>
              </a:rPr>
              <a:t>Centralized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Comic Sans MS" panose="030F0702030302020204" pitchFamily="66" charset="0"/>
              </a:rPr>
              <a:t>Decentralized</a:t>
            </a:r>
          </a:p>
          <a:p>
            <a:pPr eaLnBrk="1" hangingPunct="1"/>
            <a:endParaRPr lang="en-US" alt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D311654-6431-40CB-AB3D-A3A2F0924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65819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dirty="0">
                <a:latin typeface="Comic Sans MS" panose="030F0702030302020204" pitchFamily="66" charset="0"/>
              </a:rPr>
              <a:t>Convertible Virtual Currency</a:t>
            </a:r>
          </a:p>
        </p:txBody>
      </p:sp>
      <p:pic>
        <p:nvPicPr>
          <p:cNvPr id="24579" name="Picture 3" descr="Screen Shot 2014-04-10 at 9.41.21 AM.png">
            <a:extLst>
              <a:ext uri="{FF2B5EF4-FFF2-40B4-BE49-F238E27FC236}">
                <a16:creationId xmlns:a16="http://schemas.microsoft.com/office/drawing/2014/main" id="{75D2A4A2-5DB9-4F48-8D2B-7A6D02AD10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900" y="4738850"/>
            <a:ext cx="1692472" cy="194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1669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555566-57D5-4BC1-9E33-F4634079F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dirty="0">
                <a:latin typeface="Comic Sans MS" panose="030F0702030302020204" pitchFamily="66" charset="0"/>
              </a:rPr>
              <a:t>Centralized Convertible Virtual Currency</a:t>
            </a:r>
          </a:p>
        </p:txBody>
      </p:sp>
      <p:pic>
        <p:nvPicPr>
          <p:cNvPr id="10" name="Picture 9" descr="Screen Shot 2014-04-10 at 10.10.35 AM.png">
            <a:extLst>
              <a:ext uri="{FF2B5EF4-FFF2-40B4-BE49-F238E27FC236}">
                <a16:creationId xmlns:a16="http://schemas.microsoft.com/office/drawing/2014/main" id="{45B05ED5-1380-44CC-BE08-A56872B16D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664" y="1944689"/>
            <a:ext cx="4600575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Content Placeholder 8" descr="Screen Shot 2014-04-10 at 10.09.27 AM.png">
            <a:extLst>
              <a:ext uri="{FF2B5EF4-FFF2-40B4-BE49-F238E27FC236}">
                <a16:creationId xmlns:a16="http://schemas.microsoft.com/office/drawing/2014/main" id="{52839404-5C9C-44AB-AA4B-10C330F92C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" b="1428"/>
          <a:stretch>
            <a:fillRect/>
          </a:stretch>
        </p:blipFill>
        <p:spPr>
          <a:xfrm>
            <a:off x="441668" y="1516063"/>
            <a:ext cx="5429250" cy="3014663"/>
          </a:xfrm>
        </p:spPr>
      </p:pic>
      <p:pic>
        <p:nvPicPr>
          <p:cNvPr id="4" name="Picture 3" descr="Screen Shot 2014-04-08 at 10.15.58 PM.png">
            <a:extLst>
              <a:ext uri="{FF2B5EF4-FFF2-40B4-BE49-F238E27FC236}">
                <a16:creationId xmlns:a16="http://schemas.microsoft.com/office/drawing/2014/main" id="{B41C377C-4E4F-42DF-8969-2A4EDA0E50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144" y="4252685"/>
            <a:ext cx="5329238" cy="251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334F55-EA0E-4170-8ECE-8CC2F8E3E6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0128" y="4808693"/>
            <a:ext cx="2792186" cy="168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8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Content Placeholder 1">
            <a:extLst>
              <a:ext uri="{FF2B5EF4-FFF2-40B4-BE49-F238E27FC236}">
                <a16:creationId xmlns:a16="http://schemas.microsoft.com/office/drawing/2014/main" id="{F98A226A-D110-4A92-ADC2-F73CCEA45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324100"/>
            <a:ext cx="8229600" cy="3771900"/>
          </a:xfrm>
        </p:spPr>
        <p:txBody>
          <a:bodyPr/>
          <a:lstStyle/>
          <a:p>
            <a:pPr eaLnBrk="1" hangingPunct="1"/>
            <a:endParaRPr lang="en-US" altLang="en-US" dirty="0"/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Comic Sans MS" panose="030F0702030302020204" pitchFamily="66" charset="0"/>
              </a:rPr>
              <a:t>FinCEN defined centralized convertible virtual currencies as: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dirty="0">
              <a:latin typeface="Comic Sans MS" panose="030F0702030302020204" pitchFamily="66" charset="0"/>
            </a:endParaRPr>
          </a:p>
          <a:p>
            <a:pPr marL="457200" lvl="1" indent="0">
              <a:buNone/>
            </a:pPr>
            <a:r>
              <a:rPr lang="en-US" altLang="en-US" dirty="0">
                <a:latin typeface="Comic Sans MS" panose="030F0702030302020204" pitchFamily="66" charset="0"/>
              </a:rPr>
              <a:t> Convertible virtual currencies that have a "centralized repository", similar to a central bank.</a:t>
            </a:r>
          </a:p>
          <a:p>
            <a:pPr eaLnBrk="1" hangingPunct="1"/>
            <a:endParaRPr lang="en-US" altLang="en-US" dirty="0"/>
          </a:p>
        </p:txBody>
      </p:sp>
      <p:pic>
        <p:nvPicPr>
          <p:cNvPr id="26626" name="Picture 3" descr="Screen Shot 2014-04-03 at 2.04.18 PM.png">
            <a:extLst>
              <a:ext uri="{FF2B5EF4-FFF2-40B4-BE49-F238E27FC236}">
                <a16:creationId xmlns:a16="http://schemas.microsoft.com/office/drawing/2014/main" id="{6681E7AF-42C5-41B6-AD2C-2E4E47F73B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486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62E15-AF0C-44BD-904A-F779015CF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What is the Internet?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7FAF000-D903-44B9-95A7-79A72C66BD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4572001"/>
            <a:ext cx="4011552" cy="19934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E600FB-37D6-4D8F-ABB1-C931EC8104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186" y="1604301"/>
            <a:ext cx="4009339" cy="22669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80F3285-1B93-4037-82F3-D0155094EC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2209801"/>
            <a:ext cx="5420612" cy="34614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AE362E3-D85D-4990-8AF5-686B762802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060" y="2335321"/>
            <a:ext cx="3652837" cy="2918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50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Content Placeholder 3" descr="Screen Shot 2014-04-10 at 10.14.42 AM.png">
            <a:extLst>
              <a:ext uri="{FF2B5EF4-FFF2-40B4-BE49-F238E27FC236}">
                <a16:creationId xmlns:a16="http://schemas.microsoft.com/office/drawing/2014/main" id="{FEB2BF7C-70FB-4196-A148-687436B494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284" r="-10284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D8CA4F6-F8D4-43F7-84E9-F4CA3BA90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8388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FA0A0E-A1B4-4045-AFB5-1B66D603B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903515"/>
            <a:ext cx="8229600" cy="4525963"/>
          </a:xfrm>
        </p:spPr>
        <p:txBody>
          <a:bodyPr/>
          <a:lstStyle/>
          <a:p>
            <a:pPr eaLnBrk="1" hangingPunct="1"/>
            <a:endParaRPr lang="en-US" altLang="en-US" dirty="0"/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Comic Sans MS" panose="030F0702030302020204" pitchFamily="66" charset="0"/>
              </a:rPr>
              <a:t>In Second Life, the game is managed by an entity, much like a government manages a country.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dirty="0">
              <a:latin typeface="Comic Sans MS" panose="030F0702030302020204" pitchFamily="66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Comic Sans MS" panose="030F0702030302020204" pitchFamily="66" charset="0"/>
              </a:rPr>
              <a:t>L$ can be purchased in house or through third party exchanges.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04B971C-F35C-4C02-A71F-6CB9F9638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dirty="0">
                <a:latin typeface="Comic Sans MS" panose="030F0702030302020204" pitchFamily="66" charset="0"/>
              </a:rPr>
              <a:t>Centralized Convertible Virtual Currency</a:t>
            </a:r>
          </a:p>
        </p:txBody>
      </p:sp>
      <p:pic>
        <p:nvPicPr>
          <p:cNvPr id="4" name="Picture 3" descr="Screen Shot 2014-04-10 at 9.06.09 PM.png">
            <a:extLst>
              <a:ext uri="{FF2B5EF4-FFF2-40B4-BE49-F238E27FC236}">
                <a16:creationId xmlns:a16="http://schemas.microsoft.com/office/drawing/2014/main" id="{08ABEA10-187A-404F-BF7A-79742D4CFB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689" y="4898345"/>
            <a:ext cx="4040188" cy="176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651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194ECF-D461-449C-98BA-DC9414F1B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dirty="0">
                <a:latin typeface="Comic Sans MS" panose="030F0702030302020204" pitchFamily="66" charset="0"/>
              </a:rPr>
              <a:t>Linden Dollars</a:t>
            </a:r>
          </a:p>
        </p:txBody>
      </p:sp>
      <p:pic>
        <p:nvPicPr>
          <p:cNvPr id="5" name="Second Life QuickTips - Getting and Spending Linden Dollars">
            <a:hlinkClick r:id="" action="ppaction://media"/>
            <a:extLst>
              <a:ext uri="{FF2B5EF4-FFF2-40B4-BE49-F238E27FC236}">
                <a16:creationId xmlns:a16="http://schemas.microsoft.com/office/drawing/2014/main" id="{4D1A34C9-6177-4D5B-ABD4-9759DF76E3B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73275" y="1600201"/>
            <a:ext cx="8045450" cy="4525963"/>
          </a:xfrm>
        </p:spPr>
      </p:pic>
    </p:spTree>
    <p:extLst>
      <p:ext uri="{BB962C8B-B14F-4D97-AF65-F5344CB8AC3E}">
        <p14:creationId xmlns:p14="http://schemas.microsoft.com/office/powerpoint/2010/main" val="64947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1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6B7EC07-92F5-418C-B4FD-B6380C401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52401"/>
            <a:ext cx="8229600" cy="63452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dirty="0">
                <a:latin typeface="Comic Sans MS" panose="030F0702030302020204" pitchFamily="66" charset="0"/>
              </a:rPr>
              <a:t>Exchange</a:t>
            </a:r>
            <a:r>
              <a:rPr dirty="0">
                <a:ea typeface="+mj-ea"/>
                <a:cs typeface="+mj-cs"/>
              </a:rPr>
              <a:t> </a:t>
            </a:r>
          </a:p>
        </p:txBody>
      </p:sp>
      <p:pic>
        <p:nvPicPr>
          <p:cNvPr id="31747" name="Content Placeholder 6" descr="Screen Shot 2014-04-10 at 9.09.37 PM.png">
            <a:extLst>
              <a:ext uri="{FF2B5EF4-FFF2-40B4-BE49-F238E27FC236}">
                <a16:creationId xmlns:a16="http://schemas.microsoft.com/office/drawing/2014/main" id="{9303F710-AB71-4F7A-8E12-8FF9AF5F09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63" r="-4663"/>
          <a:stretch>
            <a:fillRect/>
          </a:stretch>
        </p:blipFill>
        <p:spPr>
          <a:xfrm>
            <a:off x="666750" y="786928"/>
            <a:ext cx="10706100" cy="5947833"/>
          </a:xfrm>
        </p:spPr>
      </p:pic>
    </p:spTree>
    <p:extLst>
      <p:ext uri="{BB962C8B-B14F-4D97-AF65-F5344CB8AC3E}">
        <p14:creationId xmlns:p14="http://schemas.microsoft.com/office/powerpoint/2010/main" val="22590533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Content Placeholder 3" descr="Screen Shot 2014-04-10 at 10.28.19 AM.png">
            <a:extLst>
              <a:ext uri="{FF2B5EF4-FFF2-40B4-BE49-F238E27FC236}">
                <a16:creationId xmlns:a16="http://schemas.microsoft.com/office/drawing/2014/main" id="{3FE909BE-76A3-4DE3-9D61-4E4D032ADE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8" b="12558"/>
          <a:stretch>
            <a:fillRect/>
          </a:stretch>
        </p:blipFill>
        <p:spPr>
          <a:xfrm>
            <a:off x="1821680" y="983139"/>
            <a:ext cx="8548640" cy="4891722"/>
          </a:xfrm>
        </p:spPr>
      </p:pic>
    </p:spTree>
    <p:extLst>
      <p:ext uri="{BB962C8B-B14F-4D97-AF65-F5344CB8AC3E}">
        <p14:creationId xmlns:p14="http://schemas.microsoft.com/office/powerpoint/2010/main" val="21409144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E29D4B2-3FE4-4E0A-AAE4-3F3A2E35C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219201"/>
            <a:ext cx="8229600" cy="5243967"/>
          </a:xfrm>
        </p:spPr>
        <p:txBody>
          <a:bodyPr>
            <a:normAutofit fontScale="85000" lnSpcReduction="20000"/>
          </a:bodyPr>
          <a:lstStyle/>
          <a:p>
            <a:pPr marL="274320" indent="-274320">
              <a:buFont typeface="Wingdings 2"/>
              <a:buChar char=""/>
              <a:defRPr/>
            </a:pPr>
            <a:r>
              <a:rPr lang="en-US" dirty="0">
                <a:latin typeface="Comic Sans MS" panose="030F0702030302020204" pitchFamily="66" charset="0"/>
              </a:rPr>
              <a:t>Illicit funds (real currency) are earned by </a:t>
            </a:r>
            <a:r>
              <a:rPr lang="en-US" dirty="0" err="1">
                <a:latin typeface="Comic Sans MS" panose="030F0702030302020204" pitchFamily="66" charset="0"/>
              </a:rPr>
              <a:t>Badguy</a:t>
            </a:r>
            <a:r>
              <a:rPr lang="en-US" dirty="0">
                <a:latin typeface="Comic Sans MS" panose="030F0702030302020204" pitchFamily="66" charset="0"/>
              </a:rPr>
              <a:t> A.</a:t>
            </a:r>
          </a:p>
          <a:p>
            <a:pPr marL="274320" indent="-274320">
              <a:buFont typeface="Wingdings 2"/>
              <a:buChar char=""/>
              <a:defRPr/>
            </a:pPr>
            <a:endParaRPr lang="en-US" dirty="0">
              <a:latin typeface="Comic Sans MS" panose="030F0702030302020204" pitchFamily="66" charset="0"/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en-US" dirty="0">
                <a:latin typeface="Comic Sans MS" panose="030F0702030302020204" pitchFamily="66" charset="0"/>
              </a:rPr>
              <a:t>A Second Life character is created and </a:t>
            </a:r>
            <a:r>
              <a:rPr lang="en-US" dirty="0" err="1">
                <a:latin typeface="Comic Sans MS" panose="030F0702030302020204" pitchFamily="66" charset="0"/>
              </a:rPr>
              <a:t>Badguy</a:t>
            </a:r>
            <a:r>
              <a:rPr lang="en-US" dirty="0">
                <a:latin typeface="Comic Sans MS" panose="030F0702030302020204" pitchFamily="66" charset="0"/>
              </a:rPr>
              <a:t> A purchases virtual currency (Linden Dollars) with the illicit proceeds.</a:t>
            </a:r>
          </a:p>
          <a:p>
            <a:pPr marL="274320" indent="-274320">
              <a:buFont typeface="Wingdings 2"/>
              <a:buChar char=""/>
              <a:defRPr/>
            </a:pPr>
            <a:endParaRPr lang="en-US" dirty="0">
              <a:latin typeface="Comic Sans MS" panose="030F0702030302020204" pitchFamily="66" charset="0"/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en-US" dirty="0">
                <a:latin typeface="Comic Sans MS" panose="030F0702030302020204" pitchFamily="66" charset="0"/>
              </a:rPr>
              <a:t>Co-conspirator (</a:t>
            </a:r>
            <a:r>
              <a:rPr lang="en-US" dirty="0" err="1">
                <a:latin typeface="Comic Sans MS" panose="030F0702030302020204" pitchFamily="66" charset="0"/>
              </a:rPr>
              <a:t>Badguy</a:t>
            </a:r>
            <a:r>
              <a:rPr lang="en-US" dirty="0">
                <a:latin typeface="Comic Sans MS" panose="030F0702030302020204" pitchFamily="66" charset="0"/>
              </a:rPr>
              <a:t> B) creates a Second Life character, and, subsequently opens a shop, or purchases land, buildings, etc.</a:t>
            </a:r>
          </a:p>
          <a:p>
            <a:pPr marL="274320" indent="-274320">
              <a:buFont typeface="Wingdings 2"/>
              <a:buChar char=""/>
              <a:defRPr/>
            </a:pPr>
            <a:endParaRPr lang="en-US" dirty="0">
              <a:latin typeface="Comic Sans MS" panose="030F0702030302020204" pitchFamily="66" charset="0"/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en-US" dirty="0" err="1">
                <a:latin typeface="Comic Sans MS" panose="030F0702030302020204" pitchFamily="66" charset="0"/>
              </a:rPr>
              <a:t>Badguy</a:t>
            </a:r>
            <a:r>
              <a:rPr lang="en-US" dirty="0">
                <a:latin typeface="Comic Sans MS" panose="030F0702030302020204" pitchFamily="66" charset="0"/>
              </a:rPr>
              <a:t> A purchases items, land, buildings from </a:t>
            </a:r>
            <a:r>
              <a:rPr lang="en-US" dirty="0" err="1">
                <a:latin typeface="Comic Sans MS" panose="030F0702030302020204" pitchFamily="66" charset="0"/>
              </a:rPr>
              <a:t>Badguy</a:t>
            </a:r>
            <a:r>
              <a:rPr lang="en-US" dirty="0">
                <a:latin typeface="Comic Sans MS" panose="030F0702030302020204" pitchFamily="66" charset="0"/>
              </a:rPr>
              <a:t> B for an inflated price.</a:t>
            </a:r>
          </a:p>
          <a:p>
            <a:pPr marL="274320" indent="-274320">
              <a:buFont typeface="Wingdings 2"/>
              <a:buChar char=""/>
              <a:defRPr/>
            </a:pPr>
            <a:endParaRPr lang="en-US" dirty="0">
              <a:latin typeface="Comic Sans MS" panose="030F0702030302020204" pitchFamily="66" charset="0"/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en-US" dirty="0" err="1">
                <a:latin typeface="Comic Sans MS" panose="030F0702030302020204" pitchFamily="66" charset="0"/>
              </a:rPr>
              <a:t>Badguy</a:t>
            </a:r>
            <a:r>
              <a:rPr lang="en-US" dirty="0">
                <a:latin typeface="Comic Sans MS" panose="030F0702030302020204" pitchFamily="66" charset="0"/>
              </a:rPr>
              <a:t> B uses an exchange to convert  the Linden Dollars back into real currency</a:t>
            </a:r>
          </a:p>
          <a:p>
            <a:pPr marL="274320" indent="-274320">
              <a:buFont typeface="Wingdings 2"/>
              <a:buChar char=""/>
              <a:defRPr/>
            </a:pPr>
            <a:endParaRPr lang="en-US" dirty="0">
              <a:latin typeface="Comic Sans MS" panose="030F0702030302020204" pitchFamily="66" charset="0"/>
            </a:endParaRPr>
          </a:p>
          <a:p>
            <a:pPr marL="274320" indent="-274320">
              <a:buFont typeface="Wingdings 2"/>
              <a:buChar char=""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6B91C04-C25C-435C-8F49-E0E71387D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52401"/>
            <a:ext cx="8229600" cy="63452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dirty="0">
                <a:latin typeface="Comic Sans MS" panose="030F0702030302020204" pitchFamily="66" charset="0"/>
              </a:rPr>
              <a:t>Money Laundering</a:t>
            </a:r>
          </a:p>
        </p:txBody>
      </p:sp>
    </p:spTree>
    <p:extLst>
      <p:ext uri="{BB962C8B-B14F-4D97-AF65-F5344CB8AC3E}">
        <p14:creationId xmlns:p14="http://schemas.microsoft.com/office/powerpoint/2010/main" val="252189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Content Placeholder 3" descr="Screen Shot 2014-04-10 at 10.08.56 AM.png">
            <a:extLst>
              <a:ext uri="{FF2B5EF4-FFF2-40B4-BE49-F238E27FC236}">
                <a16:creationId xmlns:a16="http://schemas.microsoft.com/office/drawing/2014/main" id="{3DF97220-B5A8-4E29-8705-AF3A5C94B3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083" b="-18083"/>
          <a:stretch>
            <a:fillRect/>
          </a:stretch>
        </p:blipFill>
        <p:spPr>
          <a:xfrm>
            <a:off x="1981200" y="744538"/>
            <a:ext cx="8229600" cy="4572000"/>
          </a:xfrm>
        </p:spPr>
      </p:pic>
    </p:spTree>
    <p:extLst>
      <p:ext uri="{BB962C8B-B14F-4D97-AF65-F5344CB8AC3E}">
        <p14:creationId xmlns:p14="http://schemas.microsoft.com/office/powerpoint/2010/main" val="41310893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3BE56B-D5AF-4E17-B15E-15172DC78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>
              <a:ea typeface="+mj-ea"/>
              <a:cs typeface="+mj-cs"/>
            </a:endParaRPr>
          </a:p>
        </p:txBody>
      </p:sp>
      <p:pic>
        <p:nvPicPr>
          <p:cNvPr id="35842" name="Content Placeholder 3" descr="Screen Shot 2014-04-10 at 10.08.56 AM.png">
            <a:extLst>
              <a:ext uri="{FF2B5EF4-FFF2-40B4-BE49-F238E27FC236}">
                <a16:creationId xmlns:a16="http://schemas.microsoft.com/office/drawing/2014/main" id="{029C273B-7174-4352-939A-EDAD44D33E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082" b="1201"/>
          <a:stretch>
            <a:fillRect/>
          </a:stretch>
        </p:blipFill>
        <p:spPr>
          <a:xfrm>
            <a:off x="4432300" y="-82550"/>
            <a:ext cx="3048000" cy="1454150"/>
          </a:xfrm>
        </p:spPr>
      </p:pic>
      <p:pic>
        <p:nvPicPr>
          <p:cNvPr id="5" name="7 charged over the 'biggest money laundering case in history' - BUSINESS BULLETIN - 05_29_2013">
            <a:hlinkClick r:id="" action="ppaction://media"/>
            <a:extLst>
              <a:ext uri="{FF2B5EF4-FFF2-40B4-BE49-F238E27FC236}">
                <a16:creationId xmlns:a16="http://schemas.microsoft.com/office/drawing/2014/main" id="{24E78418-7BAC-404A-A4A9-D8298F998F6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73275" y="1600201"/>
            <a:ext cx="8045450" cy="4525963"/>
          </a:xfrm>
        </p:spPr>
      </p:pic>
    </p:spTree>
    <p:extLst>
      <p:ext uri="{BB962C8B-B14F-4D97-AF65-F5344CB8AC3E}">
        <p14:creationId xmlns:p14="http://schemas.microsoft.com/office/powerpoint/2010/main" val="159926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9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Content Placeholder 3" descr="Screen Shot 2014-04-10 at 9.48.42 AM.png">
            <a:extLst>
              <a:ext uri="{FF2B5EF4-FFF2-40B4-BE49-F238E27FC236}">
                <a16:creationId xmlns:a16="http://schemas.microsoft.com/office/drawing/2014/main" id="{C0C196CD-2484-43AB-9662-7E8F8852EA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1" b="3951"/>
          <a:stretch>
            <a:fillRect/>
          </a:stretch>
        </p:blipFill>
        <p:spPr>
          <a:xfrm>
            <a:off x="1981200" y="2011363"/>
            <a:ext cx="8229600" cy="4572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5FDF078-9C8D-4ECA-8D48-FEE7B83B5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>
              <a:ea typeface="+mj-ea"/>
              <a:cs typeface="+mj-cs"/>
            </a:endParaRPr>
          </a:p>
        </p:txBody>
      </p:sp>
      <p:pic>
        <p:nvPicPr>
          <p:cNvPr id="36867" name="Content Placeholder 3" descr="Screen Shot 2014-04-10 at 10.08.56 AM.png">
            <a:extLst>
              <a:ext uri="{FF2B5EF4-FFF2-40B4-BE49-F238E27FC236}">
                <a16:creationId xmlns:a16="http://schemas.microsoft.com/office/drawing/2014/main" id="{EB653471-AAA8-43E0-AE63-C702619DB0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083" b="-18083"/>
          <a:stretch>
            <a:fillRect/>
          </a:stretch>
        </p:blipFill>
        <p:spPr>
          <a:xfrm>
            <a:off x="3800476" y="-284163"/>
            <a:ext cx="4130675" cy="2295526"/>
          </a:xfrm>
        </p:spPr>
      </p:pic>
    </p:spTree>
    <p:extLst>
      <p:ext uri="{BB962C8B-B14F-4D97-AF65-F5344CB8AC3E}">
        <p14:creationId xmlns:p14="http://schemas.microsoft.com/office/powerpoint/2010/main" val="17331502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73E4B74-A1A3-4C68-921E-2B2848BA2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750" y="1861458"/>
            <a:ext cx="8229600" cy="45259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omic Sans MS" panose="030F0702030302020204" pitchFamily="66" charset="0"/>
              </a:rPr>
              <a:t>A decentralized currency is defined by the US Department of Treasury as currency that: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702030302020204" pitchFamily="66" charset="0"/>
              </a:rPr>
              <a:t>(1) has no central repository and no single administrator, and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702030302020204" pitchFamily="66" charset="0"/>
              </a:rPr>
              <a:t>(2) that persons may obtain by their own computing or manufacturing effort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latin typeface="Comic Sans MS" panose="030F0702030302020204" pitchFamily="66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omic Sans MS" panose="030F0702030302020204" pitchFamily="66" charset="0"/>
              </a:rPr>
              <a:t>Rather than relying on confidence in a central authority, it depends instead on a distributed system of trust.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FBE9BB-B403-4CF1-9DB8-101A0D7C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b="1" dirty="0">
                <a:latin typeface="Comic Sans MS" panose="030F0702030302020204" pitchFamily="66" charset="0"/>
              </a:rPr>
              <a:t>Decentralized Convertible Virtual Currency</a:t>
            </a:r>
          </a:p>
        </p:txBody>
      </p:sp>
    </p:spTree>
    <p:extLst>
      <p:ext uri="{BB962C8B-B14F-4D97-AF65-F5344CB8AC3E}">
        <p14:creationId xmlns:p14="http://schemas.microsoft.com/office/powerpoint/2010/main" val="254163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6C650-3F14-4FF6-B5EE-F9EE6F6EE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22860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Client - Server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58BB7-4FF0-4C11-BFC9-9A7A38DD2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0" y="1166019"/>
            <a:ext cx="8229600" cy="45259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Client sends file request to server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Server checks for data and sends response back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Client receives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8F0015-5FA2-4E6F-81FA-F72EB244C8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049" y="4144826"/>
            <a:ext cx="3480191" cy="224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52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4-04-09 at 3.24.53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4" b="6894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>
              <a:ea typeface="+mj-ea"/>
              <a:cs typeface="+mj-cs"/>
            </a:endParaRPr>
          </a:p>
        </p:txBody>
      </p:sp>
      <p:pic>
        <p:nvPicPr>
          <p:cNvPr id="38915" name="Picture 4" descr="Screen Shot 2014-04-09 at 3.24.1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26" y="152400"/>
            <a:ext cx="3402013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159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6C4D9D8-C470-4E9F-BCBC-B55F56E89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>
              <a:ea typeface="+mj-ea"/>
              <a:cs typeface="+mj-cs"/>
            </a:endParaRPr>
          </a:p>
        </p:txBody>
      </p:sp>
      <p:pic>
        <p:nvPicPr>
          <p:cNvPr id="31747" name="Picture 4" descr="Screen Shot 2014-04-09 at 3.24.53 PM.png">
            <a:extLst>
              <a:ext uri="{FF2B5EF4-FFF2-40B4-BE49-F238E27FC236}">
                <a16:creationId xmlns:a16="http://schemas.microsoft.com/office/drawing/2014/main" id="{C353A562-ED2C-42B9-B0EA-FD47CE123F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575" y="152400"/>
            <a:ext cx="57356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What is Bitcoin_ (v2)">
            <a:hlinkClick r:id="" action="ppaction://media"/>
            <a:extLst>
              <a:ext uri="{FF2B5EF4-FFF2-40B4-BE49-F238E27FC236}">
                <a16:creationId xmlns:a16="http://schemas.microsoft.com/office/drawing/2014/main" id="{0BF61907-4489-46A6-8497-21133E421C8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32000" y="1524000"/>
            <a:ext cx="8128000" cy="4572000"/>
          </a:xfrm>
        </p:spPr>
      </p:pic>
    </p:spTree>
    <p:extLst>
      <p:ext uri="{BB962C8B-B14F-4D97-AF65-F5344CB8AC3E}">
        <p14:creationId xmlns:p14="http://schemas.microsoft.com/office/powerpoint/2010/main" val="181589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1817916"/>
            <a:ext cx="8229600" cy="4525963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Comic Sans MS" panose="030F0702030302020204" pitchFamily="66" charset="0"/>
              </a:rPr>
              <a:t>Created by “Satoshi Nakamoto” in 2008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Comic Sans MS" panose="030F0702030302020204" pitchFamily="66" charset="0"/>
              </a:rPr>
              <a:t>Unidentified individual or individuals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Comic Sans MS" panose="030F0702030302020204" pitchFamily="66" charset="0"/>
              </a:rPr>
              <a:t>Said lived in Japan and his email was from a free German service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Comic Sans MS" panose="030F0702030302020204" pitchFamily="66" charset="0"/>
              </a:rPr>
              <a:t>Most likely a pseudonym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en-US" altLang="en-US" dirty="0">
              <a:latin typeface="Comic Sans MS" panose="030F0702030302020204" pitchFamily="66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Comic Sans MS" panose="030F0702030302020204" pitchFamily="66" charset="0"/>
              </a:rPr>
              <a:t>Posted a research paper outlining a new digital currency called bitcoin.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en-US" altLang="en-US" dirty="0">
              <a:latin typeface="Comic Sans MS" panose="030F0702030302020204" pitchFamily="66" charset="0"/>
            </a:endParaRPr>
          </a:p>
          <a:p>
            <a:pPr lvl="1" eaLnBrk="1" hangingPunct="1"/>
            <a:endParaRPr lang="en-US" alt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>
              <a:ea typeface="+mj-ea"/>
              <a:cs typeface="+mj-cs"/>
            </a:endParaRPr>
          </a:p>
        </p:txBody>
      </p:sp>
      <p:pic>
        <p:nvPicPr>
          <p:cNvPr id="40963" name="Picture 3" descr="Screen Shot 2014-04-09 at 3.24.53 P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575" y="152400"/>
            <a:ext cx="57356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969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2273301"/>
            <a:ext cx="8229600" cy="3325813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omic Sans MS" panose="030F0702030302020204" pitchFamily="66" charset="0"/>
              </a:rPr>
              <a:t>Challenge in digital currency is the problem of double spending.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US" dirty="0">
              <a:latin typeface="Comic Sans MS" panose="030F0702030302020204" pitchFamily="66" charset="0"/>
            </a:endParaRPr>
          </a:p>
          <a:p>
            <a:pPr marL="708660" lvl="1" indent="-342900">
              <a:buClr>
                <a:schemeClr val="accent2">
                  <a:shade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omic Sans MS" panose="030F0702030302020204" pitchFamily="66" charset="0"/>
              </a:rPr>
              <a:t>If virtual currency is simply digital information, how can you prevent someone from copying it and using it over and over? </a:t>
            </a:r>
          </a:p>
          <a:p>
            <a:pPr marL="708660" lvl="1" indent="-342900">
              <a:buClr>
                <a:schemeClr val="accent2">
                  <a:shade val="75000"/>
                </a:schemeClr>
              </a:buClr>
              <a:buFont typeface="Arial" panose="020B0604020202020204" pitchFamily="34" charset="0"/>
              <a:buChar char="•"/>
              <a:defRPr/>
            </a:pPr>
            <a:endParaRPr lang="en-US" dirty="0">
              <a:latin typeface="Comic Sans MS" panose="030F0702030302020204" pitchFamily="66" charset="0"/>
            </a:endParaRPr>
          </a:p>
          <a:p>
            <a:pPr marL="708660" lvl="1" indent="-342900">
              <a:buClr>
                <a:schemeClr val="accent2">
                  <a:shade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Comic Sans MS" panose="030F0702030302020204" pitchFamily="66" charset="0"/>
              </a:rPr>
              <a:t>Centralized regulation is one way, but requires a third party to maintain the ledger. </a:t>
            </a:r>
          </a:p>
          <a:p>
            <a:pPr marL="640080" lvl="1" indent="-274320"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endParaRPr lang="en-US" dirty="0">
              <a:ea typeface="+mn-ea"/>
            </a:endParaRPr>
          </a:p>
          <a:p>
            <a:pPr marL="274320" indent="-274320">
              <a:buFont typeface="Wingdings 2"/>
              <a:buChar char=""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>
              <a:ea typeface="+mj-ea"/>
              <a:cs typeface="+mj-cs"/>
            </a:endParaRPr>
          </a:p>
        </p:txBody>
      </p:sp>
      <p:pic>
        <p:nvPicPr>
          <p:cNvPr id="41987" name="Picture 4" descr="Screen Shot 2014-04-09 at 3.24.53 P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575" y="152400"/>
            <a:ext cx="57356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952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05000" y="2057400"/>
            <a:ext cx="8229600" cy="4709160"/>
          </a:xfrm>
        </p:spPr>
        <p:txBody>
          <a:bodyPr>
            <a:normAutofit/>
          </a:bodyPr>
          <a:lstStyle/>
          <a:p>
            <a:pPr marL="640080" lvl="1" indent="-274320"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>
                <a:latin typeface="Comic Sans MS" panose="030F0702030302020204" pitchFamily="66" charset="0"/>
              </a:rPr>
              <a:t>Is a mathematically created and protected virtual </a:t>
            </a:r>
            <a:r>
              <a:rPr lang="en-US" dirty="0" err="1">
                <a:latin typeface="Comic Sans MS" panose="030F0702030302020204" pitchFamily="66" charset="0"/>
              </a:rPr>
              <a:t>cryptocurrency</a:t>
            </a:r>
            <a:r>
              <a:rPr lang="en-US" dirty="0">
                <a:latin typeface="Comic Sans MS" panose="030F0702030302020204" pitchFamily="66" charset="0"/>
              </a:rPr>
              <a:t> on peer to peer network.</a:t>
            </a:r>
          </a:p>
          <a:p>
            <a:pPr marL="640080" lvl="1" indent="-274320"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endParaRPr lang="en-US" dirty="0">
              <a:latin typeface="Comic Sans MS" panose="030F0702030302020204" pitchFamily="66" charset="0"/>
            </a:endParaRPr>
          </a:p>
          <a:p>
            <a:pPr marL="1005840" lvl="2">
              <a:buClr>
                <a:schemeClr val="accent2">
                  <a:shade val="50000"/>
                </a:schemeClr>
              </a:buClr>
              <a:buFont typeface="Wingdings 2"/>
              <a:buChar char=""/>
              <a:defRPr/>
            </a:pPr>
            <a:r>
              <a:rPr lang="en-US" dirty="0" err="1">
                <a:latin typeface="Comic Sans MS" panose="030F0702030302020204" pitchFamily="66" charset="0"/>
              </a:rPr>
              <a:t>Cryptocurrency</a:t>
            </a:r>
            <a:r>
              <a:rPr lang="en-US" dirty="0">
                <a:latin typeface="Comic Sans MS" panose="030F0702030302020204" pitchFamily="66" charset="0"/>
              </a:rPr>
              <a:t>: based on mathematical properties</a:t>
            </a:r>
          </a:p>
          <a:p>
            <a:pPr marL="365760" lvl="1" indent="0">
              <a:buClr>
                <a:schemeClr val="accent2">
                  <a:shade val="75000"/>
                </a:schemeClr>
              </a:buClr>
              <a:buNone/>
              <a:defRPr/>
            </a:pPr>
            <a:endParaRPr lang="en-US" dirty="0">
              <a:latin typeface="Comic Sans MS" panose="030F0702030302020204" pitchFamily="66" charset="0"/>
            </a:endParaRPr>
          </a:p>
          <a:p>
            <a:pPr marL="640080" lvl="1" indent="-274320"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>
                <a:latin typeface="Comic Sans MS" panose="030F0702030302020204" pitchFamily="66" charset="0"/>
              </a:rPr>
              <a:t>Bitcoin = network</a:t>
            </a:r>
          </a:p>
          <a:p>
            <a:pPr marL="640080" lvl="1" indent="-274320"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r>
              <a:rPr lang="en-US" dirty="0">
                <a:latin typeface="Comic Sans MS" panose="030F0702030302020204" pitchFamily="66" charset="0"/>
              </a:rPr>
              <a:t>bitcoin = currency</a:t>
            </a:r>
          </a:p>
          <a:p>
            <a:pPr marL="640080" lvl="1" indent="-274320">
              <a:buClr>
                <a:schemeClr val="accent2">
                  <a:shade val="75000"/>
                </a:schemeClr>
              </a:buClr>
              <a:buFont typeface="Wingdings 2"/>
              <a:buChar char=""/>
              <a:defRPr/>
            </a:pPr>
            <a:endParaRPr lang="en-US" dirty="0">
              <a:ea typeface="+mn-ea"/>
            </a:endParaRPr>
          </a:p>
          <a:p>
            <a:pPr marL="0" indent="0">
              <a:buNone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444873"/>
            <a:ext cx="8229600" cy="584946"/>
          </a:xfrm>
        </p:spPr>
        <p:txBody>
          <a:bodyPr>
            <a:noAutofit/>
          </a:bodyPr>
          <a:lstStyle/>
          <a:p>
            <a:pPr>
              <a:defRPr/>
            </a:pPr>
            <a:r>
              <a:rPr sz="4000" dirty="0">
                <a:latin typeface="Comic Sans MS" panose="030F0702030302020204" pitchFamily="66" charset="0"/>
              </a:rPr>
              <a:t>BITCOIN IS BORN</a:t>
            </a:r>
          </a:p>
        </p:txBody>
      </p:sp>
    </p:spTree>
    <p:extLst>
      <p:ext uri="{BB962C8B-B14F-4D97-AF65-F5344CB8AC3E}">
        <p14:creationId xmlns:p14="http://schemas.microsoft.com/office/powerpoint/2010/main" val="251466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2E731-3981-40A3-90EE-9A08FA048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Key Cryptography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E734138-74E7-4625-8470-7724862FDF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6650" y="1682750"/>
            <a:ext cx="4838700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3372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E38CD87-7848-430F-A30E-35BEF7D95E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013" y="1758950"/>
            <a:ext cx="11829973" cy="359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2487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25C238F-70DB-447F-8FC7-97C538FEC6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60360"/>
          <a:stretch/>
        </p:blipFill>
        <p:spPr>
          <a:xfrm>
            <a:off x="181013" y="1758950"/>
            <a:ext cx="4689437" cy="3594099"/>
          </a:xfrm>
          <a:prstGeom prst="rect">
            <a:avLst/>
          </a:prstGeom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3516FA8B-7774-485D-AB40-7EEF2A1D27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40"/>
          <a:stretch/>
        </p:blipFill>
        <p:spPr>
          <a:xfrm>
            <a:off x="4870451" y="1758949"/>
            <a:ext cx="7140536" cy="359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Content Placeholder 1"/>
          <p:cNvSpPr>
            <a:spLocks noGrp="1"/>
          </p:cNvSpPr>
          <p:nvPr>
            <p:ph idx="1"/>
          </p:nvPr>
        </p:nvSpPr>
        <p:spPr>
          <a:xfrm>
            <a:off x="1925638" y="2060576"/>
            <a:ext cx="8229600" cy="4525963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Comic Sans MS" panose="030F0702030302020204" pitchFamily="66" charset="0"/>
              </a:rPr>
              <a:t>Based on the BLOCKCHAIN</a:t>
            </a:r>
          </a:p>
          <a:p>
            <a:pPr lvl="2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Comic Sans MS" panose="030F0702030302020204" pitchFamily="66" charset="0"/>
              </a:rPr>
              <a:t>Public ledger of all transactions within the bitcoin network</a:t>
            </a:r>
          </a:p>
          <a:p>
            <a:pPr lvl="2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Comic Sans MS" panose="030F0702030302020204" pitchFamily="66" charset="0"/>
              </a:rPr>
              <a:t>All transactions are viewable</a:t>
            </a:r>
          </a:p>
          <a:p>
            <a:pPr lvl="2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Comic Sans MS" panose="030F0702030302020204" pitchFamily="66" charset="0"/>
              </a:rPr>
              <a:t>Distributed algorithm checks all transactions to ensure validity</a:t>
            </a:r>
          </a:p>
          <a:p>
            <a:pPr eaLnBrk="1" hangingPunct="1"/>
            <a:endParaRPr lang="en-US" alt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>
              <a:ea typeface="+mj-ea"/>
              <a:cs typeface="+mj-cs"/>
            </a:endParaRPr>
          </a:p>
        </p:txBody>
      </p:sp>
      <p:pic>
        <p:nvPicPr>
          <p:cNvPr id="46083" name="Content Placeholder 3" descr="Screen Shot 2014-04-09 at 11.01.1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501" b="-2475"/>
          <a:stretch>
            <a:fillRect/>
          </a:stretch>
        </p:blipFill>
        <p:spPr bwMode="auto">
          <a:xfrm>
            <a:off x="1925638" y="4911726"/>
            <a:ext cx="8229600" cy="167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4" descr="Screen Shot 2014-04-09 at 3.24.53 PM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575" y="152400"/>
            <a:ext cx="57356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91641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2057400"/>
            <a:ext cx="8229600" cy="4572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FFCC66"/>
                </a:solidFill>
                <a:latin typeface="Comic Sans MS" panose="030F0702030302020204" pitchFamily="66" charset="0"/>
              </a:rPr>
              <a:t>New bitcoins are installed into the economy through bitcoin “miners”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altLang="en-US" sz="2400" dirty="0">
              <a:latin typeface="Comic Sans MS" panose="030F0702030302020204" pitchFamily="66" charset="0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Comic Sans MS" panose="030F0702030302020204" pitchFamily="66" charset="0"/>
              </a:rPr>
              <a:t>Bitcoin members can choose to use their system to solve mathematical equations which verify the growing block chain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altLang="en-US" sz="2200" dirty="0">
              <a:latin typeface="Comic Sans MS" panose="030F0702030302020204" pitchFamily="66" charset="0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Comic Sans MS" panose="030F0702030302020204" pitchFamily="66" charset="0"/>
              </a:rPr>
              <a:t>Once the mathematical puzzle is solved, a block of bitcoins is confirmed. </a:t>
            </a:r>
          </a:p>
          <a:p>
            <a:pPr lvl="2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702030302020204" pitchFamily="66" charset="0"/>
              </a:rPr>
              <a:t>Miners receive the bitcoins for their work. </a:t>
            </a:r>
            <a:br>
              <a:rPr lang="en-US" altLang="en-US" sz="2000" dirty="0">
                <a:latin typeface="Comic Sans MS" panose="030F0702030302020204" pitchFamily="66" charset="0"/>
              </a:rPr>
            </a:br>
            <a:endParaRPr lang="en-US" altLang="en-US" sz="2000" dirty="0">
              <a:latin typeface="Comic Sans MS" panose="030F0702030302020204" pitchFamily="66" charset="0"/>
            </a:endParaRP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Comic Sans MS" panose="030F0702030302020204" pitchFamily="66" charset="0"/>
              </a:rPr>
              <a:t>Finite amount of bitcoins will be created :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altLang="en-US" sz="2400" dirty="0">
              <a:latin typeface="Comic Sans MS" panose="030F0702030302020204" pitchFamily="66" charset="0"/>
            </a:endParaRPr>
          </a:p>
          <a:p>
            <a:pPr lvl="2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1900" dirty="0">
                <a:latin typeface="Comic Sans MS" panose="030F0702030302020204" pitchFamily="66" charset="0"/>
              </a:rPr>
              <a:t>21 million expected by ~ 2140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altLang="en-US" sz="2400" dirty="0">
              <a:latin typeface="Comic Sans MS" panose="030F0702030302020204" pitchFamily="66" charset="0"/>
            </a:endParaRPr>
          </a:p>
          <a:p>
            <a:pPr lvl="1" eaLnBrk="1" hangingPunct="1">
              <a:lnSpc>
                <a:spcPct val="80000"/>
              </a:lnSpc>
            </a:pPr>
            <a:endParaRPr lang="en-US" altLang="en-US" sz="2200" dirty="0"/>
          </a:p>
          <a:p>
            <a:pPr lvl="1" eaLnBrk="1" hangingPunct="1">
              <a:lnSpc>
                <a:spcPct val="80000"/>
              </a:lnSpc>
            </a:pPr>
            <a:endParaRPr lang="en-US" altLang="en-US" sz="2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>
              <a:ea typeface="+mj-ea"/>
              <a:cs typeface="+mj-cs"/>
            </a:endParaRPr>
          </a:p>
        </p:txBody>
      </p:sp>
      <p:pic>
        <p:nvPicPr>
          <p:cNvPr id="47107" name="Picture 3" descr="Screen Shot 2014-04-09 at 11.03.11 P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550" y="280081"/>
            <a:ext cx="6946900" cy="142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1752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Client – Server Pros/Cons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3962400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Data is centralized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Network is stable and centrally controlled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Demand can significantly slow responses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Expenses rise to keep up with demand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4787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70985D0-2E7F-4D4E-923A-DA123908B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4" name="America's largest Bitcoin mining farm">
            <a:hlinkClick r:id="" action="ppaction://media"/>
            <a:extLst>
              <a:ext uri="{FF2B5EF4-FFF2-40B4-BE49-F238E27FC236}">
                <a16:creationId xmlns:a16="http://schemas.microsoft.com/office/drawing/2014/main" id="{12E9D7E7-8EEA-4F3A-9625-8B022931F5B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1614489" y="1063625"/>
            <a:ext cx="8816975" cy="5068888"/>
          </a:xfrm>
        </p:spPr>
      </p:pic>
    </p:spTree>
    <p:extLst>
      <p:ext uri="{BB962C8B-B14F-4D97-AF65-F5344CB8AC3E}">
        <p14:creationId xmlns:p14="http://schemas.microsoft.com/office/powerpoint/2010/main" val="2135258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45221-9215-4FD2-B90C-86811A835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nside a giant bitcoin mine">
            <a:hlinkClick r:id="" action="ppaction://media"/>
            <a:extLst>
              <a:ext uri="{FF2B5EF4-FFF2-40B4-BE49-F238E27FC236}">
                <a16:creationId xmlns:a16="http://schemas.microsoft.com/office/drawing/2014/main" id="{2392DDD5-55D3-4EE2-ACE1-1D8490F064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52739" y="577850"/>
            <a:ext cx="9640711" cy="54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831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B9CD74-A4AA-4821-AF13-2FF8080B6D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274320" indent="-274320">
              <a:buFont typeface="Wingdings 2"/>
              <a:buChar char=""/>
              <a:defRPr/>
            </a:pPr>
            <a:r>
              <a:rPr lang="en-US" dirty="0">
                <a:latin typeface="Comic Sans MS" panose="030F0702030302020204" pitchFamily="66" charset="0"/>
              </a:rPr>
              <a:t>2008: 1 bitcoin worth &lt; .$01</a:t>
            </a:r>
          </a:p>
          <a:p>
            <a:pPr marL="274320" indent="-274320">
              <a:buFont typeface="Wingdings 2"/>
              <a:buChar char=""/>
              <a:defRPr/>
            </a:pPr>
            <a:endParaRPr lang="en-US" dirty="0">
              <a:latin typeface="Comic Sans MS" panose="030F0702030302020204" pitchFamily="66" charset="0"/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en-US" dirty="0">
                <a:latin typeface="Comic Sans MS" panose="030F0702030302020204" pitchFamily="66" charset="0"/>
              </a:rPr>
              <a:t>August 2013: $100</a:t>
            </a:r>
          </a:p>
          <a:p>
            <a:pPr marL="274320" indent="-274320">
              <a:buFont typeface="Wingdings 2"/>
              <a:buChar char=""/>
              <a:defRPr/>
            </a:pPr>
            <a:endParaRPr lang="en-US" dirty="0">
              <a:latin typeface="Comic Sans MS" panose="030F0702030302020204" pitchFamily="66" charset="0"/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en-US" dirty="0">
                <a:latin typeface="Comic Sans MS" panose="030F0702030302020204" pitchFamily="66" charset="0"/>
              </a:rPr>
              <a:t>April 10, 2014 at 0700: $413.70</a:t>
            </a:r>
          </a:p>
          <a:p>
            <a:pPr marL="274320" indent="-274320">
              <a:buFont typeface="Wingdings 2"/>
              <a:buChar char=""/>
              <a:defRPr/>
            </a:pPr>
            <a:endParaRPr lang="en-US" dirty="0">
              <a:latin typeface="Comic Sans MS" panose="030F0702030302020204" pitchFamily="66" charset="0"/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en-US" dirty="0">
                <a:latin typeface="Comic Sans MS" panose="030F0702030302020204" pitchFamily="66" charset="0"/>
              </a:rPr>
              <a:t>January 7, 2015 at 2130: $298.68</a:t>
            </a:r>
          </a:p>
          <a:p>
            <a:pPr marL="274320" indent="-274320">
              <a:buFont typeface="Wingdings 2"/>
              <a:buChar char=""/>
              <a:defRPr/>
            </a:pPr>
            <a:endParaRPr lang="en-US" dirty="0">
              <a:latin typeface="Comic Sans MS" panose="030F0702030302020204" pitchFamily="66" charset="0"/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en-US" dirty="0">
                <a:latin typeface="Comic Sans MS" panose="030F0702030302020204" pitchFamily="66" charset="0"/>
              </a:rPr>
              <a:t>Feb 7, 2017 at 0730: $1,050.77</a:t>
            </a:r>
          </a:p>
          <a:p>
            <a:pPr marL="274320" indent="-274320">
              <a:buFont typeface="Wingdings 2"/>
              <a:buChar char=""/>
              <a:defRPr/>
            </a:pPr>
            <a:endParaRPr lang="en-US" dirty="0">
              <a:latin typeface="Comic Sans MS" panose="030F0702030302020204" pitchFamily="66" charset="0"/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en-US" b="1" dirty="0">
                <a:latin typeface="Comic Sans MS" panose="030F0702030302020204" pitchFamily="66" charset="0"/>
              </a:rPr>
              <a:t>December 17, 2017: $19,783.21</a:t>
            </a:r>
          </a:p>
          <a:p>
            <a:pPr marL="274320" indent="-274320">
              <a:buFont typeface="Wingdings 2"/>
              <a:buChar char=""/>
              <a:defRPr/>
            </a:pPr>
            <a:endParaRPr lang="en-US" dirty="0">
              <a:latin typeface="Comic Sans MS" panose="030F0702030302020204" pitchFamily="66" charset="0"/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en-US" dirty="0">
                <a:latin typeface="Comic Sans MS" panose="030F0702030302020204" pitchFamily="66" charset="0"/>
              </a:rPr>
              <a:t>April 25, 2018 at 0845: $8,881.76</a:t>
            </a:r>
          </a:p>
          <a:p>
            <a:pPr marL="274320" indent="-274320">
              <a:buFont typeface="Wingdings 2"/>
              <a:buChar char=""/>
              <a:defRPr/>
            </a:pPr>
            <a:endParaRPr lang="en-US" dirty="0">
              <a:latin typeface="Comic Sans MS" panose="030F0702030302020204" pitchFamily="66" charset="0"/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en-US" b="1" dirty="0">
                <a:latin typeface="Comic Sans MS" panose="030F0702030302020204" pitchFamily="66" charset="0"/>
              </a:rPr>
              <a:t>Today at 0710: $6,419.61</a:t>
            </a:r>
          </a:p>
          <a:p>
            <a:pPr marL="0" indent="0">
              <a:buNone/>
              <a:defRPr/>
            </a:pPr>
            <a:endParaRPr lang="en-US" dirty="0">
              <a:latin typeface="Comic Sans MS" panose="030F0702030302020204" pitchFamily="66" charset="0"/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en-US" sz="6400" dirty="0">
                <a:latin typeface="Comic Sans MS" panose="030F0702030302020204" pitchFamily="66" charset="0"/>
              </a:rPr>
              <a:t>Volatile!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3D7224-66BB-40B4-ACA7-4D156C3ED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dirty="0">
                <a:latin typeface="Comic Sans MS" panose="030F0702030302020204" pitchFamily="66" charset="0"/>
              </a:rPr>
              <a:t>Purchase Power</a:t>
            </a:r>
          </a:p>
        </p:txBody>
      </p:sp>
    </p:spTree>
    <p:extLst>
      <p:ext uri="{BB962C8B-B14F-4D97-AF65-F5344CB8AC3E}">
        <p14:creationId xmlns:p14="http://schemas.microsoft.com/office/powerpoint/2010/main" val="1979887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+mj-ea"/>
                <a:cs typeface="+mj-cs"/>
              </a:rPr>
              <a:t>Where do </a:t>
            </a:r>
            <a:r>
              <a:rPr lang="en-US" dirty="0"/>
              <a:t>I get it?</a:t>
            </a:r>
            <a:endParaRPr dirty="0">
              <a:ea typeface="+mj-ea"/>
              <a:cs typeface="+mj-cs"/>
            </a:endParaRPr>
          </a:p>
        </p:txBody>
      </p:sp>
      <p:pic>
        <p:nvPicPr>
          <p:cNvPr id="62466" name="Content Placeholder 3" descr="Screen Shot 2014-04-10 at 9.39.09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" r="20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308944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48D38-9215-429B-A2FF-8BA150147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do I get it?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A49A05-6812-444E-B0E5-4958AAEECA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31" y="1176337"/>
            <a:ext cx="3843338" cy="39338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BE2C8B-68E9-4DDB-A3E5-0AAE54146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274" y="1733552"/>
            <a:ext cx="5078926" cy="28066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E17118-3E51-44E5-9119-81C1201B80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856" y="274638"/>
            <a:ext cx="2157413" cy="19954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0834947-60B8-4707-8D44-AB1945DD89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38" y="4540250"/>
            <a:ext cx="4886664" cy="21439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47A55A8-002E-48DF-A28E-C4C58ABDCE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4140402"/>
            <a:ext cx="3644106" cy="2442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638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6D6EA-AF36-432D-8F68-6B096333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Bitcoin ATM</a:t>
            </a:r>
          </a:p>
        </p:txBody>
      </p:sp>
      <p:pic>
        <p:nvPicPr>
          <p:cNvPr id="4" name="Bitcoin ATM's Could Be Coming To A Gas Station Or Vape Store Near You (HBO)">
            <a:hlinkClick r:id="" action="ppaction://media"/>
            <a:extLst>
              <a:ext uri="{FF2B5EF4-FFF2-40B4-BE49-F238E27FC236}">
                <a16:creationId xmlns:a16="http://schemas.microsoft.com/office/drawing/2014/main" id="{D35B7308-0FC2-4DBE-B83F-6297CB547DE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81200" y="1639888"/>
            <a:ext cx="8229600" cy="4629150"/>
          </a:xfrm>
        </p:spPr>
      </p:pic>
    </p:spTree>
    <p:extLst>
      <p:ext uri="{BB962C8B-B14F-4D97-AF65-F5344CB8AC3E}">
        <p14:creationId xmlns:p14="http://schemas.microsoft.com/office/powerpoint/2010/main" val="297507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0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C227A-B9B4-401E-8F48-698001208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mic Sans MS" panose="030F0702030302020204" pitchFamily="66" charset="0"/>
              </a:rPr>
              <a:t>CoinATM</a:t>
            </a:r>
            <a:r>
              <a:rPr lang="en-US" dirty="0">
                <a:latin typeface="Comic Sans MS" panose="030F0702030302020204" pitchFamily="66" charset="0"/>
              </a:rPr>
              <a:t> Radar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215CBA-82A9-4C45-9016-47978973A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" y="1280034"/>
            <a:ext cx="10261600" cy="539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85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4B10A-4B27-47FC-8F80-92CD4402F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Wallets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767AB-FE82-444E-8B48-B205AA9DF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CC66"/>
                </a:solidFill>
                <a:latin typeface="Comic Sans MS" panose="030F0702030302020204" pitchFamily="66" charset="0"/>
              </a:rPr>
              <a:t>Several different types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rgbClr val="FFCC66"/>
              </a:solidFill>
              <a:latin typeface="Comic Sans MS" panose="030F0702030302020204" pitchFamily="66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Hardware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Online Accounts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Mobile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Desktop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Paper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70F87E-81EA-439A-A793-014244B53E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892" y="601503"/>
            <a:ext cx="4003909" cy="24526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E7A100-E30C-418F-A798-1A13961FA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2151" y="4494627"/>
            <a:ext cx="3260249" cy="20584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B6B542-87A2-4B25-A34A-1443FF9788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811" y="149828"/>
            <a:ext cx="1935264" cy="14503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20C818-581E-48FD-BAA2-5FB6592695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051" y="5445758"/>
            <a:ext cx="6385493" cy="1143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E6F48C-BFE0-41EA-B968-E0AF424E14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394" y="2241551"/>
            <a:ext cx="46863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66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Content Placeholder 4" descr="Screen Shot 2014-04-10 at 1.16.52 PM.png">
            <a:extLst>
              <a:ext uri="{FF2B5EF4-FFF2-40B4-BE49-F238E27FC236}">
                <a16:creationId xmlns:a16="http://schemas.microsoft.com/office/drawing/2014/main" id="{BE77B19A-F895-46A4-BA43-08FDF25401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57" r="-10457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3BB8A23-24F8-4A01-A6B5-412F76D5F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dirty="0">
                <a:latin typeface="Comic Sans MS" panose="030F0702030302020204" pitchFamily="66" charset="0"/>
              </a:rPr>
              <a:t>Where and what can I buy?</a:t>
            </a:r>
          </a:p>
        </p:txBody>
      </p:sp>
    </p:spTree>
    <p:extLst>
      <p:ext uri="{BB962C8B-B14F-4D97-AF65-F5344CB8AC3E}">
        <p14:creationId xmlns:p14="http://schemas.microsoft.com/office/powerpoint/2010/main" val="18768393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Content Placeholder 3" descr="Screen Shot 2014-04-10 at 1.17.07 PM.png">
            <a:extLst>
              <a:ext uri="{FF2B5EF4-FFF2-40B4-BE49-F238E27FC236}">
                <a16:creationId xmlns:a16="http://schemas.microsoft.com/office/drawing/2014/main" id="{667BD98F-1F2A-4BF5-AA3D-1CFBF6BB41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" r="-428"/>
          <a:stretch/>
        </p:blipFill>
        <p:spPr>
          <a:xfrm>
            <a:off x="5224123" y="1448605"/>
            <a:ext cx="1948543" cy="262303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5956A8D-B026-47F5-824B-C6963870D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>
              <a:ea typeface="+mj-ea"/>
              <a:cs typeface="+mj-cs"/>
            </a:endParaRPr>
          </a:p>
        </p:txBody>
      </p:sp>
      <p:pic>
        <p:nvPicPr>
          <p:cNvPr id="53252" name="Picture 4" descr="Screen Shot 2014-04-09 at 3.24.53 PM.png">
            <a:extLst>
              <a:ext uri="{FF2B5EF4-FFF2-40B4-BE49-F238E27FC236}">
                <a16:creationId xmlns:a16="http://schemas.microsoft.com/office/drawing/2014/main" id="{F7B8595B-F720-4119-A5E7-5770947D32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575" y="152400"/>
            <a:ext cx="57356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60E2601-AE1D-48E3-8B30-A53209F1C5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088" y="4387363"/>
            <a:ext cx="3759198" cy="21145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2C0543-CE5B-4B78-BA1C-2ECA5C7CBF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3402" y="1565320"/>
            <a:ext cx="3471998" cy="14774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7FB464-EB66-4A0B-8C79-3780FC1291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7872" y="1565321"/>
            <a:ext cx="3810000" cy="18266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95A90C7-737B-4613-AA90-DB4DE561BB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2100" y="4228353"/>
            <a:ext cx="4512129" cy="24048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45FD8F-5AC6-421E-A1F7-0A4842534C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5121" y="3236486"/>
            <a:ext cx="3414507" cy="13808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7F93F2-2F5F-4AF1-A885-C045BF12349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015" y="3557445"/>
            <a:ext cx="2788793" cy="188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60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94032-9B70-4C8C-BF03-ECC83B4B6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62"/>
          </a:xfrm>
        </p:spPr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Peer to Peer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F25E3-4AF8-4AE8-9234-B0C9E870F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914400"/>
            <a:ext cx="8229600" cy="3733800"/>
          </a:xfrm>
        </p:spPr>
        <p:txBody>
          <a:bodyPr/>
          <a:lstStyle/>
          <a:p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Peers are nodes in the network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Peers can act as both client and server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Files can be requested and/or shared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365450-A5F0-4C36-A8C2-7C53B5DE51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58"/>
          <a:stretch/>
        </p:blipFill>
        <p:spPr>
          <a:xfrm>
            <a:off x="4495800" y="3657601"/>
            <a:ext cx="3200400" cy="310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7834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7019C-F645-4F92-9156-1B20FB813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ke vending machine that accepts Bitcoin payments through Lightning Network">
            <a:hlinkClick r:id="" action="ppaction://media"/>
            <a:extLst>
              <a:ext uri="{FF2B5EF4-FFF2-40B4-BE49-F238E27FC236}">
                <a16:creationId xmlns:a16="http://schemas.microsoft.com/office/drawing/2014/main" id="{CE7CD2A3-9CB9-4D56-A6C7-9C926643582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33850" y="224722"/>
            <a:ext cx="3487738" cy="6153854"/>
          </a:xfrm>
        </p:spPr>
      </p:pic>
    </p:spTree>
    <p:extLst>
      <p:ext uri="{BB962C8B-B14F-4D97-AF65-F5344CB8AC3E}">
        <p14:creationId xmlns:p14="http://schemas.microsoft.com/office/powerpoint/2010/main" val="1359578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3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DF2B4-117D-4565-BFAD-C3FEAFD77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DARK WEB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056B2C9-4E3F-4E0C-9FDB-996740D579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700" y="1761061"/>
            <a:ext cx="6305549" cy="4822301"/>
          </a:xfrm>
        </p:spPr>
      </p:pic>
    </p:spTree>
    <p:extLst>
      <p:ext uri="{BB962C8B-B14F-4D97-AF65-F5344CB8AC3E}">
        <p14:creationId xmlns:p14="http://schemas.microsoft.com/office/powerpoint/2010/main" val="5833463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B448D-7D6D-4F63-BBFC-6D9D6AD00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755D2-D287-43A3-B412-758839B87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1BB8C8-1332-46AF-A04A-F37AC9BC9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600" y="82243"/>
            <a:ext cx="5753099" cy="28533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765EBC-8F71-467B-BC82-7F4C68097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450" y="2877359"/>
            <a:ext cx="8483600" cy="378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0992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137B8-CCEC-4B6E-8B4F-907E7A630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0"/>
            <a:ext cx="10972800" cy="1143000"/>
          </a:xfrm>
        </p:spPr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Laundering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99E9F7-F716-40E4-8509-1597D2955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369" y="52953"/>
            <a:ext cx="3471362" cy="1276579"/>
          </a:xfrm>
          <a:prstGeom prst="rect">
            <a:avLst/>
          </a:prstGeom>
        </p:spPr>
      </p:pic>
      <p:pic>
        <p:nvPicPr>
          <p:cNvPr id="8" name="Step-by-Step_ How to exchange digital assets with ShapeShift.io">
            <a:hlinkClick r:id="" action="ppaction://media"/>
            <a:extLst>
              <a:ext uri="{FF2B5EF4-FFF2-40B4-BE49-F238E27FC236}">
                <a16:creationId xmlns:a16="http://schemas.microsoft.com/office/drawing/2014/main" id="{8D69C9CA-525A-403D-9466-5BAAC97C79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3950" y="1329532"/>
            <a:ext cx="9296400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775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6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AF46F8F-58B6-4BED-A067-44AB70253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569" y="2910453"/>
            <a:ext cx="3471362" cy="12765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DA8F6C-035F-4F67-92C0-3CF2B4F9B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650" y="725771"/>
            <a:ext cx="1309477" cy="13144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0DF78-8D0A-442A-B5F2-285F800D1B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565" y="2491354"/>
            <a:ext cx="2124005" cy="14541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4B1238-99D1-45DF-BAE1-23F1FF2B1A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20" y="4693672"/>
            <a:ext cx="1590107" cy="1580127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9726C3F3-B67A-490C-BA04-00E7107813A8}"/>
              </a:ext>
            </a:extLst>
          </p:cNvPr>
          <p:cNvSpPr/>
          <p:nvPr/>
        </p:nvSpPr>
        <p:spPr>
          <a:xfrm rot="1740225">
            <a:off x="2247405" y="1811737"/>
            <a:ext cx="2415706" cy="249009"/>
          </a:xfrm>
          <a:prstGeom prst="rightArrow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21FEA018-465C-4A71-9F11-476F59889F7C}"/>
              </a:ext>
            </a:extLst>
          </p:cNvPr>
          <p:cNvSpPr/>
          <p:nvPr/>
        </p:nvSpPr>
        <p:spPr>
          <a:xfrm>
            <a:off x="2606555" y="3192008"/>
            <a:ext cx="913730" cy="223717"/>
          </a:xfrm>
          <a:prstGeom prst="rightArrow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3A7B71B1-3848-4B6A-A3E3-62DEC89EC83B}"/>
              </a:ext>
            </a:extLst>
          </p:cNvPr>
          <p:cNvSpPr/>
          <p:nvPr/>
        </p:nvSpPr>
        <p:spPr>
          <a:xfrm rot="19459635">
            <a:off x="2104189" y="5077640"/>
            <a:ext cx="2415706" cy="249009"/>
          </a:xfrm>
          <a:prstGeom prst="rightArrow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43DABBA-8B03-42F5-8CEB-3AB42B0BDE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5750" y="2463098"/>
            <a:ext cx="2209002" cy="2171287"/>
          </a:xfrm>
          <a:prstGeom prst="rect">
            <a:avLst/>
          </a:prstGeom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C33B84C4-A25A-4FF9-92DB-2AAE6C2B1CA3}"/>
              </a:ext>
            </a:extLst>
          </p:cNvPr>
          <p:cNvSpPr/>
          <p:nvPr/>
        </p:nvSpPr>
        <p:spPr>
          <a:xfrm>
            <a:off x="7278459" y="3429000"/>
            <a:ext cx="1647030" cy="260815"/>
          </a:xfrm>
          <a:prstGeom prst="rightArrow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2735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EE911-2FD2-4D21-AED3-037E305C9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Ransomware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702F71-7500-416F-97B3-BB69D9D88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0763" y="1308100"/>
            <a:ext cx="7915040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89129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9454B-844D-459C-964C-37FA799D0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Extortion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06FC05-96B5-4338-9379-9B9596545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6475" y="1303338"/>
            <a:ext cx="4991262" cy="544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8806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13E93-EA67-4C32-8055-C6B183E09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Prostitution / Human Trafficking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2B2B30-207C-4B68-960F-60D68F02E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896" y="1417638"/>
            <a:ext cx="6903453" cy="524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45088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20CE0-38A9-4218-A08B-49E74551E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FFCC00"/>
                </a:solidFill>
                <a:latin typeface="Comic Sans MS" panose="030F0702030302020204" pitchFamily="66" charset="0"/>
              </a:rPr>
              <a:t>Where?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Mobile Devices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Tablets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Computers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Paper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4DB21F8-9186-4B7B-932C-A8F9F7D6D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Cryptocurrency Evidence</a:t>
            </a:r>
          </a:p>
        </p:txBody>
      </p:sp>
    </p:spTree>
    <p:extLst>
      <p:ext uri="{BB962C8B-B14F-4D97-AF65-F5344CB8AC3E}">
        <p14:creationId xmlns:p14="http://schemas.microsoft.com/office/powerpoint/2010/main" val="117588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20CE0-38A9-4218-A08B-49E74551E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FFCC00"/>
                </a:solidFill>
                <a:latin typeface="Comic Sans MS" panose="030F0702030302020204" pitchFamily="66" charset="0"/>
              </a:rPr>
              <a:t>What?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Addresses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Wallets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Passwords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latin typeface="Comic Sans MS" panose="030F0702030302020204" pitchFamily="66" charset="0"/>
              </a:rPr>
              <a:t>Seedphrases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4DB21F8-9186-4B7B-932C-A8F9F7D6D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Cryptocurrency Evidence</a:t>
            </a:r>
          </a:p>
        </p:txBody>
      </p:sp>
    </p:spTree>
    <p:extLst>
      <p:ext uri="{BB962C8B-B14F-4D97-AF65-F5344CB8AC3E}">
        <p14:creationId xmlns:p14="http://schemas.microsoft.com/office/powerpoint/2010/main" val="33369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C0D6E-912B-4495-9E58-E543C5CEE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>
                <a:latin typeface="Comic Sans MS" panose="030F0702030302020204" pitchFamily="66" charset="0"/>
              </a:rPr>
              <a:t>P2P Pros/Cons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BE5A0-9D24-4D62-B9F3-14162F02F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File sharing dependent on peers in network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Less expensive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No single central server</a:t>
            </a:r>
          </a:p>
        </p:txBody>
      </p:sp>
    </p:spTree>
    <p:extLst>
      <p:ext uri="{BB962C8B-B14F-4D97-AF65-F5344CB8AC3E}">
        <p14:creationId xmlns:p14="http://schemas.microsoft.com/office/powerpoint/2010/main" val="463949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70305-791F-4B26-8A74-F204D0F92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258762"/>
            <a:ext cx="10972800" cy="1143000"/>
          </a:xfrm>
        </p:spPr>
        <p:txBody>
          <a:bodyPr/>
          <a:lstStyle/>
          <a:p>
            <a:r>
              <a:rPr lang="en-US" dirty="0"/>
              <a:t>Crypto Seizure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9DC29-DEB0-4D31-959C-164F73258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Exchange Storage for LE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Hardware/Software Wallets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>
                <a:latin typeface="Comic Sans MS" panose="030F0702030302020204" pitchFamily="66" charset="0"/>
              </a:rPr>
              <a:t>Trezor</a:t>
            </a:r>
            <a:endParaRPr lang="en-US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Paper Wallets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18C55D-BBCD-466B-B83F-562A4D1CA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750" y="4507520"/>
            <a:ext cx="2504094" cy="13436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5F1D95-DFBF-4358-A012-590A6E8442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544" y="2124101"/>
            <a:ext cx="3431606" cy="210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25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2E4C7-0BA6-48F2-9DEA-2F02448B3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Crypto Tracing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30023-9114-48AC-B1E5-BEFD47754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BLOCKSEER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CIPHERTRACE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ELLIPTIC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Comic Sans MS" panose="030F0702030302020204" pitchFamily="66" charset="0"/>
              </a:rPr>
              <a:t>CHAINALYSIS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8F8424-7D55-4DAB-B433-D1A94A9BB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298" y="1181100"/>
            <a:ext cx="3101502" cy="17099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44903B-2473-41D2-BB86-0245E75C4D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294" y="2448678"/>
            <a:ext cx="5131406" cy="19606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4235B0-3370-4235-911E-FDD7F97360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2425" y="3101665"/>
            <a:ext cx="3867150" cy="17500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EA174F-5957-4D93-B8D4-2608308892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2099" y="4497784"/>
            <a:ext cx="4533900" cy="235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5938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C7BE5-A9DB-45ED-AB22-0FCE4579F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EB9C2F-2B41-44C9-A91A-B0C93F45F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504" y="585788"/>
            <a:ext cx="8589668" cy="544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330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37B06-CFBC-4E4A-86ED-A31CFFAE8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>
                <a:latin typeface="Comic Sans MS" panose="030F0702030302020204" pitchFamily="66" charset="0"/>
              </a:rPr>
              <a:t>Hash Values</a:t>
            </a:r>
            <a:endParaRPr lang="en-US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 descr="Screen Shot 2018-02-13 at 10.50.44 PM.png">
            <a:extLst>
              <a:ext uri="{FF2B5EF4-FFF2-40B4-BE49-F238E27FC236}">
                <a16:creationId xmlns:a16="http://schemas.microsoft.com/office/drawing/2014/main" id="{E2A2C03F-5ACC-4B43-A2E5-4EAD83CEC3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108" y="1676400"/>
            <a:ext cx="8129785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072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EA0B3F9-210B-4A6B-9DBC-96B0812BA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omic Sans MS" panose="030F0702030302020204" pitchFamily="66" charset="0"/>
              </a:rPr>
              <a:t>A Medium of exchange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latin typeface="Comic Sans MS" panose="030F0702030302020204" pitchFamily="66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omic Sans MS" panose="030F0702030302020204" pitchFamily="66" charset="0"/>
              </a:rPr>
              <a:t>Historically had been backed by precious metals or jewels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latin typeface="Comic Sans MS" panose="030F0702030302020204" pitchFamily="66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omic Sans MS" panose="030F0702030302020204" pitchFamily="66" charset="0"/>
              </a:rPr>
              <a:t>Now: Fiat Currencies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Comic Sans MS" panose="030F0702030302020204" pitchFamily="66" charset="0"/>
              </a:rPr>
              <a:t>Is currency because the government says it is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sz="2400" dirty="0">
              <a:latin typeface="Comic Sans MS" panose="030F0702030302020204" pitchFamily="66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Comic Sans MS" panose="030F0702030302020204" pitchFamily="66" charset="0"/>
              </a:rPr>
              <a:t>Real currency is federally regulated and, as such, offers protections.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DCD52C-8BE0-4275-8CB0-A818F2AB9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2" y="296069"/>
            <a:ext cx="10972800" cy="1143000"/>
          </a:xfrm>
        </p:spPr>
        <p:txBody>
          <a:bodyPr/>
          <a:lstStyle/>
          <a:p>
            <a:pPr>
              <a:defRPr/>
            </a:pPr>
            <a:r>
              <a:rPr dirty="0">
                <a:latin typeface="Comic Sans MS" panose="030F0702030302020204" pitchFamily="66" charset="0"/>
              </a:rPr>
              <a:t>Currency</a:t>
            </a:r>
          </a:p>
        </p:txBody>
      </p:sp>
    </p:spTree>
    <p:extLst>
      <p:ext uri="{BB962C8B-B14F-4D97-AF65-F5344CB8AC3E}">
        <p14:creationId xmlns:p14="http://schemas.microsoft.com/office/powerpoint/2010/main" val="39960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7A8BA0A5-12B2-444E-B25F-DF8673052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dirty="0"/>
              <a:t>FinCEN’s regulations define currency (also referred to as “real” currency) as: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 marL="320040" lvl="1" indent="0">
              <a:buNone/>
            </a:pPr>
            <a:r>
              <a:rPr lang="en-US" altLang="en-US" dirty="0"/>
              <a:t> “the coin and paper money of the United States or of any other country that is designated as legal tender and that circulates and is customarily used and accepted as a medium of exchange in the country of issuance.” </a:t>
            </a:r>
          </a:p>
          <a:p>
            <a:pPr marL="0" indent="0"/>
            <a:endParaRPr lang="en-US" altLang="en-US" dirty="0"/>
          </a:p>
          <a:p>
            <a:pPr marL="0" indent="0"/>
            <a:endParaRPr lang="en-US" altLang="en-US" dirty="0"/>
          </a:p>
        </p:txBody>
      </p:sp>
      <p:pic>
        <p:nvPicPr>
          <p:cNvPr id="16386" name="Content Placeholder 3" descr="Screen Shot 2014-04-03 at 2.04.18 PM.png">
            <a:extLst>
              <a:ext uri="{FF2B5EF4-FFF2-40B4-BE49-F238E27FC236}">
                <a16:creationId xmlns:a16="http://schemas.microsoft.com/office/drawing/2014/main" id="{D9701C8B-075A-4700-8BAB-2408D207FE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-7539"/>
          <a:stretch>
            <a:fillRect/>
          </a:stretch>
        </p:blipFill>
        <p:spPr>
          <a:xfrm>
            <a:off x="1981200" y="152400"/>
            <a:ext cx="8229600" cy="1811338"/>
          </a:xfrm>
        </p:spPr>
      </p:pic>
    </p:spTree>
    <p:extLst>
      <p:ext uri="{BB962C8B-B14F-4D97-AF65-F5344CB8AC3E}">
        <p14:creationId xmlns:p14="http://schemas.microsoft.com/office/powerpoint/2010/main" val="33894037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2416</TotalTime>
  <Words>983</Words>
  <Application>Microsoft Office PowerPoint</Application>
  <PresentationFormat>Widescreen</PresentationFormat>
  <Paragraphs>290</Paragraphs>
  <Slides>62</Slides>
  <Notes>5</Notes>
  <HiddenSlides>0</HiddenSlides>
  <MMClips>8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71" baseType="lpstr">
      <vt:lpstr>Arial</vt:lpstr>
      <vt:lpstr>Book Antiqua</vt:lpstr>
      <vt:lpstr>Calibri</vt:lpstr>
      <vt:lpstr>Comic Sans MS</vt:lpstr>
      <vt:lpstr>Lucida Sans</vt:lpstr>
      <vt:lpstr>Wingdings</vt:lpstr>
      <vt:lpstr>Wingdings 2</vt:lpstr>
      <vt:lpstr>Wingdings 3</vt:lpstr>
      <vt:lpstr>Apex</vt:lpstr>
      <vt:lpstr>Crypto Currency</vt:lpstr>
      <vt:lpstr>What is the Internet?</vt:lpstr>
      <vt:lpstr>Client - Server</vt:lpstr>
      <vt:lpstr>Client – Server Pros/Cons</vt:lpstr>
      <vt:lpstr>Peer to Peer</vt:lpstr>
      <vt:lpstr> P2P Pros/Cons</vt:lpstr>
      <vt:lpstr> Hash Values</vt:lpstr>
      <vt:lpstr>Currency</vt:lpstr>
      <vt:lpstr>PowerPoint Presentation</vt:lpstr>
      <vt:lpstr>Real Currency</vt:lpstr>
      <vt:lpstr>Virtual Currency</vt:lpstr>
      <vt:lpstr>PowerPoint Presentation</vt:lpstr>
      <vt:lpstr>Closed Virtual Currencies</vt:lpstr>
      <vt:lpstr>WORLD OF WARCRAFT</vt:lpstr>
      <vt:lpstr>One Direction Virtual Currency</vt:lpstr>
      <vt:lpstr>PowerPoint Presentation</vt:lpstr>
      <vt:lpstr>Convertible Virtual Currency</vt:lpstr>
      <vt:lpstr>Centralized Convertible Virtual Currency</vt:lpstr>
      <vt:lpstr>PowerPoint Presentation</vt:lpstr>
      <vt:lpstr>PowerPoint Presentation</vt:lpstr>
      <vt:lpstr>Centralized Convertible Virtual Currency</vt:lpstr>
      <vt:lpstr>Linden Dollars</vt:lpstr>
      <vt:lpstr>Exchange </vt:lpstr>
      <vt:lpstr>PowerPoint Presentation</vt:lpstr>
      <vt:lpstr>Money Laundering</vt:lpstr>
      <vt:lpstr>PowerPoint Presentation</vt:lpstr>
      <vt:lpstr>PowerPoint Presentation</vt:lpstr>
      <vt:lpstr>PowerPoint Presentation</vt:lpstr>
      <vt:lpstr>Decentralized Convertible Virtual Currency</vt:lpstr>
      <vt:lpstr>PowerPoint Presentation</vt:lpstr>
      <vt:lpstr>PowerPoint Presentation</vt:lpstr>
      <vt:lpstr>PowerPoint Presentation</vt:lpstr>
      <vt:lpstr>PowerPoint Presentation</vt:lpstr>
      <vt:lpstr>BITCOIN IS BORN</vt:lpstr>
      <vt:lpstr>Public Key Cryptography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Purchase Power</vt:lpstr>
      <vt:lpstr>Where do I get it?</vt:lpstr>
      <vt:lpstr>Where do I get it?</vt:lpstr>
      <vt:lpstr>Bitcoin ATM</vt:lpstr>
      <vt:lpstr>CoinATM Radar</vt:lpstr>
      <vt:lpstr>Wallets</vt:lpstr>
      <vt:lpstr>Where and what can I buy?</vt:lpstr>
      <vt:lpstr>PowerPoint Presentation</vt:lpstr>
      <vt:lpstr>PowerPoint Presentation</vt:lpstr>
      <vt:lpstr>DARK WEB</vt:lpstr>
      <vt:lpstr>PowerPoint Presentation</vt:lpstr>
      <vt:lpstr>Laundering</vt:lpstr>
      <vt:lpstr>PowerPoint Presentation</vt:lpstr>
      <vt:lpstr>Ransomware</vt:lpstr>
      <vt:lpstr>Extortion</vt:lpstr>
      <vt:lpstr>Prostitution / Human Trafficking</vt:lpstr>
      <vt:lpstr>Cryptocurrency Evidence</vt:lpstr>
      <vt:lpstr>Cryptocurrency Evidence</vt:lpstr>
      <vt:lpstr>Crypto Seizure</vt:lpstr>
      <vt:lpstr>Crypto Tracing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ssmith</dc:creator>
  <cp:lastModifiedBy>ssmith</cp:lastModifiedBy>
  <cp:revision>31</cp:revision>
  <dcterms:created xsi:type="dcterms:W3CDTF">2018-10-01T03:26:52Z</dcterms:created>
  <dcterms:modified xsi:type="dcterms:W3CDTF">2018-10-02T20:05:52Z</dcterms:modified>
</cp:coreProperties>
</file>