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5" r:id="rId1"/>
  </p:sldMasterIdLst>
  <p:sldIdLst>
    <p:sldId id="256" r:id="rId2"/>
    <p:sldId id="272" r:id="rId3"/>
    <p:sldId id="257" r:id="rId4"/>
    <p:sldId id="273" r:id="rId5"/>
    <p:sldId id="258" r:id="rId6"/>
    <p:sldId id="274" r:id="rId7"/>
    <p:sldId id="277" r:id="rId8"/>
    <p:sldId id="259" r:id="rId9"/>
    <p:sldId id="260" r:id="rId10"/>
    <p:sldId id="276" r:id="rId11"/>
    <p:sldId id="263" r:id="rId12"/>
    <p:sldId id="268" r:id="rId13"/>
    <p:sldId id="264" r:id="rId14"/>
    <p:sldId id="275" r:id="rId15"/>
    <p:sldId id="265" r:id="rId16"/>
    <p:sldId id="266" r:id="rId17"/>
    <p:sldId id="267" r:id="rId18"/>
    <p:sldId id="269" r:id="rId19"/>
    <p:sldId id="270" r:id="rId20"/>
    <p:sldId id="271" r:id="rId21"/>
    <p:sldId id="283" r:id="rId22"/>
    <p:sldId id="279" r:id="rId23"/>
    <p:sldId id="280" r:id="rId24"/>
    <p:sldId id="281" r:id="rId25"/>
    <p:sldId id="282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84" y="7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2964-7347-45A3-9C0C-F64DC741E05A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895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2964-7347-45A3-9C0C-F64DC741E05A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502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2964-7347-45A3-9C0C-F64DC741E05A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5182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2964-7347-45A3-9C0C-F64DC741E05A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634836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2964-7347-45A3-9C0C-F64DC741E05A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479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2964-7347-45A3-9C0C-F64DC741E05A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2221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2964-7347-45A3-9C0C-F64DC741E05A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6308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2964-7347-45A3-9C0C-F64DC741E05A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3317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2964-7347-45A3-9C0C-F64DC741E05A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710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2964-7347-45A3-9C0C-F64DC741E05A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65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2964-7347-45A3-9C0C-F64DC741E05A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293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2964-7347-45A3-9C0C-F64DC741E05A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30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2964-7347-45A3-9C0C-F64DC741E05A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753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2964-7347-45A3-9C0C-F64DC741E05A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944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2964-7347-45A3-9C0C-F64DC741E05A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171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2964-7347-45A3-9C0C-F64DC741E05A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316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2964-7347-45A3-9C0C-F64DC741E05A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126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F3AC2964-7347-45A3-9C0C-F64DC741E05A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DB4C8-1A24-4F53-834C-F18437C81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7057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  <p:sldLayoutId id="2147483855" r:id="rId10"/>
    <p:sldLayoutId id="2147483856" r:id="rId11"/>
    <p:sldLayoutId id="2147483857" r:id="rId12"/>
    <p:sldLayoutId id="2147483858" r:id="rId13"/>
    <p:sldLayoutId id="2147483859" r:id="rId14"/>
    <p:sldLayoutId id="2147483860" r:id="rId15"/>
    <p:sldLayoutId id="2147483861" r:id="rId16"/>
    <p:sldLayoutId id="214748386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cap="none" dirty="0" smtClean="0"/>
              <a:t>California Electronic Communications Privacy Act</a:t>
            </a:r>
            <a:endParaRPr lang="en-US" sz="6000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2753" y="5182315"/>
            <a:ext cx="8767860" cy="1041399"/>
          </a:xfrm>
        </p:spPr>
        <p:txBody>
          <a:bodyPr>
            <a:normAutofit/>
          </a:bodyPr>
          <a:lstStyle/>
          <a:p>
            <a:r>
              <a:rPr lang="en-US" sz="4800" b="1" i="1" dirty="0" err="1" smtClean="0">
                <a:solidFill>
                  <a:schemeClr val="tx1"/>
                </a:solidFill>
              </a:rPr>
              <a:t>Calecpa</a:t>
            </a:r>
            <a:endParaRPr lang="en-US" sz="4800" b="1" i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495504" y="6117465"/>
            <a:ext cx="34386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Current as </a:t>
            </a:r>
            <a:r>
              <a:rPr lang="en-US" b="1" smtClean="0"/>
              <a:t>of </a:t>
            </a:r>
            <a:r>
              <a:rPr lang="en-US" b="1" smtClean="0"/>
              <a:t>4 </a:t>
            </a:r>
            <a:r>
              <a:rPr lang="en-US" b="1" smtClean="0"/>
              <a:t>OCT </a:t>
            </a:r>
            <a:r>
              <a:rPr lang="en-US" b="1" smtClean="0"/>
              <a:t>2018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36856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4293" y="2662519"/>
            <a:ext cx="8946541" cy="2965549"/>
          </a:xfrm>
        </p:spPr>
        <p:txBody>
          <a:bodyPr/>
          <a:lstStyle/>
          <a:p>
            <a:pPr marL="502920" indent="-457200">
              <a:buFont typeface="+mj-lt"/>
              <a:buAutoNum type="arabicPeriod" startAt="5"/>
            </a:pPr>
            <a:r>
              <a:rPr lang="en-US" sz="2400" dirty="0"/>
              <a:t>Good faith belief that an emergency involving danger of death or serious physical injury requires access</a:t>
            </a:r>
          </a:p>
          <a:p>
            <a:pPr marL="502920" indent="-457200">
              <a:buFont typeface="+mj-lt"/>
              <a:buAutoNum type="arabicPeriod" startAt="5"/>
            </a:pPr>
            <a:r>
              <a:rPr lang="en-US" sz="2400" dirty="0"/>
              <a:t>Good faith belief that device is lost/stolen/abandoned – </a:t>
            </a:r>
            <a:r>
              <a:rPr lang="en-US" sz="2400" b="1" u="sng" dirty="0"/>
              <a:t>but only to ID owner</a:t>
            </a:r>
          </a:p>
          <a:p>
            <a:pPr marL="502920" indent="-457200">
              <a:buFont typeface="+mj-lt"/>
              <a:buAutoNum type="arabicPeriod" startAt="5"/>
            </a:pPr>
            <a:r>
              <a:rPr lang="en-US" sz="2400" dirty="0"/>
              <a:t>Seized from an inmate or found in a prison</a:t>
            </a:r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Obtaining Information – From the Phone</a:t>
            </a:r>
            <a:br>
              <a:rPr lang="en-US" dirty="0" smtClean="0"/>
            </a:br>
            <a:r>
              <a:rPr lang="en-US" sz="3200" dirty="0" smtClean="0"/>
              <a:t>Penal </a:t>
            </a:r>
            <a:r>
              <a:rPr lang="en-US" sz="3200" dirty="0"/>
              <a:t>Code § </a:t>
            </a:r>
            <a:r>
              <a:rPr lang="en-US" sz="3200" dirty="0" smtClean="0"/>
              <a:t>1546.1(c)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83198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Penal Code § 1546:  Definitions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31520" lvl="1" indent="-457200">
              <a:buFont typeface="+mj-lt"/>
              <a:buAutoNum type="arabicPeriod"/>
            </a:pPr>
            <a:endParaRPr lang="en-US" dirty="0"/>
          </a:p>
          <a:p>
            <a:pPr marL="274320" lvl="1" indent="0">
              <a:buNone/>
            </a:pPr>
            <a:r>
              <a:rPr lang="en-US" sz="3200" b="1" dirty="0" smtClean="0"/>
              <a:t>Specific Consent:</a:t>
            </a:r>
          </a:p>
          <a:p>
            <a:pPr marL="274320" lvl="1" indent="0">
              <a:buNone/>
            </a:pPr>
            <a:endParaRPr lang="en-US" sz="3200" dirty="0" smtClean="0"/>
          </a:p>
          <a:p>
            <a:pPr marL="274320" lvl="1" indent="0">
              <a:buNone/>
            </a:pPr>
            <a:r>
              <a:rPr lang="en-US" sz="3200" dirty="0" smtClean="0"/>
              <a:t>Consent provided </a:t>
            </a:r>
            <a:r>
              <a:rPr lang="en-US" sz="3200" i="1" dirty="0" smtClean="0"/>
              <a:t>directly</a:t>
            </a:r>
            <a:r>
              <a:rPr lang="en-US" sz="3200" dirty="0" smtClean="0"/>
              <a:t> to the government entity seeking information</a:t>
            </a:r>
          </a:p>
          <a:p>
            <a:pPr marL="274320" lvl="1" indent="0">
              <a:buNone/>
            </a:pPr>
            <a:endParaRPr lang="en-US" sz="3200" dirty="0"/>
          </a:p>
          <a:p>
            <a:pPr marL="548640" lvl="2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61903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Use of Subpoenas</a:t>
            </a:r>
            <a:br>
              <a:rPr lang="en-US" dirty="0" smtClean="0"/>
            </a:br>
            <a:r>
              <a:rPr lang="en-US" sz="3200" dirty="0"/>
              <a:t>Penal Code § </a:t>
            </a:r>
            <a:r>
              <a:rPr lang="en-US" sz="3200" dirty="0" smtClean="0"/>
              <a:t>1546.1(</a:t>
            </a:r>
            <a:r>
              <a:rPr lang="en-US" sz="3200" dirty="0" err="1" smtClean="0"/>
              <a:t>i</a:t>
            </a:r>
            <a:r>
              <a:rPr lang="en-US" sz="3200" dirty="0" smtClean="0"/>
              <a:t>)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5879" y="2116607"/>
            <a:ext cx="9881315" cy="4065252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en-US" sz="2400" dirty="0" smtClean="0"/>
              <a:t>Subpoenas still may be used to:</a:t>
            </a:r>
          </a:p>
          <a:p>
            <a:pPr marL="502920" indent="-457200">
              <a:buFont typeface="+mj-lt"/>
              <a:buAutoNum type="arabicPeriod"/>
            </a:pPr>
            <a:r>
              <a:rPr lang="en-US" sz="2400" dirty="0" smtClean="0"/>
              <a:t>Require a party to an EC to disclose the content of the communication. </a:t>
            </a:r>
          </a:p>
          <a:p>
            <a:pPr marL="731520" lvl="1" indent="-457200">
              <a:buFont typeface="+mj-lt"/>
              <a:buAutoNum type="alphaLcPeriod"/>
            </a:pPr>
            <a:r>
              <a:rPr lang="en-US" sz="2400" dirty="0" smtClean="0"/>
              <a:t>i.e. subpoena someone suspect e-mailed with to disclose the content of that e-mail.</a:t>
            </a:r>
          </a:p>
          <a:p>
            <a:pPr marL="502920" indent="-457200">
              <a:buFont typeface="+mj-lt"/>
              <a:buAutoNum type="arabicPeriod"/>
            </a:pPr>
            <a:r>
              <a:rPr lang="en-US" sz="2400" dirty="0" smtClean="0"/>
              <a:t>Require an entity that provides EC services to its employees in the course of business to disclose ECI associated with those business e-mails.</a:t>
            </a:r>
          </a:p>
          <a:p>
            <a:pPr marL="502920" indent="-457200">
              <a:buFont typeface="+mj-lt"/>
              <a:buAutoNum type="arabicPeriod"/>
            </a:pPr>
            <a:r>
              <a:rPr lang="en-US" sz="2400" dirty="0" smtClean="0"/>
              <a:t>Require a service provider to provide SI. 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25454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Warrant Requirements</a:t>
            </a:r>
            <a:br>
              <a:rPr lang="en-US" dirty="0" smtClean="0"/>
            </a:br>
            <a:r>
              <a:rPr lang="en-US" sz="3200" dirty="0" smtClean="0"/>
              <a:t>Penal </a:t>
            </a:r>
            <a:r>
              <a:rPr lang="en-US" sz="3200" dirty="0"/>
              <a:t>Code § </a:t>
            </a:r>
            <a:r>
              <a:rPr lang="en-US" sz="3200" dirty="0" smtClean="0"/>
              <a:t>1546.1(d)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" indent="0">
              <a:buNone/>
            </a:pPr>
            <a:r>
              <a:rPr lang="en-US" sz="2400" dirty="0" smtClean="0"/>
              <a:t>Any warrant for electronic information shall:</a:t>
            </a:r>
          </a:p>
          <a:p>
            <a:pPr marL="502920" indent="-457200">
              <a:buFont typeface="+mj-lt"/>
              <a:buAutoNum type="arabicPeriod"/>
            </a:pPr>
            <a:r>
              <a:rPr lang="en-US" sz="2400" dirty="0" smtClean="0"/>
              <a:t>Describe with particularity info to be seized by specifying</a:t>
            </a:r>
          </a:p>
          <a:p>
            <a:pPr marL="731520" lvl="1" indent="-457200">
              <a:buFont typeface="+mj-lt"/>
              <a:buAutoNum type="alphaLcPeriod"/>
            </a:pPr>
            <a:r>
              <a:rPr lang="en-US" sz="2400" dirty="0" smtClean="0"/>
              <a:t>“Appropriate </a:t>
            </a:r>
            <a:r>
              <a:rPr lang="en-US" sz="2400" dirty="0"/>
              <a:t>and </a:t>
            </a:r>
            <a:r>
              <a:rPr lang="en-US" sz="2400" dirty="0" smtClean="0"/>
              <a:t>reasonable:” </a:t>
            </a:r>
          </a:p>
          <a:p>
            <a:pPr marL="1131570" lvl="2" indent="-457200">
              <a:buFont typeface="+mj-lt"/>
              <a:buAutoNum type="romanLcPeriod"/>
            </a:pPr>
            <a:r>
              <a:rPr lang="en-US" sz="2400" dirty="0" smtClean="0"/>
              <a:t>Time periods covered</a:t>
            </a:r>
          </a:p>
          <a:p>
            <a:pPr marL="1131570" lvl="2" indent="-457200">
              <a:buFont typeface="+mj-lt"/>
              <a:buAutoNum type="romanLcPeriod"/>
            </a:pPr>
            <a:r>
              <a:rPr lang="en-US" sz="2400" dirty="0" smtClean="0"/>
              <a:t>Targeted individuals/accounts</a:t>
            </a:r>
          </a:p>
          <a:p>
            <a:pPr marL="1131570" lvl="2" indent="-457200">
              <a:buFont typeface="+mj-lt"/>
              <a:buAutoNum type="romanLcPeriod"/>
            </a:pPr>
            <a:r>
              <a:rPr lang="en-US" sz="2400" dirty="0" smtClean="0"/>
              <a:t>Applications </a:t>
            </a:r>
            <a:r>
              <a:rPr lang="en-US" sz="2400" dirty="0"/>
              <a:t>or services </a:t>
            </a:r>
            <a:r>
              <a:rPr lang="en-US" sz="2400" dirty="0" smtClean="0"/>
              <a:t>covered</a:t>
            </a:r>
          </a:p>
          <a:p>
            <a:pPr marL="1131570" lvl="2" indent="-457200">
              <a:buFont typeface="+mj-lt"/>
              <a:buAutoNum type="romanLcPeriod"/>
            </a:pPr>
            <a:r>
              <a:rPr lang="en-US" sz="2400" dirty="0" smtClean="0"/>
              <a:t>Types </a:t>
            </a:r>
            <a:r>
              <a:rPr lang="en-US" sz="2400" dirty="0"/>
              <a:t>of information </a:t>
            </a:r>
            <a:r>
              <a:rPr lang="en-US" sz="2400" dirty="0" smtClean="0"/>
              <a:t>sought</a:t>
            </a:r>
          </a:p>
        </p:txBody>
      </p:sp>
    </p:spTree>
    <p:extLst>
      <p:ext uri="{BB962C8B-B14F-4D97-AF65-F5344CB8AC3E}">
        <p14:creationId xmlns:p14="http://schemas.microsoft.com/office/powerpoint/2010/main" val="3979055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4293" y="2426405"/>
            <a:ext cx="8946541" cy="3059995"/>
          </a:xfrm>
        </p:spPr>
        <p:txBody>
          <a:bodyPr/>
          <a:lstStyle/>
          <a:p>
            <a:pPr marL="502920" indent="-457200">
              <a:buFont typeface="+mj-lt"/>
              <a:buAutoNum type="arabicPeriod" startAt="2"/>
            </a:pPr>
            <a:r>
              <a:rPr lang="en-US" sz="2400" dirty="0"/>
              <a:t>Require any unrelated information obtained be sealed.  Not subject to further review absent court order. </a:t>
            </a:r>
            <a:r>
              <a:rPr lang="en-US" sz="2400" dirty="0" smtClean="0"/>
              <a:t> Exception: discovery obligations – PC 1054.1 &amp; 1054.7</a:t>
            </a:r>
            <a:endParaRPr lang="en-US" sz="2400" dirty="0"/>
          </a:p>
          <a:p>
            <a:pPr marL="502920" indent="-457200">
              <a:buFont typeface="+mj-lt"/>
              <a:buAutoNum type="arabicPeriod" startAt="2"/>
            </a:pPr>
            <a:r>
              <a:rPr lang="en-US" sz="2400" dirty="0"/>
              <a:t>Comply with all other provisions of CA and Federal Law.</a:t>
            </a:r>
          </a:p>
          <a:p>
            <a:pPr marL="502920" indent="-457200">
              <a:buFont typeface="+mj-lt"/>
              <a:buAutoNum type="arabicPeriod" startAt="2"/>
            </a:pPr>
            <a:r>
              <a:rPr lang="en-US" sz="2400" dirty="0"/>
              <a:t>If directed to a service provider, include an order requiring the SP to provide an EC 1561 affidavit so the information obtained can be admissible per EC1562.</a:t>
            </a:r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Warrant Requirements</a:t>
            </a:r>
            <a:br>
              <a:rPr lang="en-US" dirty="0" smtClean="0"/>
            </a:br>
            <a:r>
              <a:rPr lang="en-US" sz="3200" dirty="0" smtClean="0"/>
              <a:t>Penal </a:t>
            </a:r>
            <a:r>
              <a:rPr lang="en-US" sz="3200" dirty="0"/>
              <a:t>Code § </a:t>
            </a:r>
            <a:r>
              <a:rPr lang="en-US" sz="3200" dirty="0" smtClean="0"/>
              <a:t>1546.1(d)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23657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Further Protections for Unrelated Info</a:t>
            </a:r>
            <a:br>
              <a:rPr lang="en-US" dirty="0" smtClean="0"/>
            </a:br>
            <a:r>
              <a:rPr lang="en-US" sz="3200" dirty="0" smtClean="0"/>
              <a:t>Penal </a:t>
            </a:r>
            <a:r>
              <a:rPr lang="en-US" sz="3200" dirty="0"/>
              <a:t>Code § </a:t>
            </a:r>
            <a:r>
              <a:rPr lang="en-US" sz="3200" dirty="0" smtClean="0"/>
              <a:t>1546.1(e)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23305" y="3065529"/>
            <a:ext cx="9185856" cy="3077693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400" dirty="0" smtClean="0"/>
              <a:t>When issuing the warrant, a court may:</a:t>
            </a:r>
          </a:p>
          <a:p>
            <a:pPr marL="502920" indent="-457200">
              <a:buFont typeface="+mj-lt"/>
              <a:buAutoNum type="arabicPeriod"/>
            </a:pPr>
            <a:r>
              <a:rPr lang="en-US" sz="2400" dirty="0" smtClean="0"/>
              <a:t>Appoint a special master</a:t>
            </a:r>
          </a:p>
          <a:p>
            <a:pPr marL="502920" indent="-457200">
              <a:buFont typeface="+mj-lt"/>
              <a:buAutoNum type="arabicPeriod"/>
            </a:pPr>
            <a:r>
              <a:rPr lang="en-US" sz="2400" dirty="0" smtClean="0"/>
              <a:t>Require that any unrelated information obtained be destroyed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17291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Information Voluntarily Provided</a:t>
            </a:r>
            <a:br>
              <a:rPr lang="en-US" dirty="0" smtClean="0"/>
            </a:br>
            <a:r>
              <a:rPr lang="en-US" sz="3200" dirty="0"/>
              <a:t>Penal Code § </a:t>
            </a:r>
            <a:r>
              <a:rPr lang="en-US" sz="3200" dirty="0" smtClean="0"/>
              <a:t>1546.1(f)/(g)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540000"/>
            <a:ext cx="9872871" cy="3886558"/>
          </a:xfrm>
        </p:spPr>
        <p:txBody>
          <a:bodyPr>
            <a:normAutofit lnSpcReduction="10000"/>
          </a:bodyPr>
          <a:lstStyle/>
          <a:p>
            <a:pPr marL="502920" indent="-457200">
              <a:buFont typeface="+mj-lt"/>
              <a:buAutoNum type="arabicPeriod"/>
            </a:pPr>
            <a:r>
              <a:rPr lang="en-US" sz="2400" dirty="0" smtClean="0"/>
              <a:t>A service provider may voluntarily disclose electronic communication/subscriber information when not otherwise prohibited by state or federal law.</a:t>
            </a:r>
          </a:p>
          <a:p>
            <a:pPr marL="502920" indent="-457200">
              <a:buFont typeface="+mj-lt"/>
              <a:buAutoNum type="arabicPeriod"/>
            </a:pPr>
            <a:r>
              <a:rPr lang="en-US" sz="2400" dirty="0" smtClean="0"/>
              <a:t>However, the receiving government entity shall destroy that information within 90 days unless</a:t>
            </a:r>
          </a:p>
          <a:p>
            <a:pPr marL="731520" lvl="1" indent="-457200">
              <a:buFont typeface="+mj-lt"/>
              <a:buAutoNum type="alphaLcPeriod"/>
            </a:pPr>
            <a:r>
              <a:rPr lang="en-US" sz="2400" dirty="0" smtClean="0"/>
              <a:t>Specific consent of sender or recipient obtained</a:t>
            </a:r>
          </a:p>
          <a:p>
            <a:pPr marL="731520" lvl="1" indent="-457200">
              <a:buFont typeface="+mj-lt"/>
              <a:buAutoNum type="alphaLcPeriod"/>
            </a:pPr>
            <a:r>
              <a:rPr lang="en-US" sz="2400" dirty="0" smtClean="0"/>
              <a:t>Court order authorizing retention obtained</a:t>
            </a:r>
          </a:p>
          <a:p>
            <a:pPr marL="731520" lvl="1" indent="-457200">
              <a:buFont typeface="+mj-lt"/>
              <a:buAutoNum type="alphaLcPeriod"/>
            </a:pPr>
            <a:r>
              <a:rPr lang="en-US" sz="2400" dirty="0" smtClean="0"/>
              <a:t>Information relates to child porn and retained as part of multiagency database</a:t>
            </a:r>
          </a:p>
          <a:p>
            <a:pPr marL="731520" lvl="1" indent="-457200">
              <a:buFont typeface="+mj-lt"/>
              <a:buAutoNum type="alphaLcPeriod"/>
            </a:pPr>
            <a:endParaRPr lang="en-US" dirty="0" smtClean="0"/>
          </a:p>
          <a:p>
            <a:pPr marL="731520" lvl="1" indent="-457200">
              <a:buFont typeface="+mj-lt"/>
              <a:buAutoNum type="alphaL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865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 smtClean="0"/>
              <a:t>Information Obtained Pursuant to Emergency</a:t>
            </a:r>
            <a:br>
              <a:rPr lang="en-US" sz="4000" dirty="0" smtClean="0"/>
            </a:br>
            <a:r>
              <a:rPr lang="en-US" sz="3200" dirty="0"/>
              <a:t>Penal Code § </a:t>
            </a:r>
            <a:r>
              <a:rPr lang="en-US" sz="3200" dirty="0" smtClean="0"/>
              <a:t>1546.1(h)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3768" y="2284738"/>
            <a:ext cx="8946541" cy="4195481"/>
          </a:xfrm>
        </p:spPr>
        <p:txBody>
          <a:bodyPr>
            <a:normAutofit fontScale="77500" lnSpcReduction="20000"/>
          </a:bodyPr>
          <a:lstStyle/>
          <a:p>
            <a:pPr marL="45720" indent="0">
              <a:buNone/>
            </a:pPr>
            <a:r>
              <a:rPr lang="en-US" sz="3100" dirty="0" smtClean="0"/>
              <a:t>If government obtains electronic information pursuant to an emergency involving danger/death/serious physical injury to person, the entity shall within 3 court days of obtaining the information:</a:t>
            </a:r>
          </a:p>
          <a:p>
            <a:pPr marL="502920" indent="-457200">
              <a:buFont typeface="+mj-lt"/>
              <a:buAutoNum type="arabicPeriod"/>
            </a:pPr>
            <a:r>
              <a:rPr lang="en-US" sz="3100" dirty="0" smtClean="0"/>
              <a:t>Get a warrant</a:t>
            </a:r>
          </a:p>
          <a:p>
            <a:pPr marL="502920" indent="-457200">
              <a:buFont typeface="+mj-lt"/>
              <a:buAutoNum type="arabicPeriod"/>
            </a:pPr>
            <a:r>
              <a:rPr lang="en-US" sz="3100" dirty="0" smtClean="0"/>
              <a:t>Get an order</a:t>
            </a:r>
          </a:p>
          <a:p>
            <a:pPr marL="502920" indent="-457200">
              <a:buFont typeface="+mj-lt"/>
              <a:buAutoNum type="arabicPeriod"/>
            </a:pPr>
            <a:r>
              <a:rPr lang="en-US" sz="3100" dirty="0" smtClean="0"/>
              <a:t>File motion seeking approval. Motion must:</a:t>
            </a:r>
          </a:p>
          <a:p>
            <a:pPr marL="731520" lvl="1" indent="-457200">
              <a:buFont typeface="+mj-lt"/>
              <a:buAutoNum type="alphaLcPeriod"/>
            </a:pPr>
            <a:r>
              <a:rPr lang="en-US" sz="2300" dirty="0" smtClean="0"/>
              <a:t>State the facts giving rise to the emergency</a:t>
            </a:r>
          </a:p>
          <a:p>
            <a:pPr marL="731520" lvl="1" indent="-457200">
              <a:buFont typeface="+mj-lt"/>
              <a:buAutoNum type="alphaLcPeriod"/>
            </a:pPr>
            <a:r>
              <a:rPr lang="en-US" sz="2300" dirty="0" smtClean="0"/>
              <a:t>If applicable, a request supported by affidavit for delaying notification</a:t>
            </a:r>
          </a:p>
          <a:p>
            <a:pPr marL="274320" lvl="1" indent="0">
              <a:buNone/>
            </a:pPr>
            <a:endParaRPr lang="en-US" dirty="0"/>
          </a:p>
          <a:p>
            <a:pPr marL="274320" lvl="1" indent="0">
              <a:buNone/>
            </a:pPr>
            <a:r>
              <a:rPr lang="en-US" sz="2600" b="1" i="1" dirty="0" smtClean="0"/>
              <a:t>If denied either of these, immediate destruction of all information obtained and immediate notification.  </a:t>
            </a:r>
          </a:p>
          <a:p>
            <a:pPr marL="731520" lvl="1" indent="-457200">
              <a:buFont typeface="+mj-lt"/>
              <a:buAutoNum type="alphaLcPeriod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67253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Notice Requirements</a:t>
            </a:r>
            <a:br>
              <a:rPr lang="en-US" dirty="0" smtClean="0"/>
            </a:br>
            <a:r>
              <a:rPr lang="en-US" sz="2800" dirty="0"/>
              <a:t>Penal Code § </a:t>
            </a:r>
            <a:r>
              <a:rPr lang="en-US" sz="2800" dirty="0" smtClean="0"/>
              <a:t>1546.2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02920" indent="-457200">
              <a:buFont typeface="+mj-lt"/>
              <a:buAutoNum type="arabicPeriod"/>
            </a:pPr>
            <a:r>
              <a:rPr lang="en-US" dirty="0"/>
              <a:t>Deliver notice to the identified </a:t>
            </a:r>
            <a:r>
              <a:rPr lang="en-US" dirty="0" smtClean="0"/>
              <a:t>target by mail/e-mail/</a:t>
            </a:r>
            <a:r>
              <a:rPr lang="en-US" b="1" dirty="0" smtClean="0"/>
              <a:t>other reasonable means.</a:t>
            </a:r>
          </a:p>
          <a:p>
            <a:pPr marL="91440">
              <a:buFont typeface="+mj-lt"/>
              <a:buAutoNum type="arabicPeriod"/>
            </a:pPr>
            <a:r>
              <a:rPr lang="en-US" dirty="0" smtClean="0"/>
              <a:t> 	Informs </a:t>
            </a:r>
            <a:r>
              <a:rPr lang="en-US" dirty="0"/>
              <a:t>the recipient that info </a:t>
            </a:r>
            <a:r>
              <a:rPr lang="en-US" dirty="0" smtClean="0"/>
              <a:t>has </a:t>
            </a:r>
            <a:r>
              <a:rPr lang="en-US" dirty="0"/>
              <a:t>been </a:t>
            </a:r>
            <a:r>
              <a:rPr lang="en-US" dirty="0" smtClean="0"/>
              <a:t>compelled </a:t>
            </a:r>
            <a:r>
              <a:rPr lang="en-US" u="sng" dirty="0" smtClean="0"/>
              <a:t>and</a:t>
            </a:r>
            <a:r>
              <a:rPr lang="en-US" dirty="0"/>
              <a:t> </a:t>
            </a:r>
            <a:r>
              <a:rPr lang="en-US" dirty="0" smtClean="0"/>
              <a:t>states </a:t>
            </a:r>
            <a:r>
              <a:rPr lang="en-US" dirty="0"/>
              <a:t>with “reasonable specificity” the nature of the government </a:t>
            </a:r>
            <a:r>
              <a:rPr lang="en-US" dirty="0" smtClean="0"/>
              <a:t>investigation. </a:t>
            </a:r>
            <a:endParaRPr lang="en-US" sz="1800" dirty="0"/>
          </a:p>
          <a:p>
            <a:pPr marL="502920" indent="-457200">
              <a:buFont typeface="+mj-lt"/>
              <a:buAutoNum type="arabicPeriod"/>
            </a:pPr>
            <a:r>
              <a:rPr lang="en-US" dirty="0" smtClean="0"/>
              <a:t>Include copy </a:t>
            </a:r>
            <a:r>
              <a:rPr lang="en-US" dirty="0"/>
              <a:t>of the </a:t>
            </a:r>
            <a:r>
              <a:rPr lang="en-US" dirty="0" smtClean="0"/>
              <a:t>warrant (or written statement setting forth the facts in an emergency) </a:t>
            </a:r>
            <a:r>
              <a:rPr lang="en-US" dirty="0"/>
              <a:t>with this </a:t>
            </a:r>
            <a:r>
              <a:rPr lang="en-US" dirty="0" smtClean="0"/>
              <a:t>notice.</a:t>
            </a:r>
            <a:endParaRPr lang="en-US" sz="1800" dirty="0"/>
          </a:p>
          <a:p>
            <a:pPr marL="502920" indent="-457200">
              <a:buFont typeface="+mj-lt"/>
              <a:buAutoNum type="arabicPeriod"/>
            </a:pPr>
            <a:r>
              <a:rPr lang="en-US" dirty="0" smtClean="0"/>
              <a:t>Shall </a:t>
            </a:r>
            <a:r>
              <a:rPr lang="en-US" dirty="0"/>
              <a:t>provide notice </a:t>
            </a:r>
            <a:r>
              <a:rPr lang="en-US" u="sng" dirty="0"/>
              <a:t>contemporaneously</a:t>
            </a:r>
            <a:r>
              <a:rPr lang="en-US" dirty="0"/>
              <a:t> with the execution of the warrant, or within three days after obtaining the electronic information in </a:t>
            </a:r>
            <a:r>
              <a:rPr lang="en-US" dirty="0" smtClean="0"/>
              <a:t>an emergency.</a:t>
            </a:r>
          </a:p>
          <a:p>
            <a:pPr marL="502920" indent="-457200">
              <a:buFont typeface="+mj-lt"/>
              <a:buAutoNum type="arabicPeriod"/>
            </a:pPr>
            <a:r>
              <a:rPr lang="en-US" dirty="0"/>
              <a:t>Shall, if there is no identified target, provide notice to DOJ within three </a:t>
            </a:r>
            <a:r>
              <a:rPr lang="en-US" dirty="0" smtClean="0"/>
              <a:t>days to be published on its website within 90 days. </a:t>
            </a:r>
            <a:endParaRPr lang="en-US" dirty="0"/>
          </a:p>
          <a:p>
            <a:pPr marL="502920" indent="-457200">
              <a:buFont typeface="+mj-lt"/>
              <a:buAutoNum type="arabicPeriod"/>
            </a:pPr>
            <a:endParaRPr lang="en-US" dirty="0" smtClean="0"/>
          </a:p>
          <a:p>
            <a:pPr marL="274320" lvl="1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894867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55600"/>
            <a:ext cx="9875520" cy="1016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Requests to Delay Notice</a:t>
            </a:r>
            <a:r>
              <a:rPr lang="en-US" dirty="0"/>
              <a:t/>
            </a:r>
            <a:br>
              <a:rPr lang="en-US" dirty="0"/>
            </a:br>
            <a:r>
              <a:rPr lang="en-US" sz="2800" dirty="0"/>
              <a:t>Penal Code § 1546.2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732208"/>
            <a:ext cx="9872871" cy="4848896"/>
          </a:xfrm>
        </p:spPr>
        <p:txBody>
          <a:bodyPr>
            <a:normAutofit/>
          </a:bodyPr>
          <a:lstStyle/>
          <a:p>
            <a:pPr marL="731520" lvl="1" indent="-457200">
              <a:buFont typeface="+mj-lt"/>
              <a:buAutoNum type="arabicPeriod"/>
            </a:pPr>
            <a:r>
              <a:rPr lang="en-US" dirty="0" smtClean="0"/>
              <a:t>May </a:t>
            </a:r>
            <a:r>
              <a:rPr lang="en-US" dirty="0"/>
              <a:t>submit a request supported by affidavit for an order delaying notification</a:t>
            </a:r>
            <a:endParaRPr lang="en-US" sz="1800" dirty="0"/>
          </a:p>
          <a:p>
            <a:pPr marL="891540" lvl="2" indent="-342900">
              <a:buFont typeface="+mj-lt"/>
              <a:buAutoNum type="alphaLcPeriod"/>
            </a:pPr>
            <a:r>
              <a:rPr lang="en-US" dirty="0"/>
              <a:t>Court shall only issue that order if there is reason to believe that notification may have an “adverse result:”</a:t>
            </a:r>
            <a:endParaRPr lang="en-US" sz="1600" dirty="0"/>
          </a:p>
          <a:p>
            <a:pPr marL="1223010" lvl="3" indent="-400050">
              <a:buFont typeface="+mj-lt"/>
              <a:buAutoNum type="romanLcPeriod"/>
            </a:pPr>
            <a:r>
              <a:rPr lang="en-US" dirty="0" smtClean="0"/>
              <a:t>Danger to life/safety OR Flight </a:t>
            </a:r>
            <a:r>
              <a:rPr lang="en-US" dirty="0"/>
              <a:t>from </a:t>
            </a:r>
            <a:r>
              <a:rPr lang="en-US" dirty="0" smtClean="0"/>
              <a:t>prosecution OR Destruction </a:t>
            </a:r>
            <a:r>
              <a:rPr lang="en-US" dirty="0"/>
              <a:t>of </a:t>
            </a:r>
            <a:r>
              <a:rPr lang="en-US" dirty="0" smtClean="0"/>
              <a:t>evidence OR Witness intimidation OR Serious </a:t>
            </a:r>
            <a:r>
              <a:rPr lang="en-US" dirty="0"/>
              <a:t>jeopardy to an investigation or undue delay of trial</a:t>
            </a:r>
            <a:endParaRPr lang="en-US" sz="1400" dirty="0"/>
          </a:p>
          <a:p>
            <a:pPr marL="891540" lvl="2" indent="-342900">
              <a:buFont typeface="+mj-lt"/>
              <a:buAutoNum type="alphaLcPeriod"/>
            </a:pPr>
            <a:r>
              <a:rPr lang="en-US" dirty="0"/>
              <a:t>Delay may not exceed 90 days</a:t>
            </a:r>
            <a:endParaRPr lang="en-US" sz="1600" dirty="0"/>
          </a:p>
          <a:p>
            <a:pPr marL="891540" lvl="2" indent="-342900">
              <a:buFont typeface="+mj-lt"/>
              <a:buAutoNum type="alphaLcPeriod"/>
            </a:pPr>
            <a:r>
              <a:rPr lang="en-US" dirty="0" smtClean="0"/>
              <a:t>Court </a:t>
            </a:r>
            <a:r>
              <a:rPr lang="en-US" dirty="0"/>
              <a:t>may grant </a:t>
            </a:r>
            <a:r>
              <a:rPr lang="en-US" dirty="0" smtClean="0"/>
              <a:t>extensions </a:t>
            </a:r>
            <a:r>
              <a:rPr lang="en-US" dirty="0"/>
              <a:t>of up to 90 days each time</a:t>
            </a:r>
            <a:endParaRPr lang="en-US" sz="1600" dirty="0"/>
          </a:p>
          <a:p>
            <a:pPr marL="731520" lvl="1" indent="-457200">
              <a:buFont typeface="+mj-lt"/>
              <a:buAutoNum type="arabicPeriod"/>
            </a:pPr>
            <a:r>
              <a:rPr lang="en-US" dirty="0" smtClean="0"/>
              <a:t>Upon expiration of delay: shall</a:t>
            </a:r>
            <a:r>
              <a:rPr lang="en-US" dirty="0"/>
              <a:t>, </a:t>
            </a:r>
            <a:r>
              <a:rPr lang="en-US" dirty="0" smtClean="0"/>
              <a:t>serve/deliver </a:t>
            </a:r>
            <a:r>
              <a:rPr lang="en-US" dirty="0"/>
              <a:t>the </a:t>
            </a:r>
            <a:r>
              <a:rPr lang="en-US" dirty="0" smtClean="0"/>
              <a:t>notice AND a </a:t>
            </a:r>
            <a:r>
              <a:rPr lang="en-US" dirty="0"/>
              <a:t>copy of all electronic info obtained (or </a:t>
            </a:r>
            <a:r>
              <a:rPr lang="en-US" dirty="0" smtClean="0"/>
              <a:t>summary</a:t>
            </a:r>
            <a:r>
              <a:rPr lang="en-US" dirty="0"/>
              <a:t>) </a:t>
            </a:r>
            <a:r>
              <a:rPr lang="en-US" dirty="0" smtClean="0"/>
              <a:t>including:</a:t>
            </a:r>
          </a:p>
          <a:p>
            <a:pPr marL="1005840" lvl="2" indent="-45720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/>
              <a:t>the number and types of records </a:t>
            </a:r>
            <a:r>
              <a:rPr lang="en-US" dirty="0" smtClean="0"/>
              <a:t>disclosed;</a:t>
            </a:r>
          </a:p>
          <a:p>
            <a:pPr marL="1005840" lvl="2" indent="-457200">
              <a:buFont typeface="+mj-lt"/>
              <a:buAutoNum type="alphaLcPeriod"/>
            </a:pPr>
            <a:r>
              <a:rPr lang="en-US" dirty="0" smtClean="0"/>
              <a:t>date </a:t>
            </a:r>
            <a:r>
              <a:rPr lang="en-US" dirty="0"/>
              <a:t>and time when </a:t>
            </a:r>
            <a:r>
              <a:rPr lang="en-US" dirty="0" smtClean="0"/>
              <a:t>earliest and latest </a:t>
            </a:r>
            <a:r>
              <a:rPr lang="en-US" dirty="0"/>
              <a:t>records </a:t>
            </a:r>
            <a:r>
              <a:rPr lang="en-US" dirty="0" smtClean="0"/>
              <a:t>created; and</a:t>
            </a:r>
          </a:p>
          <a:p>
            <a:pPr marL="1005840" lvl="2" indent="-457200">
              <a:buFont typeface="+mj-lt"/>
              <a:buAutoNum type="alphaLcPeriod"/>
            </a:pPr>
            <a:r>
              <a:rPr lang="en-US" dirty="0" smtClean="0"/>
              <a:t>statement </a:t>
            </a:r>
            <a:r>
              <a:rPr lang="en-US" dirty="0"/>
              <a:t>of the grounds for the court’s determination to grant a delay in notifying the </a:t>
            </a:r>
            <a:r>
              <a:rPr lang="en-US" dirty="0" smtClean="0"/>
              <a:t>individual.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50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Law enforcement is now required to use a search warrant or other listed process to obtain: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sz="2400" dirty="0"/>
              <a:t>Electronic Communication Information from a service provider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sz="2400" dirty="0"/>
              <a:t>Electronic Device Information from an electronic </a:t>
            </a:r>
            <a:r>
              <a:rPr lang="en-US" sz="2400" dirty="0" smtClean="0"/>
              <a:t>device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Provides new requirements for the form of a search warrant targeting electronic information.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Notice to the target must now be given for any search warrant for electronic communication or device information.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Suppression is </a:t>
            </a:r>
            <a:r>
              <a:rPr lang="en-US" sz="2400" b="1" u="sng" dirty="0" smtClean="0"/>
              <a:t>possible</a:t>
            </a:r>
            <a:r>
              <a:rPr lang="en-US" sz="2400" dirty="0" smtClean="0"/>
              <a:t> remedy.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3858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Remedy for Violations</a:t>
            </a:r>
            <a:br>
              <a:rPr lang="en-US" dirty="0" smtClean="0"/>
            </a:br>
            <a:r>
              <a:rPr lang="en-US" sz="3200" dirty="0"/>
              <a:t>Penal Code § </a:t>
            </a:r>
            <a:r>
              <a:rPr lang="en-US" sz="3200" dirty="0" smtClean="0"/>
              <a:t>1546.4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en-US" sz="3200" b="1" dirty="0" smtClean="0"/>
              <a:t>The remedy for a violation of this chapter is suppression pursuant to Penal Code Section 1538.5.</a:t>
            </a:r>
          </a:p>
          <a:p>
            <a:pPr marL="560070" indent="-514350">
              <a:buFont typeface="+mj-lt"/>
              <a:buAutoNum type="arabicPeriod"/>
            </a:pPr>
            <a:r>
              <a:rPr lang="en-US" dirty="0" smtClean="0"/>
              <a:t>“Any person in a trial,  hearing, or proceeding may move to suppress….”  It appears the standing requirement has effectively been removed.  </a:t>
            </a:r>
          </a:p>
          <a:p>
            <a:pPr marL="560070" indent="-514350">
              <a:buFont typeface="+mj-lt"/>
              <a:buAutoNum type="arabicPeriod"/>
            </a:pPr>
            <a:r>
              <a:rPr lang="en-US" dirty="0" smtClean="0"/>
              <a:t>The AG may commence a civil action to compel any government entity to comply.</a:t>
            </a:r>
          </a:p>
          <a:p>
            <a:pPr marL="560070" indent="-514350">
              <a:buFont typeface="+mj-lt"/>
              <a:buAutoNum type="arabicPeriod"/>
            </a:pPr>
            <a:r>
              <a:rPr lang="en-US" dirty="0" smtClean="0"/>
              <a:t>Any target may petition the issuing court to void/modify the warrant, not only for a violation of this chapter, but of the 4</a:t>
            </a:r>
            <a:r>
              <a:rPr lang="en-US" baseline="30000" dirty="0" smtClean="0"/>
              <a:t>th</a:t>
            </a:r>
            <a:r>
              <a:rPr lang="en-US" dirty="0" smtClean="0"/>
              <a:t> amendment as well.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216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CalECPA</a:t>
            </a:r>
            <a:r>
              <a:rPr lang="en-US" dirty="0" smtClean="0"/>
              <a:t>-compliant </a:t>
            </a:r>
            <a:br>
              <a:rPr lang="en-US" dirty="0" smtClean="0"/>
            </a:br>
            <a:r>
              <a:rPr lang="en-US" dirty="0" smtClean="0"/>
              <a:t>Search Warrants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4293" y="2168828"/>
            <a:ext cx="8946541" cy="4450913"/>
          </a:xfrm>
        </p:spPr>
        <p:txBody>
          <a:bodyPr>
            <a:normAutofit/>
          </a:bodyPr>
          <a:lstStyle/>
          <a:p>
            <a:pPr marL="788670" lvl="1"/>
            <a:endParaRPr lang="en-US" dirty="0" smtClean="0"/>
          </a:p>
          <a:p>
            <a:pPr marL="788670" lvl="1"/>
            <a:endParaRPr lang="en-US" dirty="0"/>
          </a:p>
          <a:p>
            <a:pPr marL="788670" lvl="1"/>
            <a:endParaRPr lang="en-US" dirty="0"/>
          </a:p>
          <a:p>
            <a:pPr marL="502920" lvl="1" indent="0" algn="ctr">
              <a:buNone/>
            </a:pPr>
            <a:r>
              <a:rPr lang="en-US" sz="4000" b="1" dirty="0" smtClean="0"/>
              <a:t>Templates at</a:t>
            </a:r>
          </a:p>
          <a:p>
            <a:pPr marL="502920" lvl="1" indent="0" algn="ctr">
              <a:buNone/>
            </a:pPr>
            <a:r>
              <a:rPr lang="en-US" sz="4000" b="1" dirty="0" smtClean="0"/>
              <a:t>http://da.smcgov.org/CalECPA</a:t>
            </a:r>
          </a:p>
        </p:txBody>
      </p:sp>
    </p:spTree>
    <p:extLst>
      <p:ext uri="{BB962C8B-B14F-4D97-AF65-F5344CB8AC3E}">
        <p14:creationId xmlns:p14="http://schemas.microsoft.com/office/powerpoint/2010/main" val="2388066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Common issues with</a:t>
            </a:r>
            <a:br>
              <a:rPr lang="en-US" dirty="0" smtClean="0"/>
            </a:br>
            <a:r>
              <a:rPr lang="en-US" dirty="0" smtClean="0"/>
              <a:t>Search Warrants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4293" y="2168828"/>
            <a:ext cx="8946541" cy="4450913"/>
          </a:xfrm>
        </p:spPr>
        <p:txBody>
          <a:bodyPr>
            <a:normAutofit lnSpcReduction="10000"/>
          </a:bodyPr>
          <a:lstStyle/>
          <a:p>
            <a:pPr marL="388620"/>
            <a:r>
              <a:rPr lang="en-US" sz="2200" dirty="0" smtClean="0"/>
              <a:t>“Non-responsive content” paragraph missing</a:t>
            </a:r>
          </a:p>
          <a:p>
            <a:pPr marL="388620"/>
            <a:r>
              <a:rPr lang="en-US" sz="2200" dirty="0" smtClean="0"/>
              <a:t>“Custodian of records” provision &amp; attachment missing</a:t>
            </a:r>
          </a:p>
          <a:p>
            <a:pPr marL="388620"/>
            <a:r>
              <a:rPr lang="en-US" sz="2200" dirty="0" smtClean="0"/>
              <a:t>Correct notification document missing</a:t>
            </a:r>
          </a:p>
          <a:p>
            <a:pPr marL="388620"/>
            <a:r>
              <a:rPr lang="en-US" sz="2200" dirty="0" smtClean="0"/>
              <a:t>Language</a:t>
            </a:r>
          </a:p>
          <a:p>
            <a:pPr marL="788670" lvl="1"/>
            <a:r>
              <a:rPr lang="en-US" sz="2200" dirty="0" smtClean="0"/>
              <a:t>Too broad: “Any and all”- No Go!</a:t>
            </a:r>
          </a:p>
          <a:p>
            <a:pPr marL="788670" lvl="1"/>
            <a:r>
              <a:rPr lang="en-US" sz="2200" dirty="0" smtClean="0"/>
              <a:t>Too narrow:</a:t>
            </a:r>
          </a:p>
          <a:p>
            <a:pPr marL="1188720" lvl="2"/>
            <a:r>
              <a:rPr lang="en-US" sz="2200" dirty="0" smtClean="0"/>
              <a:t>“iPhones &amp; iPad” vs “All Electronic Devices”</a:t>
            </a:r>
          </a:p>
          <a:p>
            <a:pPr marL="1188720" lvl="2"/>
            <a:r>
              <a:rPr lang="en-US" sz="2200" dirty="0" smtClean="0"/>
              <a:t>“Text messages” vs “Text messages and Instant messages”</a:t>
            </a:r>
          </a:p>
          <a:p>
            <a:pPr marL="1188720" lvl="2"/>
            <a:r>
              <a:rPr lang="en-US" sz="2200" dirty="0" smtClean="0"/>
              <a:t>Always include “apps” and “storage data”</a:t>
            </a:r>
          </a:p>
          <a:p>
            <a:pPr marL="788670"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53195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Common issues with Search Warrants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88620"/>
            <a:r>
              <a:rPr lang="en-US" sz="2400" dirty="0"/>
              <a:t>Justification for what evidence you are seeking</a:t>
            </a:r>
          </a:p>
          <a:p>
            <a:pPr marL="788670" lvl="1"/>
            <a:r>
              <a:rPr lang="en-US" sz="2400" dirty="0"/>
              <a:t>180 days worth of cell phone records. Why?</a:t>
            </a:r>
          </a:p>
          <a:p>
            <a:pPr marL="788670" lvl="1"/>
            <a:r>
              <a:rPr lang="en-US" sz="2400" dirty="0"/>
              <a:t>Location data. Why</a:t>
            </a:r>
            <a:r>
              <a:rPr lang="en-US" sz="2400" dirty="0" smtClean="0"/>
              <a:t>?</a:t>
            </a:r>
          </a:p>
          <a:p>
            <a:pPr marL="788670" lvl="1"/>
            <a:r>
              <a:rPr lang="en-US" sz="2400" dirty="0" smtClean="0"/>
              <a:t>Instant Messages in a Child Porn case. Why?</a:t>
            </a:r>
          </a:p>
          <a:p>
            <a:pPr marL="388620"/>
            <a:r>
              <a:rPr lang="en-US" sz="2400" dirty="0" smtClean="0"/>
              <a:t>Authorization </a:t>
            </a:r>
            <a:r>
              <a:rPr lang="en-US" sz="2400" dirty="0"/>
              <a:t>for search of cloud data</a:t>
            </a:r>
          </a:p>
          <a:p>
            <a:pPr marL="388620"/>
            <a:r>
              <a:rPr lang="en-US" sz="2400" dirty="0" smtClean="0"/>
              <a:t>Justify your date range</a:t>
            </a:r>
          </a:p>
          <a:p>
            <a:pPr marL="388620"/>
            <a:r>
              <a:rPr lang="en-US" sz="2400" dirty="0" smtClean="0"/>
              <a:t>Justify delayed notification appropriately</a:t>
            </a:r>
            <a:endParaRPr lang="en-US" sz="2400" dirty="0"/>
          </a:p>
          <a:p>
            <a:pPr marL="388620"/>
            <a:r>
              <a:rPr lang="en-US" sz="2400" dirty="0"/>
              <a:t>Authorization for </a:t>
            </a:r>
            <a:r>
              <a:rPr lang="en-US" sz="2400" dirty="0" smtClean="0"/>
              <a:t>forensic done by </a:t>
            </a:r>
            <a:r>
              <a:rPr lang="en-US" sz="2400" dirty="0"/>
              <a:t>third </a:t>
            </a:r>
            <a:r>
              <a:rPr lang="en-US" sz="2400" dirty="0" smtClean="0"/>
              <a:t>party </a:t>
            </a:r>
            <a:endParaRPr lang="en-US" sz="2400" dirty="0"/>
          </a:p>
          <a:p>
            <a:pPr marL="388620"/>
            <a:r>
              <a:rPr lang="en-US" sz="2400" dirty="0"/>
              <a:t>Authorization for return of records beyond 10 days</a:t>
            </a:r>
          </a:p>
        </p:txBody>
      </p:sp>
    </p:spTree>
    <p:extLst>
      <p:ext uri="{BB962C8B-B14F-4D97-AF65-F5344CB8AC3E}">
        <p14:creationId xmlns:p14="http://schemas.microsoft.com/office/powerpoint/2010/main" val="3541383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Common issues with Search Warrants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88620"/>
            <a:r>
              <a:rPr lang="en-US" sz="2400" dirty="0" smtClean="0"/>
              <a:t>Authorization for reasonable use of force to compel thumbprint</a:t>
            </a:r>
          </a:p>
          <a:p>
            <a:pPr marL="388620"/>
            <a:r>
              <a:rPr lang="en-US" sz="2400" dirty="0" smtClean="0"/>
              <a:t>Multiple services or devices? Get a single warrant.</a:t>
            </a:r>
          </a:p>
          <a:p>
            <a:pPr marL="388620"/>
            <a:r>
              <a:rPr lang="en-US" sz="2400" dirty="0" smtClean="0"/>
              <a:t>Unrelated data scenario:</a:t>
            </a:r>
          </a:p>
          <a:p>
            <a:pPr marL="788670" lvl="1"/>
            <a:r>
              <a:rPr lang="en-US" sz="2200" dirty="0" smtClean="0"/>
              <a:t>Unrelated data sealed</a:t>
            </a:r>
          </a:p>
          <a:p>
            <a:pPr marL="788670" lvl="1"/>
            <a:r>
              <a:rPr lang="en-US" sz="2200" dirty="0" smtClean="0"/>
              <a:t>Sealed data becomes pertinent to another investigation</a:t>
            </a:r>
          </a:p>
          <a:p>
            <a:pPr marL="788670" lvl="1"/>
            <a:r>
              <a:rPr lang="en-US" sz="2200" dirty="0" smtClean="0"/>
              <a:t>PC 1546.1(d)(2) allows to unseal with an order</a:t>
            </a:r>
          </a:p>
          <a:p>
            <a:pPr marL="788670" lvl="1"/>
            <a:r>
              <a:rPr lang="en-US" sz="2200" dirty="0" smtClean="0"/>
              <a:t>However, still need to comply with 4</a:t>
            </a:r>
            <a:r>
              <a:rPr lang="en-US" sz="2200" baseline="30000" dirty="0" smtClean="0"/>
              <a:t>th</a:t>
            </a:r>
            <a:r>
              <a:rPr lang="en-US" sz="2200" dirty="0" smtClean="0"/>
              <a:t> amendment</a:t>
            </a:r>
          </a:p>
          <a:p>
            <a:pPr marL="788670" lvl="1"/>
            <a:r>
              <a:rPr lang="en-US" sz="2200" dirty="0" smtClean="0"/>
              <a:t>Be safe – get a warrant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176930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Common issues with Search Warrants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88620"/>
            <a:r>
              <a:rPr lang="en-US" sz="2400" dirty="0"/>
              <a:t>United States v. </a:t>
            </a:r>
            <a:r>
              <a:rPr lang="en-US" sz="2400" dirty="0" err="1"/>
              <a:t>Hulscher</a:t>
            </a:r>
            <a:r>
              <a:rPr lang="en-US" sz="2600" dirty="0"/>
              <a:t> - 2017 U.S. Dist. LEXIS </a:t>
            </a:r>
            <a:r>
              <a:rPr lang="en-US" sz="2600" dirty="0" smtClean="0"/>
              <a:t>22874</a:t>
            </a:r>
          </a:p>
          <a:p>
            <a:pPr marL="788670" lvl="1"/>
            <a:r>
              <a:rPr lang="en-US" sz="2400" dirty="0" smtClean="0"/>
              <a:t>Huron PD gets SW for D’s phone in ID theft case</a:t>
            </a:r>
          </a:p>
          <a:p>
            <a:pPr marL="788670" lvl="1"/>
            <a:r>
              <a:rPr lang="en-US" sz="2400" dirty="0" smtClean="0"/>
              <a:t>They seal unrelated data, but keep copy of full dump</a:t>
            </a:r>
          </a:p>
          <a:p>
            <a:pPr marL="788670" lvl="1"/>
            <a:r>
              <a:rPr lang="en-US" sz="2400" dirty="0" smtClean="0"/>
              <a:t>Later, ATF learns Huron PD has dump of D’s phone</a:t>
            </a:r>
          </a:p>
          <a:p>
            <a:pPr marL="788670" lvl="1"/>
            <a:r>
              <a:rPr lang="en-US" sz="2400" dirty="0" smtClean="0"/>
              <a:t>ATF investigating him for firearm offenses</a:t>
            </a:r>
          </a:p>
          <a:p>
            <a:pPr marL="788670" lvl="1"/>
            <a:r>
              <a:rPr lang="en-US" sz="2400" dirty="0" smtClean="0"/>
              <a:t>ATF gets copy of full dump from Huron PD</a:t>
            </a:r>
          </a:p>
          <a:p>
            <a:pPr marL="788670" lvl="1"/>
            <a:r>
              <a:rPr lang="en-US" sz="2400" dirty="0" smtClean="0"/>
              <a:t>ATF finds evidence of firearm offenses</a:t>
            </a:r>
          </a:p>
          <a:p>
            <a:pPr marL="788670" lvl="1"/>
            <a:r>
              <a:rPr lang="en-US" sz="2400" dirty="0" smtClean="0"/>
              <a:t>Evidence suppressed – violated 4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amendment</a:t>
            </a:r>
            <a:endParaRPr lang="en-US" sz="2400" dirty="0"/>
          </a:p>
          <a:p>
            <a:pPr marL="788670" lvl="1"/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3793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0351" y="431800"/>
            <a:ext cx="9875520" cy="135636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Definitions</a:t>
            </a:r>
            <a:br>
              <a:rPr lang="en-US" dirty="0"/>
            </a:br>
            <a:r>
              <a:rPr lang="en-US" sz="3200" dirty="0"/>
              <a:t>Penal </a:t>
            </a:r>
            <a:r>
              <a:rPr lang="en-US" sz="3200" dirty="0" smtClean="0"/>
              <a:t>Code § 1546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8946541" cy="4399397"/>
          </a:xfrm>
        </p:spPr>
        <p:txBody>
          <a:bodyPr>
            <a:normAutofit/>
          </a:bodyPr>
          <a:lstStyle/>
          <a:p>
            <a:pPr marL="731520" lvl="1" indent="-457200">
              <a:buFont typeface="+mj-lt"/>
              <a:buAutoNum type="arabicPeriod"/>
            </a:pPr>
            <a:r>
              <a:rPr lang="en-US" sz="2400" b="1" dirty="0" smtClean="0"/>
              <a:t>Electronic Communication (EC)</a:t>
            </a:r>
          </a:p>
          <a:p>
            <a:pPr marL="1005840" lvl="2" indent="-457200">
              <a:buFont typeface="+mj-lt"/>
              <a:buAutoNum type="alphaLcPeriod"/>
            </a:pPr>
            <a:r>
              <a:rPr lang="en-US" sz="2400" dirty="0" smtClean="0"/>
              <a:t>Transfer of signs, signals, writings, images, sounds, data, or intelligence of any nature.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sz="2400" b="1" dirty="0" smtClean="0"/>
              <a:t>Electronic Communication Information (ECI)</a:t>
            </a:r>
          </a:p>
          <a:p>
            <a:pPr marL="1005840" lvl="2" indent="-457200">
              <a:buFont typeface="+mj-lt"/>
              <a:buAutoNum type="alphaLcPeriod"/>
            </a:pPr>
            <a:r>
              <a:rPr lang="en-US" sz="2400" dirty="0" smtClean="0"/>
              <a:t>Any information about an electronic communication. </a:t>
            </a:r>
            <a:r>
              <a:rPr lang="en-US" sz="2400" b="1" dirty="0" smtClean="0"/>
              <a:t>Subscriber information excluded.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sz="2400" b="1" dirty="0" smtClean="0"/>
              <a:t>Electronic Communication Service (ECS)</a:t>
            </a:r>
          </a:p>
          <a:p>
            <a:pPr marL="1005840" lvl="2" indent="-457200">
              <a:buFont typeface="+mj-lt"/>
              <a:buAutoNum type="alphaLcPeriod"/>
            </a:pPr>
            <a:r>
              <a:rPr lang="en-US" sz="2400" dirty="0" smtClean="0"/>
              <a:t>Provides ability to send/receive electronic communication, stores electronic information.</a:t>
            </a:r>
          </a:p>
          <a:p>
            <a:pPr marL="731520" lvl="1" indent="-457200">
              <a:buFont typeface="+mj-lt"/>
              <a:buAutoNum type="arabicPeriod"/>
            </a:pPr>
            <a:endParaRPr lang="en-US" dirty="0" smtClean="0"/>
          </a:p>
          <a:p>
            <a:pPr marL="1005840" lvl="2" indent="-457200">
              <a:buFont typeface="+mj-lt"/>
              <a:buAutoNum type="arabicPeriod"/>
            </a:pPr>
            <a:endParaRPr lang="en-US" dirty="0" smtClean="0"/>
          </a:p>
          <a:p>
            <a:pPr marL="274320" lvl="1" indent="0">
              <a:buNone/>
            </a:pPr>
            <a:endParaRPr lang="en-US" dirty="0" smtClean="0"/>
          </a:p>
          <a:p>
            <a:pPr marL="548640" lvl="2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5621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31520" lvl="1" indent="-457200">
              <a:buFont typeface="+mj-lt"/>
              <a:buAutoNum type="arabicPeriod" startAt="4"/>
            </a:pPr>
            <a:r>
              <a:rPr lang="en-US" sz="2400" b="1" dirty="0"/>
              <a:t>Electronic </a:t>
            </a:r>
            <a:r>
              <a:rPr lang="en-US" sz="2400" b="1" dirty="0" smtClean="0"/>
              <a:t>Device (ED)</a:t>
            </a:r>
            <a:endParaRPr lang="en-US" sz="2400" b="1" dirty="0"/>
          </a:p>
          <a:p>
            <a:pPr marL="1005840" lvl="2" indent="-457200">
              <a:buFont typeface="+mj-lt"/>
              <a:buAutoNum type="alphaLcPeriod"/>
            </a:pPr>
            <a:r>
              <a:rPr lang="en-US" sz="2400" dirty="0" smtClean="0"/>
              <a:t>Stores, generates, or transmits information in electronic format. </a:t>
            </a:r>
            <a:r>
              <a:rPr lang="en-US" sz="2400" b="1" dirty="0" smtClean="0"/>
              <a:t>Yes, it includes magnetic strips.</a:t>
            </a:r>
            <a:endParaRPr lang="en-US" sz="2400" b="1" dirty="0"/>
          </a:p>
          <a:p>
            <a:pPr marL="731520" lvl="1" indent="-457200">
              <a:buFont typeface="+mj-lt"/>
              <a:buAutoNum type="arabicPeriod" startAt="4"/>
            </a:pPr>
            <a:r>
              <a:rPr lang="en-US" sz="2400" b="1" dirty="0"/>
              <a:t>Electronic Device </a:t>
            </a:r>
            <a:r>
              <a:rPr lang="en-US" sz="2400" b="1" dirty="0" smtClean="0"/>
              <a:t>Information (EDI)</a:t>
            </a:r>
            <a:endParaRPr lang="en-US" sz="2400" b="1" dirty="0"/>
          </a:p>
          <a:p>
            <a:pPr marL="1005840" lvl="2" indent="-457200">
              <a:buFont typeface="+mj-lt"/>
              <a:buAutoNum type="alphaLcPeriod"/>
            </a:pPr>
            <a:r>
              <a:rPr lang="en-US" sz="2400" dirty="0" smtClean="0"/>
              <a:t>Anything </a:t>
            </a:r>
            <a:r>
              <a:rPr lang="en-US" sz="2400" dirty="0"/>
              <a:t>on the device, and including GPS information  </a:t>
            </a:r>
            <a:endParaRPr lang="en-US" sz="2400" dirty="0" smtClean="0"/>
          </a:p>
          <a:p>
            <a:pPr marL="605790" lvl="1" indent="-457200">
              <a:buFont typeface="+mj-lt"/>
              <a:buAutoNum type="arabicPeriod" startAt="4"/>
            </a:pPr>
            <a:r>
              <a:rPr lang="en-US" sz="2600" b="1" dirty="0" smtClean="0"/>
              <a:t>Subscriber Information (SI)</a:t>
            </a:r>
          </a:p>
          <a:p>
            <a:pPr marL="1005840" lvl="2" indent="-457200">
              <a:buFont typeface="+mj-lt"/>
              <a:buAutoNum type="alphaLcPeriod"/>
            </a:pPr>
            <a:r>
              <a:rPr lang="en-US" sz="2400" dirty="0" smtClean="0"/>
              <a:t>Name, address, phone number, email, account number, length of service &amp; types of services.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Definitions</a:t>
            </a:r>
            <a:br>
              <a:rPr lang="en-US" dirty="0"/>
            </a:br>
            <a:r>
              <a:rPr lang="en-US" sz="3200" dirty="0"/>
              <a:t>Penal </a:t>
            </a:r>
            <a:r>
              <a:rPr lang="en-US" sz="3200" dirty="0" smtClean="0"/>
              <a:t>Code § 1546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69303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Prohibited Conduct</a:t>
            </a:r>
            <a:br>
              <a:rPr lang="en-US" dirty="0" smtClean="0"/>
            </a:br>
            <a:r>
              <a:rPr lang="en-US" sz="3200" dirty="0" smtClean="0"/>
              <a:t>Penal </a:t>
            </a:r>
            <a:r>
              <a:rPr lang="en-US" sz="3200" dirty="0"/>
              <a:t>Code § </a:t>
            </a:r>
            <a:r>
              <a:rPr lang="en-US" sz="3200" dirty="0" smtClean="0"/>
              <a:t>1546.1(a)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45720" indent="0">
              <a:buNone/>
            </a:pPr>
            <a:r>
              <a:rPr lang="en-US" sz="2800" dirty="0" smtClean="0"/>
              <a:t>Government entity </a:t>
            </a:r>
            <a:r>
              <a:rPr lang="en-US" sz="2800" b="1" u="sng" dirty="0" smtClean="0"/>
              <a:t>shall not</a:t>
            </a:r>
            <a:r>
              <a:rPr lang="en-US" sz="2800" dirty="0" smtClean="0"/>
              <a:t>:</a:t>
            </a:r>
          </a:p>
          <a:p>
            <a:pPr marL="502920" indent="-457200">
              <a:buFont typeface="+mj-lt"/>
              <a:buAutoNum type="arabicPeriod"/>
            </a:pPr>
            <a:r>
              <a:rPr lang="en-US" sz="2800" dirty="0" smtClean="0"/>
              <a:t>Compel production of/access ECI from a service provider</a:t>
            </a:r>
          </a:p>
          <a:p>
            <a:pPr marL="502920" indent="-457200">
              <a:buFont typeface="+mj-lt"/>
              <a:buAutoNum type="arabicPeriod"/>
            </a:pPr>
            <a:r>
              <a:rPr lang="en-US" sz="2800" dirty="0" smtClean="0"/>
              <a:t>Compel production of/access EDI from anyone/entity except authorized possessor of device</a:t>
            </a:r>
          </a:p>
          <a:p>
            <a:pPr marL="502920" indent="-457200">
              <a:buFont typeface="+mj-lt"/>
              <a:buAutoNum type="arabicPeriod"/>
            </a:pPr>
            <a:r>
              <a:rPr lang="en-US" sz="2800" dirty="0" smtClean="0"/>
              <a:t>Access EDI by physical interaction or EC with the electronic device, but recipient of EC may voluntarily disclose</a:t>
            </a:r>
          </a:p>
          <a:p>
            <a:pPr marL="45720" indent="0">
              <a:buNone/>
            </a:pPr>
            <a:endParaRPr lang="en-US" i="1" dirty="0" smtClean="0"/>
          </a:p>
          <a:p>
            <a:pPr marL="45720" indent="0">
              <a:buNone/>
            </a:pPr>
            <a:r>
              <a:rPr lang="en-US" sz="3200" b="1" i="1" dirty="0" smtClean="0"/>
              <a:t>We cannot compel access/production of things like text messages, call records, GPS information, e-mails, etc. from cell phone companies, internet providers, Google, Apple, etc. </a:t>
            </a:r>
            <a:r>
              <a:rPr lang="en-US" sz="3200" b="1" i="1" u="sng" dirty="0" smtClean="0"/>
              <a:t>OR</a:t>
            </a:r>
            <a:r>
              <a:rPr lang="en-US" sz="3200" b="1" i="1" dirty="0" smtClean="0"/>
              <a:t> from the device itself.</a:t>
            </a:r>
          </a:p>
          <a:p>
            <a:pPr marL="502920" indent="-4572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876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Practical tips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800" dirty="0" smtClean="0"/>
              <a:t>You can still:</a:t>
            </a:r>
          </a:p>
          <a:p>
            <a:pPr marL="45720" indent="0">
              <a:buNone/>
            </a:pPr>
            <a:endParaRPr lang="en-US" sz="2800" dirty="0" smtClean="0"/>
          </a:p>
          <a:p>
            <a:pPr marL="502920" indent="-457200"/>
            <a:r>
              <a:rPr lang="en-US" sz="2800" b="1" i="1" dirty="0"/>
              <a:t>Unlock </a:t>
            </a:r>
            <a:r>
              <a:rPr lang="en-US" sz="2800" b="1" i="1" dirty="0" smtClean="0"/>
              <a:t>ED </a:t>
            </a:r>
            <a:r>
              <a:rPr lang="en-US" sz="2800" b="1" i="1" dirty="0"/>
              <a:t>using thumbprint with reasonable force</a:t>
            </a:r>
            <a:endParaRPr lang="en-US" sz="3200" b="1" i="1" dirty="0"/>
          </a:p>
          <a:p>
            <a:pPr marL="502920" indent="-457200"/>
            <a:r>
              <a:rPr lang="en-US" sz="2800" b="1" i="1" dirty="0" smtClean="0"/>
              <a:t>Put ED in airplane mode to protect content</a:t>
            </a:r>
          </a:p>
          <a:p>
            <a:pPr marL="502920" indent="-457200"/>
            <a:r>
              <a:rPr lang="en-US" sz="2800" b="1" i="1" dirty="0" smtClean="0"/>
              <a:t>Obtain IMEI/model information physically embossed on the ED</a:t>
            </a:r>
          </a:p>
          <a:p>
            <a:pPr marL="502920" indent="-4572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430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Practical tips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800" dirty="0" smtClean="0"/>
              <a:t>You can still:</a:t>
            </a:r>
          </a:p>
          <a:p>
            <a:pPr marL="45720" indent="0">
              <a:buNone/>
            </a:pPr>
            <a:endParaRPr lang="en-US" sz="2800" dirty="0" smtClean="0"/>
          </a:p>
          <a:p>
            <a:pPr marL="502920" indent="-457200"/>
            <a:r>
              <a:rPr lang="en-US" sz="2800" b="1" i="1" dirty="0" smtClean="0"/>
              <a:t>Authorized possessor on parole or PRCS? Search is okay.</a:t>
            </a:r>
            <a:endParaRPr lang="en-US" sz="3200" b="1" i="1" dirty="0"/>
          </a:p>
          <a:p>
            <a:pPr marL="502920" indent="-457200"/>
            <a:r>
              <a:rPr lang="en-US" sz="2800" b="1" i="1" dirty="0" smtClean="0"/>
              <a:t>Authorized possessor on probation/MS/pre-trial release? If electronic device search a clear condition, then search is okay.</a:t>
            </a:r>
          </a:p>
          <a:p>
            <a:pPr marL="502920" indent="-4572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576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Obtaining Information – Not from the Phone</a:t>
            </a:r>
            <a:br>
              <a:rPr lang="en-US" dirty="0" smtClean="0"/>
            </a:br>
            <a:r>
              <a:rPr lang="en-US" sz="3600" dirty="0" smtClean="0"/>
              <a:t>Penal </a:t>
            </a:r>
            <a:r>
              <a:rPr lang="en-US" sz="3600" dirty="0"/>
              <a:t>Code § </a:t>
            </a:r>
            <a:r>
              <a:rPr lang="en-US" sz="3600" dirty="0" smtClean="0"/>
              <a:t>1546.1(b)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endParaRPr lang="en-US" dirty="0" smtClean="0"/>
          </a:p>
          <a:p>
            <a:pPr marL="45720" indent="0">
              <a:buNone/>
            </a:pPr>
            <a:r>
              <a:rPr lang="en-US" dirty="0" smtClean="0"/>
              <a:t>Government entity may compel the production of/access to ECI from a service provider OR EDI from a person/entity other than the authorized possessor pursuant to:</a:t>
            </a:r>
          </a:p>
          <a:p>
            <a:pPr marL="502920" indent="-457200">
              <a:buFont typeface="+mj-lt"/>
              <a:buAutoNum type="arabicPeriod"/>
            </a:pPr>
            <a:r>
              <a:rPr lang="en-US" dirty="0" smtClean="0"/>
              <a:t>Search warrant</a:t>
            </a:r>
          </a:p>
          <a:p>
            <a:pPr marL="502920" indent="-457200">
              <a:buFont typeface="+mj-lt"/>
              <a:buAutoNum type="arabicPeriod"/>
            </a:pPr>
            <a:r>
              <a:rPr lang="en-US" dirty="0"/>
              <a:t>W</a:t>
            </a:r>
            <a:r>
              <a:rPr lang="en-US" dirty="0" smtClean="0"/>
              <a:t>iretap order</a:t>
            </a:r>
          </a:p>
          <a:p>
            <a:pPr marL="502920" indent="-457200">
              <a:buFont typeface="+mj-lt"/>
              <a:buAutoNum type="arabicPeriod"/>
            </a:pPr>
            <a:r>
              <a:rPr lang="en-US" dirty="0" smtClean="0"/>
              <a:t>Order for electronic reader records per Civil Code § 1798.90</a:t>
            </a:r>
          </a:p>
          <a:p>
            <a:pPr marL="502920" indent="-457200">
              <a:buFont typeface="+mj-lt"/>
              <a:buAutoNum type="arabicPeriod"/>
            </a:pPr>
            <a:r>
              <a:rPr lang="en-US" dirty="0" smtClean="0"/>
              <a:t>Subpoena, BUT NOT FOR CRIMINAL CASES</a:t>
            </a:r>
          </a:p>
          <a:p>
            <a:pPr marL="45720" indent="0">
              <a:buNone/>
            </a:pPr>
            <a:r>
              <a:rPr lang="en-US" sz="2800" b="1" i="1" dirty="0" smtClean="0"/>
              <a:t>We now can only use search warrants or wiretap orders to get this information</a:t>
            </a:r>
            <a:r>
              <a:rPr lang="en-US" sz="2800" b="1" i="1" dirty="0"/>
              <a:t> </a:t>
            </a:r>
            <a:r>
              <a:rPr lang="en-US" sz="2800" b="1" i="1" dirty="0" smtClean="0"/>
              <a:t>– NOT subpoenas.</a:t>
            </a:r>
            <a:endParaRPr lang="en-US" dirty="0" smtClean="0"/>
          </a:p>
          <a:p>
            <a:pPr marL="4572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69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Obtaining Information – From the Phone</a:t>
            </a:r>
            <a:br>
              <a:rPr lang="en-US" dirty="0" smtClean="0"/>
            </a:br>
            <a:r>
              <a:rPr lang="en-US" sz="3200" dirty="0" smtClean="0"/>
              <a:t>Penal </a:t>
            </a:r>
            <a:r>
              <a:rPr lang="en-US" sz="3200" dirty="0"/>
              <a:t>Code § </a:t>
            </a:r>
            <a:r>
              <a:rPr lang="en-US" sz="3200" dirty="0" smtClean="0"/>
              <a:t>1546.1(c)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5132" y="2490800"/>
            <a:ext cx="8946541" cy="4195481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400" dirty="0" smtClean="0"/>
              <a:t>Government entity may access EDI by means of physical interaction or EC with the device only when there exists:</a:t>
            </a:r>
          </a:p>
          <a:p>
            <a:pPr marL="502920" indent="-457200">
              <a:buFont typeface="+mj-lt"/>
              <a:buAutoNum type="arabicPeriod"/>
            </a:pPr>
            <a:r>
              <a:rPr lang="en-US" sz="2400" dirty="0"/>
              <a:t>Search </a:t>
            </a:r>
            <a:r>
              <a:rPr lang="en-US" sz="2400" dirty="0" smtClean="0"/>
              <a:t>warrant</a:t>
            </a:r>
            <a:endParaRPr lang="en-US" sz="2400" dirty="0"/>
          </a:p>
          <a:p>
            <a:pPr marL="502920" indent="-457200">
              <a:buFont typeface="+mj-lt"/>
              <a:buAutoNum type="arabicPeriod"/>
            </a:pPr>
            <a:r>
              <a:rPr lang="en-US" sz="2400" dirty="0"/>
              <a:t>Wiretap order</a:t>
            </a:r>
          </a:p>
          <a:p>
            <a:pPr marL="502920" indent="-457200">
              <a:buFont typeface="+mj-lt"/>
              <a:buAutoNum type="arabicPeriod"/>
            </a:pPr>
            <a:r>
              <a:rPr lang="en-US" sz="2400" b="1" dirty="0" smtClean="0"/>
              <a:t>Specific Consent </a:t>
            </a:r>
            <a:r>
              <a:rPr lang="en-US" sz="2400" dirty="0" smtClean="0"/>
              <a:t>of the authorized possessor</a:t>
            </a:r>
          </a:p>
          <a:p>
            <a:pPr marL="502920" indent="-457200">
              <a:buFont typeface="+mj-lt"/>
              <a:buAutoNum type="arabicPeriod"/>
            </a:pPr>
            <a:r>
              <a:rPr lang="en-US" sz="2400" b="1" dirty="0" smtClean="0"/>
              <a:t>Specific Consent</a:t>
            </a:r>
            <a:r>
              <a:rPr lang="en-US" sz="2400" dirty="0" smtClean="0"/>
              <a:t> of the owner of the device when it was been reported lost or stolen</a:t>
            </a:r>
            <a:endParaRPr lang="en-US" sz="2400" dirty="0"/>
          </a:p>
          <a:p>
            <a:pPr marL="502920" indent="-4572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133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5853</TotalTime>
  <Words>1413</Words>
  <Application>Microsoft Office PowerPoint</Application>
  <PresentationFormat>Widescreen</PresentationFormat>
  <Paragraphs>169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Century Gothic</vt:lpstr>
      <vt:lpstr>Wingdings 3</vt:lpstr>
      <vt:lpstr>Ion</vt:lpstr>
      <vt:lpstr>California Electronic Communications Privacy Act</vt:lpstr>
      <vt:lpstr>Overview</vt:lpstr>
      <vt:lpstr>Definitions Penal Code § 1546 </vt:lpstr>
      <vt:lpstr>Definitions Penal Code § 1546 </vt:lpstr>
      <vt:lpstr>Prohibited Conduct Penal Code § 1546.1(a)</vt:lpstr>
      <vt:lpstr>Practical tips</vt:lpstr>
      <vt:lpstr>Practical tips</vt:lpstr>
      <vt:lpstr>Obtaining Information – Not from the Phone Penal Code § 1546.1(b)</vt:lpstr>
      <vt:lpstr>Obtaining Information – From the Phone Penal Code § 1546.1(c)</vt:lpstr>
      <vt:lpstr>Obtaining Information – From the Phone Penal Code § 1546.1(c)</vt:lpstr>
      <vt:lpstr>Penal Code § 1546:  Definitions </vt:lpstr>
      <vt:lpstr>Use of Subpoenas Penal Code § 1546.1(i) </vt:lpstr>
      <vt:lpstr>Warrant Requirements Penal Code § 1546.1(d)</vt:lpstr>
      <vt:lpstr>Warrant Requirements Penal Code § 1546.1(d)</vt:lpstr>
      <vt:lpstr>Further Protections for Unrelated Info Penal Code § 1546.1(e)</vt:lpstr>
      <vt:lpstr>Information Voluntarily Provided Penal Code § 1546.1(f)/(g)</vt:lpstr>
      <vt:lpstr>Information Obtained Pursuant to Emergency Penal Code § 1546.1(h)</vt:lpstr>
      <vt:lpstr>Notice Requirements Penal Code § 1546.2</vt:lpstr>
      <vt:lpstr>Requests to Delay Notice Penal Code § 1546.2</vt:lpstr>
      <vt:lpstr>Remedy for Violations Penal Code § 1546.4</vt:lpstr>
      <vt:lpstr>CalECPA-compliant  Search Warrants</vt:lpstr>
      <vt:lpstr>Common issues with Search Warrants</vt:lpstr>
      <vt:lpstr>Common issues with Search Warrants</vt:lpstr>
      <vt:lpstr>Common issues with Search Warrants</vt:lpstr>
      <vt:lpstr>Common issues with Search Warrants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Roundtable on Felony Cases</dc:title>
  <dc:creator>Rebecca Baum</dc:creator>
  <cp:lastModifiedBy>Vishal Jangla</cp:lastModifiedBy>
  <cp:revision>39</cp:revision>
  <dcterms:created xsi:type="dcterms:W3CDTF">2015-11-04T20:21:02Z</dcterms:created>
  <dcterms:modified xsi:type="dcterms:W3CDTF">2018-10-04T15:11:03Z</dcterms:modified>
</cp:coreProperties>
</file>