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82" r:id="rId4"/>
    <p:sldId id="258" r:id="rId5"/>
    <p:sldId id="259" r:id="rId6"/>
    <p:sldId id="260" r:id="rId7"/>
    <p:sldId id="281" r:id="rId8"/>
    <p:sldId id="261" r:id="rId9"/>
    <p:sldId id="262" r:id="rId10"/>
    <p:sldId id="265" r:id="rId11"/>
    <p:sldId id="264" r:id="rId12"/>
    <p:sldId id="266" r:id="rId13"/>
    <p:sldId id="267" r:id="rId14"/>
    <p:sldId id="268" r:id="rId15"/>
    <p:sldId id="269" r:id="rId16"/>
    <p:sldId id="270" r:id="rId17"/>
    <p:sldId id="271" r:id="rId18"/>
    <p:sldId id="272" r:id="rId19"/>
    <p:sldId id="273" r:id="rId20"/>
    <p:sldId id="274" r:id="rId21"/>
    <p:sldId id="263" r:id="rId22"/>
    <p:sldId id="275" r:id="rId23"/>
    <p:sldId id="276" r:id="rId24"/>
    <p:sldId id="280" r:id="rId25"/>
    <p:sldId id="278" r:id="rId26"/>
    <p:sldId id="279"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79" d="100"/>
          <a:sy n="79" d="100"/>
        </p:scale>
        <p:origin x="120" y="19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D862E7-95FA-4FC4-9EC5-DDBFA8DC7417}" type="datetimeFigureOut">
              <a:rPr lang="en-US" dirty="0"/>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B987F2-A784-4F72-BB57-0E9EACDE722E}" type="datetimeFigureOut">
              <a:rPr lang="en-US" dirty="0"/>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BBD51E-4B19-444E-85C0-DBD7EB6263F4}" type="datetimeFigureOut">
              <a:rPr lang="en-US" dirty="0"/>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255A-4AD5-4D3E-9A0A-689DA3BA976C}" type="datetimeFigureOut">
              <a:rPr lang="en-US" dirty="0"/>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EE0AD15-87AC-45B2-9EE5-8D165AF83CD7}" type="datetimeFigureOut">
              <a:rPr lang="en-US" dirty="0"/>
              <a:t>10/3/2018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CC40CCD-F0D6-4CC2-A4C8-2D7D0D875F02}" type="datetimeFigureOut">
              <a:rPr lang="en-US" dirty="0"/>
              <a:t>10/3/2018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10/3/2018</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A00F7B-89C5-4DF7-A309-6263220147D4}" type="datetimeFigureOut">
              <a:rPr lang="en-US" dirty="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10/3/2018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10/3/2018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10/3/2018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DCB01F-D966-4C62-B900-0BE008A90C98}" type="datetimeFigureOut">
              <a:rPr lang="en-US" dirty="0"/>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73A0EA-7DC7-4964-BB97-B173EF3B859A}" type="datetimeFigureOut">
              <a:rPr lang="en-US" dirty="0"/>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10/3/2018</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arin.net/"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freegeoip.net/"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freegeoip.ne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search.org/"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mailto:Starazi@rtf.sccgov.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 TargetMode="External"/><Relationship Id="rId2" Type="http://schemas.openxmlformats.org/officeDocument/2006/relationships/hyperlink" Target="https://www.twitch.tv/"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mailto:uslawenforcement@bandwidth.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A0C6-B5B8-4201-A3B0-4D4F3D3E4A27}"/>
              </a:ext>
            </a:extLst>
          </p:cNvPr>
          <p:cNvSpPr>
            <a:spLocks noGrp="1"/>
          </p:cNvSpPr>
          <p:nvPr>
            <p:ph type="ctrTitle"/>
          </p:nvPr>
        </p:nvSpPr>
        <p:spPr/>
        <p:txBody>
          <a:bodyPr/>
          <a:lstStyle/>
          <a:p>
            <a:r>
              <a:rPr lang="en-US" dirty="0"/>
              <a:t>Swatting Investigations</a:t>
            </a:r>
          </a:p>
        </p:txBody>
      </p:sp>
      <p:sp>
        <p:nvSpPr>
          <p:cNvPr id="3" name="Subtitle 2">
            <a:extLst>
              <a:ext uri="{FF2B5EF4-FFF2-40B4-BE49-F238E27FC236}">
                <a16:creationId xmlns:a16="http://schemas.microsoft.com/office/drawing/2014/main" id="{EF25971E-1CFC-4B05-80B0-C2940D5D8324}"/>
              </a:ext>
            </a:extLst>
          </p:cNvPr>
          <p:cNvSpPr>
            <a:spLocks noGrp="1"/>
          </p:cNvSpPr>
          <p:nvPr>
            <p:ph type="subTitle" idx="1"/>
          </p:nvPr>
        </p:nvSpPr>
        <p:spPr/>
        <p:txBody>
          <a:bodyPr>
            <a:normAutofit fontScale="70000" lnSpcReduction="20000"/>
          </a:bodyPr>
          <a:lstStyle/>
          <a:p>
            <a:r>
              <a:rPr lang="en-US" dirty="0"/>
              <a:t>Sergeant Samy Tarazi</a:t>
            </a:r>
          </a:p>
          <a:p>
            <a:r>
              <a:rPr lang="en-US" dirty="0"/>
              <a:t>REACT Task Force</a:t>
            </a:r>
          </a:p>
          <a:p>
            <a:r>
              <a:rPr lang="en-US" dirty="0"/>
              <a:t>Santa Clara County Sheriff’s Office</a:t>
            </a:r>
          </a:p>
          <a:p>
            <a:r>
              <a:rPr lang="en-US" dirty="0"/>
              <a:t>408-210-6369</a:t>
            </a:r>
          </a:p>
        </p:txBody>
      </p:sp>
    </p:spTree>
    <p:extLst>
      <p:ext uri="{BB962C8B-B14F-4D97-AF65-F5344CB8AC3E}">
        <p14:creationId xmlns:p14="http://schemas.microsoft.com/office/powerpoint/2010/main" val="3564331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2745-DDEF-4DA1-AAC3-CE4AB291E458}"/>
              </a:ext>
            </a:extLst>
          </p:cNvPr>
          <p:cNvSpPr>
            <a:spLocks noGrp="1"/>
          </p:cNvSpPr>
          <p:nvPr>
            <p:ph type="title"/>
          </p:nvPr>
        </p:nvSpPr>
        <p:spPr/>
        <p:txBody>
          <a:bodyPr/>
          <a:lstStyle/>
          <a:p>
            <a:pPr algn="ctr"/>
            <a:r>
              <a:rPr lang="en-US" dirty="0"/>
              <a:t>How are IP address assigned?</a:t>
            </a:r>
          </a:p>
        </p:txBody>
      </p:sp>
      <p:pic>
        <p:nvPicPr>
          <p:cNvPr id="5" name="Content Placeholder 4">
            <a:extLst>
              <a:ext uri="{FF2B5EF4-FFF2-40B4-BE49-F238E27FC236}">
                <a16:creationId xmlns:a16="http://schemas.microsoft.com/office/drawing/2014/main" id="{66CC66DB-F270-4A51-953E-5E0184020D35}"/>
              </a:ext>
            </a:extLst>
          </p:cNvPr>
          <p:cNvPicPr>
            <a:picLocks noGrp="1" noChangeAspect="1"/>
          </p:cNvPicPr>
          <p:nvPr>
            <p:ph idx="1"/>
          </p:nvPr>
        </p:nvPicPr>
        <p:blipFill>
          <a:blip r:embed="rId2"/>
          <a:stretch>
            <a:fillRect/>
          </a:stretch>
        </p:blipFill>
        <p:spPr>
          <a:xfrm>
            <a:off x="1411430" y="2977896"/>
            <a:ext cx="8151641" cy="3598863"/>
          </a:xfrm>
          <a:prstGeom prst="rect">
            <a:avLst/>
          </a:prstGeom>
        </p:spPr>
      </p:pic>
      <p:sp>
        <p:nvSpPr>
          <p:cNvPr id="6" name="Rectangle 5">
            <a:extLst>
              <a:ext uri="{FF2B5EF4-FFF2-40B4-BE49-F238E27FC236}">
                <a16:creationId xmlns:a16="http://schemas.microsoft.com/office/drawing/2014/main" id="{0FE3D8DB-0612-43FA-ABEF-1055DD678D33}"/>
              </a:ext>
            </a:extLst>
          </p:cNvPr>
          <p:cNvSpPr/>
          <p:nvPr/>
        </p:nvSpPr>
        <p:spPr>
          <a:xfrm>
            <a:off x="680321" y="2191435"/>
            <a:ext cx="9317119" cy="830997"/>
          </a:xfrm>
          <a:prstGeom prst="rect">
            <a:avLst/>
          </a:prstGeom>
        </p:spPr>
        <p:txBody>
          <a:bodyPr wrap="square">
            <a:spAutoFit/>
          </a:bodyPr>
          <a:lstStyle/>
          <a:p>
            <a:r>
              <a:rPr lang="en-US" sz="2400" dirty="0"/>
              <a:t>Internet Assigned Numbers Authority (</a:t>
            </a:r>
            <a:r>
              <a:rPr lang="en-US" sz="2400" dirty="0" err="1"/>
              <a:t>IANA</a:t>
            </a:r>
            <a:r>
              <a:rPr lang="en-US" sz="2400" dirty="0"/>
              <a:t>) manages 5 regional Internet registries. </a:t>
            </a:r>
          </a:p>
        </p:txBody>
      </p:sp>
    </p:spTree>
    <p:extLst>
      <p:ext uri="{BB962C8B-B14F-4D97-AF65-F5344CB8AC3E}">
        <p14:creationId xmlns:p14="http://schemas.microsoft.com/office/powerpoint/2010/main" val="2998331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21CF-FC2A-433C-B2E3-5B55CC7DFE46}"/>
              </a:ext>
            </a:extLst>
          </p:cNvPr>
          <p:cNvSpPr>
            <a:spLocks noGrp="1"/>
          </p:cNvSpPr>
          <p:nvPr>
            <p:ph type="title"/>
          </p:nvPr>
        </p:nvSpPr>
        <p:spPr/>
        <p:txBody>
          <a:bodyPr/>
          <a:lstStyle/>
          <a:p>
            <a:pPr algn="ctr"/>
            <a:r>
              <a:rPr lang="en-US" dirty="0"/>
              <a:t>ARIN</a:t>
            </a:r>
          </a:p>
        </p:txBody>
      </p:sp>
      <p:sp>
        <p:nvSpPr>
          <p:cNvPr id="3" name="Content Placeholder 2">
            <a:extLst>
              <a:ext uri="{FF2B5EF4-FFF2-40B4-BE49-F238E27FC236}">
                <a16:creationId xmlns:a16="http://schemas.microsoft.com/office/drawing/2014/main" id="{FD41BC8F-5487-45EE-9ECC-82E313563D7E}"/>
              </a:ext>
            </a:extLst>
          </p:cNvPr>
          <p:cNvSpPr>
            <a:spLocks noGrp="1"/>
          </p:cNvSpPr>
          <p:nvPr>
            <p:ph idx="1"/>
          </p:nvPr>
        </p:nvSpPr>
        <p:spPr/>
        <p:txBody>
          <a:bodyPr/>
          <a:lstStyle/>
          <a:p>
            <a:r>
              <a:rPr lang="en-US" dirty="0"/>
              <a:t>ARIN assigns all IP address in North America. </a:t>
            </a:r>
          </a:p>
          <a:p>
            <a:r>
              <a:rPr lang="en-US" dirty="0"/>
              <a:t>They assign them in blocks to Internet Service Providers (ISP). </a:t>
            </a:r>
          </a:p>
          <a:p>
            <a:r>
              <a:rPr lang="en-US" dirty="0"/>
              <a:t>The ISP then assigns a unique IP address to the user. </a:t>
            </a:r>
          </a:p>
          <a:p>
            <a:r>
              <a:rPr lang="en-US" dirty="0"/>
              <a:t>The ARIN database will tell you what ISP a particular IP address was assigned too.  </a:t>
            </a:r>
          </a:p>
          <a:p>
            <a:endParaRPr lang="en-US" dirty="0"/>
          </a:p>
        </p:txBody>
      </p:sp>
    </p:spTree>
    <p:extLst>
      <p:ext uri="{BB962C8B-B14F-4D97-AF65-F5344CB8AC3E}">
        <p14:creationId xmlns:p14="http://schemas.microsoft.com/office/powerpoint/2010/main" val="2570460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CABD3-C449-4D4D-87A5-A4488BE6400E}"/>
              </a:ext>
            </a:extLst>
          </p:cNvPr>
          <p:cNvSpPr>
            <a:spLocks noGrp="1"/>
          </p:cNvSpPr>
          <p:nvPr>
            <p:ph type="title"/>
          </p:nvPr>
        </p:nvSpPr>
        <p:spPr/>
        <p:txBody>
          <a:bodyPr/>
          <a:lstStyle/>
          <a:p>
            <a:pPr algn="ctr"/>
            <a:r>
              <a:rPr lang="en-US" dirty="0"/>
              <a:t>ARIN Services</a:t>
            </a:r>
          </a:p>
        </p:txBody>
      </p:sp>
      <p:sp>
        <p:nvSpPr>
          <p:cNvPr id="3" name="Content Placeholder 2">
            <a:extLst>
              <a:ext uri="{FF2B5EF4-FFF2-40B4-BE49-F238E27FC236}">
                <a16:creationId xmlns:a16="http://schemas.microsoft.com/office/drawing/2014/main" id="{32AAE6E8-0A2A-4032-AEDC-CC0E6BDBE5C4}"/>
              </a:ext>
            </a:extLst>
          </p:cNvPr>
          <p:cNvSpPr>
            <a:spLocks noGrp="1"/>
          </p:cNvSpPr>
          <p:nvPr>
            <p:ph idx="1"/>
          </p:nvPr>
        </p:nvSpPr>
        <p:spPr/>
        <p:txBody>
          <a:bodyPr/>
          <a:lstStyle/>
          <a:p>
            <a:r>
              <a:rPr lang="en-US" dirty="0"/>
              <a:t>who.is: Directory service for accessing current registration data of a domain name (website) or an IP address</a:t>
            </a:r>
          </a:p>
          <a:p>
            <a:endParaRPr lang="en-US" dirty="0"/>
          </a:p>
          <a:p>
            <a:r>
              <a:rPr lang="en-US" dirty="0" err="1"/>
              <a:t>Whowas</a:t>
            </a:r>
            <a:r>
              <a:rPr lang="en-US" dirty="0"/>
              <a:t>: provides historical registration information for a given IP address. To get access to this, you must register at </a:t>
            </a:r>
            <a:r>
              <a:rPr lang="en-US" dirty="0">
                <a:hlinkClick r:id="rId2"/>
              </a:rPr>
              <a:t>www.arin.net</a:t>
            </a:r>
            <a:r>
              <a:rPr lang="en-US" dirty="0"/>
              <a:t>. It can take up to two days to get approval. Results are returned to the user via e-mail in a zip file. </a:t>
            </a:r>
          </a:p>
          <a:p>
            <a:endParaRPr lang="en-US" dirty="0"/>
          </a:p>
        </p:txBody>
      </p:sp>
    </p:spTree>
    <p:extLst>
      <p:ext uri="{BB962C8B-B14F-4D97-AF65-F5344CB8AC3E}">
        <p14:creationId xmlns:p14="http://schemas.microsoft.com/office/powerpoint/2010/main" val="3626576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18A7A-A425-41D8-BF6A-854B7C7C2AC8}"/>
              </a:ext>
            </a:extLst>
          </p:cNvPr>
          <p:cNvSpPr>
            <a:spLocks noGrp="1"/>
          </p:cNvSpPr>
          <p:nvPr>
            <p:ph type="title"/>
          </p:nvPr>
        </p:nvSpPr>
        <p:spPr/>
        <p:txBody>
          <a:bodyPr/>
          <a:lstStyle/>
          <a:p>
            <a:pPr algn="ctr"/>
            <a:r>
              <a:rPr lang="en-US" dirty="0"/>
              <a:t>What can IP address tell you? </a:t>
            </a:r>
          </a:p>
        </p:txBody>
      </p:sp>
      <p:sp>
        <p:nvSpPr>
          <p:cNvPr id="3" name="Content Placeholder 2">
            <a:extLst>
              <a:ext uri="{FF2B5EF4-FFF2-40B4-BE49-F238E27FC236}">
                <a16:creationId xmlns:a16="http://schemas.microsoft.com/office/drawing/2014/main" id="{7F8DE779-CC70-4418-97E7-12DF065CE26D}"/>
              </a:ext>
            </a:extLst>
          </p:cNvPr>
          <p:cNvSpPr>
            <a:spLocks noGrp="1"/>
          </p:cNvSpPr>
          <p:nvPr>
            <p:ph idx="1"/>
          </p:nvPr>
        </p:nvSpPr>
        <p:spPr>
          <a:xfrm flipV="1">
            <a:off x="509633" y="6587632"/>
            <a:ext cx="9613861" cy="45719"/>
          </a:xfrm>
        </p:spPr>
        <p:txBody>
          <a:bodyPr>
            <a:normAutofit fontScale="25000" lnSpcReduction="20000"/>
          </a:bodyPr>
          <a:lstStyle/>
          <a:p>
            <a:endParaRPr lang="en-US" dirty="0"/>
          </a:p>
        </p:txBody>
      </p:sp>
      <p:sp>
        <p:nvSpPr>
          <p:cNvPr id="4" name="Content Placeholder 2">
            <a:extLst>
              <a:ext uri="{FF2B5EF4-FFF2-40B4-BE49-F238E27FC236}">
                <a16:creationId xmlns:a16="http://schemas.microsoft.com/office/drawing/2014/main" id="{F2EEE7AF-5685-4C14-B8B7-2E75AE44E6E3}"/>
              </a:ext>
            </a:extLst>
          </p:cNvPr>
          <p:cNvSpPr txBox="1">
            <a:spLocks/>
          </p:cNvSpPr>
          <p:nvPr/>
        </p:nvSpPr>
        <p:spPr>
          <a:xfrm>
            <a:off x="680321" y="2127551"/>
            <a:ext cx="3378848" cy="43313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t>An IP address will always tell you the Internet Service Provider that owns that IP address. </a:t>
            </a:r>
          </a:p>
          <a:p>
            <a:pPr marL="0" indent="0">
              <a:buFont typeface="Arial" panose="020B0604020202020204" pitchFamily="34" charset="0"/>
              <a:buNone/>
            </a:pPr>
            <a:endParaRPr lang="en-US" dirty="0"/>
          </a:p>
          <a:p>
            <a:r>
              <a:rPr lang="en-US" dirty="0"/>
              <a:t>It will not </a:t>
            </a:r>
            <a:r>
              <a:rPr lang="en-US" i="1" dirty="0"/>
              <a:t>directly</a:t>
            </a:r>
            <a:r>
              <a:rPr lang="en-US" dirty="0"/>
              <a:t> tell you the specific user, computer, cell phone or other device that was used.</a:t>
            </a:r>
          </a:p>
          <a:p>
            <a:pPr marL="0" indent="0">
              <a:buFont typeface="Arial" panose="020B0604020202020204" pitchFamily="34" charset="0"/>
              <a:buNone/>
            </a:pPr>
            <a:endParaRPr lang="en-US" dirty="0"/>
          </a:p>
        </p:txBody>
      </p:sp>
      <p:pic>
        <p:nvPicPr>
          <p:cNvPr id="5" name="Picture 4">
            <a:extLst>
              <a:ext uri="{FF2B5EF4-FFF2-40B4-BE49-F238E27FC236}">
                <a16:creationId xmlns:a16="http://schemas.microsoft.com/office/drawing/2014/main" id="{AB356F90-7F2C-48C0-A6E8-ACCD42A4F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885" y="2016582"/>
            <a:ext cx="5281896" cy="4616769"/>
          </a:xfrm>
          <a:prstGeom prst="rect">
            <a:avLst/>
          </a:prstGeom>
        </p:spPr>
      </p:pic>
    </p:spTree>
    <p:extLst>
      <p:ext uri="{BB962C8B-B14F-4D97-AF65-F5344CB8AC3E}">
        <p14:creationId xmlns:p14="http://schemas.microsoft.com/office/powerpoint/2010/main" val="410686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C76C2-9EA0-4C87-B018-0A487391EF93}"/>
              </a:ext>
            </a:extLst>
          </p:cNvPr>
          <p:cNvSpPr>
            <a:spLocks noGrp="1"/>
          </p:cNvSpPr>
          <p:nvPr>
            <p:ph type="title"/>
          </p:nvPr>
        </p:nvSpPr>
        <p:spPr/>
        <p:txBody>
          <a:bodyPr/>
          <a:lstStyle/>
          <a:p>
            <a:pPr algn="ctr"/>
            <a:r>
              <a:rPr lang="en-US" dirty="0"/>
              <a:t>Practice Exercise #1</a:t>
            </a:r>
          </a:p>
        </p:txBody>
      </p:sp>
      <p:sp>
        <p:nvSpPr>
          <p:cNvPr id="3" name="Content Placeholder 2">
            <a:extLst>
              <a:ext uri="{FF2B5EF4-FFF2-40B4-BE49-F238E27FC236}">
                <a16:creationId xmlns:a16="http://schemas.microsoft.com/office/drawing/2014/main" id="{9B5FB7E5-90C9-414B-A69C-9608C2716427}"/>
              </a:ext>
            </a:extLst>
          </p:cNvPr>
          <p:cNvSpPr>
            <a:spLocks noGrp="1"/>
          </p:cNvSpPr>
          <p:nvPr>
            <p:ph idx="1"/>
          </p:nvPr>
        </p:nvSpPr>
        <p:spPr/>
        <p:txBody>
          <a:bodyPr/>
          <a:lstStyle/>
          <a:p>
            <a:r>
              <a:rPr lang="en-US" dirty="0"/>
              <a:t>Take out your phones and go to Google.com and search: </a:t>
            </a:r>
            <a:br>
              <a:rPr lang="en-US" dirty="0"/>
            </a:br>
            <a:r>
              <a:rPr lang="en-US" dirty="0"/>
              <a:t>“What is my IP address?”</a:t>
            </a:r>
          </a:p>
          <a:p>
            <a:r>
              <a:rPr lang="en-US" dirty="0"/>
              <a:t>Copy the result. </a:t>
            </a:r>
          </a:p>
          <a:p>
            <a:r>
              <a:rPr lang="en-US" dirty="0"/>
              <a:t>Type the following web address into your browser: “who.is”</a:t>
            </a:r>
          </a:p>
          <a:p>
            <a:r>
              <a:rPr lang="en-US" dirty="0"/>
              <a:t>Paste the IP address into the search bar and hit search. </a:t>
            </a:r>
          </a:p>
          <a:p>
            <a:pPr marL="0" indent="0">
              <a:buNone/>
            </a:pPr>
            <a:endParaRPr lang="en-US" dirty="0"/>
          </a:p>
          <a:p>
            <a:pPr marL="0" indent="0">
              <a:buNone/>
            </a:pPr>
            <a:r>
              <a:rPr lang="en-US" dirty="0"/>
              <a:t>Do you see who your internet provider is? Who is it? Where can you send legal request forms? </a:t>
            </a:r>
          </a:p>
          <a:p>
            <a:endParaRPr lang="en-US" dirty="0"/>
          </a:p>
        </p:txBody>
      </p:sp>
    </p:spTree>
    <p:extLst>
      <p:ext uri="{BB962C8B-B14F-4D97-AF65-F5344CB8AC3E}">
        <p14:creationId xmlns:p14="http://schemas.microsoft.com/office/powerpoint/2010/main" val="960584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7117-B605-4A6A-A407-CDCC078A5EF8}"/>
              </a:ext>
            </a:extLst>
          </p:cNvPr>
          <p:cNvSpPr>
            <a:spLocks noGrp="1"/>
          </p:cNvSpPr>
          <p:nvPr>
            <p:ph type="title"/>
          </p:nvPr>
        </p:nvSpPr>
        <p:spPr/>
        <p:txBody>
          <a:bodyPr/>
          <a:lstStyle/>
          <a:p>
            <a:pPr algn="ctr"/>
            <a:r>
              <a:rPr lang="en-US" dirty="0"/>
              <a:t>Example of who.is printout</a:t>
            </a:r>
          </a:p>
        </p:txBody>
      </p:sp>
      <p:pic>
        <p:nvPicPr>
          <p:cNvPr id="4" name="Content Placeholder 3">
            <a:extLst>
              <a:ext uri="{FF2B5EF4-FFF2-40B4-BE49-F238E27FC236}">
                <a16:creationId xmlns:a16="http://schemas.microsoft.com/office/drawing/2014/main" id="{365B67BB-6D9B-41C9-9123-1ED503E8E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0736" y="1959736"/>
            <a:ext cx="4612144" cy="4323515"/>
          </a:xfrm>
          <a:prstGeom prst="rect">
            <a:avLst/>
          </a:prstGeom>
        </p:spPr>
      </p:pic>
    </p:spTree>
    <p:extLst>
      <p:ext uri="{BB962C8B-B14F-4D97-AF65-F5344CB8AC3E}">
        <p14:creationId xmlns:p14="http://schemas.microsoft.com/office/powerpoint/2010/main" val="3040049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1903-1759-4B65-AA7F-1C945D88B383}"/>
              </a:ext>
            </a:extLst>
          </p:cNvPr>
          <p:cNvSpPr>
            <a:spLocks noGrp="1"/>
          </p:cNvSpPr>
          <p:nvPr>
            <p:ph type="title"/>
          </p:nvPr>
        </p:nvSpPr>
        <p:spPr/>
        <p:txBody>
          <a:bodyPr/>
          <a:lstStyle/>
          <a:p>
            <a:pPr algn="ctr"/>
            <a:r>
              <a:rPr lang="en-US" dirty="0"/>
              <a:t>Linking IP to a Geographical location</a:t>
            </a:r>
          </a:p>
        </p:txBody>
      </p:sp>
      <p:sp>
        <p:nvSpPr>
          <p:cNvPr id="3" name="Content Placeholder 2">
            <a:extLst>
              <a:ext uri="{FF2B5EF4-FFF2-40B4-BE49-F238E27FC236}">
                <a16:creationId xmlns:a16="http://schemas.microsoft.com/office/drawing/2014/main" id="{AF702C34-8AC1-4817-9FEE-948DCC99B2B9}"/>
              </a:ext>
            </a:extLst>
          </p:cNvPr>
          <p:cNvSpPr>
            <a:spLocks noGrp="1"/>
          </p:cNvSpPr>
          <p:nvPr>
            <p:ph idx="1"/>
          </p:nvPr>
        </p:nvSpPr>
        <p:spPr/>
        <p:txBody>
          <a:bodyPr>
            <a:normAutofit fontScale="92500"/>
          </a:bodyPr>
          <a:lstStyle/>
          <a:p>
            <a:r>
              <a:rPr lang="en-US" dirty="0"/>
              <a:t>IP addresses are assigned in blocks to Internet Service Providers. There are databases that store this information and often times will give you a clue to the geographical region that IP address belongs to. </a:t>
            </a:r>
          </a:p>
          <a:p>
            <a:endParaRPr lang="en-US" dirty="0"/>
          </a:p>
          <a:p>
            <a:r>
              <a:rPr lang="en-US" dirty="0"/>
              <a:t>There are several free websites that will search this database for you. I like </a:t>
            </a:r>
            <a:r>
              <a:rPr lang="en-US" b="1" u="sng" dirty="0">
                <a:solidFill>
                  <a:srgbClr val="00B0F0"/>
                </a:solidFill>
                <a:hlinkClick r:id="rId2"/>
              </a:rPr>
              <a:t>freegeoip.net</a:t>
            </a:r>
            <a:r>
              <a:rPr lang="en-US" dirty="0"/>
              <a:t>, but there are different sites that do the same thing..</a:t>
            </a:r>
          </a:p>
          <a:p>
            <a:endParaRPr lang="en-US" dirty="0"/>
          </a:p>
          <a:p>
            <a:r>
              <a:rPr lang="en-US" dirty="0"/>
              <a:t>DO NOT take this information as a fact. Only the business record from the Internet Service Provider should be used as fact. </a:t>
            </a:r>
          </a:p>
          <a:p>
            <a:endParaRPr lang="en-US" dirty="0"/>
          </a:p>
        </p:txBody>
      </p:sp>
    </p:spTree>
    <p:extLst>
      <p:ext uri="{BB962C8B-B14F-4D97-AF65-F5344CB8AC3E}">
        <p14:creationId xmlns:p14="http://schemas.microsoft.com/office/powerpoint/2010/main" val="3113809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EB83D-13DB-404F-B59C-6B7B013BF882}"/>
              </a:ext>
            </a:extLst>
          </p:cNvPr>
          <p:cNvSpPr>
            <a:spLocks noGrp="1"/>
          </p:cNvSpPr>
          <p:nvPr>
            <p:ph type="title"/>
          </p:nvPr>
        </p:nvSpPr>
        <p:spPr/>
        <p:txBody>
          <a:bodyPr/>
          <a:lstStyle/>
          <a:p>
            <a:pPr algn="ctr"/>
            <a:r>
              <a:rPr lang="en-US" dirty="0"/>
              <a:t>Practice Exercise #2</a:t>
            </a:r>
          </a:p>
        </p:txBody>
      </p:sp>
      <p:sp>
        <p:nvSpPr>
          <p:cNvPr id="4" name="Content Placeholder 2">
            <a:extLst>
              <a:ext uri="{FF2B5EF4-FFF2-40B4-BE49-F238E27FC236}">
                <a16:creationId xmlns:a16="http://schemas.microsoft.com/office/drawing/2014/main" id="{10331445-4FCD-46BA-B2B0-6E6E43804EBE}"/>
              </a:ext>
            </a:extLst>
          </p:cNvPr>
          <p:cNvSpPr txBox="1">
            <a:spLocks/>
          </p:cNvSpPr>
          <p:nvPr/>
        </p:nvSpPr>
        <p:spPr>
          <a:xfrm>
            <a:off x="0" y="2191385"/>
            <a:ext cx="62805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t>Go to </a:t>
            </a:r>
            <a:r>
              <a:rPr lang="en-US" dirty="0">
                <a:solidFill>
                  <a:srgbClr val="00B0F0"/>
                </a:solidFill>
                <a:hlinkClick r:id="rId2"/>
              </a:rPr>
              <a:t>http://freegeoip.net</a:t>
            </a:r>
            <a:endParaRPr lang="en-US" dirty="0">
              <a:solidFill>
                <a:srgbClr val="00B0F0"/>
              </a:solidFill>
            </a:endParaRPr>
          </a:p>
          <a:p>
            <a:endParaRPr lang="en-US" dirty="0"/>
          </a:p>
          <a:p>
            <a:r>
              <a:rPr lang="en-US" dirty="0"/>
              <a:t>The IP address assigned to your device/computer will be inserted by default. You can type in any IP address into the box and get results for that IP. </a:t>
            </a:r>
          </a:p>
          <a:p>
            <a:endParaRPr lang="en-US" dirty="0"/>
          </a:p>
          <a:p>
            <a:r>
              <a:rPr lang="en-US" dirty="0"/>
              <a:t>Remember, this isn’t always accurate. Do not depend on this as an official record. </a:t>
            </a:r>
          </a:p>
        </p:txBody>
      </p:sp>
      <p:pic>
        <p:nvPicPr>
          <p:cNvPr id="5" name="Picture 4">
            <a:extLst>
              <a:ext uri="{FF2B5EF4-FFF2-40B4-BE49-F238E27FC236}">
                <a16:creationId xmlns:a16="http://schemas.microsoft.com/office/drawing/2014/main" id="{C1ABA91E-8891-4430-A52E-3F8725A61728}"/>
              </a:ext>
            </a:extLst>
          </p:cNvPr>
          <p:cNvPicPr>
            <a:picLocks noChangeAspect="1"/>
          </p:cNvPicPr>
          <p:nvPr/>
        </p:nvPicPr>
        <p:blipFill>
          <a:blip r:embed="rId3"/>
          <a:stretch>
            <a:fillRect/>
          </a:stretch>
        </p:blipFill>
        <p:spPr>
          <a:xfrm>
            <a:off x="6958012" y="2191385"/>
            <a:ext cx="4371975" cy="4238625"/>
          </a:xfrm>
          <a:prstGeom prst="rect">
            <a:avLst/>
          </a:prstGeom>
        </p:spPr>
      </p:pic>
    </p:spTree>
    <p:extLst>
      <p:ext uri="{BB962C8B-B14F-4D97-AF65-F5344CB8AC3E}">
        <p14:creationId xmlns:p14="http://schemas.microsoft.com/office/powerpoint/2010/main" val="2968484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A1BDA-6B3B-4F84-B91C-1265B1E6A366}"/>
              </a:ext>
            </a:extLst>
          </p:cNvPr>
          <p:cNvSpPr>
            <a:spLocks noGrp="1"/>
          </p:cNvSpPr>
          <p:nvPr>
            <p:ph type="title"/>
          </p:nvPr>
        </p:nvSpPr>
        <p:spPr/>
        <p:txBody>
          <a:bodyPr/>
          <a:lstStyle/>
          <a:p>
            <a:pPr algn="ctr"/>
            <a:r>
              <a:rPr lang="en-US" dirty="0"/>
              <a:t>Mobile Internet: </a:t>
            </a:r>
            <a:r>
              <a:rPr lang="en-US" dirty="0" err="1"/>
              <a:t>IPv4</a:t>
            </a:r>
            <a:r>
              <a:rPr lang="en-US" dirty="0"/>
              <a:t> vs </a:t>
            </a:r>
            <a:r>
              <a:rPr lang="en-US" dirty="0" err="1"/>
              <a:t>IPv6</a:t>
            </a:r>
            <a:endParaRPr lang="en-US" dirty="0"/>
          </a:p>
        </p:txBody>
      </p:sp>
      <p:sp>
        <p:nvSpPr>
          <p:cNvPr id="3" name="Content Placeholder 2">
            <a:extLst>
              <a:ext uri="{FF2B5EF4-FFF2-40B4-BE49-F238E27FC236}">
                <a16:creationId xmlns:a16="http://schemas.microsoft.com/office/drawing/2014/main" id="{177BE7BB-E9C5-405F-B39F-5A39ECB755AE}"/>
              </a:ext>
            </a:extLst>
          </p:cNvPr>
          <p:cNvSpPr>
            <a:spLocks noGrp="1"/>
          </p:cNvSpPr>
          <p:nvPr>
            <p:ph idx="1"/>
          </p:nvPr>
        </p:nvSpPr>
        <p:spPr/>
        <p:txBody>
          <a:bodyPr/>
          <a:lstStyle/>
          <a:p>
            <a:r>
              <a:rPr lang="en-US" dirty="0" err="1"/>
              <a:t>IPv4</a:t>
            </a:r>
            <a:r>
              <a:rPr lang="en-US" dirty="0"/>
              <a:t>- example: “67.43.144.198” This allows the entire planet to have approximately 4.2 billion IP addresses. </a:t>
            </a:r>
          </a:p>
          <a:p>
            <a:pPr marL="0" indent="0">
              <a:buNone/>
            </a:pPr>
            <a:endParaRPr lang="en-US" dirty="0"/>
          </a:p>
          <a:p>
            <a:r>
              <a:rPr lang="en-US" dirty="0" err="1"/>
              <a:t>IPv6</a:t>
            </a:r>
            <a:r>
              <a:rPr lang="en-US" dirty="0"/>
              <a:t>: example: “</a:t>
            </a:r>
            <a:r>
              <a:rPr lang="en-US" dirty="0" err="1"/>
              <a:t>2602:0445:0000:0000:a93e:5ca7:81e2:5f9d</a:t>
            </a:r>
            <a:r>
              <a:rPr lang="en-US" dirty="0"/>
              <a:t>”                  This allows for 340 undecillion (that is 38 </a:t>
            </a:r>
            <a:r>
              <a:rPr lang="en-US" dirty="0" err="1"/>
              <a:t>0’s</a:t>
            </a:r>
            <a:r>
              <a:rPr lang="en-US" dirty="0"/>
              <a:t>) addresses for the entire planet.   </a:t>
            </a:r>
          </a:p>
          <a:p>
            <a:endParaRPr lang="en-US" dirty="0"/>
          </a:p>
          <a:p>
            <a:r>
              <a:rPr lang="en-US" dirty="0"/>
              <a:t>US Mobile carries will not typically have any useful records on </a:t>
            </a:r>
            <a:r>
              <a:rPr lang="en-US" dirty="0" err="1"/>
              <a:t>IPv4</a:t>
            </a:r>
            <a:r>
              <a:rPr lang="en-US" dirty="0"/>
              <a:t> without a port number, which usually isn’t obtained. </a:t>
            </a:r>
          </a:p>
        </p:txBody>
      </p:sp>
    </p:spTree>
    <p:extLst>
      <p:ext uri="{BB962C8B-B14F-4D97-AF65-F5344CB8AC3E}">
        <p14:creationId xmlns:p14="http://schemas.microsoft.com/office/powerpoint/2010/main" val="1739113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3498-9263-45A7-8169-D2C65D4878BF}"/>
              </a:ext>
            </a:extLst>
          </p:cNvPr>
          <p:cNvSpPr>
            <a:spLocks noGrp="1"/>
          </p:cNvSpPr>
          <p:nvPr>
            <p:ph type="title"/>
          </p:nvPr>
        </p:nvSpPr>
        <p:spPr/>
        <p:txBody>
          <a:bodyPr/>
          <a:lstStyle/>
          <a:p>
            <a:pPr algn="ctr"/>
            <a:r>
              <a:rPr lang="en-US" dirty="0"/>
              <a:t>Where do you send a search warrant to figure out who was using the IP address?</a:t>
            </a:r>
          </a:p>
        </p:txBody>
      </p:sp>
      <p:sp>
        <p:nvSpPr>
          <p:cNvPr id="4" name="Content Placeholder 2">
            <a:extLst>
              <a:ext uri="{FF2B5EF4-FFF2-40B4-BE49-F238E27FC236}">
                <a16:creationId xmlns:a16="http://schemas.microsoft.com/office/drawing/2014/main" id="{48F5B645-92D3-413A-A4FA-CD9D541674B5}"/>
              </a:ext>
            </a:extLst>
          </p:cNvPr>
          <p:cNvSpPr txBox="1">
            <a:spLocks/>
          </p:cNvSpPr>
          <p:nvPr/>
        </p:nvSpPr>
        <p:spPr>
          <a:xfrm>
            <a:off x="218783" y="2107883"/>
            <a:ext cx="10536936" cy="503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t>The first step is to go to </a:t>
            </a:r>
            <a:r>
              <a:rPr lang="en-US" b="1" u="sng" dirty="0">
                <a:solidFill>
                  <a:srgbClr val="00B0F0"/>
                </a:solidFill>
                <a:hlinkClick r:id="rId2"/>
              </a:rPr>
              <a:t>www.Search.org</a:t>
            </a:r>
            <a:endParaRPr lang="en-US" b="1" u="sng" dirty="0">
              <a:solidFill>
                <a:srgbClr val="00B0F0"/>
              </a:solidFill>
            </a:endParaRPr>
          </a:p>
          <a:p>
            <a:endParaRPr lang="en-US" dirty="0"/>
          </a:p>
        </p:txBody>
      </p:sp>
      <p:pic>
        <p:nvPicPr>
          <p:cNvPr id="5" name="Picture 4">
            <a:extLst>
              <a:ext uri="{FF2B5EF4-FFF2-40B4-BE49-F238E27FC236}">
                <a16:creationId xmlns:a16="http://schemas.microsoft.com/office/drawing/2014/main" id="{5EBF9E91-FB18-445E-A8E6-AF521C184868}"/>
              </a:ext>
            </a:extLst>
          </p:cNvPr>
          <p:cNvPicPr>
            <a:picLocks noChangeAspect="1"/>
          </p:cNvPicPr>
          <p:nvPr/>
        </p:nvPicPr>
        <p:blipFill>
          <a:blip r:embed="rId3"/>
          <a:stretch>
            <a:fillRect/>
          </a:stretch>
        </p:blipFill>
        <p:spPr>
          <a:xfrm>
            <a:off x="385762" y="2557305"/>
            <a:ext cx="11420475" cy="2314575"/>
          </a:xfrm>
          <a:prstGeom prst="rect">
            <a:avLst/>
          </a:prstGeom>
        </p:spPr>
      </p:pic>
      <p:pic>
        <p:nvPicPr>
          <p:cNvPr id="6" name="Picture 5">
            <a:extLst>
              <a:ext uri="{FF2B5EF4-FFF2-40B4-BE49-F238E27FC236}">
                <a16:creationId xmlns:a16="http://schemas.microsoft.com/office/drawing/2014/main" id="{D583EC50-27A0-4349-A916-AC4B1CA13DA6}"/>
              </a:ext>
            </a:extLst>
          </p:cNvPr>
          <p:cNvPicPr>
            <a:picLocks noChangeAspect="1"/>
          </p:cNvPicPr>
          <p:nvPr/>
        </p:nvPicPr>
        <p:blipFill>
          <a:blip r:embed="rId4"/>
          <a:stretch>
            <a:fillRect/>
          </a:stretch>
        </p:blipFill>
        <p:spPr>
          <a:xfrm>
            <a:off x="8823008" y="3060352"/>
            <a:ext cx="1790700" cy="3966337"/>
          </a:xfrm>
          <a:prstGeom prst="rect">
            <a:avLst/>
          </a:prstGeom>
        </p:spPr>
      </p:pic>
      <p:sp>
        <p:nvSpPr>
          <p:cNvPr id="7" name="Content Placeholder 2">
            <a:extLst>
              <a:ext uri="{FF2B5EF4-FFF2-40B4-BE49-F238E27FC236}">
                <a16:creationId xmlns:a16="http://schemas.microsoft.com/office/drawing/2014/main" id="{A47BE994-2B62-4733-9F9C-47941487FD37}"/>
              </a:ext>
            </a:extLst>
          </p:cNvPr>
          <p:cNvSpPr txBox="1">
            <a:spLocks/>
          </p:cNvSpPr>
          <p:nvPr/>
        </p:nvSpPr>
        <p:spPr>
          <a:xfrm>
            <a:off x="0" y="5194714"/>
            <a:ext cx="10536936" cy="503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Top right area, highlight “Resources” and click ISP List</a:t>
            </a:r>
          </a:p>
          <a:p>
            <a:pPr marL="0" indent="0">
              <a:buNone/>
            </a:pPr>
            <a:endParaRPr lang="en-US" dirty="0"/>
          </a:p>
        </p:txBody>
      </p:sp>
    </p:spTree>
    <p:extLst>
      <p:ext uri="{BB962C8B-B14F-4D97-AF65-F5344CB8AC3E}">
        <p14:creationId xmlns:p14="http://schemas.microsoft.com/office/powerpoint/2010/main" val="1910433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2ED0E-A6CE-4BBD-ACA5-2C46ECFC7F63}"/>
              </a:ext>
            </a:extLst>
          </p:cNvPr>
          <p:cNvSpPr>
            <a:spLocks noGrp="1"/>
          </p:cNvSpPr>
          <p:nvPr>
            <p:ph type="title"/>
          </p:nvPr>
        </p:nvSpPr>
        <p:spPr/>
        <p:txBody>
          <a:bodyPr/>
          <a:lstStyle/>
          <a:p>
            <a:pPr algn="ctr"/>
            <a:r>
              <a:rPr lang="en-US" dirty="0"/>
              <a:t>What is Swatting?	</a:t>
            </a:r>
          </a:p>
        </p:txBody>
      </p:sp>
      <p:sp>
        <p:nvSpPr>
          <p:cNvPr id="3" name="Content Placeholder 2">
            <a:extLst>
              <a:ext uri="{FF2B5EF4-FFF2-40B4-BE49-F238E27FC236}">
                <a16:creationId xmlns:a16="http://schemas.microsoft.com/office/drawing/2014/main" id="{6D24F1B3-19A7-4983-910E-81329E4E1932}"/>
              </a:ext>
            </a:extLst>
          </p:cNvPr>
          <p:cNvSpPr>
            <a:spLocks noGrp="1"/>
          </p:cNvSpPr>
          <p:nvPr>
            <p:ph idx="1"/>
          </p:nvPr>
        </p:nvSpPr>
        <p:spPr/>
        <p:txBody>
          <a:bodyPr/>
          <a:lstStyle/>
          <a:p>
            <a:r>
              <a:rPr lang="en-US" dirty="0"/>
              <a:t>Swatting is the reporting of or threat of significant violence in order to cause a significant response from law enforcement, usually with the intent to harass or annoy the victim.  </a:t>
            </a:r>
          </a:p>
        </p:txBody>
      </p:sp>
      <p:pic>
        <p:nvPicPr>
          <p:cNvPr id="4" name="videoplayback">
            <a:hlinkClick r:id="" action="ppaction://media"/>
            <a:extLst>
              <a:ext uri="{FF2B5EF4-FFF2-40B4-BE49-F238E27FC236}">
                <a16:creationId xmlns:a16="http://schemas.microsoft.com/office/drawing/2014/main" id="{49B27371-77A2-4541-A1EC-7BF45F235E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6871" y="3378917"/>
            <a:ext cx="6096000" cy="3429000"/>
          </a:xfrm>
          <a:prstGeom prst="rect">
            <a:avLst/>
          </a:prstGeom>
        </p:spPr>
      </p:pic>
    </p:spTree>
    <p:extLst>
      <p:ext uri="{BB962C8B-B14F-4D97-AF65-F5344CB8AC3E}">
        <p14:creationId xmlns:p14="http://schemas.microsoft.com/office/powerpoint/2010/main" val="406782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A3D98-8A62-4BC5-8E8F-778D5ABE27A4}"/>
              </a:ext>
            </a:extLst>
          </p:cNvPr>
          <p:cNvSpPr>
            <a:spLocks noGrp="1"/>
          </p:cNvSpPr>
          <p:nvPr>
            <p:ph type="title"/>
          </p:nvPr>
        </p:nvSpPr>
        <p:spPr/>
        <p:txBody>
          <a:bodyPr/>
          <a:lstStyle/>
          <a:p>
            <a:pPr algn="ctr"/>
            <a:r>
              <a:rPr lang="en-US" dirty="0"/>
              <a:t>Search.org</a:t>
            </a:r>
          </a:p>
        </p:txBody>
      </p:sp>
      <p:pic>
        <p:nvPicPr>
          <p:cNvPr id="5" name="Picture 4">
            <a:extLst>
              <a:ext uri="{FF2B5EF4-FFF2-40B4-BE49-F238E27FC236}">
                <a16:creationId xmlns:a16="http://schemas.microsoft.com/office/drawing/2014/main" id="{2A5FCEF4-B4C3-4A82-B040-DEC123BCBC46}"/>
              </a:ext>
            </a:extLst>
          </p:cNvPr>
          <p:cNvPicPr>
            <a:picLocks noChangeAspect="1"/>
          </p:cNvPicPr>
          <p:nvPr/>
        </p:nvPicPr>
        <p:blipFill>
          <a:blip r:embed="rId2"/>
          <a:stretch>
            <a:fillRect/>
          </a:stretch>
        </p:blipFill>
        <p:spPr>
          <a:xfrm>
            <a:off x="431672" y="1994982"/>
            <a:ext cx="3867150" cy="3571875"/>
          </a:xfrm>
          <a:prstGeom prst="rect">
            <a:avLst/>
          </a:prstGeom>
        </p:spPr>
      </p:pic>
      <p:sp>
        <p:nvSpPr>
          <p:cNvPr id="6" name="TextBox 5">
            <a:extLst>
              <a:ext uri="{FF2B5EF4-FFF2-40B4-BE49-F238E27FC236}">
                <a16:creationId xmlns:a16="http://schemas.microsoft.com/office/drawing/2014/main" id="{56F57AFB-943E-4561-9A0A-9AF6B450B968}"/>
              </a:ext>
            </a:extLst>
          </p:cNvPr>
          <p:cNvSpPr txBox="1"/>
          <p:nvPr/>
        </p:nvSpPr>
        <p:spPr>
          <a:xfrm>
            <a:off x="682751" y="5693664"/>
            <a:ext cx="3616071" cy="369332"/>
          </a:xfrm>
          <a:prstGeom prst="rect">
            <a:avLst/>
          </a:prstGeom>
          <a:noFill/>
        </p:spPr>
        <p:txBody>
          <a:bodyPr wrap="square" rtlCol="0">
            <a:spAutoFit/>
          </a:bodyPr>
          <a:lstStyle/>
          <a:p>
            <a:r>
              <a:rPr lang="en-US" b="1" dirty="0"/>
              <a:t>Select the appropriate company</a:t>
            </a:r>
          </a:p>
        </p:txBody>
      </p:sp>
      <p:pic>
        <p:nvPicPr>
          <p:cNvPr id="7" name="Picture 6">
            <a:extLst>
              <a:ext uri="{FF2B5EF4-FFF2-40B4-BE49-F238E27FC236}">
                <a16:creationId xmlns:a16="http://schemas.microsoft.com/office/drawing/2014/main" id="{35379FD5-4AEB-424B-878B-3215C3DEF54D}"/>
              </a:ext>
            </a:extLst>
          </p:cNvPr>
          <p:cNvPicPr>
            <a:picLocks noChangeAspect="1"/>
          </p:cNvPicPr>
          <p:nvPr/>
        </p:nvPicPr>
        <p:blipFill>
          <a:blip r:embed="rId3"/>
          <a:stretch>
            <a:fillRect/>
          </a:stretch>
        </p:blipFill>
        <p:spPr>
          <a:xfrm>
            <a:off x="4396358" y="2080105"/>
            <a:ext cx="7648575" cy="2400300"/>
          </a:xfrm>
          <a:prstGeom prst="rect">
            <a:avLst/>
          </a:prstGeom>
        </p:spPr>
      </p:pic>
      <p:sp>
        <p:nvSpPr>
          <p:cNvPr id="8" name="TextBox 7">
            <a:extLst>
              <a:ext uri="{FF2B5EF4-FFF2-40B4-BE49-F238E27FC236}">
                <a16:creationId xmlns:a16="http://schemas.microsoft.com/office/drawing/2014/main" id="{BAA6434E-BEAA-4C77-8C42-BB345CD99396}"/>
              </a:ext>
            </a:extLst>
          </p:cNvPr>
          <p:cNvSpPr txBox="1"/>
          <p:nvPr/>
        </p:nvSpPr>
        <p:spPr>
          <a:xfrm>
            <a:off x="6309359" y="4553712"/>
            <a:ext cx="3616071" cy="646331"/>
          </a:xfrm>
          <a:prstGeom prst="rect">
            <a:avLst/>
          </a:prstGeom>
          <a:noFill/>
        </p:spPr>
        <p:txBody>
          <a:bodyPr wrap="square" rtlCol="0">
            <a:spAutoFit/>
          </a:bodyPr>
          <a:lstStyle/>
          <a:p>
            <a:r>
              <a:rPr lang="en-US" b="1" dirty="0"/>
              <a:t>You will be provided with contact information for this company.</a:t>
            </a:r>
          </a:p>
        </p:txBody>
      </p:sp>
    </p:spTree>
    <p:extLst>
      <p:ext uri="{BB962C8B-B14F-4D97-AF65-F5344CB8AC3E}">
        <p14:creationId xmlns:p14="http://schemas.microsoft.com/office/powerpoint/2010/main" val="1179009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060F0-74B0-4469-B42D-5E6F2655EC62}"/>
              </a:ext>
            </a:extLst>
          </p:cNvPr>
          <p:cNvSpPr>
            <a:spLocks noGrp="1"/>
          </p:cNvSpPr>
          <p:nvPr>
            <p:ph type="title"/>
          </p:nvPr>
        </p:nvSpPr>
        <p:spPr/>
        <p:txBody>
          <a:bodyPr/>
          <a:lstStyle/>
          <a:p>
            <a:pPr algn="ctr"/>
            <a:r>
              <a:rPr lang="en-US" dirty="0"/>
              <a:t>What to do with foreign IP addresses</a:t>
            </a:r>
          </a:p>
        </p:txBody>
      </p:sp>
      <p:sp>
        <p:nvSpPr>
          <p:cNvPr id="3" name="Content Placeholder 2">
            <a:extLst>
              <a:ext uri="{FF2B5EF4-FFF2-40B4-BE49-F238E27FC236}">
                <a16:creationId xmlns:a16="http://schemas.microsoft.com/office/drawing/2014/main" id="{E3B1B0EB-C8EF-46C6-9DBA-02CD685EA506}"/>
              </a:ext>
            </a:extLst>
          </p:cNvPr>
          <p:cNvSpPr>
            <a:spLocks noGrp="1"/>
          </p:cNvSpPr>
          <p:nvPr>
            <p:ph idx="1"/>
          </p:nvPr>
        </p:nvSpPr>
        <p:spPr/>
        <p:txBody>
          <a:bodyPr/>
          <a:lstStyle/>
          <a:p>
            <a:pPr marL="457200" indent="-457200">
              <a:buFont typeface="+mj-lt"/>
              <a:buAutoNum type="arabicPeriod"/>
            </a:pPr>
            <a:r>
              <a:rPr lang="en-US" dirty="0"/>
              <a:t>Don’t be discouraged by foreign IP addresses. The local law enforcement in those countries will help! </a:t>
            </a:r>
          </a:p>
          <a:p>
            <a:pPr marL="457200" indent="-457200">
              <a:buFont typeface="+mj-lt"/>
              <a:buAutoNum type="arabicPeriod"/>
            </a:pPr>
            <a:r>
              <a:rPr lang="en-US" dirty="0"/>
              <a:t>If Canada, Australia or United Kingdom IP addresses often times an e-mail to the local police department will pay huge dividends.</a:t>
            </a:r>
          </a:p>
          <a:p>
            <a:pPr marL="457200" indent="-457200">
              <a:buFont typeface="+mj-lt"/>
              <a:buAutoNum type="arabicPeriod"/>
            </a:pPr>
            <a:r>
              <a:rPr lang="en-US" dirty="0"/>
              <a:t>M-Lat process can be a pain, but sometimes it is required. </a:t>
            </a:r>
          </a:p>
          <a:p>
            <a:pPr marL="457200" indent="-457200">
              <a:buFont typeface="+mj-lt"/>
              <a:buAutoNum type="arabicPeriod"/>
            </a:pPr>
            <a:r>
              <a:rPr lang="en-US" dirty="0"/>
              <a:t>Be aware of proxy servers. </a:t>
            </a:r>
          </a:p>
          <a:p>
            <a:pPr marL="457200" indent="-457200">
              <a:buFont typeface="+mj-lt"/>
              <a:buAutoNum type="arabicPeriod"/>
            </a:pPr>
            <a:endParaRPr lang="en-US" dirty="0"/>
          </a:p>
        </p:txBody>
      </p:sp>
    </p:spTree>
    <p:extLst>
      <p:ext uri="{BB962C8B-B14F-4D97-AF65-F5344CB8AC3E}">
        <p14:creationId xmlns:p14="http://schemas.microsoft.com/office/powerpoint/2010/main" val="3517848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009A-A001-4768-804C-DA3F73D831CE}"/>
              </a:ext>
            </a:extLst>
          </p:cNvPr>
          <p:cNvSpPr>
            <a:spLocks noGrp="1"/>
          </p:cNvSpPr>
          <p:nvPr>
            <p:ph type="title"/>
          </p:nvPr>
        </p:nvSpPr>
        <p:spPr/>
        <p:txBody>
          <a:bodyPr/>
          <a:lstStyle/>
          <a:p>
            <a:pPr algn="ctr"/>
            <a:r>
              <a:rPr lang="en-US" dirty="0"/>
              <a:t>Proxy Servers</a:t>
            </a:r>
          </a:p>
        </p:txBody>
      </p:sp>
      <p:sp>
        <p:nvSpPr>
          <p:cNvPr id="4" name="Content Placeholder 4">
            <a:extLst>
              <a:ext uri="{FF2B5EF4-FFF2-40B4-BE49-F238E27FC236}">
                <a16:creationId xmlns:a16="http://schemas.microsoft.com/office/drawing/2014/main" id="{9600E529-D78F-454E-8ABB-CF8CBF927EE3}"/>
              </a:ext>
            </a:extLst>
          </p:cNvPr>
          <p:cNvSpPr>
            <a:spLocks noGrp="1"/>
          </p:cNvSpPr>
          <p:nvPr>
            <p:ph idx="1"/>
          </p:nvPr>
        </p:nvSpPr>
        <p:spPr>
          <a:xfrm>
            <a:off x="680321" y="3047999"/>
            <a:ext cx="3885449" cy="3433763"/>
          </a:xfrm>
        </p:spPr>
        <p:txBody>
          <a:bodyPr/>
          <a:lstStyle/>
          <a:p>
            <a:r>
              <a:rPr lang="en-US" dirty="0"/>
              <a:t>Proxy server owners will not always cooperate with law enforcement or the owner is unknown. </a:t>
            </a:r>
          </a:p>
        </p:txBody>
      </p:sp>
      <p:pic>
        <p:nvPicPr>
          <p:cNvPr id="5" name="Picture 4">
            <a:extLst>
              <a:ext uri="{FF2B5EF4-FFF2-40B4-BE49-F238E27FC236}">
                <a16:creationId xmlns:a16="http://schemas.microsoft.com/office/drawing/2014/main" id="{C9DBA7C2-392E-4475-8D9E-DD201DDCDB66}"/>
              </a:ext>
            </a:extLst>
          </p:cNvPr>
          <p:cNvPicPr>
            <a:picLocks noChangeAspect="1"/>
          </p:cNvPicPr>
          <p:nvPr/>
        </p:nvPicPr>
        <p:blipFill>
          <a:blip r:embed="rId2"/>
          <a:stretch>
            <a:fillRect/>
          </a:stretch>
        </p:blipFill>
        <p:spPr>
          <a:xfrm>
            <a:off x="5481046" y="2403328"/>
            <a:ext cx="6379973" cy="2753887"/>
          </a:xfrm>
          <a:prstGeom prst="rect">
            <a:avLst/>
          </a:prstGeom>
        </p:spPr>
      </p:pic>
    </p:spTree>
    <p:extLst>
      <p:ext uri="{BB962C8B-B14F-4D97-AF65-F5344CB8AC3E}">
        <p14:creationId xmlns:p14="http://schemas.microsoft.com/office/powerpoint/2010/main" val="3466277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7B65-37DC-49E5-BF6A-21959604CCCB}"/>
              </a:ext>
            </a:extLst>
          </p:cNvPr>
          <p:cNvSpPr>
            <a:spLocks noGrp="1"/>
          </p:cNvSpPr>
          <p:nvPr>
            <p:ph type="title"/>
          </p:nvPr>
        </p:nvSpPr>
        <p:spPr/>
        <p:txBody>
          <a:bodyPr/>
          <a:lstStyle/>
          <a:p>
            <a:pPr algn="ctr"/>
            <a:r>
              <a:rPr lang="en-US" dirty="0"/>
              <a:t>Tor Client (Dark Web)</a:t>
            </a:r>
            <a:br>
              <a:rPr lang="en-US" dirty="0"/>
            </a:br>
            <a:endParaRPr lang="en-US" dirty="0"/>
          </a:p>
        </p:txBody>
      </p:sp>
      <p:sp>
        <p:nvSpPr>
          <p:cNvPr id="5" name="Content Placeholder 2">
            <a:extLst>
              <a:ext uri="{FF2B5EF4-FFF2-40B4-BE49-F238E27FC236}">
                <a16:creationId xmlns:a16="http://schemas.microsoft.com/office/drawing/2014/main" id="{02A39E26-A63B-4567-9407-B4D0DAB2E25C}"/>
              </a:ext>
            </a:extLst>
          </p:cNvPr>
          <p:cNvSpPr>
            <a:spLocks noGrp="1"/>
          </p:cNvSpPr>
          <p:nvPr>
            <p:ph idx="1"/>
          </p:nvPr>
        </p:nvSpPr>
        <p:spPr>
          <a:xfrm>
            <a:off x="680321" y="2106041"/>
            <a:ext cx="3576691" cy="4351338"/>
          </a:xfrm>
        </p:spPr>
        <p:txBody>
          <a:bodyPr>
            <a:normAutofit/>
          </a:bodyPr>
          <a:lstStyle/>
          <a:p>
            <a:r>
              <a:rPr lang="en-US" dirty="0"/>
              <a:t>The Dark Web is basically a deregulated proxy server with 3 levels. </a:t>
            </a:r>
          </a:p>
          <a:p>
            <a:endParaRPr lang="en-US" dirty="0"/>
          </a:p>
          <a:p>
            <a:r>
              <a:rPr lang="en-US" dirty="0"/>
              <a:t>Depending at what point you intercept records, you will most likely received IP information for the exit relay</a:t>
            </a:r>
          </a:p>
        </p:txBody>
      </p:sp>
      <p:pic>
        <p:nvPicPr>
          <p:cNvPr id="6" name="Picture 5">
            <a:extLst>
              <a:ext uri="{FF2B5EF4-FFF2-40B4-BE49-F238E27FC236}">
                <a16:creationId xmlns:a16="http://schemas.microsoft.com/office/drawing/2014/main" id="{DA03F7AB-1773-497C-9562-F0EF2E3D7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277" y="2258196"/>
            <a:ext cx="6326605" cy="3846576"/>
          </a:xfrm>
          <a:prstGeom prst="rect">
            <a:avLst/>
          </a:prstGeom>
        </p:spPr>
      </p:pic>
    </p:spTree>
    <p:extLst>
      <p:ext uri="{BB962C8B-B14F-4D97-AF65-F5344CB8AC3E}">
        <p14:creationId xmlns:p14="http://schemas.microsoft.com/office/powerpoint/2010/main" val="1431364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2187F-8200-4329-9F11-080C0D18B295}"/>
              </a:ext>
            </a:extLst>
          </p:cNvPr>
          <p:cNvSpPr>
            <a:spLocks noGrp="1"/>
          </p:cNvSpPr>
          <p:nvPr>
            <p:ph type="title"/>
          </p:nvPr>
        </p:nvSpPr>
        <p:spPr/>
        <p:txBody>
          <a:bodyPr/>
          <a:lstStyle/>
          <a:p>
            <a:pPr algn="ctr"/>
            <a:r>
              <a:rPr lang="en-US" dirty="0" err="1"/>
              <a:t>NCRIC</a:t>
            </a:r>
            <a:r>
              <a:rPr lang="en-US" dirty="0"/>
              <a:t> And other sources of information sharing</a:t>
            </a:r>
          </a:p>
        </p:txBody>
      </p:sp>
      <p:sp>
        <p:nvSpPr>
          <p:cNvPr id="3" name="Content Placeholder 2">
            <a:extLst>
              <a:ext uri="{FF2B5EF4-FFF2-40B4-BE49-F238E27FC236}">
                <a16:creationId xmlns:a16="http://schemas.microsoft.com/office/drawing/2014/main" id="{90A812BE-373A-485B-B18B-264C057C2765}"/>
              </a:ext>
            </a:extLst>
          </p:cNvPr>
          <p:cNvSpPr>
            <a:spLocks noGrp="1"/>
          </p:cNvSpPr>
          <p:nvPr>
            <p:ph idx="1"/>
          </p:nvPr>
        </p:nvSpPr>
        <p:spPr/>
        <p:txBody>
          <a:bodyPr/>
          <a:lstStyle/>
          <a:p>
            <a:r>
              <a:rPr lang="en-US" dirty="0"/>
              <a:t>Share your case with everyone. Make a TRAK Flyer with the details.</a:t>
            </a:r>
          </a:p>
          <a:p>
            <a:r>
              <a:rPr lang="en-US" dirty="0"/>
              <a:t>Call </a:t>
            </a:r>
            <a:r>
              <a:rPr lang="en-US" dirty="0" err="1"/>
              <a:t>NCRIC</a:t>
            </a:r>
            <a:r>
              <a:rPr lang="en-US" dirty="0"/>
              <a:t> and let them know and ask for assistance. </a:t>
            </a:r>
          </a:p>
          <a:p>
            <a:r>
              <a:rPr lang="en-US" dirty="0"/>
              <a:t>Call </a:t>
            </a:r>
            <a:r>
              <a:rPr lang="en-US" dirty="0" err="1"/>
              <a:t>JTTF</a:t>
            </a:r>
            <a:r>
              <a:rPr lang="en-US" dirty="0"/>
              <a:t> (FBI Counter Terrorism Task Force) and run the case by them, you’d be surprised out how much information is collected and shared about Swatters. </a:t>
            </a:r>
          </a:p>
        </p:txBody>
      </p:sp>
    </p:spTree>
    <p:extLst>
      <p:ext uri="{BB962C8B-B14F-4D97-AF65-F5344CB8AC3E}">
        <p14:creationId xmlns:p14="http://schemas.microsoft.com/office/powerpoint/2010/main" val="619344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317A-4F73-41B9-B9A2-ADAA9FABC4B5}"/>
              </a:ext>
            </a:extLst>
          </p:cNvPr>
          <p:cNvSpPr>
            <a:spLocks noGrp="1"/>
          </p:cNvSpPr>
          <p:nvPr>
            <p:ph type="title"/>
          </p:nvPr>
        </p:nvSpPr>
        <p:spPr/>
        <p:txBody>
          <a:bodyPr/>
          <a:lstStyle/>
          <a:p>
            <a:pPr algn="ctr"/>
            <a:r>
              <a:rPr lang="en-US" dirty="0"/>
              <a:t>Penalty</a:t>
            </a:r>
          </a:p>
        </p:txBody>
      </p:sp>
      <p:sp>
        <p:nvSpPr>
          <p:cNvPr id="3" name="Content Placeholder 2">
            <a:extLst>
              <a:ext uri="{FF2B5EF4-FFF2-40B4-BE49-F238E27FC236}">
                <a16:creationId xmlns:a16="http://schemas.microsoft.com/office/drawing/2014/main" id="{FD60AE20-40DB-454A-99D9-F6837EE453F0}"/>
              </a:ext>
            </a:extLst>
          </p:cNvPr>
          <p:cNvSpPr>
            <a:spLocks noGrp="1"/>
          </p:cNvSpPr>
          <p:nvPr>
            <p:ph idx="1"/>
          </p:nvPr>
        </p:nvSpPr>
        <p:spPr/>
        <p:txBody>
          <a:bodyPr/>
          <a:lstStyle/>
          <a:p>
            <a:r>
              <a:rPr lang="en-US" dirty="0"/>
              <a:t>You’ve been working on getting records for weeks to months… stay calm when the suspect is put on probation. </a:t>
            </a:r>
          </a:p>
          <a:p>
            <a:r>
              <a:rPr lang="en-US" dirty="0"/>
              <a:t>Don’t be discouraged. The laws are getting stronger every year to combat this potentially deadly prank. </a:t>
            </a:r>
          </a:p>
          <a:p>
            <a:r>
              <a:rPr lang="en-US" dirty="0"/>
              <a:t>Do your best to follow every lead. Most of the Swatters do it over and over and they need to be arrested! </a:t>
            </a:r>
          </a:p>
          <a:p>
            <a:endParaRPr lang="en-US" dirty="0"/>
          </a:p>
          <a:p>
            <a:r>
              <a:rPr lang="en-US" dirty="0"/>
              <a:t>GOOD LUCK</a:t>
            </a:r>
          </a:p>
        </p:txBody>
      </p:sp>
    </p:spTree>
    <p:extLst>
      <p:ext uri="{BB962C8B-B14F-4D97-AF65-F5344CB8AC3E}">
        <p14:creationId xmlns:p14="http://schemas.microsoft.com/office/powerpoint/2010/main" val="2176009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43C7C-04BC-41DA-A592-21ED0C775139}"/>
              </a:ext>
            </a:extLst>
          </p:cNvPr>
          <p:cNvSpPr>
            <a:spLocks noGrp="1"/>
          </p:cNvSpPr>
          <p:nvPr>
            <p:ph type="title"/>
          </p:nvPr>
        </p:nvSpPr>
        <p:spPr/>
        <p:txBody>
          <a:bodyPr/>
          <a:lstStyle/>
          <a:p>
            <a:pPr algn="ctr"/>
            <a:r>
              <a:rPr lang="en-US" dirty="0"/>
              <a:t>REACT INFORMATION</a:t>
            </a:r>
          </a:p>
        </p:txBody>
      </p:sp>
      <p:sp>
        <p:nvSpPr>
          <p:cNvPr id="3" name="Content Placeholder 2">
            <a:extLst>
              <a:ext uri="{FF2B5EF4-FFF2-40B4-BE49-F238E27FC236}">
                <a16:creationId xmlns:a16="http://schemas.microsoft.com/office/drawing/2014/main" id="{463C7811-F684-424A-BA54-851BF2890982}"/>
              </a:ext>
            </a:extLst>
          </p:cNvPr>
          <p:cNvSpPr>
            <a:spLocks noGrp="1"/>
          </p:cNvSpPr>
          <p:nvPr>
            <p:ph idx="1"/>
          </p:nvPr>
        </p:nvSpPr>
        <p:spPr/>
        <p:txBody>
          <a:bodyPr/>
          <a:lstStyle/>
          <a:p>
            <a:r>
              <a:rPr lang="en-US" dirty="0"/>
              <a:t>The Five Bay Area Counties (SF, San Mateo, Alameda, Santa Clara and Santa Cruz) </a:t>
            </a:r>
          </a:p>
          <a:p>
            <a:r>
              <a:rPr lang="en-US" dirty="0">
                <a:hlinkClick r:id="rId2"/>
              </a:rPr>
              <a:t>Starazi@rtf.sccgov.org</a:t>
            </a:r>
            <a:endParaRPr lang="en-US" dirty="0"/>
          </a:p>
          <a:p>
            <a:r>
              <a:rPr lang="en-US" dirty="0"/>
              <a:t>408-282-2426</a:t>
            </a:r>
          </a:p>
          <a:p>
            <a:pPr marL="0" indent="0">
              <a:buNone/>
            </a:pPr>
            <a:endParaRPr lang="en-US" dirty="0"/>
          </a:p>
        </p:txBody>
      </p:sp>
    </p:spTree>
    <p:extLst>
      <p:ext uri="{BB962C8B-B14F-4D97-AF65-F5344CB8AC3E}">
        <p14:creationId xmlns:p14="http://schemas.microsoft.com/office/powerpoint/2010/main" val="2433638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EC654-026D-429A-9C15-630F88CC9F63}"/>
              </a:ext>
            </a:extLst>
          </p:cNvPr>
          <p:cNvSpPr>
            <a:spLocks noGrp="1"/>
          </p:cNvSpPr>
          <p:nvPr>
            <p:ph type="title"/>
          </p:nvPr>
        </p:nvSpPr>
        <p:spPr/>
        <p:txBody>
          <a:bodyPr/>
          <a:lstStyle/>
          <a:p>
            <a:pPr algn="ctr"/>
            <a:r>
              <a:rPr lang="en-US" dirty="0"/>
              <a:t>Penal Code</a:t>
            </a:r>
          </a:p>
        </p:txBody>
      </p:sp>
      <p:sp>
        <p:nvSpPr>
          <p:cNvPr id="3" name="Content Placeholder 2">
            <a:extLst>
              <a:ext uri="{FF2B5EF4-FFF2-40B4-BE49-F238E27FC236}">
                <a16:creationId xmlns:a16="http://schemas.microsoft.com/office/drawing/2014/main" id="{A2AB3630-EAE2-4C0F-BCEB-F4CF800DDBF4}"/>
              </a:ext>
            </a:extLst>
          </p:cNvPr>
          <p:cNvSpPr>
            <a:spLocks noGrp="1"/>
          </p:cNvSpPr>
          <p:nvPr>
            <p:ph idx="1"/>
          </p:nvPr>
        </p:nvSpPr>
        <p:spPr/>
        <p:txBody>
          <a:bodyPr>
            <a:normAutofit fontScale="77500" lnSpcReduction="20000"/>
          </a:bodyPr>
          <a:lstStyle/>
          <a:p>
            <a:r>
              <a:rPr lang="en-US" b="1" dirty="0"/>
              <a:t>148.3.  </a:t>
            </a:r>
          </a:p>
          <a:p>
            <a:r>
              <a:rPr lang="en-US" dirty="0"/>
              <a:t>(a) Any individual who reports, or causes any report to be made, to any city, county, city and county, or state department, district, agency, division, commission, or board, that an “emergency” exists, knowing that the report is false, is guilty of a misdemeanor and upon conviction thereof shall be punishable by imprisonment in a county jail for a period not exceeding one year, or by a fine not exceeding one thousand dollars ($1,000), or by both that imprisonment and fine.</a:t>
            </a:r>
          </a:p>
          <a:p>
            <a:r>
              <a:rPr lang="en-US" dirty="0"/>
              <a:t>(b) Any individual who reports, or causes any report to be made, to any city, county, city and county, or state department, district, agency, division, commission, or board, that an “emergency” exists, who knows that the report is false, and who knows or should know that the response to the report is likely to cause death or great bodily injury, and great bodily injury or death is sustained by any person as a result of the false report, is guilty of a felony and upon conviction thereof shall be punishable by imprisonment pursuant to subdivision (h) of Section 1170, or by a fine of not more than ten thousand dollars ($10,000), or by both that imprisonment and fine.</a:t>
            </a:r>
          </a:p>
          <a:p>
            <a:endParaRPr lang="en-US" dirty="0"/>
          </a:p>
        </p:txBody>
      </p:sp>
    </p:spTree>
    <p:extLst>
      <p:ext uri="{BB962C8B-B14F-4D97-AF65-F5344CB8AC3E}">
        <p14:creationId xmlns:p14="http://schemas.microsoft.com/office/powerpoint/2010/main" val="3018194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BBEB5-65DC-4706-B33C-1CB50049A1AD}"/>
              </a:ext>
            </a:extLst>
          </p:cNvPr>
          <p:cNvSpPr>
            <a:spLocks noGrp="1"/>
          </p:cNvSpPr>
          <p:nvPr>
            <p:ph type="title"/>
          </p:nvPr>
        </p:nvSpPr>
        <p:spPr/>
        <p:txBody>
          <a:bodyPr/>
          <a:lstStyle/>
          <a:p>
            <a:pPr algn="ctr"/>
            <a:r>
              <a:rPr lang="en-US" dirty="0"/>
              <a:t>Initial evidence collection</a:t>
            </a:r>
          </a:p>
        </p:txBody>
      </p:sp>
      <p:sp>
        <p:nvSpPr>
          <p:cNvPr id="3" name="Content Placeholder 2">
            <a:extLst>
              <a:ext uri="{FF2B5EF4-FFF2-40B4-BE49-F238E27FC236}">
                <a16:creationId xmlns:a16="http://schemas.microsoft.com/office/drawing/2014/main" id="{28F31EBF-578B-4960-9099-A48C680C6E1A}"/>
              </a:ext>
            </a:extLst>
          </p:cNvPr>
          <p:cNvSpPr>
            <a:spLocks noGrp="1"/>
          </p:cNvSpPr>
          <p:nvPr>
            <p:ph idx="1"/>
          </p:nvPr>
        </p:nvSpPr>
        <p:spPr/>
        <p:txBody>
          <a:bodyPr/>
          <a:lstStyle/>
          <a:p>
            <a:pPr marL="0" indent="0">
              <a:buNone/>
            </a:pPr>
            <a:r>
              <a:rPr lang="en-US" dirty="0"/>
              <a:t>1. Obtain the phone records of the incoming call. </a:t>
            </a:r>
          </a:p>
          <a:p>
            <a:pPr marL="457200" indent="-457200">
              <a:buFont typeface="+mj-lt"/>
              <a:buAutoNum type="alphaUcPeriod"/>
            </a:pPr>
            <a:r>
              <a:rPr lang="en-US" dirty="0"/>
              <a:t>Most likely, the suspect is calling from a VoIP line into the non-emergency line of the dispatch center. </a:t>
            </a:r>
          </a:p>
          <a:p>
            <a:pPr marL="457200" indent="-457200">
              <a:buFont typeface="+mj-lt"/>
              <a:buAutoNum type="alphaUcPeriod"/>
            </a:pPr>
            <a:r>
              <a:rPr lang="en-US" dirty="0"/>
              <a:t>If VoIP line, look up service provider. </a:t>
            </a:r>
          </a:p>
          <a:p>
            <a:pPr marL="457200" indent="-457200">
              <a:buFont typeface="+mj-lt"/>
              <a:buAutoNum type="alphaUcPeriod"/>
            </a:pPr>
            <a:r>
              <a:rPr lang="en-US" dirty="0"/>
              <a:t>If not VoIP line, figure out what company services the number. </a:t>
            </a:r>
          </a:p>
          <a:p>
            <a:pPr marL="457200" indent="-457200">
              <a:buFont typeface="+mj-lt"/>
              <a:buAutoNum type="alphaUcPeriod"/>
            </a:pPr>
            <a:r>
              <a:rPr lang="en-US" dirty="0"/>
              <a:t>Be aware of spoofed numbers. </a:t>
            </a:r>
          </a:p>
          <a:p>
            <a:pPr marL="0" indent="0">
              <a:buNone/>
            </a:pPr>
            <a:endParaRPr lang="en-US" dirty="0"/>
          </a:p>
          <a:p>
            <a:pPr marL="0" indent="0">
              <a:buNone/>
            </a:pPr>
            <a:r>
              <a:rPr lang="en-US" dirty="0"/>
              <a:t>2. Obtain recording of the call, will be important for voice analysis. </a:t>
            </a:r>
          </a:p>
        </p:txBody>
      </p:sp>
    </p:spTree>
    <p:extLst>
      <p:ext uri="{BB962C8B-B14F-4D97-AF65-F5344CB8AC3E}">
        <p14:creationId xmlns:p14="http://schemas.microsoft.com/office/powerpoint/2010/main" val="163693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0EE9-5880-4D1F-A4FF-91F704A73E36}"/>
              </a:ext>
            </a:extLst>
          </p:cNvPr>
          <p:cNvSpPr>
            <a:spLocks noGrp="1"/>
          </p:cNvSpPr>
          <p:nvPr>
            <p:ph type="title"/>
          </p:nvPr>
        </p:nvSpPr>
        <p:spPr/>
        <p:txBody>
          <a:bodyPr/>
          <a:lstStyle/>
          <a:p>
            <a:pPr algn="ctr"/>
            <a:r>
              <a:rPr lang="en-US" dirty="0"/>
              <a:t>Determine Motive</a:t>
            </a:r>
          </a:p>
        </p:txBody>
      </p:sp>
      <p:pic>
        <p:nvPicPr>
          <p:cNvPr id="5" name="Content Placeholder 4">
            <a:extLst>
              <a:ext uri="{FF2B5EF4-FFF2-40B4-BE49-F238E27FC236}">
                <a16:creationId xmlns:a16="http://schemas.microsoft.com/office/drawing/2014/main" id="{13FDFAEA-A5F1-4AAC-A05B-27CDDD09A33F}"/>
              </a:ext>
            </a:extLst>
          </p:cNvPr>
          <p:cNvPicPr>
            <a:picLocks noGrp="1" noChangeAspect="1"/>
          </p:cNvPicPr>
          <p:nvPr>
            <p:ph idx="1"/>
          </p:nvPr>
        </p:nvPicPr>
        <p:blipFill>
          <a:blip r:embed="rId2"/>
          <a:stretch>
            <a:fillRect/>
          </a:stretch>
        </p:blipFill>
        <p:spPr>
          <a:xfrm>
            <a:off x="412212" y="2178305"/>
            <a:ext cx="3669347" cy="2064512"/>
          </a:xfrm>
        </p:spPr>
      </p:pic>
      <p:pic>
        <p:nvPicPr>
          <p:cNvPr id="7" name="Picture 6">
            <a:extLst>
              <a:ext uri="{FF2B5EF4-FFF2-40B4-BE49-F238E27FC236}">
                <a16:creationId xmlns:a16="http://schemas.microsoft.com/office/drawing/2014/main" id="{D6A316C7-0AD2-4808-B813-9A2DE9441F2D}"/>
              </a:ext>
            </a:extLst>
          </p:cNvPr>
          <p:cNvPicPr>
            <a:picLocks noChangeAspect="1"/>
          </p:cNvPicPr>
          <p:nvPr/>
        </p:nvPicPr>
        <p:blipFill>
          <a:blip r:embed="rId3"/>
          <a:stretch>
            <a:fillRect/>
          </a:stretch>
        </p:blipFill>
        <p:spPr>
          <a:xfrm>
            <a:off x="4350257" y="2178304"/>
            <a:ext cx="3686627" cy="2064511"/>
          </a:xfrm>
          <a:prstGeom prst="rect">
            <a:avLst/>
          </a:prstGeom>
        </p:spPr>
      </p:pic>
      <p:pic>
        <p:nvPicPr>
          <p:cNvPr id="9" name="Picture 8">
            <a:extLst>
              <a:ext uri="{FF2B5EF4-FFF2-40B4-BE49-F238E27FC236}">
                <a16:creationId xmlns:a16="http://schemas.microsoft.com/office/drawing/2014/main" id="{D7D82A70-B383-4CAA-933A-19E28F984C86}"/>
              </a:ext>
            </a:extLst>
          </p:cNvPr>
          <p:cNvPicPr>
            <a:picLocks noChangeAspect="1"/>
          </p:cNvPicPr>
          <p:nvPr/>
        </p:nvPicPr>
        <p:blipFill>
          <a:blip r:embed="rId4"/>
          <a:stretch>
            <a:fillRect/>
          </a:stretch>
        </p:blipFill>
        <p:spPr>
          <a:xfrm>
            <a:off x="8500815" y="2178303"/>
            <a:ext cx="2010748" cy="2064511"/>
          </a:xfrm>
          <a:prstGeom prst="rect">
            <a:avLst/>
          </a:prstGeom>
        </p:spPr>
      </p:pic>
      <p:pic>
        <p:nvPicPr>
          <p:cNvPr id="11" name="Picture 10">
            <a:extLst>
              <a:ext uri="{FF2B5EF4-FFF2-40B4-BE49-F238E27FC236}">
                <a16:creationId xmlns:a16="http://schemas.microsoft.com/office/drawing/2014/main" id="{E906497D-5C0E-4F79-9245-9D0CCB004729}"/>
              </a:ext>
            </a:extLst>
          </p:cNvPr>
          <p:cNvPicPr>
            <a:picLocks noChangeAspect="1"/>
          </p:cNvPicPr>
          <p:nvPr/>
        </p:nvPicPr>
        <p:blipFill>
          <a:blip r:embed="rId5"/>
          <a:stretch>
            <a:fillRect/>
          </a:stretch>
        </p:blipFill>
        <p:spPr>
          <a:xfrm>
            <a:off x="228633" y="4389120"/>
            <a:ext cx="4277174" cy="2468880"/>
          </a:xfrm>
          <a:prstGeom prst="rect">
            <a:avLst/>
          </a:prstGeom>
        </p:spPr>
      </p:pic>
      <p:pic>
        <p:nvPicPr>
          <p:cNvPr id="13" name="Picture 12">
            <a:extLst>
              <a:ext uri="{FF2B5EF4-FFF2-40B4-BE49-F238E27FC236}">
                <a16:creationId xmlns:a16="http://schemas.microsoft.com/office/drawing/2014/main" id="{A11E228F-B484-485E-81F2-215BDAEF7D3D}"/>
              </a:ext>
            </a:extLst>
          </p:cNvPr>
          <p:cNvPicPr>
            <a:picLocks noChangeAspect="1"/>
          </p:cNvPicPr>
          <p:nvPr/>
        </p:nvPicPr>
        <p:blipFill>
          <a:blip r:embed="rId6"/>
          <a:stretch>
            <a:fillRect/>
          </a:stretch>
        </p:blipFill>
        <p:spPr>
          <a:xfrm>
            <a:off x="4560901" y="4389116"/>
            <a:ext cx="4025546" cy="2388036"/>
          </a:xfrm>
          <a:prstGeom prst="rect">
            <a:avLst/>
          </a:prstGeom>
        </p:spPr>
      </p:pic>
      <p:pic>
        <p:nvPicPr>
          <p:cNvPr id="15" name="Picture 14">
            <a:extLst>
              <a:ext uri="{FF2B5EF4-FFF2-40B4-BE49-F238E27FC236}">
                <a16:creationId xmlns:a16="http://schemas.microsoft.com/office/drawing/2014/main" id="{584B062A-8E69-4C9F-A8D9-EC67D016874D}"/>
              </a:ext>
            </a:extLst>
          </p:cNvPr>
          <p:cNvPicPr>
            <a:picLocks noChangeAspect="1"/>
          </p:cNvPicPr>
          <p:nvPr/>
        </p:nvPicPr>
        <p:blipFill>
          <a:blip r:embed="rId7"/>
          <a:stretch>
            <a:fillRect/>
          </a:stretch>
        </p:blipFill>
        <p:spPr>
          <a:xfrm>
            <a:off x="8641542" y="4348693"/>
            <a:ext cx="3550458" cy="2468883"/>
          </a:xfrm>
          <a:prstGeom prst="rect">
            <a:avLst/>
          </a:prstGeom>
        </p:spPr>
      </p:pic>
    </p:spTree>
    <p:extLst>
      <p:ext uri="{BB962C8B-B14F-4D97-AF65-F5344CB8AC3E}">
        <p14:creationId xmlns:p14="http://schemas.microsoft.com/office/powerpoint/2010/main" val="1359564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5BEC-8848-4F08-A409-2E74A1CF3123}"/>
              </a:ext>
            </a:extLst>
          </p:cNvPr>
          <p:cNvSpPr>
            <a:spLocks noGrp="1"/>
          </p:cNvSpPr>
          <p:nvPr>
            <p:ph type="title"/>
          </p:nvPr>
        </p:nvSpPr>
        <p:spPr/>
        <p:txBody>
          <a:bodyPr/>
          <a:lstStyle/>
          <a:p>
            <a:pPr algn="ctr"/>
            <a:r>
              <a:rPr lang="en-US" dirty="0"/>
              <a:t>Interview the victims</a:t>
            </a:r>
          </a:p>
        </p:txBody>
      </p:sp>
      <p:sp>
        <p:nvSpPr>
          <p:cNvPr id="3" name="Content Placeholder 2">
            <a:extLst>
              <a:ext uri="{FF2B5EF4-FFF2-40B4-BE49-F238E27FC236}">
                <a16:creationId xmlns:a16="http://schemas.microsoft.com/office/drawing/2014/main" id="{CCA1C6F4-69BB-4012-9895-BB1C73301B0C}"/>
              </a:ext>
            </a:extLst>
          </p:cNvPr>
          <p:cNvSpPr>
            <a:spLocks noGrp="1"/>
          </p:cNvSpPr>
          <p:nvPr>
            <p:ph idx="1"/>
          </p:nvPr>
        </p:nvSpPr>
        <p:spPr/>
        <p:txBody>
          <a:bodyPr/>
          <a:lstStyle/>
          <a:p>
            <a:pPr marL="457200" indent="-457200">
              <a:buFont typeface="+mj-lt"/>
              <a:buAutoNum type="arabicPeriod"/>
            </a:pPr>
            <a:r>
              <a:rPr lang="en-US" dirty="0"/>
              <a:t>If there are teenage boys that live at the house- interview them!</a:t>
            </a:r>
          </a:p>
          <a:p>
            <a:pPr marL="457200" indent="-457200">
              <a:buFont typeface="+mj-lt"/>
              <a:buAutoNum type="alphaUcPeriod"/>
            </a:pPr>
            <a:r>
              <a:rPr lang="en-US" dirty="0"/>
              <a:t>Get a list of all video games they play on-line, what console (</a:t>
            </a:r>
            <a:r>
              <a:rPr lang="en-US" dirty="0" err="1"/>
              <a:t>PS4</a:t>
            </a:r>
            <a:r>
              <a:rPr lang="en-US" dirty="0"/>
              <a:t>, Xbox, PC </a:t>
            </a:r>
            <a:r>
              <a:rPr lang="en-US" dirty="0" err="1"/>
              <a:t>ext</a:t>
            </a:r>
            <a:r>
              <a:rPr lang="en-US" dirty="0"/>
              <a:t>). </a:t>
            </a:r>
          </a:p>
          <a:p>
            <a:pPr marL="457200" indent="-457200">
              <a:buFont typeface="+mj-lt"/>
              <a:buAutoNum type="alphaUcPeriod"/>
            </a:pPr>
            <a:r>
              <a:rPr lang="en-US" dirty="0"/>
              <a:t>Ask what their usernames are on that platform.</a:t>
            </a:r>
          </a:p>
          <a:p>
            <a:pPr marL="457200" indent="-457200">
              <a:buFont typeface="+mj-lt"/>
              <a:buAutoNum type="alphaUcPeriod"/>
            </a:pPr>
            <a:r>
              <a:rPr lang="en-US" dirty="0"/>
              <a:t>Ask for their friends list. Have them log on and show you list. </a:t>
            </a:r>
          </a:p>
          <a:p>
            <a:pPr marL="457200" indent="-457200">
              <a:buFont typeface="+mj-lt"/>
              <a:buAutoNum type="alphaUcPeriod"/>
            </a:pPr>
            <a:r>
              <a:rPr lang="en-US" dirty="0"/>
              <a:t>Ask them who they think did it and why they think so. Ask about recent threats and or on-line feuds. </a:t>
            </a:r>
          </a:p>
        </p:txBody>
      </p:sp>
    </p:spTree>
    <p:extLst>
      <p:ext uri="{BB962C8B-B14F-4D97-AF65-F5344CB8AC3E}">
        <p14:creationId xmlns:p14="http://schemas.microsoft.com/office/powerpoint/2010/main" val="669723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226E-A88B-462F-8356-10ABE9BA5354}"/>
              </a:ext>
            </a:extLst>
          </p:cNvPr>
          <p:cNvSpPr>
            <a:spLocks noGrp="1"/>
          </p:cNvSpPr>
          <p:nvPr>
            <p:ph type="title"/>
          </p:nvPr>
        </p:nvSpPr>
        <p:spPr/>
        <p:txBody>
          <a:bodyPr/>
          <a:lstStyle/>
          <a:p>
            <a:pPr algn="ctr"/>
            <a:r>
              <a:rPr lang="en-US" dirty="0"/>
              <a:t>DOX</a:t>
            </a:r>
          </a:p>
        </p:txBody>
      </p:sp>
      <p:sp>
        <p:nvSpPr>
          <p:cNvPr id="3" name="Content Placeholder 2">
            <a:extLst>
              <a:ext uri="{FF2B5EF4-FFF2-40B4-BE49-F238E27FC236}">
                <a16:creationId xmlns:a16="http://schemas.microsoft.com/office/drawing/2014/main" id="{5214B740-37F0-44C6-AE1E-B865E20F1E89}"/>
              </a:ext>
            </a:extLst>
          </p:cNvPr>
          <p:cNvSpPr>
            <a:spLocks noGrp="1"/>
          </p:cNvSpPr>
          <p:nvPr>
            <p:ph idx="1"/>
          </p:nvPr>
        </p:nvSpPr>
        <p:spPr/>
        <p:txBody>
          <a:bodyPr/>
          <a:lstStyle/>
          <a:p>
            <a:r>
              <a:rPr lang="en-US" dirty="0"/>
              <a:t>Search for and publish private or identifying information about (a particular individual) on the Internet, typically with malicious intent.</a:t>
            </a:r>
          </a:p>
          <a:p>
            <a:endParaRPr lang="en-US" dirty="0"/>
          </a:p>
        </p:txBody>
      </p:sp>
      <p:pic>
        <p:nvPicPr>
          <p:cNvPr id="4" name="Picture 3">
            <a:extLst>
              <a:ext uri="{FF2B5EF4-FFF2-40B4-BE49-F238E27FC236}">
                <a16:creationId xmlns:a16="http://schemas.microsoft.com/office/drawing/2014/main" id="{E6958B70-3804-43DA-8F44-A39B028CBC41}"/>
              </a:ext>
            </a:extLst>
          </p:cNvPr>
          <p:cNvPicPr>
            <a:picLocks noChangeAspect="1"/>
          </p:cNvPicPr>
          <p:nvPr/>
        </p:nvPicPr>
        <p:blipFill>
          <a:blip r:embed="rId2"/>
          <a:stretch>
            <a:fillRect/>
          </a:stretch>
        </p:blipFill>
        <p:spPr>
          <a:xfrm>
            <a:off x="5718047" y="3147246"/>
            <a:ext cx="4977699" cy="3710754"/>
          </a:xfrm>
          <a:prstGeom prst="rect">
            <a:avLst/>
          </a:prstGeom>
        </p:spPr>
      </p:pic>
    </p:spTree>
    <p:extLst>
      <p:ext uri="{BB962C8B-B14F-4D97-AF65-F5344CB8AC3E}">
        <p14:creationId xmlns:p14="http://schemas.microsoft.com/office/powerpoint/2010/main" val="3904604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CA30-DBA0-431A-BE8D-812207C7FC29}"/>
              </a:ext>
            </a:extLst>
          </p:cNvPr>
          <p:cNvSpPr>
            <a:spLocks noGrp="1"/>
          </p:cNvSpPr>
          <p:nvPr>
            <p:ph type="title"/>
          </p:nvPr>
        </p:nvSpPr>
        <p:spPr/>
        <p:txBody>
          <a:bodyPr/>
          <a:lstStyle/>
          <a:p>
            <a:pPr algn="ctr"/>
            <a:r>
              <a:rPr lang="en-US" dirty="0"/>
              <a:t>Twitch and YouTube</a:t>
            </a:r>
          </a:p>
        </p:txBody>
      </p:sp>
      <p:sp>
        <p:nvSpPr>
          <p:cNvPr id="3" name="Content Placeholder 2">
            <a:extLst>
              <a:ext uri="{FF2B5EF4-FFF2-40B4-BE49-F238E27FC236}">
                <a16:creationId xmlns:a16="http://schemas.microsoft.com/office/drawing/2014/main" id="{F15EC3FD-3A3E-4C94-ABC5-1B8D6EC4DF0E}"/>
              </a:ext>
            </a:extLst>
          </p:cNvPr>
          <p:cNvSpPr>
            <a:spLocks noGrp="1"/>
          </p:cNvSpPr>
          <p:nvPr>
            <p:ph idx="1"/>
          </p:nvPr>
        </p:nvSpPr>
        <p:spPr/>
        <p:txBody>
          <a:bodyPr/>
          <a:lstStyle/>
          <a:p>
            <a:r>
              <a:rPr lang="en-US" dirty="0">
                <a:hlinkClick r:id="rId2"/>
              </a:rPr>
              <a:t>https://www.twitch.tv/</a:t>
            </a:r>
            <a:endParaRPr lang="en-US" dirty="0"/>
          </a:p>
          <a:p>
            <a:r>
              <a:rPr lang="en-US" dirty="0">
                <a:hlinkClick r:id="rId3"/>
              </a:rPr>
              <a:t>https://www.youtube.com</a:t>
            </a:r>
            <a:endParaRPr lang="en-US" dirty="0"/>
          </a:p>
          <a:p>
            <a:endParaRPr lang="en-US" dirty="0"/>
          </a:p>
          <a:p>
            <a:r>
              <a:rPr lang="en-US" dirty="0"/>
              <a:t>If victim points to suspects videos, pull the videos and compare voice to 9-1-1 call.</a:t>
            </a:r>
          </a:p>
        </p:txBody>
      </p:sp>
    </p:spTree>
    <p:extLst>
      <p:ext uri="{BB962C8B-B14F-4D97-AF65-F5344CB8AC3E}">
        <p14:creationId xmlns:p14="http://schemas.microsoft.com/office/powerpoint/2010/main" val="184203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9183-1E33-4344-89DE-D44A98C19E96}"/>
              </a:ext>
            </a:extLst>
          </p:cNvPr>
          <p:cNvSpPr>
            <a:spLocks noGrp="1"/>
          </p:cNvSpPr>
          <p:nvPr>
            <p:ph type="title"/>
          </p:nvPr>
        </p:nvSpPr>
        <p:spPr/>
        <p:txBody>
          <a:bodyPr/>
          <a:lstStyle/>
          <a:p>
            <a:pPr algn="ctr"/>
            <a:r>
              <a:rPr lang="en-US" dirty="0"/>
              <a:t>Furthering Investigation: VoIP lines</a:t>
            </a:r>
          </a:p>
        </p:txBody>
      </p:sp>
      <p:sp>
        <p:nvSpPr>
          <p:cNvPr id="3" name="Content Placeholder 2">
            <a:extLst>
              <a:ext uri="{FF2B5EF4-FFF2-40B4-BE49-F238E27FC236}">
                <a16:creationId xmlns:a16="http://schemas.microsoft.com/office/drawing/2014/main" id="{8EEEA583-771F-4B0D-9854-A3DDA7B9C01B}"/>
              </a:ext>
            </a:extLst>
          </p:cNvPr>
          <p:cNvSpPr>
            <a:spLocks noGrp="1"/>
          </p:cNvSpPr>
          <p:nvPr>
            <p:ph idx="1"/>
          </p:nvPr>
        </p:nvSpPr>
        <p:spPr/>
        <p:txBody>
          <a:bodyPr/>
          <a:lstStyle/>
          <a:p>
            <a:r>
              <a:rPr lang="en-US" dirty="0"/>
              <a:t>Use phone lookup tools to determine provider of phone. I personally use ZetX (paid service). What do you use?</a:t>
            </a:r>
          </a:p>
          <a:p>
            <a:r>
              <a:rPr lang="en-US" dirty="0"/>
              <a:t>If it is Bandwidth: e-mail </a:t>
            </a:r>
            <a:r>
              <a:rPr lang="en-US" dirty="0">
                <a:hlinkClick r:id="rId2"/>
              </a:rPr>
              <a:t>uslawenforcement@bandwidth.com</a:t>
            </a:r>
            <a:r>
              <a:rPr lang="en-US" dirty="0"/>
              <a:t> with the phone number and date and they will tell you who the number was subleased to. </a:t>
            </a:r>
          </a:p>
          <a:p>
            <a:r>
              <a:rPr lang="en-US" dirty="0"/>
              <a:t>If Google, write search warrant to Google for IP logs and associated Google accounts. </a:t>
            </a:r>
          </a:p>
          <a:p>
            <a:r>
              <a:rPr lang="en-US" dirty="0"/>
              <a:t>Follow-up on ISP of IP address for subscriber information. </a:t>
            </a:r>
          </a:p>
          <a:p>
            <a:endParaRPr lang="en-US" dirty="0"/>
          </a:p>
        </p:txBody>
      </p:sp>
    </p:spTree>
    <p:extLst>
      <p:ext uri="{BB962C8B-B14F-4D97-AF65-F5344CB8AC3E}">
        <p14:creationId xmlns:p14="http://schemas.microsoft.com/office/powerpoint/2010/main" val="428510390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docProps/app.xml><?xml version="1.0" encoding="utf-8"?>
<Properties xmlns="http://schemas.openxmlformats.org/officeDocument/2006/extended-properties" xmlns:vt="http://schemas.openxmlformats.org/officeDocument/2006/docPropsVTypes">
  <Template>TM04033917[[fn=Berlin]]</Template>
  <TotalTime>1509</TotalTime>
  <Words>1141</Words>
  <Application>Microsoft Office PowerPoint</Application>
  <PresentationFormat>Widescreen</PresentationFormat>
  <Paragraphs>110</Paragraphs>
  <Slides>26</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Trebuchet MS</vt:lpstr>
      <vt:lpstr>Berlin</vt:lpstr>
      <vt:lpstr>Swatting Investigations</vt:lpstr>
      <vt:lpstr>What is Swatting? </vt:lpstr>
      <vt:lpstr>Penal Code</vt:lpstr>
      <vt:lpstr>Initial evidence collection</vt:lpstr>
      <vt:lpstr>Determine Motive</vt:lpstr>
      <vt:lpstr>Interview the victims</vt:lpstr>
      <vt:lpstr>DOX</vt:lpstr>
      <vt:lpstr>Twitch and YouTube</vt:lpstr>
      <vt:lpstr>Furthering Investigation: VoIP lines</vt:lpstr>
      <vt:lpstr>How are IP address assigned?</vt:lpstr>
      <vt:lpstr>ARIN</vt:lpstr>
      <vt:lpstr>ARIN Services</vt:lpstr>
      <vt:lpstr>What can IP address tell you? </vt:lpstr>
      <vt:lpstr>Practice Exercise #1</vt:lpstr>
      <vt:lpstr>Example of who.is printout</vt:lpstr>
      <vt:lpstr>Linking IP to a Geographical location</vt:lpstr>
      <vt:lpstr>Practice Exercise #2</vt:lpstr>
      <vt:lpstr>Mobile Internet: IPv4 vs IPv6</vt:lpstr>
      <vt:lpstr>Where do you send a search warrant to figure out who was using the IP address?</vt:lpstr>
      <vt:lpstr>Search.org</vt:lpstr>
      <vt:lpstr>What to do with foreign IP addresses</vt:lpstr>
      <vt:lpstr>Proxy Servers</vt:lpstr>
      <vt:lpstr>Tor Client (Dark Web) </vt:lpstr>
      <vt:lpstr>NCRIC And other sources of information sharing</vt:lpstr>
      <vt:lpstr>Penalty</vt:lpstr>
      <vt:lpstr>REACT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Swatting Investigations</dc:title>
  <dc:creator>Samy Tarazi</dc:creator>
  <cp:lastModifiedBy>Samy Tarazi</cp:lastModifiedBy>
  <cp:revision>10</cp:revision>
  <dcterms:created xsi:type="dcterms:W3CDTF">2018-09-27T18:35:21Z</dcterms:created>
  <dcterms:modified xsi:type="dcterms:W3CDTF">2018-10-03T14:09:03Z</dcterms:modified>
</cp:coreProperties>
</file>