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70" r:id="rId5"/>
  </p:sldMasterIdLst>
  <p:notesMasterIdLst>
    <p:notesMasterId r:id="rId13"/>
  </p:notesMasterIdLst>
  <p:sldIdLst>
    <p:sldId id="300" r:id="rId6"/>
    <p:sldId id="304" r:id="rId7"/>
    <p:sldId id="291" r:id="rId8"/>
    <p:sldId id="305" r:id="rId9"/>
    <p:sldId id="306" r:id="rId10"/>
    <p:sldId id="307" r:id="rId11"/>
    <p:sldId id="308" r:id="rId12"/>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302">
          <p15:clr>
            <a:srgbClr val="A4A3A4"/>
          </p15:clr>
        </p15:guide>
        <p15:guide id="2" pos="292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4040"/>
    <a:srgbClr val="32787A"/>
    <a:srgbClr val="EDEDED"/>
    <a:srgbClr val="4C9AF8"/>
    <a:srgbClr val="174C8D"/>
    <a:srgbClr val="6E5E98"/>
    <a:srgbClr val="DC7229"/>
    <a:srgbClr val="7896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365" autoAdjust="0"/>
  </p:normalViewPr>
  <p:slideViewPr>
    <p:cSldViewPr snapToGrid="0" showGuides="1">
      <p:cViewPr varScale="1">
        <p:scale>
          <a:sx n="78" d="100"/>
          <a:sy n="78" d="100"/>
        </p:scale>
        <p:origin x="1594" y="58"/>
      </p:cViewPr>
      <p:guideLst>
        <p:guide orient="horz" pos="2302"/>
        <p:guide pos="2928"/>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70" d="100"/>
          <a:sy n="70" d="100"/>
        </p:scale>
        <p:origin x="-324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cs typeface="+mn-cs"/>
              </a:defRPr>
            </a:lvl1pPr>
          </a:lstStyle>
          <a:p>
            <a:pPr>
              <a:defRPr/>
            </a:pPr>
            <a:fld id="{BA98B960-786A-A943-ACAA-8EB3CE70CA05}" type="datetime1">
              <a:rPr lang="en-US"/>
              <a:pPr>
                <a:defRPr/>
              </a:pPr>
              <a:t>11/18/2025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cs typeface="+mn-cs"/>
              </a:defRPr>
            </a:lvl1pPr>
          </a:lstStyle>
          <a:p>
            <a:pPr>
              <a:defRPr/>
            </a:pPr>
            <a:fld id="{A368BC8C-3714-D84A-9C2D-A980FB6AF555}" type="slidenum">
              <a:rPr lang="en-US"/>
              <a:pPr>
                <a:defRPr/>
              </a:pPr>
              <a:t>‹#›</a:t>
            </a:fld>
            <a:endParaRPr lang="en-US"/>
          </a:p>
        </p:txBody>
      </p:sp>
    </p:spTree>
    <p:extLst>
      <p:ext uri="{BB962C8B-B14F-4D97-AF65-F5344CB8AC3E}">
        <p14:creationId xmlns:p14="http://schemas.microsoft.com/office/powerpoint/2010/main" val="321086794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rtl="0" fontAlgn="base">
      <a:spcBef>
        <a:spcPct val="30000"/>
      </a:spcBef>
      <a:spcAft>
        <a:spcPct val="0"/>
      </a:spcAft>
      <a:defRPr sz="1200" kern="1200">
        <a:solidFill>
          <a:schemeClr val="tx1"/>
        </a:solidFill>
        <a:latin typeface="+mn-lt"/>
        <a:ea typeface="ＭＳ Ｐゴシック" charset="-128"/>
        <a:cs typeface="+mn-cs"/>
      </a:defRPr>
    </a:lvl2pPr>
    <a:lvl3pPr marL="914400" algn="l" rtl="0" fontAlgn="base">
      <a:spcBef>
        <a:spcPct val="30000"/>
      </a:spcBef>
      <a:spcAft>
        <a:spcPct val="0"/>
      </a:spcAft>
      <a:defRPr sz="1200" kern="1200">
        <a:solidFill>
          <a:schemeClr val="tx1"/>
        </a:solidFill>
        <a:latin typeface="+mn-lt"/>
        <a:ea typeface="ＭＳ Ｐゴシック" charset="-128"/>
        <a:cs typeface="+mn-cs"/>
      </a:defRPr>
    </a:lvl3pPr>
    <a:lvl4pPr marL="1371600" algn="l" rtl="0" fontAlgn="base">
      <a:spcBef>
        <a:spcPct val="30000"/>
      </a:spcBef>
      <a:spcAft>
        <a:spcPct val="0"/>
      </a:spcAft>
      <a:defRPr sz="1200" kern="1200">
        <a:solidFill>
          <a:schemeClr val="tx1"/>
        </a:solidFill>
        <a:latin typeface="+mn-lt"/>
        <a:ea typeface="ＭＳ Ｐゴシック" charset="-128"/>
        <a:cs typeface="+mn-cs"/>
      </a:defRPr>
    </a:lvl4pPr>
    <a:lvl5pPr marL="1828800" algn="l" rtl="0" fontAlgn="base">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u="none" strike="noStrike" dirty="0">
                <a:solidFill>
                  <a:srgbClr val="000000"/>
                </a:solidFill>
                <a:effectLst/>
                <a:latin typeface="Aptos"/>
                <a:ea typeface="ＭＳ Ｐゴシック"/>
              </a:rPr>
              <a:t>I'm going to address some recent questions that have come up in meetings, and give the members an opportunity to ask questions and discuss. </a:t>
            </a:r>
            <a:r>
              <a:rPr lang="en-US" sz="1800" b="0" i="0" dirty="0">
                <a:solidFill>
                  <a:srgbClr val="444444"/>
                </a:solidFill>
                <a:effectLst/>
                <a:latin typeface="Aptos"/>
                <a:ea typeface="ＭＳ Ｐゴシック"/>
              </a:rPr>
              <a:t>​</a:t>
            </a:r>
            <a:endParaRPr lang="en-US" b="0" i="0" dirty="0">
              <a:solidFill>
                <a:srgbClr val="444444"/>
              </a:solidFill>
              <a:effectLst/>
              <a:latin typeface="Aptos"/>
              <a:ea typeface="ＭＳ Ｐゴシック"/>
            </a:endParaRPr>
          </a:p>
          <a:p>
            <a:pPr algn="l" rtl="0" fontAlgn="base"/>
            <a:r>
              <a:rPr lang="en-US" sz="1800" b="0" i="0" u="none" strike="noStrike" dirty="0">
                <a:solidFill>
                  <a:srgbClr val="000000"/>
                </a:solidFill>
                <a:effectLst/>
                <a:latin typeface="Aptos"/>
                <a:ea typeface="ＭＳ Ｐゴシック"/>
              </a:rPr>
              <a:t>As Debbie said, there will be retreat where will have more time to focus on roles and responsibilities, among other topics.</a:t>
            </a:r>
            <a:endParaRPr lang="en-US" sz="1800" b="0" i="0" dirty="0">
              <a:solidFill>
                <a:srgbClr val="444444"/>
              </a:solidFill>
              <a:effectLst/>
              <a:latin typeface="Aptos"/>
              <a:ea typeface="ＭＳ Ｐゴシック"/>
            </a:endParaRPr>
          </a:p>
          <a:p>
            <a:endParaRPr lang="en-US" sz="1800" dirty="0">
              <a:solidFill>
                <a:srgbClr val="000000"/>
              </a:solidFill>
              <a:latin typeface="Aptos"/>
              <a:ea typeface="ＭＳ Ｐゴシック"/>
            </a:endParaRPr>
          </a:p>
          <a:p>
            <a:pPr algn="l" rtl="0" fontAlgn="base"/>
            <a:r>
              <a:rPr lang="en-US" sz="1800" b="0" i="0" u="none" strike="noStrike" dirty="0">
                <a:solidFill>
                  <a:srgbClr val="000000"/>
                </a:solidFill>
                <a:effectLst/>
                <a:latin typeface="Aptos" panose="020B0004020202020204" pitchFamily="34" charset="0"/>
              </a:rPr>
              <a:t>Goal is to align AAC meeting procedures with how other County advisory boards/commissions are run</a:t>
            </a:r>
            <a:r>
              <a:rPr lang="en-US" sz="1800" b="0" i="0" dirty="0">
                <a:solidFill>
                  <a:srgbClr val="444444"/>
                </a:solidFill>
                <a:effectLst/>
                <a:latin typeface="Aptos" panose="020B0004020202020204" pitchFamily="34" charset="0"/>
              </a:rPr>
              <a:t>​</a:t>
            </a:r>
            <a:endParaRPr lang="en-US" b="0" i="0" dirty="0">
              <a:solidFill>
                <a:srgbClr val="444444"/>
              </a:solidFill>
              <a:effectLst/>
              <a:latin typeface="Calibri" panose="020F0502020204030204" pitchFamily="34" charset="0"/>
            </a:endParaRPr>
          </a:p>
          <a:p>
            <a:pPr algn="l" rtl="0" fontAlgn="base"/>
            <a:r>
              <a:rPr lang="en-US" sz="1800" b="0" i="0" dirty="0">
                <a:solidFill>
                  <a:srgbClr val="444444"/>
                </a:solidFill>
                <a:effectLst/>
                <a:latin typeface="Aptos" panose="020B0004020202020204" pitchFamily="34" charset="0"/>
              </a:rPr>
              <a:t>​</a:t>
            </a:r>
            <a:endParaRPr lang="en-US" b="0" i="0" dirty="0">
              <a:solidFill>
                <a:srgbClr val="444444"/>
              </a:solidFill>
              <a:effectLst/>
              <a:latin typeface="Calibri" panose="020F0502020204030204" pitchFamily="34" charset="0"/>
            </a:endParaRPr>
          </a:p>
          <a:p>
            <a:pPr algn="l" rtl="0" fontAlgn="base"/>
            <a:r>
              <a:rPr lang="en-US" sz="1800" b="0" i="0" u="none" strike="noStrike" dirty="0">
                <a:solidFill>
                  <a:srgbClr val="000000"/>
                </a:solidFill>
                <a:effectLst/>
                <a:latin typeface="Aptos" panose="020B0004020202020204" pitchFamily="34" charset="0"/>
              </a:rPr>
              <a:t>This item will address some of the next steps highlighted in Debbie’s presentation</a:t>
            </a:r>
            <a:endParaRPr lang="en-US" b="0" i="0" dirty="0">
              <a:solidFill>
                <a:srgbClr val="444444"/>
              </a:solidFill>
              <a:effectLst/>
              <a:latin typeface="Calibri" panose="020F0502020204030204" pitchFamily="34" charset="0"/>
            </a:endParaRPr>
          </a:p>
          <a:p>
            <a:endParaRPr lang="en-US" dirty="0"/>
          </a:p>
        </p:txBody>
      </p:sp>
      <p:sp>
        <p:nvSpPr>
          <p:cNvPr id="4" name="Slide Number Placeholder 3"/>
          <p:cNvSpPr>
            <a:spLocks noGrp="1"/>
          </p:cNvSpPr>
          <p:nvPr>
            <p:ph type="sldNum" sz="quarter" idx="10"/>
          </p:nvPr>
        </p:nvSpPr>
        <p:spPr/>
        <p:txBody>
          <a:bodyPr/>
          <a:lstStyle/>
          <a:p>
            <a:pPr>
              <a:defRPr/>
            </a:pPr>
            <a:fld id="{A368BC8C-3714-D84A-9C2D-A980FB6AF555}" type="slidenum">
              <a:rPr lang="en-US"/>
              <a:pPr>
                <a:defRPr/>
              </a:pPr>
              <a:t>1</a:t>
            </a:fld>
            <a:endParaRPr lang="en-US"/>
          </a:p>
        </p:txBody>
      </p:sp>
    </p:spTree>
    <p:extLst>
      <p:ext uri="{BB962C8B-B14F-4D97-AF65-F5344CB8AC3E}">
        <p14:creationId xmlns:p14="http://schemas.microsoft.com/office/powerpoint/2010/main" val="3163935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0" i="0" u="none" strike="noStrike" dirty="0">
                <a:solidFill>
                  <a:srgbClr val="000000"/>
                </a:solidFill>
                <a:effectLst/>
                <a:latin typeface="Aptos" panose="020B0004020202020204" pitchFamily="34" charset="0"/>
              </a:rPr>
              <a:t>Changes that staff will make to help align meetings with proper procedure.</a:t>
            </a:r>
            <a:endParaRPr lang="en-US" dirty="0"/>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F7652E7-D20A-BD48-AFE8-C04AB8AEAD1F}" type="slidenum">
              <a:rPr lang="en-US">
                <a:ea typeface="ＭＳ Ｐゴシック" charset="-128"/>
                <a:cs typeface="ＭＳ Ｐゴシック" charset="-128"/>
              </a:rPr>
              <a:pPr fontAlgn="base">
                <a:spcBef>
                  <a:spcPct val="0"/>
                </a:spcBef>
                <a:spcAft>
                  <a:spcPct val="0"/>
                </a:spcAft>
              </a:pPr>
              <a:t>2</a:t>
            </a:fld>
            <a:endParaRPr lang="en-US">
              <a:ea typeface="ＭＳ Ｐゴシック" charset="-128"/>
              <a:cs typeface="ＭＳ Ｐゴシック" charset="-128"/>
            </a:endParaRPr>
          </a:p>
        </p:txBody>
      </p:sp>
    </p:spTree>
    <p:extLst>
      <p:ext uri="{BB962C8B-B14F-4D97-AF65-F5344CB8AC3E}">
        <p14:creationId xmlns:p14="http://schemas.microsoft.com/office/powerpoint/2010/main" val="36070805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algn="l" rtl="0" fontAlgn="base"/>
            <a:r>
              <a:rPr lang="en-US" sz="1800" dirty="0">
                <a:solidFill>
                  <a:srgbClr val="000000"/>
                </a:solidFill>
                <a:latin typeface="Aptos"/>
                <a:ea typeface="ＭＳ Ｐゴシック"/>
              </a:rPr>
              <a:t>Some</a:t>
            </a:r>
            <a:r>
              <a:rPr lang="en-US" sz="1800" b="0" i="0" u="none" strike="noStrike" dirty="0">
                <a:solidFill>
                  <a:srgbClr val="000000"/>
                </a:solidFill>
                <a:effectLst/>
                <a:latin typeface="Aptos"/>
                <a:ea typeface="ＭＳ Ｐゴシック"/>
              </a:rPr>
              <a:t> people prefer to review meeting packets online, others prefer to print them out. </a:t>
            </a:r>
            <a:r>
              <a:rPr lang="en-US" sz="1800" b="0" i="0" dirty="0">
                <a:solidFill>
                  <a:srgbClr val="444444"/>
                </a:solidFill>
                <a:effectLst/>
                <a:latin typeface="Aptos"/>
                <a:ea typeface="ＭＳ Ｐゴシック"/>
              </a:rPr>
              <a:t>​</a:t>
            </a:r>
            <a:endParaRPr lang="en-US" b="0" i="0" dirty="0">
              <a:solidFill>
                <a:srgbClr val="444444"/>
              </a:solidFill>
              <a:effectLst/>
              <a:latin typeface="Aptos"/>
              <a:ea typeface="ＭＳ Ｐゴシック"/>
            </a:endParaRPr>
          </a:p>
          <a:p>
            <a:pPr algn="l" rtl="0" fontAlgn="base"/>
            <a:r>
              <a:rPr lang="en-US" sz="1800" b="0" i="0" dirty="0">
                <a:solidFill>
                  <a:srgbClr val="444444"/>
                </a:solidFill>
                <a:effectLst/>
                <a:latin typeface="Aptos" panose="020B0004020202020204" pitchFamily="34" charset="0"/>
              </a:rPr>
              <a:t>​</a:t>
            </a:r>
            <a:endParaRPr lang="en-US" b="0" i="0" dirty="0">
              <a:solidFill>
                <a:srgbClr val="444444"/>
              </a:solidFill>
              <a:effectLst/>
              <a:latin typeface="Calibri" panose="020F0502020204030204" pitchFamily="34" charset="0"/>
            </a:endParaRPr>
          </a:p>
          <a:p>
            <a:r>
              <a:rPr lang="en-US" sz="1800" b="0" i="0" u="none" strike="noStrike" dirty="0">
                <a:solidFill>
                  <a:srgbClr val="000000"/>
                </a:solidFill>
                <a:effectLst/>
                <a:latin typeface="Aptos"/>
                <a:ea typeface="ＭＳ Ｐゴシック"/>
              </a:rPr>
              <a:t>However, County does not expect committee members to print out entire meeting packets, which can be several </a:t>
            </a:r>
            <a:r>
              <a:rPr lang="en-US" sz="1800" dirty="0">
                <a:solidFill>
                  <a:srgbClr val="000000"/>
                </a:solidFill>
                <a:latin typeface="Aptos"/>
                <a:ea typeface="ＭＳ Ｐゴシック"/>
              </a:rPr>
              <a:t>hundred pages long</a:t>
            </a:r>
            <a:r>
              <a:rPr lang="en-US" sz="1800" b="0" i="0" u="none" strike="noStrike" dirty="0">
                <a:solidFill>
                  <a:srgbClr val="000000"/>
                </a:solidFill>
                <a:effectLst/>
                <a:latin typeface="Aptos"/>
                <a:ea typeface="ＭＳ Ｐゴシック"/>
              </a:rPr>
              <a:t>. </a:t>
            </a:r>
            <a:r>
              <a:rPr lang="en-US" sz="1800" b="0" i="0" dirty="0">
                <a:solidFill>
                  <a:srgbClr val="444444"/>
                </a:solidFill>
                <a:effectLst/>
                <a:latin typeface="Aptos"/>
                <a:ea typeface="ＭＳ Ｐゴシック"/>
              </a:rPr>
              <a:t>​</a:t>
            </a:r>
            <a:r>
              <a:rPr lang="en-US" sz="1800" b="0" i="0" u="none" strike="noStrike" dirty="0">
                <a:solidFill>
                  <a:srgbClr val="000000"/>
                </a:solidFill>
                <a:effectLst/>
                <a:latin typeface="Aptos"/>
                <a:ea typeface="ＭＳ Ｐゴシック"/>
              </a:rPr>
              <a:t>Meeting packets often include supplemental reports/studies. These are provided for reference. Emphasize that focus of meeting preparation should be on reading the staff reports in full.</a:t>
            </a:r>
            <a:r>
              <a:rPr lang="en-US" sz="1800" b="0" i="0" dirty="0">
                <a:solidFill>
                  <a:srgbClr val="444444"/>
                </a:solidFill>
                <a:effectLst/>
                <a:latin typeface="Aptos"/>
                <a:ea typeface="ＭＳ Ｐゴシック"/>
              </a:rPr>
              <a:t>​</a:t>
            </a:r>
            <a:endParaRPr lang="en-US" b="0" i="0">
              <a:solidFill>
                <a:srgbClr val="444444"/>
              </a:solidFill>
              <a:effectLst/>
              <a:latin typeface="Calibri"/>
              <a:ea typeface="ＭＳ Ｐゴシック"/>
              <a:cs typeface="Calibri"/>
            </a:endParaRPr>
          </a:p>
          <a:p>
            <a:pPr algn="l" rtl="0" fontAlgn="base"/>
            <a:r>
              <a:rPr lang="en-US" sz="1800" b="0" i="0" dirty="0">
                <a:solidFill>
                  <a:srgbClr val="444444"/>
                </a:solidFill>
                <a:effectLst/>
                <a:latin typeface="Aptos" panose="020B0004020202020204" pitchFamily="34" charset="0"/>
              </a:rPr>
              <a:t>​</a:t>
            </a:r>
            <a:endParaRPr lang="en-US" b="0" i="0" dirty="0">
              <a:solidFill>
                <a:srgbClr val="444444"/>
              </a:solidFill>
              <a:effectLst/>
              <a:latin typeface="Calibri" panose="020F0502020204030204" pitchFamily="34" charset="0"/>
            </a:endParaRPr>
          </a:p>
          <a:p>
            <a:pPr algn="l" rtl="0" fontAlgn="base"/>
            <a:r>
              <a:rPr lang="en-US" sz="1800" b="0" i="0" u="none" strike="noStrike" dirty="0">
                <a:solidFill>
                  <a:srgbClr val="000000"/>
                </a:solidFill>
                <a:effectLst/>
                <a:latin typeface="Aptos" panose="020B0004020202020204" pitchFamily="34" charset="0"/>
              </a:rPr>
              <a:t>This is consistent practice with how County handles other boards and commissions – the norm is posting the meeting packets online for members to review, based on their preferred method. Providing printed materials is the exception, not the rule.</a:t>
            </a:r>
            <a:endParaRPr lang="en-US" b="0" i="0" dirty="0">
              <a:solidFill>
                <a:srgbClr val="444444"/>
              </a:solidFill>
              <a:effectLst/>
              <a:latin typeface="Calibri" panose="020F0502020204030204" pitchFamily="34" charset="0"/>
            </a:endParaRPr>
          </a:p>
          <a:p>
            <a:pPr>
              <a:spcBef>
                <a:spcPct val="0"/>
              </a:spcBef>
            </a:pPr>
            <a:endParaRPr lang="en-US" dirty="0"/>
          </a:p>
        </p:txBody>
      </p:sp>
      <p:sp>
        <p:nvSpPr>
          <p:cNvPr id="153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3BC99E0-3F34-034C-A66C-E1EAE10C439D}" type="slidenum">
              <a:rPr lang="en-US">
                <a:ea typeface="ＭＳ Ｐゴシック" charset="-128"/>
                <a:cs typeface="ＭＳ Ｐゴシック" charset="-128"/>
              </a:rPr>
              <a:pPr fontAlgn="base">
                <a:spcBef>
                  <a:spcPct val="0"/>
                </a:spcBef>
                <a:spcAft>
                  <a:spcPct val="0"/>
                </a:spcAft>
              </a:pPr>
              <a:t>3</a:t>
            </a:fld>
            <a:endParaRPr lang="en-US">
              <a:ea typeface="ＭＳ Ｐゴシック" charset="-128"/>
              <a:cs typeface="ＭＳ Ｐゴシック" charset="-128"/>
            </a:endParaRPr>
          </a:p>
        </p:txBody>
      </p:sp>
    </p:spTree>
    <p:extLst>
      <p:ext uri="{BB962C8B-B14F-4D97-AF65-F5344CB8AC3E}">
        <p14:creationId xmlns:p14="http://schemas.microsoft.com/office/powerpoint/2010/main" val="30775013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lgn="l" rtl="0" fontAlgn="base"/>
            <a:r>
              <a:rPr lang="en-US" sz="1800" b="0" i="0" u="none" strike="noStrike" dirty="0">
                <a:solidFill>
                  <a:srgbClr val="000000"/>
                </a:solidFill>
                <a:effectLst/>
                <a:latin typeface="Aptos" panose="020B0004020202020204" pitchFamily="34" charset="0"/>
              </a:rPr>
              <a:t>.if multiple items on consent, they are approved by a single vote without discussion</a:t>
            </a:r>
            <a:r>
              <a:rPr lang="en-US" sz="1800" b="0" i="0" dirty="0">
                <a:solidFill>
                  <a:srgbClr val="444444"/>
                </a:solidFill>
                <a:effectLst/>
                <a:latin typeface="Aptos" panose="020B0004020202020204" pitchFamily="34" charset="0"/>
              </a:rPr>
              <a:t>​</a:t>
            </a:r>
            <a:endParaRPr lang="en-US" b="0" i="0" dirty="0">
              <a:solidFill>
                <a:srgbClr val="444444"/>
              </a:solidFill>
              <a:effectLst/>
              <a:latin typeface="Calibri" panose="020F0502020204030204" pitchFamily="34" charset="0"/>
            </a:endParaRPr>
          </a:p>
          <a:p>
            <a:pPr algn="l" rtl="0" fontAlgn="base"/>
            <a:r>
              <a:rPr lang="en-US" sz="1800" b="0" i="0" u="none" strike="noStrike" dirty="0">
                <a:solidFill>
                  <a:srgbClr val="000000"/>
                </a:solidFill>
                <a:effectLst/>
                <a:latin typeface="Aptos" panose="020B0004020202020204" pitchFamily="34" charset="0"/>
              </a:rPr>
              <a:t>Consent agenda helps streamline meetings to </a:t>
            </a:r>
            <a:r>
              <a:rPr lang="en-US" sz="1800" b="0" i="0" u="none" strike="noStrike" dirty="0" err="1">
                <a:solidFill>
                  <a:srgbClr val="000000"/>
                </a:solidFill>
                <a:effectLst/>
                <a:latin typeface="Aptos" panose="020B0004020202020204" pitchFamily="34" charset="0"/>
              </a:rPr>
              <a:t>reseve</a:t>
            </a:r>
            <a:r>
              <a:rPr lang="en-US" sz="1800" b="0" i="0" u="none" strike="noStrike" dirty="0">
                <a:solidFill>
                  <a:srgbClr val="000000"/>
                </a:solidFill>
                <a:effectLst/>
                <a:latin typeface="Aptos" panose="020B0004020202020204" pitchFamily="34" charset="0"/>
              </a:rPr>
              <a:t> time for where discussion/input is most needed from the committee</a:t>
            </a:r>
            <a:r>
              <a:rPr lang="en-US" sz="1800" b="0" i="0" dirty="0">
                <a:solidFill>
                  <a:srgbClr val="444444"/>
                </a:solidFill>
                <a:effectLst/>
                <a:latin typeface="Aptos" panose="020B0004020202020204" pitchFamily="34" charset="0"/>
              </a:rPr>
              <a:t>​</a:t>
            </a:r>
            <a:endParaRPr lang="en-US" b="0" i="0" dirty="0">
              <a:solidFill>
                <a:srgbClr val="444444"/>
              </a:solidFill>
              <a:effectLst/>
              <a:latin typeface="Calibri" panose="020F0502020204030204" pitchFamily="34" charset="0"/>
            </a:endParaRPr>
          </a:p>
          <a:p>
            <a:pPr algn="l" rtl="0" fontAlgn="base"/>
            <a:r>
              <a:rPr lang="en-US" sz="1800" b="0" i="0" dirty="0">
                <a:solidFill>
                  <a:srgbClr val="444444"/>
                </a:solidFill>
                <a:effectLst/>
                <a:latin typeface="Aptos" panose="020B0004020202020204" pitchFamily="34" charset="0"/>
              </a:rPr>
              <a:t>​</a:t>
            </a:r>
            <a:endParaRPr lang="en-US" b="0" i="0" dirty="0">
              <a:solidFill>
                <a:srgbClr val="444444"/>
              </a:solidFill>
              <a:effectLst/>
              <a:latin typeface="Calibri" panose="020F0502020204030204" pitchFamily="34" charset="0"/>
            </a:endParaRPr>
          </a:p>
          <a:p>
            <a:pPr>
              <a:spcBef>
                <a:spcPct val="0"/>
              </a:spcBef>
            </a:pPr>
            <a:endParaRPr lang="en-US" dirty="0"/>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F7652E7-D20A-BD48-AFE8-C04AB8AEAD1F}" type="slidenum">
              <a:rPr lang="en-US">
                <a:ea typeface="ＭＳ Ｐゴシック" charset="-128"/>
                <a:cs typeface="ＭＳ Ｐゴシック" charset="-128"/>
              </a:rPr>
              <a:pPr fontAlgn="base">
                <a:spcBef>
                  <a:spcPct val="0"/>
                </a:spcBef>
                <a:spcAft>
                  <a:spcPct val="0"/>
                </a:spcAft>
              </a:pPr>
              <a:t>4</a:t>
            </a:fld>
            <a:endParaRPr lang="en-US">
              <a:ea typeface="ＭＳ Ｐゴシック" charset="-128"/>
              <a:cs typeface="ＭＳ Ｐゴシック" charset="-128"/>
            </a:endParaRPr>
          </a:p>
        </p:txBody>
      </p:sp>
    </p:spTree>
    <p:extLst>
      <p:ext uri="{BB962C8B-B14F-4D97-AF65-F5344CB8AC3E}">
        <p14:creationId xmlns:p14="http://schemas.microsoft.com/office/powerpoint/2010/main" val="878426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lgn="l" rtl="0" fontAlgn="base"/>
            <a:r>
              <a:rPr lang="en-US" sz="1800" b="0" i="0" u="none" strike="noStrike" dirty="0">
                <a:solidFill>
                  <a:srgbClr val="000000"/>
                </a:solidFill>
                <a:effectLst/>
                <a:latin typeface="Aptos" panose="020B0004020202020204" pitchFamily="34" charset="0"/>
              </a:rPr>
              <a:t>Note: under Oral Communications, committee cannot deliberate on an item. If committee wishes to deliberate, the item must be </a:t>
            </a:r>
            <a:r>
              <a:rPr lang="en-US" sz="1800" b="0" i="0" u="none" strike="noStrike" dirty="0" err="1">
                <a:solidFill>
                  <a:srgbClr val="000000"/>
                </a:solidFill>
                <a:effectLst/>
                <a:latin typeface="Aptos" panose="020B0004020202020204" pitchFamily="34" charset="0"/>
              </a:rPr>
              <a:t>agendized</a:t>
            </a:r>
            <a:r>
              <a:rPr lang="en-US" sz="1800" b="0" i="0" u="none" strike="noStrike" dirty="0">
                <a:solidFill>
                  <a:srgbClr val="000000"/>
                </a:solidFill>
                <a:effectLst/>
                <a:latin typeface="Aptos" panose="020B0004020202020204" pitchFamily="34" charset="0"/>
              </a:rPr>
              <a:t> for a future meeting.</a:t>
            </a:r>
            <a:r>
              <a:rPr lang="en-US" sz="1800" b="0" i="0" dirty="0">
                <a:solidFill>
                  <a:srgbClr val="444444"/>
                </a:solidFill>
                <a:effectLst/>
                <a:latin typeface="Aptos" panose="020B0004020202020204" pitchFamily="34" charset="0"/>
              </a:rPr>
              <a:t>​</a:t>
            </a:r>
            <a:endParaRPr lang="en-US" sz="2800" b="0" i="0" dirty="0">
              <a:solidFill>
                <a:srgbClr val="444444"/>
              </a:solidFill>
              <a:effectLst/>
              <a:latin typeface="Calibri" panose="020F0502020204030204" pitchFamily="34" charset="0"/>
            </a:endParaRPr>
          </a:p>
          <a:p>
            <a:pPr algn="l" rtl="0" fontAlgn="base"/>
            <a:r>
              <a:rPr lang="en-US" sz="1800" b="0" i="0" dirty="0">
                <a:solidFill>
                  <a:srgbClr val="444444"/>
                </a:solidFill>
                <a:effectLst/>
                <a:latin typeface="Aptos" panose="020B0004020202020204" pitchFamily="34" charset="0"/>
              </a:rPr>
              <a:t>​</a:t>
            </a:r>
            <a:endParaRPr lang="en-US" sz="2800" b="0" i="0" dirty="0">
              <a:solidFill>
                <a:srgbClr val="444444"/>
              </a:solidFill>
              <a:effectLst/>
              <a:latin typeface="Calibri" panose="020F0502020204030204" pitchFamily="34" charset="0"/>
            </a:endParaRPr>
          </a:p>
          <a:p>
            <a:pPr algn="l" rtl="0" fontAlgn="base"/>
            <a:r>
              <a:rPr lang="en-US" sz="1800" b="0" i="0" u="none" strike="noStrike" dirty="0">
                <a:solidFill>
                  <a:srgbClr val="000000"/>
                </a:solidFill>
                <a:effectLst/>
                <a:latin typeface="Aptos" panose="020B0004020202020204" pitchFamily="34" charset="0"/>
              </a:rPr>
              <a:t>To avoid Brown Act violations, avoid discussing projects that are not </a:t>
            </a:r>
            <a:r>
              <a:rPr lang="en-US" sz="1800" b="0" i="0" u="none" strike="noStrike" dirty="0" err="1">
                <a:solidFill>
                  <a:srgbClr val="000000"/>
                </a:solidFill>
                <a:effectLst/>
                <a:latin typeface="Aptos" panose="020B0004020202020204" pitchFamily="34" charset="0"/>
              </a:rPr>
              <a:t>agendized</a:t>
            </a:r>
            <a:r>
              <a:rPr lang="en-US" sz="1800" b="0" i="0" u="none" strike="noStrike" dirty="0">
                <a:solidFill>
                  <a:srgbClr val="000000"/>
                </a:solidFill>
                <a:effectLst/>
                <a:latin typeface="Aptos" panose="020B0004020202020204" pitchFamily="34" charset="0"/>
              </a:rPr>
              <a:t>.</a:t>
            </a:r>
            <a:endParaRPr lang="en-US" sz="2800" b="0" i="0" dirty="0">
              <a:solidFill>
                <a:srgbClr val="444444"/>
              </a:solidFill>
              <a:effectLst/>
              <a:latin typeface="Calibri" panose="020F0502020204030204" pitchFamily="34" charset="0"/>
            </a:endParaRPr>
          </a:p>
          <a:p>
            <a:pPr algn="l" rtl="0" fontAlgn="base"/>
            <a:r>
              <a:rPr lang="en-US" sz="1800" b="0" i="0" dirty="0">
                <a:solidFill>
                  <a:srgbClr val="444444"/>
                </a:solidFill>
                <a:effectLst/>
                <a:latin typeface="Aptos" panose="020B0004020202020204" pitchFamily="34" charset="0"/>
              </a:rPr>
              <a:t>​</a:t>
            </a:r>
            <a:endParaRPr lang="en-US" b="0" i="0" dirty="0">
              <a:solidFill>
                <a:srgbClr val="444444"/>
              </a:solidFill>
              <a:effectLst/>
              <a:latin typeface="Calibri" panose="020F0502020204030204" pitchFamily="34" charset="0"/>
            </a:endParaRPr>
          </a:p>
          <a:p>
            <a:pPr>
              <a:spcBef>
                <a:spcPct val="0"/>
              </a:spcBef>
            </a:pPr>
            <a:endParaRPr lang="en-US" dirty="0"/>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F7652E7-D20A-BD48-AFE8-C04AB8AEAD1F}" type="slidenum">
              <a:rPr lang="en-US">
                <a:ea typeface="ＭＳ Ｐゴシック" charset="-128"/>
                <a:cs typeface="ＭＳ Ｐゴシック" charset="-128"/>
              </a:rPr>
              <a:pPr fontAlgn="base">
                <a:spcBef>
                  <a:spcPct val="0"/>
                </a:spcBef>
                <a:spcAft>
                  <a:spcPct val="0"/>
                </a:spcAft>
              </a:pPr>
              <a:t>5</a:t>
            </a:fld>
            <a:endParaRPr lang="en-US">
              <a:ea typeface="ＭＳ Ｐゴシック" charset="-128"/>
              <a:cs typeface="ＭＳ Ｐゴシック" charset="-128"/>
            </a:endParaRPr>
          </a:p>
        </p:txBody>
      </p:sp>
    </p:spTree>
    <p:extLst>
      <p:ext uri="{BB962C8B-B14F-4D97-AF65-F5344CB8AC3E}">
        <p14:creationId xmlns:p14="http://schemas.microsoft.com/office/powerpoint/2010/main" val="1446783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lgn="l" rtl="0" fontAlgn="base"/>
            <a:r>
              <a:rPr lang="en-US" sz="1800" b="0" i="0" dirty="0">
                <a:solidFill>
                  <a:srgbClr val="444444"/>
                </a:solidFill>
                <a:effectLst/>
                <a:latin typeface="Aptos" panose="020B0004020202020204" pitchFamily="34" charset="0"/>
              </a:rPr>
              <a:t>​</a:t>
            </a:r>
            <a:endParaRPr lang="en-US" b="0" i="0" dirty="0">
              <a:solidFill>
                <a:srgbClr val="444444"/>
              </a:solidFill>
              <a:effectLst/>
              <a:latin typeface="Calibri" panose="020F0502020204030204" pitchFamily="34" charset="0"/>
            </a:endParaRPr>
          </a:p>
          <a:p>
            <a:pPr>
              <a:spcBef>
                <a:spcPct val="0"/>
              </a:spcBef>
            </a:pPr>
            <a:endParaRPr lang="en-US" dirty="0"/>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F7652E7-D20A-BD48-AFE8-C04AB8AEAD1F}" type="slidenum">
              <a:rPr lang="en-US">
                <a:ea typeface="ＭＳ Ｐゴシック" charset="-128"/>
                <a:cs typeface="ＭＳ Ｐゴシック" charset="-128"/>
              </a:rPr>
              <a:pPr fontAlgn="base">
                <a:spcBef>
                  <a:spcPct val="0"/>
                </a:spcBef>
                <a:spcAft>
                  <a:spcPct val="0"/>
                </a:spcAft>
              </a:pPr>
              <a:t>6</a:t>
            </a:fld>
            <a:endParaRPr lang="en-US">
              <a:ea typeface="ＭＳ Ｐゴシック" charset="-128"/>
              <a:cs typeface="ＭＳ Ｐゴシック" charset="-128"/>
            </a:endParaRPr>
          </a:p>
        </p:txBody>
      </p:sp>
    </p:spTree>
    <p:extLst>
      <p:ext uri="{BB962C8B-B14F-4D97-AF65-F5344CB8AC3E}">
        <p14:creationId xmlns:p14="http://schemas.microsoft.com/office/powerpoint/2010/main" val="30790041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lgn="l" rtl="0" fontAlgn="base"/>
            <a:r>
              <a:rPr lang="en-US" sz="1800" b="0" i="0" dirty="0">
                <a:solidFill>
                  <a:srgbClr val="444444"/>
                </a:solidFill>
                <a:effectLst/>
                <a:latin typeface="Aptos" panose="020B0004020202020204" pitchFamily="34" charset="0"/>
              </a:rPr>
              <a:t>​</a:t>
            </a:r>
            <a:r>
              <a:rPr lang="en-US" sz="1800" b="0" i="0" u="none" strike="noStrike" dirty="0">
                <a:solidFill>
                  <a:srgbClr val="000000"/>
                </a:solidFill>
                <a:effectLst/>
                <a:latin typeface="Aptos" panose="020B0004020202020204" pitchFamily="34" charset="0"/>
              </a:rPr>
              <a:t>Once a motion has passed, the Committee should cease deliberations on that motion and move on to the next item. There is no process for a member to individually “change their vote”. </a:t>
            </a:r>
            <a:r>
              <a:rPr lang="en-US" sz="1800" b="0" i="0" dirty="0">
                <a:solidFill>
                  <a:srgbClr val="444444"/>
                </a:solidFill>
                <a:effectLst/>
                <a:latin typeface="Aptos" panose="020B0004020202020204" pitchFamily="34" charset="0"/>
              </a:rPr>
              <a:t>​</a:t>
            </a:r>
            <a:endParaRPr lang="en-US" b="0" i="0" dirty="0">
              <a:solidFill>
                <a:srgbClr val="444444"/>
              </a:solidFill>
              <a:effectLst/>
              <a:latin typeface="Calibri" panose="020F0502020204030204" pitchFamily="34" charset="0"/>
            </a:endParaRPr>
          </a:p>
          <a:p>
            <a:pPr algn="l" rtl="0" fontAlgn="base"/>
            <a:r>
              <a:rPr lang="en-US" sz="1800" b="0" i="0" u="none" strike="noStrike" dirty="0">
                <a:solidFill>
                  <a:srgbClr val="000000"/>
                </a:solidFill>
                <a:effectLst/>
                <a:latin typeface="Aptos" panose="020B0004020202020204" pitchFamily="34" charset="0"/>
              </a:rPr>
              <a:t>Member could bring a “motion to reconsider” the earlier motion that passed, which would be taken up after any pending business is handled.  The motion to reconsider has to be seconded and approved by a majority of the body. </a:t>
            </a:r>
            <a:r>
              <a:rPr lang="en-US" sz="1800" b="0" i="0" dirty="0">
                <a:solidFill>
                  <a:srgbClr val="444444"/>
                </a:solidFill>
                <a:effectLst/>
                <a:latin typeface="Aptos" panose="020B0004020202020204" pitchFamily="34" charset="0"/>
              </a:rPr>
              <a:t>​</a:t>
            </a:r>
            <a:endParaRPr lang="en-US" b="0" i="0" dirty="0">
              <a:solidFill>
                <a:srgbClr val="444444"/>
              </a:solidFill>
              <a:effectLst/>
              <a:latin typeface="Calibri" panose="020F0502020204030204" pitchFamily="34" charset="0"/>
            </a:endParaRPr>
          </a:p>
          <a:p>
            <a:pPr algn="l" rtl="0" fontAlgn="base"/>
            <a:r>
              <a:rPr lang="en-US" sz="1800" b="0" i="0" u="none" strike="noStrike" dirty="0">
                <a:solidFill>
                  <a:srgbClr val="000000"/>
                </a:solidFill>
                <a:effectLst/>
                <a:latin typeface="Aptos" panose="020B0004020202020204" pitchFamily="34" charset="0"/>
              </a:rPr>
              <a:t>If it passes, the earlier vote is set aside, and the body proceeds to reconsider the motion as though the earlier vote did not occur.  The chair can call for further discussion, or simply call a new vote on the motion, and each member would vote again.  </a:t>
            </a:r>
            <a:r>
              <a:rPr lang="en-US" sz="1800" b="0" i="0" dirty="0">
                <a:solidFill>
                  <a:srgbClr val="444444"/>
                </a:solidFill>
                <a:effectLst/>
                <a:latin typeface="Aptos" panose="020B0004020202020204" pitchFamily="34" charset="0"/>
              </a:rPr>
              <a:t>​</a:t>
            </a:r>
            <a:endParaRPr lang="en-US" b="0" i="0" dirty="0">
              <a:solidFill>
                <a:srgbClr val="444444"/>
              </a:solidFill>
              <a:effectLst/>
              <a:latin typeface="Calibri" panose="020F0502020204030204" pitchFamily="34" charset="0"/>
            </a:endParaRPr>
          </a:p>
          <a:p>
            <a:pPr algn="l" rtl="0" fontAlgn="base"/>
            <a:r>
              <a:rPr lang="en-US" sz="1800" b="0" i="0" u="none" strike="noStrike" dirty="0">
                <a:solidFill>
                  <a:srgbClr val="000000"/>
                </a:solidFill>
                <a:effectLst/>
                <a:latin typeface="Aptos" panose="020B0004020202020204" pitchFamily="34" charset="0"/>
              </a:rPr>
              <a:t>Note: avoid doing this if vote will change outcome of motion if interested parties have left the meeting. In that case, the motion to reconsider could be approved, but the item should be continued to a future meeting to ensure public participation requirements are met.  </a:t>
            </a:r>
            <a:r>
              <a:rPr lang="en-US" sz="1800" b="0" i="0" dirty="0">
                <a:solidFill>
                  <a:srgbClr val="444444"/>
                </a:solidFill>
                <a:effectLst/>
                <a:latin typeface="Aptos" panose="020B0004020202020204" pitchFamily="34" charset="0"/>
              </a:rPr>
              <a:t>​</a:t>
            </a:r>
            <a:endParaRPr lang="en-US" b="0" i="0" dirty="0">
              <a:solidFill>
                <a:srgbClr val="444444"/>
              </a:solidFill>
              <a:effectLst/>
              <a:latin typeface="Calibri" panose="020F0502020204030204" pitchFamily="34" charset="0"/>
            </a:endParaRPr>
          </a:p>
          <a:p>
            <a:pPr algn="l" rtl="0" fontAlgn="base"/>
            <a:r>
              <a:rPr lang="en-US" sz="1800" b="0" i="0" u="none" strike="noStrike" dirty="0">
                <a:solidFill>
                  <a:srgbClr val="000000"/>
                </a:solidFill>
                <a:effectLst/>
                <a:latin typeface="Aptos" panose="020B0004020202020204" pitchFamily="34" charset="0"/>
              </a:rPr>
              <a:t>Alternatively, if the changed vote is not going to alter the outcome of the motion, the member could simply note on the record that upon further consideration they would have voted differently given the opportunity. This wouldn’t “change their vote”, but it might give them peace of mind.</a:t>
            </a:r>
            <a:r>
              <a:rPr lang="en-US" sz="1800" b="0" i="0" dirty="0">
                <a:solidFill>
                  <a:srgbClr val="444444"/>
                </a:solidFill>
                <a:effectLst/>
                <a:latin typeface="Aptos" panose="020B0004020202020204" pitchFamily="34" charset="0"/>
              </a:rPr>
              <a:t>​</a:t>
            </a:r>
            <a:endParaRPr lang="en-US" b="0" i="0" dirty="0">
              <a:solidFill>
                <a:srgbClr val="444444"/>
              </a:solidFill>
              <a:effectLst/>
              <a:latin typeface="Calibri" panose="020F0502020204030204" pitchFamily="34" charset="0"/>
            </a:endParaRPr>
          </a:p>
          <a:p>
            <a:pPr algn="l" rtl="0" fontAlgn="base"/>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spcBef>
                <a:spcPct val="0"/>
              </a:spcBef>
            </a:pPr>
            <a:endParaRPr lang="en-US" dirty="0"/>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F7652E7-D20A-BD48-AFE8-C04AB8AEAD1F}" type="slidenum">
              <a:rPr lang="en-US">
                <a:ea typeface="ＭＳ Ｐゴシック" charset="-128"/>
                <a:cs typeface="ＭＳ Ｐゴシック" charset="-128"/>
              </a:rPr>
              <a:pPr fontAlgn="base">
                <a:spcBef>
                  <a:spcPct val="0"/>
                </a:spcBef>
                <a:spcAft>
                  <a:spcPct val="0"/>
                </a:spcAft>
              </a:pPr>
              <a:t>7</a:t>
            </a:fld>
            <a:endParaRPr lang="en-US">
              <a:ea typeface="ＭＳ Ｐゴシック" charset="-128"/>
              <a:cs typeface="ＭＳ Ｐゴシック" charset="-128"/>
            </a:endParaRPr>
          </a:p>
        </p:txBody>
      </p:sp>
    </p:spTree>
    <p:extLst>
      <p:ext uri="{BB962C8B-B14F-4D97-AF65-F5344CB8AC3E}">
        <p14:creationId xmlns:p14="http://schemas.microsoft.com/office/powerpoint/2010/main" val="2013331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rgbClr val="404040"/>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3FA0846A-A1EF-AB4F-8B79-FABE4EE78CF4}" type="datetime1">
              <a:rPr lang="en-US"/>
              <a:pPr>
                <a:defRPr/>
              </a:pPr>
              <a:t>11/18/2025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C79A683E-DF49-4245-9A06-E5712A5A50E6}" type="slidenum">
              <a:rPr lang="en-US"/>
              <a:pPr>
                <a:defRPr/>
              </a:pPr>
              <a:t>‹#›</a:t>
            </a:fld>
            <a:endParaRPr lang="en-US" dirty="0"/>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a:defRPr sz="3200" b="0">
                <a:latin typeface="Arial"/>
                <a:cs typeface="Aria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A09BC198-3907-9E44-A479-3AF58E7F14A7}" type="datetime1">
              <a:rPr lang="en-US"/>
              <a:pPr>
                <a:defRPr/>
              </a:pPr>
              <a:t>11/18/2025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FED2DF37-D69D-1C46-A6EE-CED868BE5E8F}" type="slidenum">
              <a:rPr lang="en-US"/>
              <a:pPr>
                <a:defRPr/>
              </a:pPr>
              <a:t>‹#›</a:t>
            </a:fld>
            <a:endParaRPr lang="en-US" dirty="0"/>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a:defRPr sz="3200" b="0">
                <a:solidFill>
                  <a:srgbClr val="404040"/>
                </a:solidFill>
                <a:latin typeface="Arial"/>
                <a:cs typeface="Arial"/>
              </a:defRPr>
            </a:lvl1p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solidFill>
                  <a:srgbClr val="404040"/>
                </a:solidFill>
              </a:defRPr>
            </a:lvl1pPr>
            <a:lvl2pPr>
              <a:defRPr sz="2400">
                <a:solidFill>
                  <a:srgbClr val="404040"/>
                </a:solidFill>
              </a:defRPr>
            </a:lvl2pPr>
            <a:lvl3pPr>
              <a:defRPr sz="2000">
                <a:solidFill>
                  <a:srgbClr val="404040"/>
                </a:solidFill>
              </a:defRPr>
            </a:lvl3pPr>
            <a:lvl4pPr>
              <a:defRPr sz="1800">
                <a:solidFill>
                  <a:srgbClr val="404040"/>
                </a:solidFill>
              </a:defRPr>
            </a:lvl4pPr>
            <a:lvl5pPr>
              <a:defRPr sz="1800">
                <a:solidFill>
                  <a:srgbClr val="404040"/>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solidFill>
                  <a:srgbClr val="404040"/>
                </a:solidFill>
              </a:defRPr>
            </a:lvl1pPr>
            <a:lvl2pPr>
              <a:defRPr sz="2400">
                <a:solidFill>
                  <a:srgbClr val="404040"/>
                </a:solidFill>
              </a:defRPr>
            </a:lvl2pPr>
            <a:lvl3pPr>
              <a:defRPr sz="2000">
                <a:solidFill>
                  <a:srgbClr val="404040"/>
                </a:solidFill>
              </a:defRPr>
            </a:lvl3pPr>
            <a:lvl4pPr>
              <a:defRPr sz="1800">
                <a:solidFill>
                  <a:srgbClr val="404040"/>
                </a:solidFill>
              </a:defRPr>
            </a:lvl4pPr>
            <a:lvl5pPr>
              <a:defRPr sz="1800">
                <a:solidFill>
                  <a:srgbClr val="404040"/>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348C48DA-4AE6-BC47-9BBD-176BEEF46A8C}" type="datetime1">
              <a:rPr lang="en-US"/>
              <a:pPr>
                <a:defRPr/>
              </a:pPr>
              <a:t>11/18/2025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A323C3A6-0275-674A-B8BE-0FAAA379D84F}" type="slidenum">
              <a:rPr lang="en-US"/>
              <a:pPr>
                <a:defRPr/>
              </a:pPr>
              <a:t>‹#›</a:t>
            </a:fld>
            <a:endParaRPr lang="en-US" dirty="0"/>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0" y="0"/>
            <a:ext cx="9144000" cy="5842001"/>
          </a:xfrm>
        </p:spPr>
        <p:txBody>
          <a:bodyPr rtlCol="0">
            <a:normAutofit/>
          </a:bodyPr>
          <a:lstStyle/>
          <a:p>
            <a:pPr lvl="0"/>
            <a:endParaRPr lang="en-US" noProof="0"/>
          </a:p>
        </p:txBody>
      </p:sp>
      <p:sp>
        <p:nvSpPr>
          <p:cNvPr id="7" name="Title 1"/>
          <p:cNvSpPr>
            <a:spLocks noGrp="1"/>
          </p:cNvSpPr>
          <p:nvPr>
            <p:ph type="title"/>
          </p:nvPr>
        </p:nvSpPr>
        <p:spPr>
          <a:xfrm>
            <a:off x="457200" y="274638"/>
            <a:ext cx="8229600" cy="1143000"/>
          </a:xfrm>
        </p:spPr>
        <p:txBody>
          <a:bodyPr/>
          <a:lstStyle/>
          <a:p>
            <a:r>
              <a:rPr lang="en-US" dirty="0"/>
              <a:t>Click to edit Master title style</a:t>
            </a:r>
          </a:p>
        </p:txBody>
      </p:sp>
      <p:sp>
        <p:nvSpPr>
          <p:cNvPr id="4" name="Date Placeholder 1"/>
          <p:cNvSpPr>
            <a:spLocks noGrp="1"/>
          </p:cNvSpPr>
          <p:nvPr>
            <p:ph type="dt" sz="half" idx="14"/>
          </p:nvPr>
        </p:nvSpPr>
        <p:spPr>
          <a:xfrm>
            <a:off x="457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FE821F82-96BA-D944-9BE7-EFCF8A47DC74}" type="datetime1">
              <a:rPr lang="en-US"/>
              <a:pPr>
                <a:defRPr/>
              </a:pPr>
              <a:t>11/18/2025</a:t>
            </a:fld>
            <a:endParaRPr lang="en-US" dirty="0"/>
          </a:p>
        </p:txBody>
      </p:sp>
      <p:sp>
        <p:nvSpPr>
          <p:cNvPr id="5" name="Footer Placeholder 2"/>
          <p:cNvSpPr>
            <a:spLocks noGrp="1"/>
          </p:cNvSpPr>
          <p:nvPr>
            <p:ph type="ftr" sz="quarter" idx="15"/>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a:p>
        </p:txBody>
      </p:sp>
      <p:sp>
        <p:nvSpPr>
          <p:cNvPr id="8" name="Slide Number Placeholder 3"/>
          <p:cNvSpPr>
            <a:spLocks noGrp="1"/>
          </p:cNvSpPr>
          <p:nvPr>
            <p:ph type="sldNum" sz="quarter" idx="16"/>
          </p:nvPr>
        </p:nvSpPr>
        <p:spPr>
          <a:xfrm>
            <a:off x="6553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8D9FCADF-2B4C-0B4E-B64C-1B3813AF913A}" type="slidenum">
              <a:rPr lang="en-US"/>
              <a:pPr>
                <a:defRPr/>
              </a:pPr>
              <a:t>‹#›</a:t>
            </a:fld>
            <a:endParaRPr lang="en-US" dirty="0"/>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DDFAD361-7390-064D-8927-D120E3BF7782}" type="datetime1">
              <a:rPr lang="en-US"/>
              <a:pPr>
                <a:defRPr/>
              </a:pPr>
              <a:t>11/18/2025</a:t>
            </a:fld>
            <a:endParaRPr lang="en-US" dirty="0"/>
          </a:p>
        </p:txBody>
      </p:sp>
      <p:sp>
        <p:nvSpPr>
          <p:cNvPr id="3"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dirty="0">
                <a:latin typeface="+mn-lt"/>
                <a:ea typeface="+mn-ea"/>
                <a:cs typeface="+mn-cs"/>
              </a:defRPr>
            </a:lvl1pPr>
          </a:lstStyle>
          <a:p>
            <a:pPr>
              <a:defRPr/>
            </a:pPr>
            <a:endParaRPr lang="en-US"/>
          </a:p>
        </p:txBody>
      </p:sp>
      <p:sp>
        <p:nvSpPr>
          <p:cNvPr id="4" name="Slide Number Placeholder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93B0989A-4BA5-E345-ACDD-6392F6F39EE8}" type="slidenum">
              <a:rPr lang="en-US"/>
              <a:pPr>
                <a:defRPr/>
              </a:pPr>
              <a:t>‹#›</a:t>
            </a:fld>
            <a:endParaRPr lang="en-US" dirty="0"/>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Picture Placeholder 5"/>
          <p:cNvSpPr>
            <a:spLocks noGrp="1"/>
          </p:cNvSpPr>
          <p:nvPr>
            <p:ph type="pic" sz="quarter" idx="13"/>
          </p:nvPr>
        </p:nvSpPr>
        <p:spPr>
          <a:xfrm>
            <a:off x="0" y="0"/>
            <a:ext cx="9144000" cy="6858000"/>
          </a:xfrm>
        </p:spPr>
        <p:txBody>
          <a:bodyPr rtlCol="0">
            <a:normAutofit/>
          </a:bodyPr>
          <a:lstStyle/>
          <a:p>
            <a:pPr lvl="0"/>
            <a:endParaRPr lang="en-US" noProof="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1275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5994400"/>
            <a:ext cx="9144000" cy="863600"/>
          </a:xfrm>
          <a:prstGeom prst="rect">
            <a:avLst/>
          </a:prstGeom>
          <a:solidFill>
            <a:schemeClr val="bg1">
              <a:lumMod val="95000"/>
              <a:alpha val="7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029" name="Picture 9" descr="SMC_Horiz_Lockup_Reverse.png"/>
          <p:cNvPicPr>
            <a:picLocks noChangeAspect="1"/>
          </p:cNvPicPr>
          <p:nvPr userDrawn="1"/>
        </p:nvPicPr>
        <p:blipFill>
          <a:blip r:embed="rId7">
            <a:alphaModFix amt="78000"/>
          </a:blip>
          <a:srcRect/>
          <a:stretch>
            <a:fillRect/>
          </a:stretch>
        </p:blipFill>
        <p:spPr bwMode="auto">
          <a:xfrm>
            <a:off x="4046538" y="6113463"/>
            <a:ext cx="4987925" cy="63976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Lst>
  <p:transition spd="slow"/>
  <p:txStyles>
    <p:titleStyle>
      <a:lvl1pPr algn="l" defTabSz="457200" rtl="0" fontAlgn="base">
        <a:spcBef>
          <a:spcPct val="0"/>
        </a:spcBef>
        <a:spcAft>
          <a:spcPct val="0"/>
        </a:spcAft>
        <a:defRPr sz="3200" kern="1200">
          <a:solidFill>
            <a:srgbClr val="404040"/>
          </a:solidFill>
          <a:latin typeface="+mj-lt"/>
          <a:ea typeface="ＭＳ Ｐゴシック" charset="-128"/>
          <a:cs typeface="Calibri (Headings)"/>
        </a:defRPr>
      </a:lvl1pPr>
      <a:lvl2pPr algn="l" defTabSz="457200" rtl="0" fontAlgn="base">
        <a:spcBef>
          <a:spcPct val="0"/>
        </a:spcBef>
        <a:spcAft>
          <a:spcPct val="0"/>
        </a:spcAft>
        <a:defRPr sz="3200">
          <a:solidFill>
            <a:srgbClr val="404040"/>
          </a:solidFill>
          <a:latin typeface="Arial" charset="0"/>
          <a:ea typeface="ＭＳ Ｐゴシック" charset="-128"/>
        </a:defRPr>
      </a:lvl2pPr>
      <a:lvl3pPr algn="l" defTabSz="457200" rtl="0" fontAlgn="base">
        <a:spcBef>
          <a:spcPct val="0"/>
        </a:spcBef>
        <a:spcAft>
          <a:spcPct val="0"/>
        </a:spcAft>
        <a:defRPr sz="3200">
          <a:solidFill>
            <a:srgbClr val="404040"/>
          </a:solidFill>
          <a:latin typeface="Arial" charset="0"/>
          <a:ea typeface="ＭＳ Ｐゴシック" charset="-128"/>
        </a:defRPr>
      </a:lvl3pPr>
      <a:lvl4pPr algn="l" defTabSz="457200" rtl="0" fontAlgn="base">
        <a:spcBef>
          <a:spcPct val="0"/>
        </a:spcBef>
        <a:spcAft>
          <a:spcPct val="0"/>
        </a:spcAft>
        <a:defRPr sz="3200">
          <a:solidFill>
            <a:srgbClr val="404040"/>
          </a:solidFill>
          <a:latin typeface="Arial" charset="0"/>
          <a:ea typeface="ＭＳ Ｐゴシック" charset="-128"/>
        </a:defRPr>
      </a:lvl4pPr>
      <a:lvl5pPr algn="l" defTabSz="457200" rtl="0" fontAlgn="base">
        <a:spcBef>
          <a:spcPct val="0"/>
        </a:spcBef>
        <a:spcAft>
          <a:spcPct val="0"/>
        </a:spcAft>
        <a:defRPr sz="3200">
          <a:solidFill>
            <a:srgbClr val="404040"/>
          </a:solidFill>
          <a:latin typeface="Arial" charset="0"/>
          <a:ea typeface="ＭＳ Ｐゴシック" charset="-128"/>
        </a:defRPr>
      </a:lvl5pPr>
      <a:lvl6pPr marL="457200" algn="l" defTabSz="457200" rtl="0" fontAlgn="base">
        <a:spcBef>
          <a:spcPct val="0"/>
        </a:spcBef>
        <a:spcAft>
          <a:spcPct val="0"/>
        </a:spcAft>
        <a:defRPr sz="3200">
          <a:solidFill>
            <a:srgbClr val="404040"/>
          </a:solidFill>
          <a:latin typeface="Arial" charset="0"/>
          <a:ea typeface="ＭＳ Ｐゴシック" charset="-128"/>
        </a:defRPr>
      </a:lvl6pPr>
      <a:lvl7pPr marL="914400" algn="l" defTabSz="457200" rtl="0" fontAlgn="base">
        <a:spcBef>
          <a:spcPct val="0"/>
        </a:spcBef>
        <a:spcAft>
          <a:spcPct val="0"/>
        </a:spcAft>
        <a:defRPr sz="3200">
          <a:solidFill>
            <a:srgbClr val="404040"/>
          </a:solidFill>
          <a:latin typeface="Arial" charset="0"/>
          <a:ea typeface="ＭＳ Ｐゴシック" charset="-128"/>
        </a:defRPr>
      </a:lvl7pPr>
      <a:lvl8pPr marL="1371600" algn="l" defTabSz="457200" rtl="0" fontAlgn="base">
        <a:spcBef>
          <a:spcPct val="0"/>
        </a:spcBef>
        <a:spcAft>
          <a:spcPct val="0"/>
        </a:spcAft>
        <a:defRPr sz="3200">
          <a:solidFill>
            <a:srgbClr val="404040"/>
          </a:solidFill>
          <a:latin typeface="Arial" charset="0"/>
          <a:ea typeface="ＭＳ Ｐゴシック" charset="-128"/>
        </a:defRPr>
      </a:lvl8pPr>
      <a:lvl9pPr marL="1828800" algn="l" defTabSz="457200" rtl="0" fontAlgn="base">
        <a:spcBef>
          <a:spcPct val="0"/>
        </a:spcBef>
        <a:spcAft>
          <a:spcPct val="0"/>
        </a:spcAft>
        <a:defRPr sz="3200">
          <a:solidFill>
            <a:srgbClr val="404040"/>
          </a:solidFill>
          <a:latin typeface="Arial" charset="0"/>
          <a:ea typeface="ＭＳ Ｐゴシック" charset="-128"/>
        </a:defRPr>
      </a:lvl9pPr>
    </p:titleStyle>
    <p:bodyStyle>
      <a:lvl1pPr marL="342900" indent="-342900" algn="l" defTabSz="457200" rtl="0" fontAlgn="base">
        <a:spcBef>
          <a:spcPct val="20000"/>
        </a:spcBef>
        <a:spcAft>
          <a:spcPct val="0"/>
        </a:spcAft>
        <a:buFont typeface="Arial" charset="0"/>
        <a:buChar char="•"/>
        <a:defRPr sz="3200" kern="1200">
          <a:solidFill>
            <a:srgbClr val="404040"/>
          </a:solidFill>
          <a:latin typeface="+mn-lt"/>
          <a:ea typeface="ＭＳ Ｐゴシック" charset="-128"/>
          <a:cs typeface="ＭＳ Ｐゴシック" charset="-128"/>
        </a:defRPr>
      </a:lvl1pPr>
      <a:lvl2pPr marL="742950" indent="-285750" algn="l" defTabSz="457200" rtl="0" fontAlgn="base">
        <a:spcBef>
          <a:spcPct val="20000"/>
        </a:spcBef>
        <a:spcAft>
          <a:spcPct val="0"/>
        </a:spcAft>
        <a:buFont typeface="Arial" charset="0"/>
        <a:buChar char="–"/>
        <a:defRPr sz="2800" kern="1200">
          <a:solidFill>
            <a:srgbClr val="404040"/>
          </a:solidFill>
          <a:latin typeface="+mn-lt"/>
          <a:ea typeface="ＭＳ Ｐゴシック" charset="-128"/>
          <a:cs typeface="+mn-cs"/>
        </a:defRPr>
      </a:lvl2pPr>
      <a:lvl3pPr marL="1143000" indent="-228600" algn="l" defTabSz="457200" rtl="0" fontAlgn="base">
        <a:spcBef>
          <a:spcPct val="20000"/>
        </a:spcBef>
        <a:spcAft>
          <a:spcPct val="0"/>
        </a:spcAft>
        <a:buFont typeface="Arial" charset="0"/>
        <a:buChar char="•"/>
        <a:defRPr sz="2400" kern="1200">
          <a:solidFill>
            <a:srgbClr val="404040"/>
          </a:solidFill>
          <a:latin typeface="+mn-lt"/>
          <a:ea typeface="ＭＳ Ｐゴシック" charset="-128"/>
          <a:cs typeface="+mn-cs"/>
        </a:defRPr>
      </a:lvl3pPr>
      <a:lvl4pPr marL="1600200" indent="-228600" algn="l" defTabSz="457200" rtl="0" fontAlgn="base">
        <a:spcBef>
          <a:spcPct val="20000"/>
        </a:spcBef>
        <a:spcAft>
          <a:spcPct val="0"/>
        </a:spcAft>
        <a:buFont typeface="Arial" charset="0"/>
        <a:buChar char="–"/>
        <a:defRPr sz="2000" kern="1200">
          <a:solidFill>
            <a:srgbClr val="404040"/>
          </a:solidFill>
          <a:latin typeface="+mn-lt"/>
          <a:ea typeface="ＭＳ Ｐゴシック" charset="-128"/>
          <a:cs typeface="+mn-cs"/>
        </a:defRPr>
      </a:lvl4pPr>
      <a:lvl5pPr marL="2057400" indent="-228600" algn="l" defTabSz="457200" rtl="0" fontAlgn="base">
        <a:spcBef>
          <a:spcPct val="20000"/>
        </a:spcBef>
        <a:spcAft>
          <a:spcPct val="0"/>
        </a:spcAft>
        <a:buFont typeface="Arial" charset="0"/>
        <a:buChar char="»"/>
        <a:defRPr sz="2000" kern="1200">
          <a:solidFill>
            <a:srgbClr val="404040"/>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17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717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cs typeface="+mn-cs"/>
              </a:defRPr>
            </a:lvl1pPr>
          </a:lstStyle>
          <a:p>
            <a:pPr>
              <a:defRPr/>
            </a:pPr>
            <a:fld id="{008495A8-7036-3B4B-9629-AE66E9D94112}" type="datetime1">
              <a:rPr lang="en-US"/>
              <a:pPr>
                <a:defRPr/>
              </a:pPr>
              <a:t>11/18/2025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ea typeface="+mn-ea"/>
                <a:cs typeface="+mn-cs"/>
              </a:defRPr>
            </a:lvl1pPr>
          </a:lstStyle>
          <a:p>
            <a:pPr>
              <a:defRPr/>
            </a:pPr>
            <a:fld id="{ED6EF460-D88C-A64E-A7EE-539678EE0CA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Lst>
  <p:txStyles>
    <p:titleStyle>
      <a:lvl1pPr algn="ctr" defTabSz="457200" rtl="0" fontAlgn="base">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ctrTitle"/>
          </p:nvPr>
        </p:nvSpPr>
        <p:spPr>
          <a:xfrm>
            <a:off x="640711" y="1968538"/>
            <a:ext cx="7885112" cy="592138"/>
          </a:xfrm>
        </p:spPr>
        <p:txBody>
          <a:bodyPr/>
          <a:lstStyle/>
          <a:p>
            <a:pPr algn="ctr"/>
            <a:r>
              <a:rPr lang="en-US" sz="4800" b="1" dirty="0">
                <a:cs typeface="Arial"/>
              </a:rPr>
              <a:t>Agricultural Advisory Committee</a:t>
            </a:r>
            <a:br>
              <a:rPr lang="en-US" sz="4800" b="1" dirty="0">
                <a:cs typeface="Arial"/>
              </a:rPr>
            </a:br>
            <a:r>
              <a:rPr lang="en-US" sz="4800" b="1" dirty="0">
                <a:cs typeface="Arial"/>
              </a:rPr>
              <a:t>Meeting Procedures</a:t>
            </a:r>
            <a:endParaRPr lang="en-US" dirty="0"/>
          </a:p>
        </p:txBody>
      </p:sp>
      <p:sp>
        <p:nvSpPr>
          <p:cNvPr id="11268" name="Subtitle 2"/>
          <p:cNvSpPr txBox="1">
            <a:spLocks/>
          </p:cNvSpPr>
          <p:nvPr/>
        </p:nvSpPr>
        <p:spPr bwMode="auto">
          <a:xfrm>
            <a:off x="5421223" y="4443005"/>
            <a:ext cx="2664194" cy="903288"/>
          </a:xfrm>
          <a:prstGeom prst="rect">
            <a:avLst/>
          </a:prstGeom>
          <a:noFill/>
          <a:ln w="9525">
            <a:noFill/>
            <a:miter lim="800000"/>
            <a:headEnd/>
            <a:tailEnd/>
          </a:ln>
        </p:spPr>
        <p:txBody>
          <a:bodyPr wrap="none" lIns="0" tIns="0" rIns="0" bIns="0" anchor="t">
            <a:prstTxWarp prst="textNoShape">
              <a:avLst/>
            </a:prstTxWarp>
          </a:bodyPr>
          <a:lstStyle/>
          <a:p>
            <a:pPr algn="r">
              <a:spcAft>
                <a:spcPts val="300"/>
              </a:spcAft>
              <a:buFont typeface="Arial" charset="0"/>
              <a:buNone/>
            </a:pPr>
            <a:r>
              <a:rPr lang="en-US" b="1" dirty="0">
                <a:solidFill>
                  <a:srgbClr val="404040"/>
                </a:solidFill>
                <a:latin typeface="Arial"/>
                <a:ea typeface="Arial" charset="0"/>
                <a:cs typeface="Arial"/>
              </a:rPr>
              <a:t>Sophie Mintier</a:t>
            </a:r>
            <a:endParaRPr lang="en-US" b="1" dirty="0">
              <a:solidFill>
                <a:srgbClr val="404040"/>
              </a:solidFill>
              <a:ea typeface="Arial" charset="0"/>
              <a:cs typeface="Arial" charset="0"/>
            </a:endParaRPr>
          </a:p>
          <a:p>
            <a:pPr algn="r">
              <a:spcAft>
                <a:spcPts val="300"/>
              </a:spcAft>
              <a:buFont typeface="Arial" charset="0"/>
              <a:buNone/>
            </a:pPr>
            <a:r>
              <a:rPr lang="en-US" dirty="0">
                <a:solidFill>
                  <a:srgbClr val="404040"/>
                </a:solidFill>
                <a:latin typeface="Arial"/>
                <a:ea typeface="Arial" charset="0"/>
                <a:cs typeface="Arial"/>
              </a:rPr>
              <a:t>Assistant Director of Planning &amp; Building</a:t>
            </a:r>
          </a:p>
          <a:p>
            <a:pPr algn="r">
              <a:spcAft>
                <a:spcPts val="300"/>
              </a:spcAft>
              <a:buFont typeface="Arial" charset="0"/>
              <a:buNone/>
            </a:pPr>
            <a:r>
              <a:rPr lang="en-US" dirty="0">
                <a:solidFill>
                  <a:srgbClr val="404040"/>
                </a:solidFill>
                <a:latin typeface="Arial"/>
                <a:ea typeface="Arial" charset="0"/>
                <a:cs typeface="Arial"/>
              </a:rPr>
              <a:t>November 10, 2025</a:t>
            </a:r>
          </a:p>
          <a:p>
            <a:pPr>
              <a:spcAft>
                <a:spcPts val="300"/>
              </a:spcAft>
              <a:buFont typeface="Arial" charset="0"/>
              <a:buNone/>
            </a:pPr>
            <a:endParaRPr lang="en-US" sz="1500" dirty="0">
              <a:solidFill>
                <a:srgbClr val="404040"/>
              </a:solidFill>
              <a:ea typeface="Arial" charset="0"/>
              <a:cs typeface="Arial" charset="0"/>
            </a:endParaRPr>
          </a:p>
        </p:txBody>
      </p:sp>
      <p:sp>
        <p:nvSpPr>
          <p:cNvPr id="4" name="Rectangle 3">
            <a:extLst>
              <a:ext uri="{FF2B5EF4-FFF2-40B4-BE49-F238E27FC236}">
                <a16:creationId xmlns:a16="http://schemas.microsoft.com/office/drawing/2014/main" id="{3501BC3D-0D23-0289-2DC5-5D449B33F259}"/>
              </a:ext>
            </a:extLst>
          </p:cNvPr>
          <p:cNvSpPr/>
          <p:nvPr/>
        </p:nvSpPr>
        <p:spPr>
          <a:xfrm>
            <a:off x="0" y="5832722"/>
            <a:ext cx="9144000" cy="1028700"/>
          </a:xfrm>
          <a:prstGeom prst="rect">
            <a:avLst/>
          </a:prstGeom>
          <a:solidFill>
            <a:srgbClr val="174C8D">
              <a:alpha val="75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6" name="Picture 5" descr="SMC_Horiz_Lockup_Reverse_ColorSeal.png">
            <a:extLst>
              <a:ext uri="{FF2B5EF4-FFF2-40B4-BE49-F238E27FC236}">
                <a16:creationId xmlns:a16="http://schemas.microsoft.com/office/drawing/2014/main" id="{5B50B340-1C91-3123-D5F9-336412CDF0F5}"/>
              </a:ext>
            </a:extLst>
          </p:cNvPr>
          <p:cNvPicPr>
            <a:picLocks noChangeAspect="1"/>
          </p:cNvPicPr>
          <p:nvPr/>
        </p:nvPicPr>
        <p:blipFill>
          <a:blip r:embed="rId3"/>
          <a:srcRect/>
          <a:stretch>
            <a:fillRect/>
          </a:stretch>
        </p:blipFill>
        <p:spPr bwMode="auto">
          <a:xfrm>
            <a:off x="1060730" y="5902293"/>
            <a:ext cx="7024687" cy="901700"/>
          </a:xfrm>
          <a:prstGeom prst="rect">
            <a:avLst/>
          </a:prstGeom>
          <a:noFill/>
          <a:ln w="9525">
            <a:noFill/>
            <a:miter lim="800000"/>
            <a:headEnd/>
            <a:tailEnd/>
          </a:ln>
        </p:spPr>
      </p:pic>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29"/>
          <p:cNvSpPr>
            <a:spLocks noGrp="1"/>
          </p:cNvSpPr>
          <p:nvPr>
            <p:ph type="title"/>
          </p:nvPr>
        </p:nvSpPr>
        <p:spPr/>
        <p:txBody>
          <a:bodyPr/>
          <a:lstStyle/>
          <a:p>
            <a:r>
              <a:rPr lang="en-US" dirty="0">
                <a:latin typeface="Arial" charset="0"/>
                <a:ea typeface="Arial" charset="0"/>
                <a:cs typeface="Arial" charset="0"/>
              </a:rPr>
              <a:t>Agenda Preparation</a:t>
            </a:r>
          </a:p>
        </p:txBody>
      </p:sp>
      <p:sp>
        <p:nvSpPr>
          <p:cNvPr id="12292" name="Content Placeholder 30"/>
          <p:cNvSpPr>
            <a:spLocks noGrp="1"/>
          </p:cNvSpPr>
          <p:nvPr>
            <p:ph idx="1"/>
          </p:nvPr>
        </p:nvSpPr>
        <p:spPr>
          <a:xfrm>
            <a:off x="457200" y="1328352"/>
            <a:ext cx="8686800" cy="4127500"/>
          </a:xfrm>
        </p:spPr>
        <p:txBody>
          <a:bodyPr/>
          <a:lstStyle/>
          <a:p>
            <a:pPr algn="l" rtl="0" fontAlgn="base">
              <a:buFont typeface="Arial" panose="020B0604020202020204" pitchFamily="34" charset="0"/>
              <a:buChar char="•"/>
            </a:pPr>
            <a:r>
              <a:rPr lang="en-US" b="0" i="0" u="none" strike="noStrike" dirty="0">
                <a:solidFill>
                  <a:srgbClr val="000000"/>
                </a:solidFill>
                <a:effectLst/>
                <a:latin typeface="Aptos" panose="020B0004020202020204" pitchFamily="34" charset="0"/>
              </a:rPr>
              <a:t>Future agendas will list steps in proper order: </a:t>
            </a:r>
            <a:r>
              <a:rPr lang="en-US" b="0" i="0" dirty="0">
                <a:solidFill>
                  <a:srgbClr val="000000"/>
                </a:solidFill>
                <a:effectLst/>
                <a:latin typeface="Aptos" panose="020B0004020202020204" pitchFamily="34" charset="0"/>
              </a:rPr>
              <a:t>​</a:t>
            </a:r>
            <a:endParaRPr lang="en-US" b="0" i="0" dirty="0">
              <a:solidFill>
                <a:srgbClr val="000000"/>
              </a:solidFill>
              <a:effectLst/>
              <a:latin typeface="Arial" panose="020B0604020202020204" pitchFamily="34" charset="0"/>
            </a:endParaRPr>
          </a:p>
          <a:p>
            <a:pPr lvl="1">
              <a:buFont typeface="Arial" panose="020B0604020202020204" pitchFamily="34" charset="0"/>
              <a:buChar char="•"/>
            </a:pPr>
            <a:r>
              <a:rPr lang="en-US" b="0" i="0" u="none" strike="noStrike" dirty="0">
                <a:solidFill>
                  <a:srgbClr val="000000"/>
                </a:solidFill>
                <a:effectLst/>
                <a:latin typeface="Aptos" panose="020B0004020202020204" pitchFamily="34" charset="0"/>
              </a:rPr>
              <a:t>Presentation</a:t>
            </a:r>
            <a:r>
              <a:rPr lang="en-US" b="0" i="0" dirty="0">
                <a:solidFill>
                  <a:srgbClr val="000000"/>
                </a:solidFill>
                <a:effectLst/>
                <a:latin typeface="Aptos" panose="020B0004020202020204" pitchFamily="34" charset="0"/>
              </a:rPr>
              <a:t>​</a:t>
            </a:r>
            <a:endParaRPr lang="en-US" b="0" i="0" dirty="0">
              <a:solidFill>
                <a:srgbClr val="000000"/>
              </a:solidFill>
              <a:effectLst/>
              <a:latin typeface="Arial" panose="020B0604020202020204" pitchFamily="34" charset="0"/>
            </a:endParaRPr>
          </a:p>
          <a:p>
            <a:pPr lvl="1">
              <a:buFont typeface="Arial" panose="020B0604020202020204" pitchFamily="34" charset="0"/>
              <a:buChar char="•"/>
            </a:pPr>
            <a:r>
              <a:rPr lang="en-US" b="0" i="0" u="none" strike="noStrike" dirty="0">
                <a:solidFill>
                  <a:srgbClr val="000000"/>
                </a:solidFill>
                <a:effectLst/>
                <a:latin typeface="Aptos" panose="020B0004020202020204" pitchFamily="34" charset="0"/>
              </a:rPr>
              <a:t>Clarifying questions from committee</a:t>
            </a:r>
            <a:r>
              <a:rPr lang="en-US" b="0" i="0" dirty="0">
                <a:solidFill>
                  <a:srgbClr val="000000"/>
                </a:solidFill>
                <a:effectLst/>
                <a:latin typeface="Aptos" panose="020B0004020202020204" pitchFamily="34" charset="0"/>
              </a:rPr>
              <a:t>​</a:t>
            </a:r>
            <a:endParaRPr lang="en-US" b="0" i="0" dirty="0">
              <a:solidFill>
                <a:srgbClr val="000000"/>
              </a:solidFill>
              <a:effectLst/>
              <a:latin typeface="Arial" panose="020B0604020202020204" pitchFamily="34" charset="0"/>
            </a:endParaRPr>
          </a:p>
          <a:p>
            <a:pPr lvl="1">
              <a:buFont typeface="Arial" panose="020B0604020202020204" pitchFamily="34" charset="0"/>
              <a:buChar char="•"/>
            </a:pPr>
            <a:r>
              <a:rPr lang="en-US" b="0" i="0" u="none" strike="noStrike" dirty="0">
                <a:solidFill>
                  <a:srgbClr val="000000"/>
                </a:solidFill>
                <a:effectLst/>
                <a:latin typeface="Aptos" panose="020B0004020202020204" pitchFamily="34" charset="0"/>
              </a:rPr>
              <a:t>Public comment</a:t>
            </a:r>
            <a:r>
              <a:rPr lang="en-US" b="0" i="0" dirty="0">
                <a:solidFill>
                  <a:srgbClr val="000000"/>
                </a:solidFill>
                <a:effectLst/>
                <a:latin typeface="Aptos" panose="020B0004020202020204" pitchFamily="34" charset="0"/>
              </a:rPr>
              <a:t>​</a:t>
            </a:r>
            <a:endParaRPr lang="en-US" b="0" i="0" dirty="0">
              <a:solidFill>
                <a:srgbClr val="000000"/>
              </a:solidFill>
              <a:effectLst/>
              <a:latin typeface="Arial" panose="020B0604020202020204" pitchFamily="34" charset="0"/>
            </a:endParaRPr>
          </a:p>
          <a:p>
            <a:pPr lvl="1">
              <a:buFont typeface="Arial" panose="020B0604020202020204" pitchFamily="34" charset="0"/>
              <a:buChar char="•"/>
            </a:pPr>
            <a:r>
              <a:rPr lang="en-US" b="0" i="0" u="none" strike="noStrike" dirty="0">
                <a:solidFill>
                  <a:srgbClr val="000000"/>
                </a:solidFill>
                <a:effectLst/>
                <a:latin typeface="Aptos" panose="020B0004020202020204" pitchFamily="34" charset="0"/>
              </a:rPr>
              <a:t>Committee discussion</a:t>
            </a:r>
            <a:r>
              <a:rPr lang="en-US" b="0" i="0" dirty="0">
                <a:solidFill>
                  <a:srgbClr val="000000"/>
                </a:solidFill>
                <a:effectLst/>
                <a:latin typeface="Aptos" panose="020B0004020202020204" pitchFamily="34" charset="0"/>
              </a:rPr>
              <a:t>​</a:t>
            </a:r>
            <a:endParaRPr lang="en-US" b="0" i="0" dirty="0">
              <a:solidFill>
                <a:srgbClr val="000000"/>
              </a:solidFill>
              <a:effectLst/>
              <a:latin typeface="Arial" panose="020B0604020202020204" pitchFamily="34" charset="0"/>
            </a:endParaRPr>
          </a:p>
          <a:p>
            <a:pPr lvl="1">
              <a:buFont typeface="Arial" panose="020B0604020202020204" pitchFamily="34" charset="0"/>
              <a:buChar char="•"/>
            </a:pPr>
            <a:r>
              <a:rPr lang="en-US" b="0" i="0" u="none" strike="noStrike" dirty="0">
                <a:solidFill>
                  <a:srgbClr val="000000"/>
                </a:solidFill>
                <a:effectLst/>
                <a:latin typeface="Aptos" panose="020B0004020202020204" pitchFamily="34" charset="0"/>
              </a:rPr>
              <a:t>Motion/vote</a:t>
            </a:r>
            <a:r>
              <a:rPr lang="en-US" b="0" i="0" dirty="0">
                <a:solidFill>
                  <a:srgbClr val="000000"/>
                </a:solidFill>
                <a:effectLst/>
                <a:latin typeface="Aptos" panose="020B0004020202020204" pitchFamily="34" charset="0"/>
              </a:rPr>
              <a:t>​</a:t>
            </a:r>
            <a:endParaRPr lang="en-US"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b="0" i="0" u="none" strike="noStrike" dirty="0">
                <a:solidFill>
                  <a:srgbClr val="000000"/>
                </a:solidFill>
                <a:effectLst/>
                <a:latin typeface="Aptos" panose="020B0004020202020204" pitchFamily="34" charset="0"/>
              </a:rPr>
              <a:t>Will provide meeting “script” for chair to follow to help ensure proper meeting procedures</a:t>
            </a:r>
            <a:endParaRPr lang="en-US" b="0" i="0" dirty="0">
              <a:solidFill>
                <a:srgbClr val="000000"/>
              </a:solidFill>
              <a:effectLst/>
              <a:latin typeface="Arial" panose="020B0604020202020204" pitchFamily="34" charset="0"/>
            </a:endParaRPr>
          </a:p>
          <a:p>
            <a:endParaRPr lang="en-US" dirty="0"/>
          </a:p>
        </p:txBody>
      </p:sp>
    </p:spTree>
    <p:extLst>
      <p:ext uri="{BB962C8B-B14F-4D97-AF65-F5344CB8AC3E}">
        <p14:creationId xmlns:p14="http://schemas.microsoft.com/office/powerpoint/2010/main" val="4081955545"/>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35"/>
          <p:cNvSpPr>
            <a:spLocks noGrp="1"/>
          </p:cNvSpPr>
          <p:nvPr>
            <p:ph type="title"/>
          </p:nvPr>
        </p:nvSpPr>
        <p:spPr/>
        <p:txBody>
          <a:bodyPr/>
          <a:lstStyle/>
          <a:p>
            <a:r>
              <a:rPr lang="en-US" dirty="0">
                <a:latin typeface="Arial" charset="0"/>
                <a:ea typeface="Arial" charset="0"/>
                <a:cs typeface="Arial" charset="0"/>
              </a:rPr>
              <a:t>Meeting Packets</a:t>
            </a:r>
          </a:p>
        </p:txBody>
      </p:sp>
      <p:sp>
        <p:nvSpPr>
          <p:cNvPr id="14339" name="Content Placeholder 36"/>
          <p:cNvSpPr>
            <a:spLocks noGrp="1"/>
          </p:cNvSpPr>
          <p:nvPr>
            <p:ph sz="half" idx="1"/>
          </p:nvPr>
        </p:nvSpPr>
        <p:spPr>
          <a:xfrm>
            <a:off x="457200" y="1600200"/>
            <a:ext cx="8130746" cy="4525963"/>
          </a:xfrm>
        </p:spPr>
        <p:txBody>
          <a:bodyPr/>
          <a:lstStyle/>
          <a:p>
            <a:pPr algn="l" rtl="0" fontAlgn="base">
              <a:buFont typeface="Arial" panose="020B0604020202020204" pitchFamily="34" charset="0"/>
              <a:buChar char="•"/>
            </a:pPr>
            <a:r>
              <a:rPr lang="en-US" b="0" i="0" u="none" strike="noStrike" dirty="0">
                <a:solidFill>
                  <a:srgbClr val="000000"/>
                </a:solidFill>
                <a:effectLst/>
                <a:latin typeface="Aptos" panose="020B0004020202020204" pitchFamily="34" charset="0"/>
              </a:rPr>
              <a:t>Meeting materials are posted online before meeting</a:t>
            </a:r>
            <a:r>
              <a:rPr lang="en-US" b="0" i="0" dirty="0">
                <a:solidFill>
                  <a:srgbClr val="000000"/>
                </a:solidFill>
                <a:effectLst/>
                <a:latin typeface="Aptos" panose="020B0004020202020204" pitchFamily="34" charset="0"/>
              </a:rPr>
              <a:t>​</a:t>
            </a:r>
            <a:endParaRPr lang="en-US"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b="0" i="0" u="none" strike="noStrike" dirty="0">
                <a:solidFill>
                  <a:srgbClr val="000000"/>
                </a:solidFill>
                <a:effectLst/>
                <a:latin typeface="Aptos" panose="020B0004020202020204" pitchFamily="34" charset="0"/>
              </a:rPr>
              <a:t>Committee members who cannot access materials online may request mailed packets</a:t>
            </a:r>
            <a:r>
              <a:rPr lang="en-US" b="0" i="0" dirty="0">
                <a:solidFill>
                  <a:srgbClr val="000000"/>
                </a:solidFill>
                <a:effectLst/>
                <a:latin typeface="Aptos" panose="020B0004020202020204" pitchFamily="34" charset="0"/>
              </a:rPr>
              <a:t>​</a:t>
            </a:r>
            <a:endParaRPr lang="en-US"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b="0" i="0" u="none" strike="noStrike" dirty="0">
                <a:solidFill>
                  <a:srgbClr val="000000"/>
                </a:solidFill>
                <a:effectLst/>
                <a:latin typeface="Aptos" panose="020B0004020202020204" pitchFamily="34" charset="0"/>
              </a:rPr>
              <a:t>Mailed packets will include agenda and staff reports, but not supplemental reports</a:t>
            </a:r>
            <a:endParaRPr lang="en-US" b="0" i="0" dirty="0">
              <a:solidFill>
                <a:srgbClr val="000000"/>
              </a:solidFill>
              <a:effectLst/>
              <a:latin typeface="Arial" panose="020B0604020202020204" pitchFamily="34" charset="0"/>
            </a:endParaRPr>
          </a:p>
          <a:p>
            <a:endParaRPr lang="en-US" dirty="0"/>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29"/>
          <p:cNvSpPr>
            <a:spLocks noGrp="1"/>
          </p:cNvSpPr>
          <p:nvPr>
            <p:ph type="title"/>
          </p:nvPr>
        </p:nvSpPr>
        <p:spPr/>
        <p:txBody>
          <a:bodyPr/>
          <a:lstStyle/>
          <a:p>
            <a:r>
              <a:rPr lang="en-US" dirty="0">
                <a:latin typeface="Arial" charset="0"/>
                <a:ea typeface="Arial" charset="0"/>
                <a:cs typeface="Arial" charset="0"/>
              </a:rPr>
              <a:t>Consent Agenda</a:t>
            </a:r>
          </a:p>
        </p:txBody>
      </p:sp>
      <p:sp>
        <p:nvSpPr>
          <p:cNvPr id="12292" name="Content Placeholder 30"/>
          <p:cNvSpPr>
            <a:spLocks noGrp="1"/>
          </p:cNvSpPr>
          <p:nvPr>
            <p:ph idx="1"/>
          </p:nvPr>
        </p:nvSpPr>
        <p:spPr>
          <a:xfrm>
            <a:off x="457200" y="1328352"/>
            <a:ext cx="8686800" cy="4127500"/>
          </a:xfrm>
        </p:spPr>
        <p:txBody>
          <a:bodyPr/>
          <a:lstStyle/>
          <a:p>
            <a:pPr algn="l" rtl="0" fontAlgn="base">
              <a:buFont typeface="Arial" panose="020B0604020202020204" pitchFamily="34" charset="0"/>
              <a:buChar char="•"/>
            </a:pPr>
            <a:r>
              <a:rPr lang="en-US" sz="2800" b="0" i="0" u="none" strike="noStrike" dirty="0">
                <a:solidFill>
                  <a:srgbClr val="000000"/>
                </a:solidFill>
                <a:effectLst/>
                <a:latin typeface="Aptos" panose="020B0004020202020204" pitchFamily="34" charset="0"/>
              </a:rPr>
              <a:t>For non-controversial and routine items</a:t>
            </a:r>
          </a:p>
          <a:p>
            <a:pPr algn="l" rtl="0" fontAlgn="base">
              <a:buFont typeface="Arial" panose="020B0604020202020204" pitchFamily="34" charset="0"/>
              <a:buChar char="•"/>
            </a:pPr>
            <a:r>
              <a:rPr lang="en-US" sz="2800" dirty="0">
                <a:solidFill>
                  <a:srgbClr val="000000"/>
                </a:solidFill>
                <a:latin typeface="Aptos" panose="020B0004020202020204" pitchFamily="34" charset="0"/>
              </a:rPr>
              <a:t>T</a:t>
            </a:r>
            <a:r>
              <a:rPr lang="en-US" sz="2800" b="0" i="0" u="none" strike="noStrike" dirty="0">
                <a:solidFill>
                  <a:srgbClr val="000000"/>
                </a:solidFill>
                <a:effectLst/>
                <a:latin typeface="Aptos" panose="020B0004020202020204" pitchFamily="34" charset="0"/>
              </a:rPr>
              <a:t>o be approved by a single vote without discussion</a:t>
            </a:r>
            <a:r>
              <a:rPr lang="en-US" sz="2800" b="0" i="0" dirty="0">
                <a:solidFill>
                  <a:srgbClr val="000000"/>
                </a:solidFill>
                <a:effectLst/>
                <a:latin typeface="Aptos" panose="020B0004020202020204" pitchFamily="34" charset="0"/>
              </a:rPr>
              <a:t>​</a:t>
            </a:r>
            <a:endParaRPr lang="en-US" sz="28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2800" b="0" i="0" u="none" strike="noStrike" dirty="0">
                <a:solidFill>
                  <a:srgbClr val="000000"/>
                </a:solidFill>
                <a:effectLst/>
                <a:latin typeface="Aptos" panose="020B0004020202020204" pitchFamily="34" charset="0"/>
              </a:rPr>
              <a:t>Reserves time for items where AAC’s input and recommendation is most needed</a:t>
            </a:r>
            <a:r>
              <a:rPr lang="en-US" sz="2800" b="0" i="0" dirty="0">
                <a:solidFill>
                  <a:srgbClr val="000000"/>
                </a:solidFill>
                <a:effectLst/>
                <a:latin typeface="Aptos" panose="020B0004020202020204" pitchFamily="34" charset="0"/>
              </a:rPr>
              <a:t>​</a:t>
            </a:r>
            <a:endParaRPr lang="en-US" sz="28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2800" b="0" i="0" u="none" strike="noStrike" dirty="0">
                <a:solidFill>
                  <a:srgbClr val="000000"/>
                </a:solidFill>
                <a:effectLst/>
                <a:latin typeface="Aptos" panose="020B0004020202020204" pitchFamily="34" charset="0"/>
              </a:rPr>
              <a:t>Public may comment on items on the consent agenda during </a:t>
            </a:r>
            <a:r>
              <a:rPr lang="en-US" sz="2800" b="1" i="0" u="none" strike="noStrike" dirty="0">
                <a:solidFill>
                  <a:srgbClr val="000000"/>
                </a:solidFill>
                <a:effectLst/>
                <a:latin typeface="Aptos" panose="020B0004020202020204" pitchFamily="34" charset="0"/>
              </a:rPr>
              <a:t>Oral Communications  </a:t>
            </a:r>
            <a:r>
              <a:rPr lang="en-US" sz="2800" b="0" i="0" u="none" strike="noStrike" dirty="0">
                <a:solidFill>
                  <a:srgbClr val="000000"/>
                </a:solidFill>
                <a:effectLst/>
                <a:latin typeface="Aptos" panose="020B0004020202020204" pitchFamily="34" charset="0"/>
              </a:rPr>
              <a:t>segment </a:t>
            </a:r>
            <a:r>
              <a:rPr lang="en-US" sz="2800" b="0" i="0" dirty="0">
                <a:solidFill>
                  <a:srgbClr val="000000"/>
                </a:solidFill>
                <a:effectLst/>
                <a:latin typeface="Aptos" panose="020B0004020202020204" pitchFamily="34" charset="0"/>
              </a:rPr>
              <a:t>​</a:t>
            </a:r>
            <a:endParaRPr lang="en-US" sz="28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2800" b="0" i="0" u="none" strike="noStrike" dirty="0">
                <a:solidFill>
                  <a:srgbClr val="000000"/>
                </a:solidFill>
                <a:effectLst/>
                <a:latin typeface="Aptos" panose="020B0004020202020204" pitchFamily="34" charset="0"/>
              </a:rPr>
              <a:t>Item on consent can be moved to regular agenda if requested by AAC member prior to vote to approve consent agenda items</a:t>
            </a:r>
            <a:endParaRPr lang="en-US" sz="2800" b="0" i="0" dirty="0">
              <a:solidFill>
                <a:srgbClr val="000000"/>
              </a:solidFill>
              <a:effectLst/>
              <a:latin typeface="Arial" panose="020B0604020202020204" pitchFamily="34" charset="0"/>
            </a:endParaRPr>
          </a:p>
          <a:p>
            <a:endParaRPr lang="en-US" dirty="0"/>
          </a:p>
        </p:txBody>
      </p:sp>
    </p:spTree>
    <p:extLst>
      <p:ext uri="{BB962C8B-B14F-4D97-AF65-F5344CB8AC3E}">
        <p14:creationId xmlns:p14="http://schemas.microsoft.com/office/powerpoint/2010/main" val="824918155"/>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29"/>
          <p:cNvSpPr>
            <a:spLocks noGrp="1"/>
          </p:cNvSpPr>
          <p:nvPr>
            <p:ph type="title"/>
          </p:nvPr>
        </p:nvSpPr>
        <p:spPr/>
        <p:txBody>
          <a:bodyPr/>
          <a:lstStyle/>
          <a:p>
            <a:r>
              <a:rPr lang="en-US" dirty="0">
                <a:latin typeface="Arial" charset="0"/>
                <a:ea typeface="Arial" charset="0"/>
                <a:cs typeface="Arial" charset="0"/>
              </a:rPr>
              <a:t>Items Not on the Agenda</a:t>
            </a:r>
          </a:p>
        </p:txBody>
      </p:sp>
      <p:sp>
        <p:nvSpPr>
          <p:cNvPr id="12292" name="Content Placeholder 30"/>
          <p:cNvSpPr>
            <a:spLocks noGrp="1"/>
          </p:cNvSpPr>
          <p:nvPr>
            <p:ph idx="1"/>
          </p:nvPr>
        </p:nvSpPr>
        <p:spPr>
          <a:xfrm>
            <a:off x="457199" y="1140462"/>
            <a:ext cx="9162789" cy="4127500"/>
          </a:xfrm>
        </p:spPr>
        <p:txBody>
          <a:bodyPr/>
          <a:lstStyle/>
          <a:p>
            <a:pPr algn="l" rtl="0" fontAlgn="base">
              <a:buFont typeface="Arial" panose="020B0604020202020204" pitchFamily="34" charset="0"/>
              <a:buChar char="•"/>
            </a:pPr>
            <a:r>
              <a:rPr lang="en-US" sz="2800" b="0" i="0" u="none" strike="noStrike" dirty="0">
                <a:solidFill>
                  <a:srgbClr val="000000"/>
                </a:solidFill>
                <a:effectLst/>
                <a:latin typeface="Aptos" panose="020B0004020202020204" pitchFamily="34" charset="0"/>
              </a:rPr>
              <a:t>For the public: </a:t>
            </a:r>
            <a:r>
              <a:rPr lang="en-US" sz="2800" b="1" i="0" u="none" strike="noStrike" dirty="0">
                <a:solidFill>
                  <a:srgbClr val="000000"/>
                </a:solidFill>
                <a:effectLst/>
                <a:latin typeface="Aptos" panose="020B0004020202020204" pitchFamily="34" charset="0"/>
              </a:rPr>
              <a:t>Oral Communications</a:t>
            </a:r>
            <a:r>
              <a:rPr lang="en-US" sz="2800" b="0" i="0" u="none" strike="noStrike" dirty="0">
                <a:solidFill>
                  <a:srgbClr val="000000"/>
                </a:solidFill>
                <a:effectLst/>
                <a:latin typeface="Aptos" panose="020B0004020202020204" pitchFamily="34" charset="0"/>
              </a:rPr>
              <a:t> </a:t>
            </a:r>
            <a:r>
              <a:rPr lang="en-US" sz="2800" b="0" i="0" dirty="0">
                <a:solidFill>
                  <a:srgbClr val="000000"/>
                </a:solidFill>
                <a:effectLst/>
                <a:latin typeface="Aptos" panose="020B0004020202020204" pitchFamily="34" charset="0"/>
              </a:rPr>
              <a:t>​</a:t>
            </a:r>
            <a:endParaRPr lang="en-US" sz="2800" b="0" i="0" dirty="0">
              <a:solidFill>
                <a:srgbClr val="000000"/>
              </a:solidFill>
              <a:effectLst/>
              <a:latin typeface="Arial" panose="020B0604020202020204" pitchFamily="34" charset="0"/>
            </a:endParaRPr>
          </a:p>
          <a:p>
            <a:pPr lvl="1">
              <a:buFont typeface="Arial" panose="020B0604020202020204" pitchFamily="34" charset="0"/>
              <a:buChar char="•"/>
            </a:pPr>
            <a:r>
              <a:rPr lang="en-US" sz="2200" b="0" i="0" u="none" strike="noStrike" dirty="0">
                <a:solidFill>
                  <a:srgbClr val="000000"/>
                </a:solidFill>
                <a:effectLst/>
                <a:latin typeface="Aptos" panose="020B0004020202020204" pitchFamily="34" charset="0"/>
              </a:rPr>
              <a:t>Committee cannot deliberate in response to public comment</a:t>
            </a:r>
            <a:r>
              <a:rPr lang="en-US" sz="2400" b="0" i="0" dirty="0">
                <a:solidFill>
                  <a:srgbClr val="000000"/>
                </a:solidFill>
                <a:effectLst/>
                <a:latin typeface="Aptos" panose="020B0004020202020204" pitchFamily="34" charset="0"/>
              </a:rPr>
              <a:t>​</a:t>
            </a:r>
            <a:endParaRPr lang="en-US" sz="24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2800" b="0" i="0" u="none" strike="noStrike" dirty="0">
                <a:solidFill>
                  <a:srgbClr val="000000"/>
                </a:solidFill>
                <a:effectLst/>
                <a:latin typeface="Aptos" panose="020B0004020202020204" pitchFamily="34" charset="0"/>
              </a:rPr>
              <a:t>For AAC members: </a:t>
            </a:r>
            <a:r>
              <a:rPr lang="en-US" sz="2800" b="1" i="0" u="none" strike="noStrike" dirty="0">
                <a:solidFill>
                  <a:srgbClr val="000000"/>
                </a:solidFill>
                <a:effectLst/>
                <a:latin typeface="Aptos" panose="020B0004020202020204" pitchFamily="34" charset="0"/>
              </a:rPr>
              <a:t>Committee Member Updates</a:t>
            </a:r>
            <a:r>
              <a:rPr lang="en-US" sz="2800" b="0" i="0" dirty="0">
                <a:solidFill>
                  <a:srgbClr val="000000"/>
                </a:solidFill>
                <a:effectLst/>
                <a:latin typeface="Aptos" panose="020B0004020202020204" pitchFamily="34" charset="0"/>
              </a:rPr>
              <a:t>​</a:t>
            </a:r>
            <a:endParaRPr lang="en-US" sz="2800" dirty="0">
              <a:solidFill>
                <a:srgbClr val="000000"/>
              </a:solidFill>
              <a:latin typeface="Arial" panose="020B0604020202020204" pitchFamily="34" charset="0"/>
            </a:endParaRPr>
          </a:p>
          <a:p>
            <a:pPr algn="l" rtl="0" fontAlgn="base">
              <a:buFont typeface="Arial" panose="020B0604020202020204" pitchFamily="34" charset="0"/>
              <a:buChar char="•"/>
            </a:pPr>
            <a:r>
              <a:rPr lang="en-US" sz="2400" b="0" i="0" u="none" strike="noStrike" dirty="0">
                <a:solidFill>
                  <a:srgbClr val="000000"/>
                </a:solidFill>
                <a:effectLst/>
                <a:latin typeface="Aptos" panose="020B0004020202020204" pitchFamily="34" charset="0"/>
              </a:rPr>
              <a:t>Limited circumstances where members may speak to items NOT on agenda: </a:t>
            </a:r>
            <a:r>
              <a:rPr lang="en-US" sz="2400" b="0" i="0" dirty="0">
                <a:solidFill>
                  <a:srgbClr val="000000"/>
                </a:solidFill>
                <a:effectLst/>
                <a:latin typeface="Aptos" panose="020B0004020202020204" pitchFamily="34" charset="0"/>
              </a:rPr>
              <a:t>​</a:t>
            </a:r>
            <a:endParaRPr lang="en-US" sz="2400" b="0" i="0" dirty="0">
              <a:solidFill>
                <a:srgbClr val="000000"/>
              </a:solidFill>
              <a:effectLst/>
              <a:latin typeface="Arial" panose="020B0604020202020204" pitchFamily="34" charset="0"/>
            </a:endParaRPr>
          </a:p>
          <a:p>
            <a:pPr lvl="1">
              <a:buFont typeface="Arial" panose="020B0604020202020204" pitchFamily="34" charset="0"/>
              <a:buChar char="•"/>
            </a:pPr>
            <a:r>
              <a:rPr lang="en-US" sz="2200" b="0" i="0" u="none" strike="noStrike" dirty="0">
                <a:solidFill>
                  <a:srgbClr val="000000"/>
                </a:solidFill>
                <a:effectLst/>
                <a:latin typeface="Aptos" panose="020B0004020202020204" pitchFamily="34" charset="0"/>
              </a:rPr>
              <a:t>Brief response to statements or questions </a:t>
            </a:r>
            <a:r>
              <a:rPr lang="en-US" sz="2200" b="0" i="0" dirty="0">
                <a:solidFill>
                  <a:srgbClr val="000000"/>
                </a:solidFill>
                <a:effectLst/>
                <a:latin typeface="Aptos" panose="020B0004020202020204" pitchFamily="34" charset="0"/>
              </a:rPr>
              <a:t>​</a:t>
            </a:r>
            <a:endParaRPr lang="en-US" sz="2200" b="0" i="0" dirty="0">
              <a:solidFill>
                <a:srgbClr val="000000"/>
              </a:solidFill>
              <a:effectLst/>
              <a:latin typeface="Arial" panose="020B0604020202020204" pitchFamily="34" charset="0"/>
            </a:endParaRPr>
          </a:p>
          <a:p>
            <a:pPr lvl="1">
              <a:buFont typeface="Arial" panose="020B0604020202020204" pitchFamily="34" charset="0"/>
              <a:buChar char="•"/>
            </a:pPr>
            <a:r>
              <a:rPr lang="en-US" sz="2200" b="0" i="0" u="none" strike="noStrike" dirty="0">
                <a:solidFill>
                  <a:srgbClr val="000000"/>
                </a:solidFill>
                <a:effectLst/>
                <a:latin typeface="Aptos" panose="020B0004020202020204" pitchFamily="34" charset="0"/>
              </a:rPr>
              <a:t>Ask questions for clarification </a:t>
            </a:r>
            <a:r>
              <a:rPr lang="en-US" sz="2200" b="0" i="0" dirty="0">
                <a:solidFill>
                  <a:srgbClr val="000000"/>
                </a:solidFill>
                <a:effectLst/>
                <a:latin typeface="Aptos" panose="020B0004020202020204" pitchFamily="34" charset="0"/>
              </a:rPr>
              <a:t>​</a:t>
            </a:r>
            <a:endParaRPr lang="en-US" sz="2200" b="0" i="0" dirty="0">
              <a:solidFill>
                <a:srgbClr val="000000"/>
              </a:solidFill>
              <a:effectLst/>
              <a:latin typeface="Arial" panose="020B0604020202020204" pitchFamily="34" charset="0"/>
            </a:endParaRPr>
          </a:p>
          <a:p>
            <a:pPr lvl="1">
              <a:buFont typeface="Arial" panose="020B0604020202020204" pitchFamily="34" charset="0"/>
              <a:buChar char="•"/>
            </a:pPr>
            <a:r>
              <a:rPr lang="en-US" sz="2200" b="0" i="0" u="none" strike="noStrike" dirty="0">
                <a:solidFill>
                  <a:srgbClr val="000000"/>
                </a:solidFill>
                <a:effectLst/>
                <a:latin typeface="Aptos" panose="020B0004020202020204" pitchFamily="34" charset="0"/>
              </a:rPr>
              <a:t>Refer to staff for information </a:t>
            </a:r>
            <a:r>
              <a:rPr lang="en-US" sz="2200" b="0" i="0" dirty="0">
                <a:solidFill>
                  <a:srgbClr val="000000"/>
                </a:solidFill>
                <a:effectLst/>
                <a:latin typeface="Aptos" panose="020B0004020202020204" pitchFamily="34" charset="0"/>
              </a:rPr>
              <a:t>​</a:t>
            </a:r>
            <a:endParaRPr lang="en-US" sz="2200" b="0" i="0" dirty="0">
              <a:solidFill>
                <a:srgbClr val="000000"/>
              </a:solidFill>
              <a:effectLst/>
              <a:latin typeface="Arial" panose="020B0604020202020204" pitchFamily="34" charset="0"/>
            </a:endParaRPr>
          </a:p>
          <a:p>
            <a:pPr lvl="1">
              <a:buFont typeface="Arial" panose="020B0604020202020204" pitchFamily="34" charset="0"/>
              <a:buChar char="•"/>
            </a:pPr>
            <a:r>
              <a:rPr lang="en-US" sz="2200" b="0" i="0" u="none" strike="noStrike" dirty="0">
                <a:solidFill>
                  <a:srgbClr val="000000"/>
                </a:solidFill>
                <a:effectLst/>
                <a:latin typeface="Aptos" panose="020B0004020202020204" pitchFamily="34" charset="0"/>
              </a:rPr>
              <a:t>Request staff to report back </a:t>
            </a:r>
            <a:r>
              <a:rPr lang="en-US" sz="2200" b="0" i="0" dirty="0">
                <a:solidFill>
                  <a:srgbClr val="000000"/>
                </a:solidFill>
                <a:effectLst/>
                <a:latin typeface="Aptos" panose="020B0004020202020204" pitchFamily="34" charset="0"/>
              </a:rPr>
              <a:t>​</a:t>
            </a:r>
            <a:endParaRPr lang="en-US" sz="2200" b="0" i="0" dirty="0">
              <a:solidFill>
                <a:srgbClr val="000000"/>
              </a:solidFill>
              <a:effectLst/>
              <a:latin typeface="Arial" panose="020B0604020202020204" pitchFamily="34" charset="0"/>
            </a:endParaRPr>
          </a:p>
          <a:p>
            <a:pPr lvl="1">
              <a:buFont typeface="Arial" panose="020B0604020202020204" pitchFamily="34" charset="0"/>
              <a:buChar char="•"/>
            </a:pPr>
            <a:r>
              <a:rPr lang="en-US" sz="2200" b="0" i="0" u="none" strike="noStrike" dirty="0">
                <a:solidFill>
                  <a:srgbClr val="000000"/>
                </a:solidFill>
                <a:effectLst/>
                <a:latin typeface="Aptos" panose="020B0004020202020204" pitchFamily="34" charset="0"/>
              </a:rPr>
              <a:t>Direct staff to place matter on future agenda</a:t>
            </a:r>
            <a:endParaRPr lang="en-US" sz="2200" b="0" i="0" dirty="0">
              <a:solidFill>
                <a:srgbClr val="000000"/>
              </a:solidFill>
              <a:effectLst/>
              <a:latin typeface="Arial" panose="020B0604020202020204" pitchFamily="34" charset="0"/>
            </a:endParaRPr>
          </a:p>
          <a:p>
            <a:endParaRPr lang="en-US" dirty="0"/>
          </a:p>
        </p:txBody>
      </p:sp>
    </p:spTree>
    <p:extLst>
      <p:ext uri="{BB962C8B-B14F-4D97-AF65-F5344CB8AC3E}">
        <p14:creationId xmlns:p14="http://schemas.microsoft.com/office/powerpoint/2010/main" val="388114860"/>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29"/>
          <p:cNvSpPr>
            <a:spLocks noGrp="1"/>
          </p:cNvSpPr>
          <p:nvPr>
            <p:ph type="title"/>
          </p:nvPr>
        </p:nvSpPr>
        <p:spPr/>
        <p:txBody>
          <a:bodyPr/>
          <a:lstStyle/>
          <a:p>
            <a:r>
              <a:rPr lang="en-US" dirty="0">
                <a:latin typeface="Arial" charset="0"/>
                <a:ea typeface="Arial" charset="0"/>
                <a:cs typeface="Arial" charset="0"/>
              </a:rPr>
              <a:t>Hybrid Meetings</a:t>
            </a:r>
          </a:p>
        </p:txBody>
      </p:sp>
      <p:sp>
        <p:nvSpPr>
          <p:cNvPr id="12292" name="Content Placeholder 30"/>
          <p:cNvSpPr>
            <a:spLocks noGrp="1"/>
          </p:cNvSpPr>
          <p:nvPr>
            <p:ph idx="1"/>
          </p:nvPr>
        </p:nvSpPr>
        <p:spPr>
          <a:xfrm>
            <a:off x="457200" y="1328352"/>
            <a:ext cx="8686800" cy="4127500"/>
          </a:xfrm>
        </p:spPr>
        <p:txBody>
          <a:bodyPr/>
          <a:lstStyle/>
          <a:p>
            <a:pPr algn="l" rtl="0" fontAlgn="base">
              <a:buFont typeface="Arial" panose="020B0604020202020204" pitchFamily="34" charset="0"/>
              <a:buChar char="•"/>
            </a:pPr>
            <a:r>
              <a:rPr lang="en-US" sz="2800" b="0" i="0" u="none" strike="noStrike" dirty="0">
                <a:solidFill>
                  <a:srgbClr val="000000"/>
                </a:solidFill>
                <a:effectLst/>
                <a:latin typeface="Aptos" panose="020B0004020202020204" pitchFamily="34" charset="0"/>
              </a:rPr>
              <a:t>AAC will continue to offer hybrid meetings, with members participating in person</a:t>
            </a:r>
            <a:r>
              <a:rPr lang="en-US" sz="2800" b="0" i="0" dirty="0">
                <a:solidFill>
                  <a:srgbClr val="000000"/>
                </a:solidFill>
                <a:effectLst/>
                <a:latin typeface="Aptos" panose="020B0004020202020204" pitchFamily="34" charset="0"/>
              </a:rPr>
              <a:t>​</a:t>
            </a:r>
          </a:p>
          <a:p>
            <a:pPr algn="l" rtl="0" fontAlgn="base">
              <a:buFont typeface="Arial" panose="020B0604020202020204" pitchFamily="34" charset="0"/>
              <a:buChar char="•"/>
            </a:pPr>
            <a:endParaRPr lang="en-US" sz="28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2800" b="0" i="0" dirty="0">
                <a:solidFill>
                  <a:srgbClr val="000000"/>
                </a:solidFill>
                <a:effectLst/>
                <a:latin typeface="Aptos" panose="020B0004020202020204" pitchFamily="34" charset="0"/>
              </a:rPr>
              <a:t>​</a:t>
            </a:r>
            <a:r>
              <a:rPr lang="en-US" sz="2800" b="0" i="0" u="none" strike="noStrike" dirty="0">
                <a:solidFill>
                  <a:srgbClr val="000000"/>
                </a:solidFill>
                <a:effectLst/>
                <a:latin typeface="Aptos" panose="020B0004020202020204" pitchFamily="34" charset="0"/>
              </a:rPr>
              <a:t>County will provide staff support for:</a:t>
            </a:r>
            <a:r>
              <a:rPr lang="en-US" sz="2800" b="0" i="0" dirty="0">
                <a:solidFill>
                  <a:srgbClr val="000000"/>
                </a:solidFill>
                <a:effectLst/>
                <a:latin typeface="Aptos" panose="020B0004020202020204" pitchFamily="34" charset="0"/>
              </a:rPr>
              <a:t>​</a:t>
            </a:r>
            <a:endParaRPr lang="en-US" sz="2800" b="0" i="0" dirty="0">
              <a:solidFill>
                <a:srgbClr val="000000"/>
              </a:solidFill>
              <a:effectLst/>
              <a:latin typeface="Arial" panose="020B0604020202020204" pitchFamily="34" charset="0"/>
            </a:endParaRPr>
          </a:p>
          <a:p>
            <a:pPr lvl="1">
              <a:buFont typeface="Arial" panose="020B0604020202020204" pitchFamily="34" charset="0"/>
              <a:buChar char="•"/>
            </a:pPr>
            <a:r>
              <a:rPr lang="en-US" sz="2400" b="0" i="0" u="none" strike="noStrike" dirty="0">
                <a:solidFill>
                  <a:srgbClr val="000000"/>
                </a:solidFill>
                <a:effectLst/>
                <a:latin typeface="Aptos" panose="020B0004020202020204" pitchFamily="34" charset="0"/>
              </a:rPr>
              <a:t>Meeting facilitation</a:t>
            </a:r>
            <a:r>
              <a:rPr lang="en-US" sz="2400" b="0" i="0" dirty="0">
                <a:solidFill>
                  <a:srgbClr val="000000"/>
                </a:solidFill>
                <a:effectLst/>
                <a:latin typeface="Aptos" panose="020B0004020202020204" pitchFamily="34" charset="0"/>
              </a:rPr>
              <a:t>​</a:t>
            </a:r>
            <a:endParaRPr lang="en-US" sz="2400" b="0" i="0" dirty="0">
              <a:solidFill>
                <a:srgbClr val="000000"/>
              </a:solidFill>
              <a:effectLst/>
              <a:latin typeface="Arial" panose="020B0604020202020204" pitchFamily="34" charset="0"/>
            </a:endParaRPr>
          </a:p>
          <a:p>
            <a:pPr lvl="1">
              <a:buFont typeface="Arial" panose="020B0604020202020204" pitchFamily="34" charset="0"/>
              <a:buChar char="•"/>
            </a:pPr>
            <a:r>
              <a:rPr lang="en-US" sz="2400" b="0" i="0" u="none" strike="noStrike" dirty="0">
                <a:solidFill>
                  <a:srgbClr val="000000"/>
                </a:solidFill>
                <a:effectLst/>
                <a:latin typeface="Aptos" panose="020B0004020202020204" pitchFamily="34" charset="0"/>
              </a:rPr>
              <a:t>Monitoring of remote participants</a:t>
            </a:r>
            <a:r>
              <a:rPr lang="en-US" sz="2400" b="0" i="0" dirty="0">
                <a:solidFill>
                  <a:srgbClr val="000000"/>
                </a:solidFill>
                <a:effectLst/>
                <a:latin typeface="Aptos" panose="020B0004020202020204" pitchFamily="34" charset="0"/>
              </a:rPr>
              <a:t>​</a:t>
            </a:r>
            <a:endParaRPr lang="en-US" sz="2400" b="0" i="0" dirty="0">
              <a:solidFill>
                <a:srgbClr val="000000"/>
              </a:solidFill>
              <a:effectLst/>
              <a:latin typeface="Arial" panose="020B0604020202020204" pitchFamily="34" charset="0"/>
            </a:endParaRPr>
          </a:p>
          <a:p>
            <a:pPr lvl="1">
              <a:buFont typeface="Arial" panose="020B0604020202020204" pitchFamily="34" charset="0"/>
              <a:buChar char="•"/>
            </a:pPr>
            <a:r>
              <a:rPr lang="en-US" sz="2400" b="0" i="0" u="none" strike="noStrike" dirty="0">
                <a:solidFill>
                  <a:srgbClr val="000000"/>
                </a:solidFill>
                <a:effectLst/>
                <a:latin typeface="Aptos" panose="020B0004020202020204" pitchFamily="34" charset="0"/>
              </a:rPr>
              <a:t>Technical issues</a:t>
            </a:r>
            <a:r>
              <a:rPr lang="en-US" sz="2400" b="0" i="0" dirty="0">
                <a:solidFill>
                  <a:srgbClr val="000000"/>
                </a:solidFill>
                <a:effectLst/>
                <a:latin typeface="Aptos" panose="020B0004020202020204" pitchFamily="34" charset="0"/>
              </a:rPr>
              <a:t>​</a:t>
            </a:r>
            <a:endParaRPr lang="en-US" sz="2400" b="0" i="0" dirty="0">
              <a:solidFill>
                <a:srgbClr val="000000"/>
              </a:solidFill>
              <a:effectLst/>
              <a:latin typeface="Arial" panose="020B0604020202020204" pitchFamily="34" charset="0"/>
            </a:endParaRPr>
          </a:p>
          <a:p>
            <a:pPr lvl="1">
              <a:buFont typeface="Arial" panose="020B0604020202020204" pitchFamily="34" charset="0"/>
              <a:buChar char="•"/>
            </a:pPr>
            <a:r>
              <a:rPr lang="en-US" sz="2400" b="0" i="0" u="none" strike="noStrike" dirty="0">
                <a:solidFill>
                  <a:srgbClr val="000000"/>
                </a:solidFill>
                <a:effectLst/>
                <a:latin typeface="Aptos" panose="020B0004020202020204" pitchFamily="34" charset="0"/>
              </a:rPr>
              <a:t>Meeting minutes</a:t>
            </a:r>
            <a:endParaRPr lang="en-US" sz="2400" b="0" i="0" dirty="0">
              <a:solidFill>
                <a:srgbClr val="000000"/>
              </a:solidFill>
              <a:effectLst/>
              <a:latin typeface="Arial" panose="020B0604020202020204" pitchFamily="34" charset="0"/>
            </a:endParaRPr>
          </a:p>
          <a:p>
            <a:endParaRPr lang="en-US" dirty="0"/>
          </a:p>
        </p:txBody>
      </p:sp>
    </p:spTree>
    <p:extLst>
      <p:ext uri="{BB962C8B-B14F-4D97-AF65-F5344CB8AC3E}">
        <p14:creationId xmlns:p14="http://schemas.microsoft.com/office/powerpoint/2010/main" val="1330311754"/>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29"/>
          <p:cNvSpPr>
            <a:spLocks noGrp="1"/>
          </p:cNvSpPr>
          <p:nvPr>
            <p:ph type="title"/>
          </p:nvPr>
        </p:nvSpPr>
        <p:spPr/>
        <p:txBody>
          <a:bodyPr/>
          <a:lstStyle/>
          <a:p>
            <a:r>
              <a:rPr lang="en-US" dirty="0">
                <a:latin typeface="Arial" charset="0"/>
                <a:ea typeface="Arial" charset="0"/>
                <a:cs typeface="Arial" charset="0"/>
              </a:rPr>
              <a:t>Miscellaneous</a:t>
            </a:r>
          </a:p>
        </p:txBody>
      </p:sp>
      <p:sp>
        <p:nvSpPr>
          <p:cNvPr id="12292" name="Content Placeholder 30"/>
          <p:cNvSpPr>
            <a:spLocks noGrp="1"/>
          </p:cNvSpPr>
          <p:nvPr>
            <p:ph idx="1"/>
          </p:nvPr>
        </p:nvSpPr>
        <p:spPr>
          <a:xfrm>
            <a:off x="457200" y="1328352"/>
            <a:ext cx="8686800" cy="4127500"/>
          </a:xfrm>
        </p:spPr>
        <p:txBody>
          <a:bodyPr/>
          <a:lstStyle/>
          <a:p>
            <a:pPr algn="l" rtl="0" fontAlgn="base">
              <a:buFont typeface="Arial" panose="020B0604020202020204" pitchFamily="34" charset="0"/>
              <a:buChar char="•"/>
            </a:pPr>
            <a:r>
              <a:rPr lang="en-US" sz="2800" b="0" i="0" u="none" strike="noStrike" dirty="0">
                <a:solidFill>
                  <a:srgbClr val="000000"/>
                </a:solidFill>
                <a:effectLst/>
                <a:latin typeface="Aptos" panose="020B0004020202020204" pitchFamily="34" charset="0"/>
              </a:rPr>
              <a:t>Process for reconsidering vote</a:t>
            </a:r>
            <a:r>
              <a:rPr lang="en-US" sz="2800" b="0" i="0" dirty="0">
                <a:solidFill>
                  <a:srgbClr val="000000"/>
                </a:solidFill>
                <a:effectLst/>
                <a:latin typeface="Aptos" panose="020B0004020202020204" pitchFamily="34" charset="0"/>
              </a:rPr>
              <a:t>​</a:t>
            </a:r>
            <a:endParaRPr lang="en-US" sz="2800" b="0" i="0" dirty="0">
              <a:solidFill>
                <a:srgbClr val="000000"/>
              </a:solidFill>
              <a:effectLst/>
              <a:latin typeface="Arial" panose="020B0604020202020204" pitchFamily="34" charset="0"/>
            </a:endParaRPr>
          </a:p>
          <a:p>
            <a:pPr lvl="1">
              <a:buFont typeface="Arial" panose="020B0604020202020204" pitchFamily="34" charset="0"/>
              <a:buChar char="•"/>
            </a:pPr>
            <a:r>
              <a:rPr lang="en-US" sz="2400" b="0" i="0" u="none" strike="noStrike" dirty="0">
                <a:solidFill>
                  <a:srgbClr val="000000"/>
                </a:solidFill>
                <a:effectLst/>
                <a:latin typeface="Aptos" panose="020B0004020202020204" pitchFamily="34" charset="0"/>
              </a:rPr>
              <a:t>Once motion passes, must end deliberations and move to the next item</a:t>
            </a:r>
            <a:r>
              <a:rPr lang="en-US" sz="2400" b="0" i="0" dirty="0">
                <a:solidFill>
                  <a:srgbClr val="000000"/>
                </a:solidFill>
                <a:effectLst/>
                <a:latin typeface="Aptos" panose="020B0004020202020204" pitchFamily="34" charset="0"/>
              </a:rPr>
              <a:t>​</a:t>
            </a:r>
            <a:endParaRPr lang="en-US" sz="2400" b="0" i="0" dirty="0">
              <a:solidFill>
                <a:srgbClr val="000000"/>
              </a:solidFill>
              <a:effectLst/>
              <a:latin typeface="Arial" panose="020B0604020202020204" pitchFamily="34" charset="0"/>
            </a:endParaRPr>
          </a:p>
          <a:p>
            <a:pPr lvl="1">
              <a:buFont typeface="Arial" panose="020B0604020202020204" pitchFamily="34" charset="0"/>
              <a:buChar char="•"/>
            </a:pPr>
            <a:r>
              <a:rPr lang="en-US" sz="2400" b="0" i="0" u="none" strike="noStrike" dirty="0">
                <a:solidFill>
                  <a:srgbClr val="000000"/>
                </a:solidFill>
                <a:effectLst/>
                <a:latin typeface="Aptos" panose="020B0004020202020204" pitchFamily="34" charset="0"/>
              </a:rPr>
              <a:t>Member could "motion to reconsider" once all other business is handled</a:t>
            </a:r>
            <a:r>
              <a:rPr lang="en-US" sz="2400" b="0" i="0" dirty="0">
                <a:solidFill>
                  <a:srgbClr val="000000"/>
                </a:solidFill>
                <a:effectLst/>
                <a:latin typeface="Aptos" panose="020B0004020202020204" pitchFamily="34" charset="0"/>
              </a:rPr>
              <a:t>​</a:t>
            </a:r>
            <a:endParaRPr lang="en-US" sz="2400" b="0" i="0" dirty="0">
              <a:solidFill>
                <a:srgbClr val="000000"/>
              </a:solidFill>
              <a:effectLst/>
              <a:latin typeface="Arial" panose="020B0604020202020204" pitchFamily="34" charset="0"/>
            </a:endParaRPr>
          </a:p>
          <a:p>
            <a:pPr lvl="1">
              <a:buFont typeface="Arial" panose="020B0604020202020204" pitchFamily="34" charset="0"/>
              <a:buChar char="•"/>
            </a:pPr>
            <a:r>
              <a:rPr lang="en-US" sz="2400" b="0" i="0" u="none" strike="noStrike" dirty="0">
                <a:solidFill>
                  <a:srgbClr val="000000"/>
                </a:solidFill>
                <a:effectLst/>
                <a:latin typeface="Aptos" panose="020B0004020202020204" pitchFamily="34" charset="0"/>
              </a:rPr>
              <a:t>Body reconsiders the motion through further discussion or just new vote</a:t>
            </a:r>
            <a:r>
              <a:rPr lang="en-US" sz="2400" b="0" i="0" dirty="0">
                <a:solidFill>
                  <a:srgbClr val="000000"/>
                </a:solidFill>
                <a:effectLst/>
                <a:latin typeface="Aptos" panose="020B0004020202020204" pitchFamily="34" charset="0"/>
              </a:rPr>
              <a:t>​</a:t>
            </a:r>
            <a:endParaRPr lang="en-US" sz="2400" b="0" i="0" dirty="0">
              <a:solidFill>
                <a:srgbClr val="000000"/>
              </a:solidFill>
              <a:effectLst/>
              <a:latin typeface="Arial" panose="020B0604020202020204" pitchFamily="34" charset="0"/>
            </a:endParaRPr>
          </a:p>
          <a:p>
            <a:pPr algn="l" rtl="0" fontAlgn="base">
              <a:buFont typeface="Arial" panose="020B0604020202020204" pitchFamily="34" charset="0"/>
              <a:buChar char="•"/>
            </a:pPr>
            <a:endParaRPr lang="en-US" sz="28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2800" b="0" i="0" u="none" strike="noStrike" dirty="0">
                <a:solidFill>
                  <a:srgbClr val="000000"/>
                </a:solidFill>
                <a:effectLst/>
                <a:latin typeface="Aptos" panose="020B0004020202020204" pitchFamily="34" charset="0"/>
              </a:rPr>
              <a:t>Meetings can run past 8pm; must be fully wrapped before 8:30</a:t>
            </a:r>
            <a:endParaRPr lang="en-US" sz="2800" b="0" i="0" dirty="0">
              <a:solidFill>
                <a:srgbClr val="000000"/>
              </a:solidFill>
              <a:effectLst/>
              <a:latin typeface="Arial" panose="020B0604020202020204" pitchFamily="34" charset="0"/>
            </a:endParaRPr>
          </a:p>
          <a:p>
            <a:endParaRPr lang="en-US" dirty="0"/>
          </a:p>
        </p:txBody>
      </p:sp>
    </p:spTree>
    <p:extLst>
      <p:ext uri="{BB962C8B-B14F-4D97-AF65-F5344CB8AC3E}">
        <p14:creationId xmlns:p14="http://schemas.microsoft.com/office/powerpoint/2010/main" val="1735069925"/>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133E3D3635B1A4D932B250B045EFE7F" ma:contentTypeVersion="4" ma:contentTypeDescription="Create a new document." ma:contentTypeScope="" ma:versionID="1d633252d30c6dfdd84d8bfb19827996">
  <xsd:schema xmlns:xsd="http://www.w3.org/2001/XMLSchema" xmlns:xs="http://www.w3.org/2001/XMLSchema" xmlns:p="http://schemas.microsoft.com/office/2006/metadata/properties" xmlns:ns2="fdf37a3b-7388-4b23-8b72-a0e21b985731" targetNamespace="http://schemas.microsoft.com/office/2006/metadata/properties" ma:root="true" ma:fieldsID="caed87fcb262a0dbad21da5caf30c7bb" ns2:_="">
    <xsd:import namespace="fdf37a3b-7388-4b23-8b72-a0e21b985731"/>
    <xsd:element name="properties">
      <xsd:complexType>
        <xsd:sequence>
          <xsd:element name="documentManagement">
            <xsd:complexType>
              <xsd:all>
                <xsd:element ref="ns2:MediaServiceMetadata" minOccurs="0"/>
                <xsd:element ref="ns2:MediaServiceFastMetadata"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f37a3b-7388-4b23-8b72-a0e21b98573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3556EB6-0173-4BCE-AFCB-D3B87F53C098}">
  <ds:schemaRefs>
    <ds:schemaRef ds:uri="http://purl.org/dc/dcmitype/"/>
    <ds:schemaRef ds:uri="http://schemas.microsoft.com/office/2006/metadata/properties"/>
    <ds:schemaRef ds:uri="http://schemas.microsoft.com/office/2006/documentManagement/types"/>
    <ds:schemaRef ds:uri="fdf37a3b-7388-4b23-8b72-a0e21b985731"/>
    <ds:schemaRef ds:uri="http://schemas.openxmlformats.org/package/2006/metadata/core-properties"/>
    <ds:schemaRef ds:uri="http://www.w3.org/XML/1998/namespace"/>
    <ds:schemaRef ds:uri="http://purl.org/dc/terms/"/>
    <ds:schemaRef ds:uri="http://schemas.microsoft.com/office/infopath/2007/PartnerControls"/>
    <ds:schemaRef ds:uri="http://purl.org/dc/elements/1.1/"/>
  </ds:schemaRefs>
</ds:datastoreItem>
</file>

<file path=customXml/itemProps2.xml><?xml version="1.0" encoding="utf-8"?>
<ds:datastoreItem xmlns:ds="http://schemas.openxmlformats.org/officeDocument/2006/customXml" ds:itemID="{F3A50432-A8BD-4568-A200-71C4D24EBA7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f37a3b-7388-4b23-8b72-a0e21b9857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C38FCC3-BA1F-4CC6-85B0-7468078BFD0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6188</TotalTime>
  <Words>884</Words>
  <Application>Microsoft Office PowerPoint</Application>
  <PresentationFormat>On-screen Show (4:3)</PresentationFormat>
  <Paragraphs>80</Paragraphs>
  <Slides>7</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ＭＳ Ｐゴシック</vt:lpstr>
      <vt:lpstr>Aptos</vt:lpstr>
      <vt:lpstr>Arial</vt:lpstr>
      <vt:lpstr>Calibri</vt:lpstr>
      <vt:lpstr>Office Theme</vt:lpstr>
      <vt:lpstr>1_Office Theme</vt:lpstr>
      <vt:lpstr>Agricultural Advisory Committee Meeting Procedures</vt:lpstr>
      <vt:lpstr>Agenda Preparation</vt:lpstr>
      <vt:lpstr>Meeting Packets</vt:lpstr>
      <vt:lpstr>Consent Agenda</vt:lpstr>
      <vt:lpstr>Items Not on the Agenda</vt:lpstr>
      <vt:lpstr>Hybrid Meetings</vt:lpstr>
      <vt:lpstr>Miscellaneous</vt:lpstr>
    </vt:vector>
  </TitlesOfParts>
  <Company>Cartwright Design Studio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Georgann Cartwright</dc:creator>
  <cp:lastModifiedBy>Olivia Boo</cp:lastModifiedBy>
  <cp:revision>435</cp:revision>
  <cp:lastPrinted>2013-06-27T04:26:15Z</cp:lastPrinted>
  <dcterms:created xsi:type="dcterms:W3CDTF">2014-03-27T20:42:26Z</dcterms:created>
  <dcterms:modified xsi:type="dcterms:W3CDTF">2025-11-18T21:57:09Z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0x010100F133E3D3635B1A4D932B250B045EFE7F</vt:lpwstr>
  </property>
  <property fmtid="{D5CDD505-2E9C-101B-9397-08002B2CF9AE}" pid="3" name="Order">
    <vt:r8>1200</vt:r8>
  </property>
</Properties>
</file>