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495DE6-0673-4E45-AD74-54D705D2D514}" v="24" dt="2025-10-15T22:29:29.3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54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D9AB1-9C3C-4897-9D8E-6172FFE184C7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C4369-9315-43E5-969A-D2B997F29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148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D9AB1-9C3C-4897-9D8E-6172FFE184C7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C4369-9315-43E5-969A-D2B997F29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62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D9AB1-9C3C-4897-9D8E-6172FFE184C7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C4369-9315-43E5-969A-D2B997F297E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444510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D9AB1-9C3C-4897-9D8E-6172FFE184C7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C4369-9315-43E5-969A-D2B997F29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6892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D9AB1-9C3C-4897-9D8E-6172FFE184C7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C4369-9315-43E5-969A-D2B997F297E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408193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D9AB1-9C3C-4897-9D8E-6172FFE184C7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C4369-9315-43E5-969A-D2B997F29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7864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D9AB1-9C3C-4897-9D8E-6172FFE184C7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C4369-9315-43E5-969A-D2B997F29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9333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D9AB1-9C3C-4897-9D8E-6172FFE184C7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C4369-9315-43E5-969A-D2B997F29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935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D9AB1-9C3C-4897-9D8E-6172FFE184C7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C4369-9315-43E5-969A-D2B997F29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920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D9AB1-9C3C-4897-9D8E-6172FFE184C7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C4369-9315-43E5-969A-D2B997F29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393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D9AB1-9C3C-4897-9D8E-6172FFE184C7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C4369-9315-43E5-969A-D2B997F29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368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D9AB1-9C3C-4897-9D8E-6172FFE184C7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C4369-9315-43E5-969A-D2B997F29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47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D9AB1-9C3C-4897-9D8E-6172FFE184C7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C4369-9315-43E5-969A-D2B997F29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881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D9AB1-9C3C-4897-9D8E-6172FFE184C7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C4369-9315-43E5-969A-D2B997F29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645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D9AB1-9C3C-4897-9D8E-6172FFE184C7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C4369-9315-43E5-969A-D2B997F29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8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D9AB1-9C3C-4897-9D8E-6172FFE184C7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C4369-9315-43E5-969A-D2B997F29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959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4D9AB1-9C3C-4897-9D8E-6172FFE184C7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6BC4369-9315-43E5-969A-D2B997F29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935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F7B51-A334-C0EC-7FE9-9AFCE030E2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San Mateo County Agricultural Advisory Committee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B6BB18-B9E9-932C-24B7-6C075148AB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400" b="1" dirty="0">
                <a:solidFill>
                  <a:schemeClr val="tx1"/>
                </a:solidFill>
              </a:rPr>
              <a:t>Survey Results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Prepared for the October 20, 2025 AAC Meeting </a:t>
            </a:r>
          </a:p>
        </p:txBody>
      </p:sp>
    </p:spTree>
    <p:extLst>
      <p:ext uri="{BB962C8B-B14F-4D97-AF65-F5344CB8AC3E}">
        <p14:creationId xmlns:p14="http://schemas.microsoft.com/office/powerpoint/2010/main" val="20691190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75BF54-C76D-26A9-E354-EE68803E96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5A3BE-F30D-DFAC-76B7-4BA7DA192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Q6: What do you feel are the strengths and challenges of the AAC?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BC93193-306C-B98A-04D5-115A451DF7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t">
              <a:buNone/>
            </a:pPr>
            <a:r>
              <a:rPr lang="en-US" b="1" dirty="0"/>
              <a:t>Challenges</a:t>
            </a:r>
            <a:endParaRPr lang="en-US" dirty="0"/>
          </a:p>
          <a:p>
            <a:pPr fontAlgn="t">
              <a:buFont typeface="Wingdings" panose="05000000000000000000" pitchFamily="2" charset="2"/>
              <a:buChar char="Ø"/>
            </a:pPr>
            <a:r>
              <a:rPr lang="en-US" dirty="0"/>
              <a:t>AAC’s role is not clear: Concern about overreach of authority and projects not brought to AAC</a:t>
            </a:r>
          </a:p>
          <a:p>
            <a:pPr fontAlgn="t">
              <a:buFont typeface="Wingdings" panose="05000000000000000000" pitchFamily="2" charset="2"/>
              <a:buChar char="Ø"/>
            </a:pPr>
            <a:r>
              <a:rPr lang="en-US" dirty="0"/>
              <a:t>Meetings are not as effective as they could be: off track and unfocused, incomplete information for recommendations</a:t>
            </a:r>
          </a:p>
          <a:p>
            <a:pPr fontAlgn="t">
              <a:buFont typeface="Wingdings" panose="05000000000000000000" pitchFamily="2" charset="2"/>
              <a:buChar char="Ø"/>
            </a:pPr>
            <a:r>
              <a:rPr lang="en-US" dirty="0"/>
              <a:t>County/Committee relationship needs improvement: how AAC recommendations are used, how to align AAC work with County priorities</a:t>
            </a:r>
          </a:p>
          <a:p>
            <a:pPr fontAlgn="t">
              <a:buFont typeface="Wingdings" panose="05000000000000000000" pitchFamily="2" charset="2"/>
              <a:buChar char="Ø"/>
            </a:pPr>
            <a:r>
              <a:rPr lang="en-US" dirty="0"/>
              <a:t>Collaboration with others can be enhanced: other orgs involved in ag issues including farmworkers and open space orgs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4448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1174B0-6A74-45D9-1994-9948E6C53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Q7: What can be done to improve the effectiveness of the AAC?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697D08-D305-D272-D3C5-1051CAABA5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dk1"/>
                </a:solidFill>
                <a:cs typeface="Arial" panose="020B0604020202020204" pitchFamily="34" charset="0"/>
              </a:rPr>
              <a:t>Clarify AAC Role: how it relates to County policy development and project approval, what the County is looking for from the AAC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dk1"/>
                </a:solidFill>
                <a:cs typeface="Arial" panose="020B0604020202020204" pitchFamily="34" charset="0"/>
              </a:rPr>
              <a:t>Provide training for AAC members on meeting rules and effectiveness, relevant laws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dk1"/>
                </a:solidFill>
                <a:cs typeface="Arial" panose="020B0604020202020204" pitchFamily="34" charset="0"/>
              </a:rPr>
              <a:t>County, AAC and other stakeholders should collaborate, listen to and respect each other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dk1"/>
                </a:solidFill>
                <a:cs typeface="Arial" panose="020B0604020202020204" pitchFamily="34" charset="0"/>
              </a:rPr>
              <a:t>Provide relevant information and responses to AAC about agendized projects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23953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51988-2957-25D6-FFD3-CC16E3AB8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Q8: What can be done to improve the AAC meetings?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AC044F-A4E1-5B73-2823-0CA3AAC03C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  <a:cs typeface="Arial" panose="020B0604020202020204" pitchFamily="34" charset="0"/>
              </a:rPr>
              <a:t>Have a clear, focused meeting structure and agendas that are followed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  <a:cs typeface="Arial" panose="020B0604020202020204" pitchFamily="34" charset="0"/>
              </a:rPr>
              <a:t>Provide training for members on how to conduct effective meetings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  <a:cs typeface="Arial" panose="020B0604020202020204" pitchFamily="34" charset="0"/>
              </a:rPr>
              <a:t>Have a standard for how AAC meetings are held (e.g., hybrid, recorded and posted online, secretarial duties, minutes, how Zoom attendees participate, etc.)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  <a:cs typeface="Arial" panose="020B0604020202020204" pitchFamily="34" charset="0"/>
              </a:rPr>
              <a:t>Ask AAC for input on policy issues that affect agriculture, e.g., input on housing task force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14055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C06D4-709E-08F5-7BFD-5EBCC66E4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Q9: How can the AAC and County staff best work together to accomplish the AAC’s purpose?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D5E1CC-3BB8-2A9C-F1D1-8310485D7E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2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Improve communication and respect among staff, chair and AAC members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2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Clarify the AAC’s role and impact: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Provide trainings and reminders of AAC’s purpose and jurisdiction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Expand the role of the AAC beyond processing PAD permits to support shared goals and use Committee expertise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Summarize the impact of the AAC’s work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2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Improve effectiveness of AAC input:</a:t>
            </a:r>
          </a:p>
          <a:p>
            <a:pPr lvl="1" indent="-342900"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Improve meeting management and effectiveness</a:t>
            </a:r>
          </a:p>
          <a:p>
            <a:pPr lvl="1" indent="-342900"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Highlight areas for which the County is seeking a recommendation</a:t>
            </a:r>
          </a:p>
          <a:p>
            <a:pPr lvl="1" indent="-342900"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Make sure County staff and planners are knowledgeable and can respond to questions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0713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5CCE3-B557-F3BE-C618-2A611E648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Q10: What are your top two priorities for the AAC to accomplish in the next two to three years?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494A33-A315-8149-D341-A304390FA1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t">
              <a:buFont typeface="Wingdings" panose="05000000000000000000" pitchFamily="2" charset="2"/>
              <a:buChar char="Ø"/>
            </a:pPr>
            <a:r>
              <a:rPr lang="en-US" sz="2000" dirty="0"/>
              <a:t>Keep agriculture thriving on the coast for future generations; help shape the future of agriculture in the County; recommend revisions to policies and regulations to promote agriculture</a:t>
            </a:r>
          </a:p>
          <a:p>
            <a:pPr fontAlgn="t">
              <a:buFont typeface="Wingdings" panose="05000000000000000000" pitchFamily="2" charset="2"/>
              <a:buChar char="Ø"/>
            </a:pPr>
            <a:r>
              <a:rPr lang="en-US" sz="2000" dirty="0"/>
              <a:t>Work more effectively with the County: “Be a committee that the County wants to work with and is respectful of our input.”</a:t>
            </a:r>
          </a:p>
          <a:p>
            <a:pPr fontAlgn="t">
              <a:buFont typeface="Wingdings" panose="05000000000000000000" pitchFamily="2" charset="2"/>
              <a:buChar char="Ø"/>
            </a:pPr>
            <a:r>
              <a:rPr lang="en-US" sz="2000" dirty="0"/>
              <a:t>Improve connections to the community, be responsive to local needs. Serve as a resource to farmers, etc. in dealing with the Planning Department.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087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A56A1-830D-4231-E1C6-0D3A90FBD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Overall Themes from Survey Responses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A6BA17-9C96-4445-3BE2-98A270CFD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87857"/>
            <a:ext cx="8596668" cy="425350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</a:rPr>
              <a:t>Desire to promote and support agriculture in the County and serve stakeholders; desire to be useful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</a:rPr>
              <a:t>Need for role clarification overall and regarding specific projects (some feel the Commission is overreaching in its role, others feel that the Commission has been limited in its role)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</a:rPr>
              <a:t>Need for improved meeting processes and training/knowledge for both County staff and Commission members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>
                <a:solidFill>
                  <a:schemeClr val="tx1"/>
                </a:solidFill>
              </a:rPr>
              <a:t>Need for collaboration and respect among the County, the AAC and stakeholders 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70889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713B7-1E49-5B62-03C0-6B5416A88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Q1: How long have you been on the AAC?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C7F2B12-1DC9-6647-8A10-9BC058FEA57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6552" y="1870406"/>
            <a:ext cx="7726112" cy="3933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753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33B15D33-656A-4187-6AEC-E5A721A1E5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50969" y="2712027"/>
            <a:ext cx="8670039" cy="1756625"/>
          </a:xfrm>
          <a:prstGeom prst="rect">
            <a:avLst/>
          </a:prstGeom>
        </p:spPr>
      </p:pic>
      <p:sp>
        <p:nvSpPr>
          <p:cNvPr id="4" name="Title">
            <a:extLst>
              <a:ext uri="{FF2B5EF4-FFF2-40B4-BE49-F238E27FC236}">
                <a16:creationId xmlns:a16="http://schemas.microsoft.com/office/drawing/2014/main" id="{9F2FF724-EFE5-2D52-BC60-985AB88AB2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863" y="609600"/>
            <a:ext cx="8596312" cy="1320800"/>
          </a:xfrm>
        </p:spPr>
        <p:txBody>
          <a:bodyPr/>
          <a:lstStyle/>
          <a:p>
            <a:r>
              <a:rPr lang="en-GB" dirty="0"/>
              <a:t>Q2: Are you a voting member or a non-voting member?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96087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26F04-43ED-88C5-9517-38460C943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Q3: Why did you join the AAC?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44F5D0-0039-2398-0624-36CD95CBEC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/>
              <a:t>To promote, support and protect agriculture in the County and on the coast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/>
              <a:t>Gain knowledge and understand development rules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/>
              <a:t>To provide my perspective and expertise to shape policies: long-term farming family, non-farmer, younger generation of farmers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/>
              <a:t>Legacy of family farm in the County</a:t>
            </a:r>
          </a:p>
        </p:txBody>
      </p:sp>
    </p:spTree>
    <p:extLst>
      <p:ext uri="{BB962C8B-B14F-4D97-AF65-F5344CB8AC3E}">
        <p14:creationId xmlns:p14="http://schemas.microsoft.com/office/powerpoint/2010/main" val="4003892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7A6EF-8348-E19B-3C75-A79629B86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Q4: How well do you understand your role as a member of the AAC?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E2FF35E-6474-1886-AB37-EBF9E98569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76611" y="2140527"/>
            <a:ext cx="7340660" cy="3747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6223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DB0E3-CA85-2BE3-632E-7542AB6C5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Q5: In your opinion, how effective is the AAC in the following areas:</a:t>
            </a:r>
            <a:br>
              <a:rPr lang="en-GB" dirty="0"/>
            </a:br>
            <a:r>
              <a:rPr lang="en-GB" dirty="0"/>
              <a:t> - Achieving its role and purpose</a:t>
            </a: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E1D87E4-A967-110F-8F44-A5C3616605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9767" y="2116958"/>
            <a:ext cx="8093678" cy="4131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4918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4674CC-7ABF-2CFA-5A25-A1A7B7E005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58CA7-5013-07DD-527A-92B063DA1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Q5: In your opinion, how effective is the AAC in the following areas:</a:t>
            </a:r>
            <a:br>
              <a:rPr lang="en-GB" dirty="0"/>
            </a:br>
            <a:r>
              <a:rPr lang="en-GB" dirty="0"/>
              <a:t> - Holding productive meetings</a:t>
            </a:r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9E08D4C-6C45-D396-9DF8-70942647F64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62445" y="2090436"/>
            <a:ext cx="8052955" cy="4110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2554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7BDE7-7952-FA79-396D-CCD50E861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Q6: What do you feel are the strengths and challenges of the AAC?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B6AD4D-FB83-1533-CAD5-A8E4F59241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t">
              <a:buNone/>
            </a:pPr>
            <a:r>
              <a:rPr lang="en-US" b="1" dirty="0"/>
              <a:t>Strengths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Passionate, hopeful and supportive of agriculture in the County</a:t>
            </a:r>
          </a:p>
          <a:p>
            <a:pPr fontAlgn="t">
              <a:buFont typeface="Wingdings" panose="05000000000000000000" pitchFamily="2" charset="2"/>
              <a:buChar char="Ø"/>
            </a:pPr>
            <a:r>
              <a:rPr lang="en-US" dirty="0"/>
              <a:t>Can share our opinions based on agriculture experience, history and knowledge</a:t>
            </a:r>
          </a:p>
          <a:p>
            <a:pPr fontAlgn="t">
              <a:buFont typeface="Wingdings" panose="05000000000000000000" pitchFamily="2" charset="2"/>
              <a:buChar char="Ø"/>
            </a:pPr>
            <a:r>
              <a:rPr lang="en-US" dirty="0"/>
              <a:t>Can seek input from and represent the local agriculture community, have a deep connection to local farmers</a:t>
            </a:r>
          </a:p>
          <a:p>
            <a:pPr fontAlgn="t">
              <a:buFont typeface="Wingdings" panose="05000000000000000000" pitchFamily="2" charset="2"/>
              <a:buChar char="Ø"/>
            </a:pPr>
            <a:r>
              <a:rPr lang="en-US" dirty="0"/>
              <a:t>Diverse group of individuals and perspectives representing many aspects of the agriculture community, place for diverse viewpoints to be voiced</a:t>
            </a:r>
          </a:p>
          <a:p>
            <a:pPr fontAlgn="t">
              <a:buFont typeface="Wingdings" panose="05000000000000000000" pitchFamily="2" charset="2"/>
              <a:buChar char="Ø"/>
            </a:pPr>
            <a:r>
              <a:rPr lang="en-US" dirty="0"/>
              <a:t>Proactively advise the County on ways to preserve agriculture (workshop)</a:t>
            </a:r>
          </a:p>
          <a:p>
            <a:pPr fontAlgn="t">
              <a:buFont typeface="Wingdings" panose="05000000000000000000" pitchFamily="2" charset="2"/>
              <a:buChar char="Ø"/>
            </a:pPr>
            <a:r>
              <a:rPr lang="en-US" dirty="0"/>
              <a:t>Members take meetings seriously and want the committee to be effective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48906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310</TotalTime>
  <Words>803</Words>
  <Application>Microsoft Office PowerPoint</Application>
  <PresentationFormat>Widescreen</PresentationFormat>
  <Paragraphs>56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Trebuchet MS</vt:lpstr>
      <vt:lpstr>Wingdings</vt:lpstr>
      <vt:lpstr>Wingdings 3</vt:lpstr>
      <vt:lpstr>Facet</vt:lpstr>
      <vt:lpstr>San Mateo County Agricultural Advisory Committee</vt:lpstr>
      <vt:lpstr>Overall Themes from Survey Responses</vt:lpstr>
      <vt:lpstr>Q1: How long have you been on the AAC?</vt:lpstr>
      <vt:lpstr>Q2: Are you a voting member or a non-voting member?</vt:lpstr>
      <vt:lpstr>Q3: Why did you join the AAC?</vt:lpstr>
      <vt:lpstr>Q4: How well do you understand your role as a member of the AAC?</vt:lpstr>
      <vt:lpstr>Q5: In your opinion, how effective is the AAC in the following areas:  - Achieving its role and purpose</vt:lpstr>
      <vt:lpstr>Q5: In your opinion, how effective is the AAC in the following areas:  - Holding productive meetings</vt:lpstr>
      <vt:lpstr>Q6: What do you feel are the strengths and challenges of the AAC?</vt:lpstr>
      <vt:lpstr>Q6: What do you feel are the strengths and challenges of the AAC?</vt:lpstr>
      <vt:lpstr>Q7: What can be done to improve the effectiveness of the AAC?</vt:lpstr>
      <vt:lpstr>Q8: What can be done to improve the AAC meetings?</vt:lpstr>
      <vt:lpstr>Q9: How can the AAC and County staff best work together to accomplish the AAC’s purpose?</vt:lpstr>
      <vt:lpstr>Q10: What are your top two priorities for the AAC to accomplish in the next two to three years?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Debbie Schechter</dc:creator>
  <cp:lastModifiedBy>Olivia Boo</cp:lastModifiedBy>
  <cp:revision>4</cp:revision>
  <dcterms:created xsi:type="dcterms:W3CDTF">2025-01-27T04:07:06Z</dcterms:created>
  <dcterms:modified xsi:type="dcterms:W3CDTF">2025-11-11T01:41:19Z</dcterms:modified>
</cp:coreProperties>
</file>