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 id="289" r:id="rId37"/>
    <p:sldId id="292" r:id="rId38"/>
  </p:sldIdLst>
  <p:sldSz cx="18288000" cy="10287000"/>
  <p:notesSz cx="6858000" cy="9144000"/>
  <p:embeddedFontLst>
    <p:embeddedFont>
      <p:font typeface="Cambria Math" panose="02040503050406030204" pitchFamily="18" charset="0"/>
      <p:regular r:id="rId39"/>
    </p:embeddedFont>
    <p:embeddedFont>
      <p:font typeface="TT Bells" panose="020B0604020202020204" charset="0"/>
      <p:regular r:id="rId40"/>
    </p:embeddedFont>
    <p:embeddedFont>
      <p:font typeface="TT Bells Bold" panose="020B0604020202020204" charset="0"/>
      <p:regular r:id="rId41"/>
    </p:embeddedFont>
    <p:embeddedFont>
      <p:font typeface="TT Bells Bold Italics" panose="020B0604020202020204" charset="0"/>
      <p:regular r:id="rId42"/>
    </p:embeddedFont>
    <p:embeddedFont>
      <p:font typeface="TT Bells Italics"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76" y="4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gjla.nationbuilder.com/team" TargetMode="External"/><Relationship Id="rId2" Type="http://schemas.openxmlformats.org/officeDocument/2006/relationships/hyperlink" Target="https://www.smchealth.org/health-equity-initiatives" TargetMode="External"/><Relationship Id="rId1" Type="http://schemas.openxmlformats.org/officeDocument/2006/relationships/slideLayout" Target="../slideLayouts/slideLayout7.xml"/><Relationship Id="rId4" Type="http://schemas.openxmlformats.org/officeDocument/2006/relationships/hyperlink" Target="https://sanmateopride.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transequality.org/" TargetMode="External"/><Relationship Id="rId2" Type="http://schemas.openxmlformats.org/officeDocument/2006/relationships/hyperlink" Target="https://www.glaad.org/publications/transgendervictimsofcrime" TargetMode="External"/><Relationship Id="rId1" Type="http://schemas.openxmlformats.org/officeDocument/2006/relationships/slideLayout" Target="../slideLayouts/slideLayout7.xml"/><Relationship Id="rId5" Type="http://schemas.openxmlformats.org/officeDocument/2006/relationships/hyperlink" Target="https://tdor.translivesmatter.info/reports/tdor2023?country=all&amp;category=all&amp;view=list&amp;filter=" TargetMode="External"/><Relationship Id="rId4" Type="http://schemas.openxmlformats.org/officeDocument/2006/relationships/hyperlink" Target="https://www.hrc.org/resources/fatal-violence-against-the-transgender-and-gender-expansive-community-in-2024"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5405051" y="403874"/>
            <a:ext cx="1849930" cy="8854426"/>
            <a:chOff x="0" y="0"/>
            <a:chExt cx="2466574" cy="11805902"/>
          </a:xfrm>
        </p:grpSpPr>
        <p:sp>
          <p:nvSpPr>
            <p:cNvPr id="3" name="Freeform 3"/>
            <p:cNvSpPr/>
            <p:nvPr/>
          </p:nvSpPr>
          <p:spPr>
            <a:xfrm>
              <a:off x="5759" y="7298323"/>
              <a:ext cx="2460815" cy="4507578"/>
            </a:xfrm>
            <a:custGeom>
              <a:avLst/>
              <a:gdLst/>
              <a:ahLst/>
              <a:cxnLst/>
              <a:rect l="l" t="t" r="r" b="b"/>
              <a:pathLst>
                <a:path w="2460815" h="4507578">
                  <a:moveTo>
                    <a:pt x="0" y="0"/>
                  </a:moveTo>
                  <a:lnTo>
                    <a:pt x="2460815" y="0"/>
                  </a:lnTo>
                  <a:lnTo>
                    <a:pt x="2460815" y="4507579"/>
                  </a:lnTo>
                  <a:lnTo>
                    <a:pt x="0" y="4507579"/>
                  </a:lnTo>
                  <a:lnTo>
                    <a:pt x="0" y="0"/>
                  </a:lnTo>
                  <a:close/>
                </a:path>
              </a:pathLst>
            </a:custGeom>
            <a:blipFill>
              <a:blip r:embed="rId2"/>
              <a:stretch>
                <a:fillRect t="-3493"/>
              </a:stretch>
            </a:blipFill>
          </p:spPr>
          <p:txBody>
            <a:bodyPr/>
            <a:lstStyle/>
            <a:p>
              <a:endParaRPr lang="en-US"/>
            </a:p>
          </p:txBody>
        </p:sp>
        <p:sp>
          <p:nvSpPr>
            <p:cNvPr id="4" name="Freeform 4"/>
            <p:cNvSpPr/>
            <p:nvPr/>
          </p:nvSpPr>
          <p:spPr>
            <a:xfrm>
              <a:off x="0" y="3623846"/>
              <a:ext cx="2460815" cy="4507578"/>
            </a:xfrm>
            <a:custGeom>
              <a:avLst/>
              <a:gdLst/>
              <a:ahLst/>
              <a:cxnLst/>
              <a:rect l="l" t="t" r="r" b="b"/>
              <a:pathLst>
                <a:path w="2460815" h="4507578">
                  <a:moveTo>
                    <a:pt x="0" y="0"/>
                  </a:moveTo>
                  <a:lnTo>
                    <a:pt x="2460815" y="0"/>
                  </a:lnTo>
                  <a:lnTo>
                    <a:pt x="2460815" y="4507579"/>
                  </a:lnTo>
                  <a:lnTo>
                    <a:pt x="0" y="4507579"/>
                  </a:lnTo>
                  <a:lnTo>
                    <a:pt x="0" y="0"/>
                  </a:lnTo>
                  <a:close/>
                </a:path>
              </a:pathLst>
            </a:custGeom>
            <a:blipFill>
              <a:blip r:embed="rId2"/>
              <a:stretch>
                <a:fillRect t="-3493"/>
              </a:stretch>
            </a:blipFill>
          </p:spPr>
          <p:txBody>
            <a:bodyPr/>
            <a:lstStyle/>
            <a:p>
              <a:endParaRPr lang="en-US"/>
            </a:p>
          </p:txBody>
        </p:sp>
        <p:sp>
          <p:nvSpPr>
            <p:cNvPr id="5" name="Freeform 5"/>
            <p:cNvSpPr/>
            <p:nvPr/>
          </p:nvSpPr>
          <p:spPr>
            <a:xfrm>
              <a:off x="5759" y="0"/>
              <a:ext cx="2460815" cy="4507578"/>
            </a:xfrm>
            <a:custGeom>
              <a:avLst/>
              <a:gdLst/>
              <a:ahLst/>
              <a:cxnLst/>
              <a:rect l="l" t="t" r="r" b="b"/>
              <a:pathLst>
                <a:path w="2460815" h="4507578">
                  <a:moveTo>
                    <a:pt x="0" y="0"/>
                  </a:moveTo>
                  <a:lnTo>
                    <a:pt x="2460815" y="0"/>
                  </a:lnTo>
                  <a:lnTo>
                    <a:pt x="2460815" y="4507578"/>
                  </a:lnTo>
                  <a:lnTo>
                    <a:pt x="0" y="4507578"/>
                  </a:lnTo>
                  <a:lnTo>
                    <a:pt x="0" y="0"/>
                  </a:lnTo>
                  <a:close/>
                </a:path>
              </a:pathLst>
            </a:custGeom>
            <a:blipFill>
              <a:blip r:embed="rId2"/>
              <a:stretch>
                <a:fillRect t="-3493"/>
              </a:stretch>
            </a:blipFill>
          </p:spPr>
          <p:txBody>
            <a:bodyPr/>
            <a:lstStyle/>
            <a:p>
              <a:endParaRPr lang="en-US"/>
            </a:p>
          </p:txBody>
        </p:sp>
      </p:grpSp>
      <p:sp>
        <p:nvSpPr>
          <p:cNvPr id="6" name="TextBox 6"/>
          <p:cNvSpPr txBox="1"/>
          <p:nvPr/>
        </p:nvSpPr>
        <p:spPr>
          <a:xfrm>
            <a:off x="3807761" y="2642788"/>
            <a:ext cx="10663840" cy="5578447"/>
          </a:xfrm>
          <a:prstGeom prst="rect">
            <a:avLst/>
          </a:prstGeom>
        </p:spPr>
        <p:txBody>
          <a:bodyPr lIns="0" tIns="0" rIns="0" bIns="0" rtlCol="0" anchor="t">
            <a:spAutoFit/>
          </a:bodyPr>
          <a:lstStyle/>
          <a:p>
            <a:pPr algn="ctr">
              <a:lnSpc>
                <a:spcPts val="11054"/>
              </a:lnSpc>
            </a:pPr>
            <a:r>
              <a:rPr lang="en-US" sz="8503" b="1" spc="1088">
                <a:solidFill>
                  <a:srgbClr val="FFFFFF"/>
                </a:solidFill>
                <a:latin typeface="TT Bells Bold"/>
                <a:ea typeface="TT Bells Bold"/>
                <a:cs typeface="TT Bells Bold"/>
                <a:sym typeface="TT Bells Bold"/>
              </a:rPr>
              <a:t>Transgender Day of Remembrance </a:t>
            </a:r>
          </a:p>
          <a:p>
            <a:pPr marL="0" lvl="1" indent="0" algn="ctr">
              <a:lnSpc>
                <a:spcPts val="11054"/>
              </a:lnSpc>
              <a:spcBef>
                <a:spcPct val="0"/>
              </a:spcBef>
            </a:pPr>
            <a:r>
              <a:rPr lang="en-US" sz="8503" b="1" spc="1088">
                <a:solidFill>
                  <a:srgbClr val="FFFFFF"/>
                </a:solidFill>
                <a:latin typeface="TT Bells Bold"/>
                <a:ea typeface="TT Bells Bold"/>
                <a:cs typeface="TT Bells Bold"/>
                <a:sym typeface="TT Bells Bold"/>
              </a:rPr>
              <a:t>2025</a:t>
            </a:r>
          </a:p>
        </p:txBody>
      </p:sp>
      <p:sp>
        <p:nvSpPr>
          <p:cNvPr id="7" name="TextBox 7"/>
          <p:cNvSpPr txBox="1"/>
          <p:nvPr/>
        </p:nvSpPr>
        <p:spPr>
          <a:xfrm>
            <a:off x="5960742" y="8870529"/>
            <a:ext cx="6357878" cy="600755"/>
          </a:xfrm>
          <a:prstGeom prst="rect">
            <a:avLst/>
          </a:prstGeom>
        </p:spPr>
        <p:txBody>
          <a:bodyPr lIns="0" tIns="0" rIns="0" bIns="0" rtlCol="0" anchor="t">
            <a:spAutoFit/>
          </a:bodyPr>
          <a:lstStyle/>
          <a:p>
            <a:pPr algn="ctr">
              <a:lnSpc>
                <a:spcPts val="4809"/>
              </a:lnSpc>
            </a:pPr>
            <a:r>
              <a:rPr lang="en-US" sz="3699" spc="255">
                <a:solidFill>
                  <a:srgbClr val="000000"/>
                </a:solidFill>
                <a:latin typeface="TT Bells"/>
                <a:ea typeface="TT Bells"/>
                <a:cs typeface="TT Bells"/>
                <a:sym typeface="TT Bells"/>
              </a:rPr>
              <a:t>San Mateo County</a:t>
            </a:r>
          </a:p>
        </p:txBody>
      </p:sp>
      <p:grpSp>
        <p:nvGrpSpPr>
          <p:cNvPr id="8" name="Group 8"/>
          <p:cNvGrpSpPr/>
          <p:nvPr/>
        </p:nvGrpSpPr>
        <p:grpSpPr>
          <a:xfrm>
            <a:off x="1024381" y="403874"/>
            <a:ext cx="1849930" cy="8854426"/>
            <a:chOff x="0" y="0"/>
            <a:chExt cx="2466574" cy="11805902"/>
          </a:xfrm>
        </p:grpSpPr>
        <p:sp>
          <p:nvSpPr>
            <p:cNvPr id="9" name="Freeform 9"/>
            <p:cNvSpPr/>
            <p:nvPr/>
          </p:nvSpPr>
          <p:spPr>
            <a:xfrm>
              <a:off x="5759" y="7298323"/>
              <a:ext cx="2460815" cy="4507578"/>
            </a:xfrm>
            <a:custGeom>
              <a:avLst/>
              <a:gdLst/>
              <a:ahLst/>
              <a:cxnLst/>
              <a:rect l="l" t="t" r="r" b="b"/>
              <a:pathLst>
                <a:path w="2460815" h="4507578">
                  <a:moveTo>
                    <a:pt x="0" y="0"/>
                  </a:moveTo>
                  <a:lnTo>
                    <a:pt x="2460815" y="0"/>
                  </a:lnTo>
                  <a:lnTo>
                    <a:pt x="2460815" y="4507579"/>
                  </a:lnTo>
                  <a:lnTo>
                    <a:pt x="0" y="4507579"/>
                  </a:lnTo>
                  <a:lnTo>
                    <a:pt x="0" y="0"/>
                  </a:lnTo>
                  <a:close/>
                </a:path>
              </a:pathLst>
            </a:custGeom>
            <a:blipFill>
              <a:blip r:embed="rId2"/>
              <a:stretch>
                <a:fillRect t="-3493"/>
              </a:stretch>
            </a:blipFill>
          </p:spPr>
          <p:txBody>
            <a:bodyPr/>
            <a:lstStyle/>
            <a:p>
              <a:endParaRPr lang="en-US"/>
            </a:p>
          </p:txBody>
        </p:sp>
        <p:sp>
          <p:nvSpPr>
            <p:cNvPr id="10" name="Freeform 10"/>
            <p:cNvSpPr/>
            <p:nvPr/>
          </p:nvSpPr>
          <p:spPr>
            <a:xfrm>
              <a:off x="0" y="3623846"/>
              <a:ext cx="2460815" cy="4507578"/>
            </a:xfrm>
            <a:custGeom>
              <a:avLst/>
              <a:gdLst/>
              <a:ahLst/>
              <a:cxnLst/>
              <a:rect l="l" t="t" r="r" b="b"/>
              <a:pathLst>
                <a:path w="2460815" h="4507578">
                  <a:moveTo>
                    <a:pt x="0" y="0"/>
                  </a:moveTo>
                  <a:lnTo>
                    <a:pt x="2460815" y="0"/>
                  </a:lnTo>
                  <a:lnTo>
                    <a:pt x="2460815" y="4507579"/>
                  </a:lnTo>
                  <a:lnTo>
                    <a:pt x="0" y="4507579"/>
                  </a:lnTo>
                  <a:lnTo>
                    <a:pt x="0" y="0"/>
                  </a:lnTo>
                  <a:close/>
                </a:path>
              </a:pathLst>
            </a:custGeom>
            <a:blipFill>
              <a:blip r:embed="rId2"/>
              <a:stretch>
                <a:fillRect t="-3493"/>
              </a:stretch>
            </a:blipFill>
          </p:spPr>
          <p:txBody>
            <a:bodyPr/>
            <a:lstStyle/>
            <a:p>
              <a:endParaRPr lang="en-US"/>
            </a:p>
          </p:txBody>
        </p:sp>
        <p:sp>
          <p:nvSpPr>
            <p:cNvPr id="11" name="Freeform 11"/>
            <p:cNvSpPr/>
            <p:nvPr/>
          </p:nvSpPr>
          <p:spPr>
            <a:xfrm>
              <a:off x="5759" y="0"/>
              <a:ext cx="2460815" cy="4507578"/>
            </a:xfrm>
            <a:custGeom>
              <a:avLst/>
              <a:gdLst/>
              <a:ahLst/>
              <a:cxnLst/>
              <a:rect l="l" t="t" r="r" b="b"/>
              <a:pathLst>
                <a:path w="2460815" h="4507578">
                  <a:moveTo>
                    <a:pt x="0" y="0"/>
                  </a:moveTo>
                  <a:lnTo>
                    <a:pt x="2460815" y="0"/>
                  </a:lnTo>
                  <a:lnTo>
                    <a:pt x="2460815" y="4507578"/>
                  </a:lnTo>
                  <a:lnTo>
                    <a:pt x="0" y="4507578"/>
                  </a:lnTo>
                  <a:lnTo>
                    <a:pt x="0" y="0"/>
                  </a:lnTo>
                  <a:close/>
                </a:path>
              </a:pathLst>
            </a:custGeom>
            <a:blipFill>
              <a:blip r:embed="rId2"/>
              <a:stretch>
                <a:fillRect t="-3493"/>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64702"/>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15466" r="-15466"/>
              </a:stretch>
            </a:blipFill>
          </p:spPr>
          <p:txBody>
            <a:bodyPr/>
            <a:lstStyle/>
            <a:p>
              <a:endParaRPr lang="en-US"/>
            </a:p>
          </p:txBody>
        </p:sp>
      </p:grpSp>
      <p:sp>
        <p:nvSpPr>
          <p:cNvPr id="4" name="TextBox 4"/>
          <p:cNvSpPr txBox="1"/>
          <p:nvPr/>
        </p:nvSpPr>
        <p:spPr>
          <a:xfrm>
            <a:off x="10045361" y="2598938"/>
            <a:ext cx="6797921" cy="104133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 Ra’lasia Wright</a:t>
            </a:r>
          </a:p>
        </p:txBody>
      </p:sp>
      <p:sp>
        <p:nvSpPr>
          <p:cNvPr id="5" name="TextBox 5"/>
          <p:cNvSpPr txBox="1"/>
          <p:nvPr/>
        </p:nvSpPr>
        <p:spPr>
          <a:xfrm>
            <a:off x="630968" y="5950701"/>
            <a:ext cx="17026064" cy="4031431"/>
          </a:xfrm>
          <a:prstGeom prst="rect">
            <a:avLst/>
          </a:prstGeom>
        </p:spPr>
        <p:txBody>
          <a:bodyPr lIns="0" tIns="0" rIns="0" bIns="0" rtlCol="0" anchor="t">
            <a:spAutoFit/>
          </a:bodyPr>
          <a:lstStyle/>
          <a:p>
            <a:pPr algn="l">
              <a:lnSpc>
                <a:spcPts val="4620"/>
              </a:lnSpc>
            </a:pPr>
            <a:r>
              <a:rPr lang="en-US" sz="3300" b="1" dirty="0" err="1">
                <a:solidFill>
                  <a:srgbClr val="000000"/>
                </a:solidFill>
                <a:latin typeface="TT Bells Bold"/>
                <a:ea typeface="TT Bells Bold"/>
                <a:cs typeface="TT Bells Bold"/>
                <a:sym typeface="TT Bells Bold"/>
              </a:rPr>
              <a:t>Ra’lasia</a:t>
            </a:r>
            <a:r>
              <a:rPr lang="en-US" sz="3300" dirty="0">
                <a:solidFill>
                  <a:srgbClr val="000000"/>
                </a:solidFill>
                <a:latin typeface="TT Bells"/>
                <a:ea typeface="TT Bells"/>
                <a:cs typeface="TT Bells"/>
                <a:sym typeface="TT Bells"/>
              </a:rPr>
              <a:t>, a 25-year-old transgender woman from Minneapolis, was a loyal friend who “just wanted to make sure everyone was good.” She built a strong chosen family within the trans community and was remembered as someone who “paved the way” for others.</a:t>
            </a:r>
          </a:p>
          <a:p>
            <a:pPr algn="l">
              <a:lnSpc>
                <a:spcPts val="4620"/>
              </a:lnSpc>
              <a:spcBef>
                <a:spcPct val="0"/>
              </a:spcBef>
            </a:pPr>
            <a:endParaRPr lang="en-US" sz="3300" dirty="0">
              <a:solidFill>
                <a:srgbClr val="000000"/>
              </a:solidFill>
              <a:latin typeface="TT Bells"/>
              <a:ea typeface="TT Bells"/>
              <a:cs typeface="TT Bells"/>
              <a:sym typeface="TT Bells"/>
            </a:endParaRPr>
          </a:p>
          <a:p>
            <a:pPr algn="l">
              <a:lnSpc>
                <a:spcPts val="4549"/>
              </a:lnSpc>
              <a:spcBef>
                <a:spcPct val="0"/>
              </a:spcBef>
            </a:pPr>
            <a:r>
              <a:rPr lang="en-US" sz="3249" dirty="0">
                <a:solidFill>
                  <a:srgbClr val="000000"/>
                </a:solidFill>
                <a:latin typeface="TT Bells"/>
                <a:ea typeface="TT Bells"/>
                <a:cs typeface="TT Bells"/>
                <a:sym typeface="TT Bells"/>
              </a:rPr>
              <a:t>On December 1, 2024, </a:t>
            </a:r>
            <a:r>
              <a:rPr lang="en-US" sz="3249" dirty="0" err="1">
                <a:solidFill>
                  <a:srgbClr val="000000"/>
                </a:solidFill>
                <a:latin typeface="TT Bells"/>
                <a:ea typeface="TT Bells"/>
                <a:cs typeface="TT Bells"/>
                <a:sym typeface="TT Bells"/>
              </a:rPr>
              <a:t>Ra’alasia</a:t>
            </a:r>
            <a:r>
              <a:rPr lang="en-US" sz="3249" dirty="0">
                <a:solidFill>
                  <a:srgbClr val="000000"/>
                </a:solidFill>
                <a:latin typeface="TT Bells"/>
                <a:ea typeface="TT Bells"/>
                <a:cs typeface="TT Bells"/>
                <a:sym typeface="TT Bells"/>
              </a:rPr>
              <a:t> was found murdered near Powderhorn Park after friends tracked her phone following an iPhone SOS alert. No arrests have been made.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461379" y="2894553"/>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Cam Thompson</a:t>
            </a:r>
          </a:p>
        </p:txBody>
      </p:sp>
      <p:sp>
        <p:nvSpPr>
          <p:cNvPr id="3" name="TextBox 3"/>
          <p:cNvSpPr txBox="1"/>
          <p:nvPr/>
        </p:nvSpPr>
        <p:spPr>
          <a:xfrm>
            <a:off x="630968" y="6000330"/>
            <a:ext cx="17026064" cy="404971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Cam </a:t>
            </a:r>
            <a:r>
              <a:rPr lang="en-US" sz="3300">
                <a:solidFill>
                  <a:srgbClr val="000000"/>
                </a:solidFill>
                <a:latin typeface="TT Bells"/>
                <a:ea typeface="TT Bells"/>
                <a:cs typeface="TT Bells"/>
                <a:sym typeface="TT Bells"/>
              </a:rPr>
              <a:t>was an 18-year-old transgender woman from Tuscaloosa, AL, remembered by her aunt for her beautiful, contagious smile. A recent Job Corps graduate, she was preparing to begin college and looking forward to her future.</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December 16, 2024, Cam was murdered. A minor has been arrested &amp; charged as an adult in her murder. Her family believes it was a hate crime, but Alabama’s hate crime law does not include protections for gender identity.</a:t>
            </a:r>
          </a:p>
        </p:txBody>
      </p:sp>
      <p:grpSp>
        <p:nvGrpSpPr>
          <p:cNvPr id="4" name="Group 4"/>
          <p:cNvGrpSpPr/>
          <p:nvPr/>
        </p:nvGrpSpPr>
        <p:grpSpPr>
          <a:xfrm>
            <a:off x="3897630" y="517447"/>
            <a:ext cx="5246370" cy="5246370"/>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3932" b="-3932"/>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4125" b="-4125"/>
              </a:stretch>
            </a:blipFill>
          </p:spPr>
          <p:txBody>
            <a:bodyPr/>
            <a:lstStyle/>
            <a:p>
              <a:endParaRPr lang="en-US"/>
            </a:p>
          </p:txBody>
        </p:sp>
      </p:grpSp>
      <p:sp>
        <p:nvSpPr>
          <p:cNvPr id="4" name="TextBox 4"/>
          <p:cNvSpPr txBox="1"/>
          <p:nvPr/>
        </p:nvSpPr>
        <p:spPr>
          <a:xfrm>
            <a:off x="10461379"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Tahiry Broom</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Tahiry, </a:t>
            </a:r>
            <a:r>
              <a:rPr lang="en-US" sz="3300">
                <a:solidFill>
                  <a:srgbClr val="000000"/>
                </a:solidFill>
                <a:latin typeface="TT Bells"/>
                <a:ea typeface="TT Bells"/>
                <a:cs typeface="TT Bells"/>
                <a:sym typeface="TT Bells"/>
              </a:rPr>
              <a:t>a 29-year-old transgender woman from Southfield, MI, was beloved in the LGBTQ+ community. Vibrant, confident, and kindhearted, she loved her friends and family deeply and was known for her generosity and zest for life.</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February 9, Tahiry was murdered after an argument with Robert Ridges III. He has been charged with second-degree murder in connection with her death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8745" r="-8745"/>
              </a:stretch>
            </a:blipFill>
          </p:spPr>
          <p:txBody>
            <a:bodyPr/>
            <a:lstStyle/>
            <a:p>
              <a:endParaRPr lang="en-US"/>
            </a:p>
          </p:txBody>
        </p:sp>
      </p:grpSp>
      <p:sp>
        <p:nvSpPr>
          <p:cNvPr id="4" name="TextBox 4"/>
          <p:cNvSpPr txBox="1"/>
          <p:nvPr/>
        </p:nvSpPr>
        <p:spPr>
          <a:xfrm>
            <a:off x="10461379"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Sam Nordquist</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Sam </a:t>
            </a:r>
            <a:r>
              <a:rPr lang="en-US" sz="3300">
                <a:solidFill>
                  <a:srgbClr val="000000"/>
                </a:solidFill>
                <a:latin typeface="TT Bells"/>
                <a:ea typeface="TT Bells"/>
                <a:cs typeface="TT Bells"/>
                <a:sym typeface="TT Bells"/>
              </a:rPr>
              <a:t>was a 24-year-old transgender man from Oakdale, MI. His mother described him as an “amazing person who was always on the go.” He cared for vulnerable adults and dedicated his time to helping others. </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After leaving Michigan, Sam was murdered on February 14, 2024, in New York State. Seven individuals have since pleaded guilty in connection with his death.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2465" r="-2465"/>
              </a:stretch>
            </a:blipFill>
          </p:spPr>
          <p:txBody>
            <a:bodyPr/>
            <a:lstStyle/>
            <a:p>
              <a:endParaRPr lang="en-US"/>
            </a:p>
          </p:txBody>
        </p:sp>
      </p:grpSp>
      <p:sp>
        <p:nvSpPr>
          <p:cNvPr id="4" name="TextBox 4"/>
          <p:cNvSpPr txBox="1"/>
          <p:nvPr/>
        </p:nvSpPr>
        <p:spPr>
          <a:xfrm>
            <a:off x="10461379" y="1524580"/>
            <a:ext cx="6797921" cy="317495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Ervianna “Baydee” Johnson</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Ervianna</a:t>
            </a:r>
            <a:r>
              <a:rPr lang="en-US" sz="3300">
                <a:solidFill>
                  <a:srgbClr val="000000"/>
                </a:solidFill>
                <a:latin typeface="TT Bells"/>
                <a:ea typeface="TT Bells"/>
                <a:cs typeface="TT Bells"/>
                <a:sym typeface="TT Bells"/>
              </a:rPr>
              <a:t> was a 25-year-old transgender woman from Tabor, North Carolina. Friends said her presence always brought joy. Known for her hip-hop majorette competitions, epic drop split, and vibrant personality, she was also deeply family-centered. </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February 19, 2025, Ervianna was found murdered near her home. Her death is currently under investigation by the Columbus County Sheriff’s Office.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1720" b="-1720"/>
              </a:stretch>
            </a:blipFill>
          </p:spPr>
          <p:txBody>
            <a:bodyPr/>
            <a:lstStyle/>
            <a:p>
              <a:endParaRPr lang="en-US"/>
            </a:p>
          </p:txBody>
        </p:sp>
      </p:grpSp>
      <p:sp>
        <p:nvSpPr>
          <p:cNvPr id="4" name="TextBox 4"/>
          <p:cNvSpPr txBox="1"/>
          <p:nvPr/>
        </p:nvSpPr>
        <p:spPr>
          <a:xfrm>
            <a:off x="10196640" y="2057972"/>
            <a:ext cx="6797921" cy="2108170"/>
          </a:xfrm>
          <a:prstGeom prst="rect">
            <a:avLst/>
          </a:prstGeom>
        </p:spPr>
        <p:txBody>
          <a:bodyPr lIns="0" tIns="0" rIns="0" bIns="0" rtlCol="0" anchor="t">
            <a:spAutoFit/>
          </a:bodyPr>
          <a:lstStyle/>
          <a:p>
            <a:pPr algn="ctr">
              <a:lnSpc>
                <a:spcPts val="8450"/>
              </a:lnSpc>
            </a:pPr>
            <a:r>
              <a:rPr lang="en-US" sz="6500" b="1">
                <a:solidFill>
                  <a:srgbClr val="F2F1EF"/>
                </a:solidFill>
                <a:latin typeface="TT Bells Bold"/>
                <a:ea typeface="TT Bells Bold"/>
                <a:cs typeface="TT Bells Bold"/>
                <a:sym typeface="TT Bells Bold"/>
              </a:rPr>
              <a:t>Amyri</a:t>
            </a:r>
          </a:p>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Dior</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Amyri </a:t>
            </a:r>
            <a:r>
              <a:rPr lang="en-US" sz="3300">
                <a:solidFill>
                  <a:srgbClr val="000000"/>
                </a:solidFill>
                <a:latin typeface="TT Bells"/>
                <a:ea typeface="TT Bells"/>
                <a:cs typeface="TT Bells"/>
                <a:sym typeface="TT Bells"/>
              </a:rPr>
              <a:t>was a 23-year-old transgender woman from Milwaukee, WI.  Remembered as a “good soul,” she loved to sing, dance, and simply be herself. Her kindness, joy, and vibrant energy are cherished by her family, friends, and community members.</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 On February 21, Amyri was murdered, and her family believes it was motivated by her gender identity. David Steed has been arrested and charged with first-degree murder.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7286" r="-7286"/>
              </a:stretch>
            </a:blipFill>
          </p:spPr>
          <p:txBody>
            <a:bodyPr/>
            <a:lstStyle/>
            <a:p>
              <a:endParaRPr lang="en-US"/>
            </a:p>
          </p:txBody>
        </p:sp>
      </p:grpSp>
      <p:sp>
        <p:nvSpPr>
          <p:cNvPr id="4" name="TextBox 4"/>
          <p:cNvSpPr txBox="1"/>
          <p:nvPr/>
        </p:nvSpPr>
        <p:spPr>
          <a:xfrm>
            <a:off x="10196640" y="2057972"/>
            <a:ext cx="6797921" cy="2108170"/>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Linda Becerra Moran</a:t>
            </a:r>
          </a:p>
        </p:txBody>
      </p:sp>
      <p:sp>
        <p:nvSpPr>
          <p:cNvPr id="5" name="TextBox 5"/>
          <p:cNvSpPr txBox="1"/>
          <p:nvPr/>
        </p:nvSpPr>
        <p:spPr>
          <a:xfrm>
            <a:off x="630968" y="6000330"/>
            <a:ext cx="17026064" cy="404971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Linda</a:t>
            </a:r>
            <a:r>
              <a:rPr lang="en-US" sz="3300">
                <a:solidFill>
                  <a:srgbClr val="000000"/>
                </a:solidFill>
                <a:latin typeface="TT Bells"/>
                <a:ea typeface="TT Bells"/>
                <a:cs typeface="TT Bells"/>
                <a:sym typeface="TT Bells"/>
              </a:rPr>
              <a:t> was a 30-year-old transgender woman from Ecuador. While limited information is available, service providers report that she had relocated to Los Angeles and was devoutly Catholic. </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February 27, 2025, Linda reported experiencing a mental health crisis, prompting a 911 call for assistance. When she did not follow police commands, she was shot and killed. Her family has filed a civil lawsuit against the LAPD officers involved.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15416" b="-15416"/>
              </a:stretch>
            </a:blipFill>
          </p:spPr>
          <p:txBody>
            <a:bodyPr/>
            <a:lstStyle/>
            <a:p>
              <a:endParaRPr lang="en-US"/>
            </a:p>
          </p:txBody>
        </p:sp>
      </p:grpSp>
      <p:sp>
        <p:nvSpPr>
          <p:cNvPr id="4" name="TextBox 4"/>
          <p:cNvSpPr txBox="1"/>
          <p:nvPr/>
        </p:nvSpPr>
        <p:spPr>
          <a:xfrm>
            <a:off x="10196640" y="2057972"/>
            <a:ext cx="6797921" cy="317495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Kaitoria Le’Cynthia Bankz ("Kai")</a:t>
            </a:r>
          </a:p>
        </p:txBody>
      </p:sp>
      <p:sp>
        <p:nvSpPr>
          <p:cNvPr id="5" name="TextBox 5"/>
          <p:cNvSpPr txBox="1"/>
          <p:nvPr/>
        </p:nvSpPr>
        <p:spPr>
          <a:xfrm>
            <a:off x="630968" y="6000330"/>
            <a:ext cx="17026064" cy="404971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Kai </a:t>
            </a:r>
            <a:r>
              <a:rPr lang="en-US" sz="3300">
                <a:solidFill>
                  <a:srgbClr val="000000"/>
                </a:solidFill>
                <a:latin typeface="TT Bells"/>
                <a:ea typeface="TT Bells"/>
                <a:cs typeface="TT Bells"/>
                <a:sym typeface="TT Bells"/>
              </a:rPr>
              <a:t>was a 31-year-old transgender woman from Autaugaville, AL, and a valued </a:t>
            </a:r>
            <a:r>
              <a:rPr lang="en-US" sz="3300" i="1">
                <a:solidFill>
                  <a:srgbClr val="000000"/>
                </a:solidFill>
                <a:latin typeface="TT Bells Italics"/>
                <a:ea typeface="TT Bells Italics"/>
                <a:cs typeface="TT Bells Italics"/>
                <a:sym typeface="TT Bells Italics"/>
              </a:rPr>
              <a:t>Knights and Orchids Society</a:t>
            </a:r>
            <a:r>
              <a:rPr lang="en-US" sz="3300">
                <a:solidFill>
                  <a:srgbClr val="000000"/>
                </a:solidFill>
                <a:latin typeface="TT Bells"/>
                <a:ea typeface="TT Bells"/>
                <a:cs typeface="TT Bells"/>
                <a:sym typeface="TT Bells"/>
              </a:rPr>
              <a:t> member. She worked in LGBTQ+ health and advocacy, loved Beyoncé, doing hair and nails, and was preparing to study psychology in college</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March 31, 2025, she was killed by an acquaintance who also injured her brother on Trans Day of Visibility. Kelman Merrel King turned himself in and was charged with murder and attempted murder.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12130" b="-12130"/>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Kelsey Elem</a:t>
            </a:r>
          </a:p>
        </p:txBody>
      </p:sp>
      <p:sp>
        <p:nvSpPr>
          <p:cNvPr id="5" name="TextBox 5"/>
          <p:cNvSpPr txBox="1"/>
          <p:nvPr/>
        </p:nvSpPr>
        <p:spPr>
          <a:xfrm>
            <a:off x="630968" y="6000330"/>
            <a:ext cx="17026064" cy="3512885"/>
          </a:xfrm>
          <a:prstGeom prst="rect">
            <a:avLst/>
          </a:prstGeom>
        </p:spPr>
        <p:txBody>
          <a:bodyPr lIns="0" tIns="0" rIns="0" bIns="0" rtlCol="0" anchor="t">
            <a:spAutoFit/>
          </a:bodyPr>
          <a:lstStyle/>
          <a:p>
            <a:pPr algn="l">
              <a:lnSpc>
                <a:spcPts val="4620"/>
              </a:lnSpc>
              <a:spcBef>
                <a:spcPct val="0"/>
              </a:spcBef>
            </a:pPr>
            <a:r>
              <a:rPr lang="en-US" sz="3300" b="1" dirty="0">
                <a:solidFill>
                  <a:srgbClr val="000000"/>
                </a:solidFill>
                <a:latin typeface="TT Bells Bold"/>
                <a:ea typeface="TT Bells Bold"/>
                <a:cs typeface="TT Bells Bold"/>
                <a:sym typeface="TT Bells Bold"/>
              </a:rPr>
              <a:t>Kelsey </a:t>
            </a:r>
            <a:r>
              <a:rPr lang="en-US" sz="3300" dirty="0">
                <a:solidFill>
                  <a:srgbClr val="000000"/>
                </a:solidFill>
                <a:latin typeface="TT Bells"/>
                <a:ea typeface="TT Bells"/>
                <a:cs typeface="TT Bells"/>
                <a:sym typeface="TT Bells"/>
              </a:rPr>
              <a:t>was a 25-year-old transgender woman from St. Louis, MI, remembered as a passionate advocate for the trans community and a kind friend to all. A dedicated student at Duke University, she was admired for her strong work ethic.</a:t>
            </a:r>
          </a:p>
          <a:p>
            <a:pPr algn="l">
              <a:lnSpc>
                <a:spcPts val="4620"/>
              </a:lnSpc>
              <a:spcBef>
                <a:spcPct val="0"/>
              </a:spcBef>
            </a:pPr>
            <a:endParaRPr lang="en-US" sz="3300" dirty="0">
              <a:solidFill>
                <a:srgbClr val="000000"/>
              </a:solidFill>
              <a:latin typeface="TT Bells"/>
              <a:ea typeface="TT Bells"/>
              <a:cs typeface="TT Bells"/>
              <a:sym typeface="TT Bells"/>
            </a:endParaRPr>
          </a:p>
          <a:p>
            <a:pPr algn="l">
              <a:lnSpc>
                <a:spcPts val="4620"/>
              </a:lnSpc>
              <a:spcBef>
                <a:spcPct val="0"/>
              </a:spcBef>
            </a:pPr>
            <a:r>
              <a:rPr lang="en-US" sz="3300" dirty="0">
                <a:solidFill>
                  <a:srgbClr val="000000"/>
                </a:solidFill>
                <a:latin typeface="TT Bells"/>
                <a:ea typeface="TT Bells"/>
                <a:cs typeface="TT Bells"/>
                <a:sym typeface="TT Bells"/>
              </a:rPr>
              <a:t>Kelsey was murdered on April 24 by her ex-boyfriend, Martino Lewis, who has since been charged with her murder.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8522" r="-8522"/>
              </a:stretch>
            </a:blipFill>
          </p:spPr>
          <p:txBody>
            <a:bodyPr/>
            <a:lstStyle/>
            <a:p>
              <a:endParaRPr lang="en-US"/>
            </a:p>
          </p:txBody>
        </p:sp>
      </p:grpSp>
      <p:sp>
        <p:nvSpPr>
          <p:cNvPr id="4" name="TextBox 4"/>
          <p:cNvSpPr txBox="1"/>
          <p:nvPr/>
        </p:nvSpPr>
        <p:spPr>
          <a:xfrm>
            <a:off x="10083181" y="2057972"/>
            <a:ext cx="6797921" cy="2108170"/>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Shy'Parius Dupree</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spcBef>
                <a:spcPct val="0"/>
              </a:spcBef>
            </a:pPr>
            <a:r>
              <a:rPr lang="en-US" sz="3300" b="1">
                <a:solidFill>
                  <a:srgbClr val="000000"/>
                </a:solidFill>
                <a:latin typeface="TT Bells Bold"/>
                <a:ea typeface="TT Bells Bold"/>
                <a:cs typeface="TT Bells Bold"/>
                <a:sym typeface="TT Bells Bold"/>
              </a:rPr>
              <a:t>Shy’Parius </a:t>
            </a:r>
            <a:r>
              <a:rPr lang="en-US" sz="3300">
                <a:solidFill>
                  <a:srgbClr val="000000"/>
                </a:solidFill>
                <a:latin typeface="TT Bells"/>
                <a:ea typeface="TT Bells"/>
                <a:cs typeface="TT Bells"/>
                <a:sym typeface="TT Bells"/>
              </a:rPr>
              <a:t>was a 32-year-old transgender man from Memphis, TN. A devoted husband and father, he worked as a youth counselor, co-owned a small business with his wife, and advocated for the well-being of children. </a:t>
            </a:r>
          </a:p>
          <a:p>
            <a:pPr algn="l">
              <a:lnSpc>
                <a:spcPts val="4620"/>
              </a:lnSpc>
              <a:spcBef>
                <a:spcPct val="0"/>
              </a:spcBef>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May 17, 2025, Shy’Parius was found murdered. Details surrounding his death remain limited as the investigation continues.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801918" y="685387"/>
            <a:ext cx="16684164" cy="8916226"/>
            <a:chOff x="0" y="0"/>
            <a:chExt cx="22245552" cy="11888302"/>
          </a:xfrm>
        </p:grpSpPr>
        <p:sp>
          <p:nvSpPr>
            <p:cNvPr id="3" name="TextBox 3"/>
            <p:cNvSpPr txBox="1"/>
            <p:nvPr/>
          </p:nvSpPr>
          <p:spPr>
            <a:xfrm>
              <a:off x="1645167" y="1035061"/>
              <a:ext cx="16760951" cy="1484807"/>
            </a:xfrm>
            <a:prstGeom prst="rect">
              <a:avLst/>
            </a:prstGeom>
          </p:spPr>
          <p:txBody>
            <a:bodyPr lIns="0" tIns="0" rIns="0" bIns="0" rtlCol="0" anchor="t">
              <a:spAutoFit/>
            </a:bodyPr>
            <a:lstStyle/>
            <a:p>
              <a:pPr marL="0" lvl="1" indent="0" algn="ctr">
                <a:lnSpc>
                  <a:spcPts val="9099"/>
                </a:lnSpc>
                <a:spcBef>
                  <a:spcPct val="0"/>
                </a:spcBef>
              </a:pPr>
              <a:r>
                <a:rPr lang="en-US" sz="6999" b="1">
                  <a:solidFill>
                    <a:srgbClr val="F2F1EF"/>
                  </a:solidFill>
                  <a:latin typeface="TT Bells Bold"/>
                  <a:ea typeface="TT Bells Bold"/>
                  <a:cs typeface="TT Bells Bold"/>
                  <a:sym typeface="TT Bells Bold"/>
                </a:rPr>
                <a:t>Who is Transgender?</a:t>
              </a:r>
            </a:p>
          </p:txBody>
        </p:sp>
        <p:sp>
          <p:nvSpPr>
            <p:cNvPr id="4" name="Freeform 4"/>
            <p:cNvSpPr/>
            <p:nvPr/>
          </p:nvSpPr>
          <p:spPr>
            <a:xfrm>
              <a:off x="18406118" y="0"/>
              <a:ext cx="3839434" cy="3527480"/>
            </a:xfrm>
            <a:custGeom>
              <a:avLst/>
              <a:gdLst/>
              <a:ahLst/>
              <a:cxnLst/>
              <a:rect l="l" t="t" r="r" b="b"/>
              <a:pathLst>
                <a:path w="3839434" h="3527480">
                  <a:moveTo>
                    <a:pt x="0" y="0"/>
                  </a:moveTo>
                  <a:lnTo>
                    <a:pt x="3839434" y="0"/>
                  </a:lnTo>
                  <a:lnTo>
                    <a:pt x="3839434" y="3527480"/>
                  </a:lnTo>
                  <a:lnTo>
                    <a:pt x="0" y="3527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0" y="2645359"/>
              <a:ext cx="20884830" cy="9242943"/>
            </a:xfrm>
            <a:prstGeom prst="rect">
              <a:avLst/>
            </a:prstGeom>
          </p:spPr>
          <p:txBody>
            <a:bodyPr lIns="0" tIns="0" rIns="0" bIns="0" rtlCol="0" anchor="t">
              <a:spAutoFit/>
            </a:bodyPr>
            <a:lstStyle/>
            <a:p>
              <a:pPr marL="777240" lvl="1" indent="-388620" algn="l">
                <a:lnSpc>
                  <a:spcPts val="6156"/>
                </a:lnSpc>
                <a:buFont typeface="Arial"/>
                <a:buChar char="•"/>
              </a:pPr>
              <a:r>
                <a:rPr lang="en-US" sz="3600">
                  <a:solidFill>
                    <a:srgbClr val="000000"/>
                  </a:solidFill>
                  <a:latin typeface="TT Bells"/>
                  <a:ea typeface="TT Bells"/>
                  <a:cs typeface="TT Bells"/>
                  <a:sym typeface="TT Bells"/>
                </a:rPr>
                <a:t>Individuals whose gender identity, expression, and/or lived experiences differ from the sex assigned to them at birth</a:t>
              </a:r>
            </a:p>
            <a:p>
              <a:pPr marL="777240" lvl="1" indent="-388620" algn="l">
                <a:lnSpc>
                  <a:spcPts val="6156"/>
                </a:lnSpc>
                <a:buFont typeface="Arial"/>
                <a:buChar char="•"/>
              </a:pPr>
              <a:r>
                <a:rPr lang="en-US" sz="3600" b="1">
                  <a:solidFill>
                    <a:srgbClr val="000000"/>
                  </a:solidFill>
                  <a:latin typeface="TT Bells Bold"/>
                  <a:ea typeface="TT Bells Bold"/>
                  <a:cs typeface="TT Bells Bold"/>
                  <a:sym typeface="TT Bells Bold"/>
                </a:rPr>
                <a:t>“Trans”</a:t>
              </a:r>
              <a:r>
                <a:rPr lang="en-US" sz="3600">
                  <a:solidFill>
                    <a:srgbClr val="000000"/>
                  </a:solidFill>
                  <a:latin typeface="TT Bells"/>
                  <a:ea typeface="TT Bells"/>
                  <a:cs typeface="TT Bells"/>
                  <a:sym typeface="TT Bells"/>
                </a:rPr>
                <a:t> is often used as shorthand for transgender</a:t>
              </a:r>
            </a:p>
            <a:p>
              <a:pPr marL="777240" lvl="1" indent="-388620" algn="l">
                <a:lnSpc>
                  <a:spcPts val="6156"/>
                </a:lnSpc>
                <a:buFont typeface="Arial"/>
                <a:buChar char="•"/>
              </a:pPr>
              <a:r>
                <a:rPr lang="en-US" sz="3600">
                  <a:solidFill>
                    <a:srgbClr val="000000"/>
                  </a:solidFill>
                  <a:latin typeface="TT Bells"/>
                  <a:ea typeface="TT Bells"/>
                  <a:cs typeface="TT Bells"/>
                  <a:sym typeface="TT Bells"/>
                </a:rPr>
                <a:t>Some transgender individuals identify as:</a:t>
              </a:r>
            </a:p>
            <a:p>
              <a:pPr marL="1554480" lvl="2" indent="-518160" algn="l">
                <a:lnSpc>
                  <a:spcPts val="6156"/>
                </a:lnSpc>
                <a:buFont typeface="Arial"/>
                <a:buChar char="⚬"/>
              </a:pPr>
              <a:r>
                <a:rPr lang="en-US" sz="3600">
                  <a:solidFill>
                    <a:srgbClr val="000000"/>
                  </a:solidFill>
                  <a:latin typeface="TT Bells"/>
                  <a:ea typeface="TT Bells"/>
                  <a:cs typeface="TT Bells"/>
                  <a:sym typeface="TT Bells"/>
                </a:rPr>
                <a:t>Within the gender binary, male or female </a:t>
              </a:r>
            </a:p>
            <a:p>
              <a:pPr marL="1554480" lvl="2" indent="-518160" algn="l">
                <a:lnSpc>
                  <a:spcPts val="6156"/>
                </a:lnSpc>
                <a:buFont typeface="Arial"/>
                <a:buChar char="⚬"/>
              </a:pPr>
              <a:r>
                <a:rPr lang="en-US" sz="3600">
                  <a:solidFill>
                    <a:srgbClr val="000000"/>
                  </a:solidFill>
                  <a:latin typeface="TT Bells"/>
                  <a:ea typeface="TT Bells"/>
                  <a:cs typeface="TT Bells"/>
                  <a:sym typeface="TT Bells"/>
                </a:rPr>
                <a:t>Outside of the gender binary, as neither male/female, a combination of genders, or an exclusion of genders (agender)</a:t>
              </a:r>
            </a:p>
            <a:p>
              <a:pPr marL="777240" lvl="1" indent="-388620" algn="l">
                <a:lnSpc>
                  <a:spcPts val="6156"/>
                </a:lnSpc>
                <a:buFont typeface="Arial"/>
                <a:buChar char="•"/>
              </a:pPr>
              <a:r>
                <a:rPr lang="en-US" sz="3600">
                  <a:solidFill>
                    <a:srgbClr val="000000"/>
                  </a:solidFill>
                  <a:latin typeface="TT Bells"/>
                  <a:ea typeface="TT Bells"/>
                  <a:cs typeface="TT Bells"/>
                  <a:sym typeface="TT Bells"/>
                </a:rPr>
                <a:t>Trans people may use terms such as non-binary, gender non-conforming, or gender expansive to describe their identity</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6589" r="-91" b="-6486"/>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Karmin Wells</a:t>
            </a:r>
          </a:p>
        </p:txBody>
      </p:sp>
      <p:sp>
        <p:nvSpPr>
          <p:cNvPr id="5" name="TextBox 5"/>
          <p:cNvSpPr txBox="1"/>
          <p:nvPr/>
        </p:nvSpPr>
        <p:spPr>
          <a:xfrm>
            <a:off x="630968" y="6000330"/>
            <a:ext cx="17026064" cy="4630700"/>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Karmin </a:t>
            </a:r>
            <a:r>
              <a:rPr lang="en-US" sz="3300">
                <a:solidFill>
                  <a:srgbClr val="000000"/>
                </a:solidFill>
                <a:latin typeface="TT Bells"/>
                <a:ea typeface="TT Bells"/>
                <a:cs typeface="TT Bells"/>
                <a:sym typeface="TT Bells"/>
              </a:rPr>
              <a:t>was a 25-year-old transgender woman from Detroit, MI, known for her caring personality. A talented ballroom performer, she was dubbed “the walking wonder” and won the status of Legend in the Iconic International House of Revlon in 2018. </a:t>
            </a:r>
          </a:p>
          <a:p>
            <a:pPr algn="l">
              <a:lnSpc>
                <a:spcPts val="4620"/>
              </a:lnSpc>
            </a:pPr>
            <a:endParaRPr lang="en-US" sz="3300">
              <a:solidFill>
                <a:srgbClr val="000000"/>
              </a:solidFill>
              <a:latin typeface="TT Bells"/>
              <a:ea typeface="TT Bells"/>
              <a:cs typeface="TT Bells"/>
              <a:sym typeface="TT Bells"/>
            </a:endParaRPr>
          </a:p>
          <a:p>
            <a:pPr algn="l">
              <a:lnSpc>
                <a:spcPts val="4620"/>
              </a:lnSpc>
            </a:pPr>
            <a:r>
              <a:rPr lang="en-US" sz="3300">
                <a:solidFill>
                  <a:srgbClr val="000000"/>
                </a:solidFill>
                <a:latin typeface="TT Bells"/>
                <a:ea typeface="TT Bells"/>
                <a:cs typeface="TT Bells"/>
                <a:sym typeface="TT Bells"/>
              </a:rPr>
              <a:t> On May 25, 2025 she was found fatally shot in her home. Detroit Police suspect the perpetrator, who is yet to be identified, pretended to visit for a date with the intention to murder Karmin.</a:t>
            </a:r>
          </a:p>
          <a:p>
            <a:pPr algn="l">
              <a:lnSpc>
                <a:spcPts val="4620"/>
              </a:lnSpc>
              <a:spcBef>
                <a:spcPct val="0"/>
              </a:spcBef>
            </a:pPr>
            <a:endParaRPr lang="en-US" sz="3300">
              <a:solidFill>
                <a:srgbClr val="000000"/>
              </a:solidFill>
              <a:latin typeface="TT Bells"/>
              <a:ea typeface="TT Bells"/>
              <a:cs typeface="TT Bells"/>
              <a:sym typeface="TT Bell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Jax Gratton</a:t>
            </a:r>
          </a:p>
        </p:txBody>
      </p:sp>
      <p:sp>
        <p:nvSpPr>
          <p:cNvPr id="5" name="TextBox 5"/>
          <p:cNvSpPr txBox="1"/>
          <p:nvPr/>
        </p:nvSpPr>
        <p:spPr>
          <a:xfrm>
            <a:off x="630968" y="6000330"/>
            <a:ext cx="17026064" cy="3468649"/>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Jax </a:t>
            </a:r>
            <a:r>
              <a:rPr lang="en-US" sz="3300">
                <a:solidFill>
                  <a:srgbClr val="000000"/>
                </a:solidFill>
                <a:latin typeface="TT Bells"/>
                <a:ea typeface="TT Bells"/>
                <a:cs typeface="TT Bells"/>
                <a:sym typeface="TT Bells"/>
              </a:rPr>
              <a:t>was a 34-year-old transgender woman from Denver, CO. She worked as a hair stylist, and was beloved by her community for the joy and love she brought to others.</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Jax went missing in April, and her remains were discovered in Lakewood, CO on June 6, 2025. Unfortunately, the cause of death was unable to be determined and the investigation is ongoing.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771" b="-25393"/>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Laura Schueler</a:t>
            </a:r>
          </a:p>
        </p:txBody>
      </p:sp>
      <p:sp>
        <p:nvSpPr>
          <p:cNvPr id="5" name="TextBox 5"/>
          <p:cNvSpPr txBox="1"/>
          <p:nvPr/>
        </p:nvSpPr>
        <p:spPr>
          <a:xfrm>
            <a:off x="630968" y="6000330"/>
            <a:ext cx="17026064" cy="3468649"/>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Laura </a:t>
            </a:r>
            <a:r>
              <a:rPr lang="en-US" sz="3300">
                <a:solidFill>
                  <a:srgbClr val="000000"/>
                </a:solidFill>
                <a:latin typeface="TT Bells"/>
                <a:ea typeface="TT Bells"/>
                <a:cs typeface="TT Bells"/>
                <a:sym typeface="TT Bells"/>
              </a:rPr>
              <a:t>was a 47-year-old transgender woman from Cincinnati, OH. She was known for her strong fashion sense, being an animal lover, and being the first to check in on friends and family in need of support.</a:t>
            </a:r>
          </a:p>
          <a:p>
            <a:pPr algn="l">
              <a:lnSpc>
                <a:spcPts val="4620"/>
              </a:lnSpc>
            </a:pPr>
            <a:r>
              <a:rPr lang="en-US" sz="3300">
                <a:solidFill>
                  <a:srgbClr val="000000"/>
                </a:solidFill>
                <a:latin typeface="TT Bells"/>
                <a:ea typeface="TT Bells"/>
                <a:cs typeface="TT Bells"/>
                <a:sym typeface="TT Bells"/>
              </a:rPr>
              <a:t> </a:t>
            </a:r>
          </a:p>
          <a:p>
            <a:pPr algn="l">
              <a:lnSpc>
                <a:spcPts val="4620"/>
              </a:lnSpc>
              <a:spcBef>
                <a:spcPct val="0"/>
              </a:spcBef>
            </a:pPr>
            <a:r>
              <a:rPr lang="en-US" sz="3300">
                <a:solidFill>
                  <a:srgbClr val="000000"/>
                </a:solidFill>
                <a:latin typeface="TT Bells"/>
                <a:ea typeface="TT Bells"/>
                <a:cs typeface="TT Bells"/>
                <a:sym typeface="TT Bells"/>
              </a:rPr>
              <a:t>On June 7, 2025, Laura was shot near her home around 6:50 A.M. Police have yet to release details and are still investigating the incident.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840" r="-33634"/>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JJ Godbey</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JJ </a:t>
            </a:r>
            <a:r>
              <a:rPr lang="en-US" sz="3300">
                <a:solidFill>
                  <a:srgbClr val="000000"/>
                </a:solidFill>
                <a:latin typeface="TT Bells"/>
                <a:ea typeface="TT Bells"/>
                <a:cs typeface="TT Bells"/>
                <a:sym typeface="TT Bells"/>
              </a:rPr>
              <a:t>was a 26-year-old trans drag artist from Canton, OH. They were well-known in their local LGBTQ+ community as a performer and outspoken activist. They loved pop music, the Pittsburgh Steelers, and movies.</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June 19, 2025, JJ was reported missing. Several weeks later, police arrested &amp; charged their former boyfriend, Daniel Mattay, with homicide. JJ has yet to be located.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Christina Hayes</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Christina</a:t>
            </a:r>
            <a:r>
              <a:rPr lang="en-US" sz="3300">
                <a:solidFill>
                  <a:srgbClr val="000000"/>
                </a:solidFill>
                <a:latin typeface="TT Bells"/>
                <a:ea typeface="TT Bells"/>
                <a:cs typeface="TT Bells"/>
                <a:sym typeface="TT Bells"/>
              </a:rPr>
              <a:t> was a 28-year-old transgender woman from Detroit, MI. While few details are available about her life, her loss is deeply felt and remembered by the community.</a:t>
            </a:r>
          </a:p>
          <a:p>
            <a:pPr algn="l">
              <a:lnSpc>
                <a:spcPts val="4620"/>
              </a:lnSpc>
            </a:pPr>
            <a:endParaRPr lang="en-US" sz="3300">
              <a:solidFill>
                <a:srgbClr val="000000"/>
              </a:solidFill>
              <a:latin typeface="TT Bells"/>
              <a:ea typeface="TT Bells"/>
              <a:cs typeface="TT Bells"/>
              <a:sym typeface="TT Bells"/>
            </a:endParaRPr>
          </a:p>
          <a:p>
            <a:pPr algn="l">
              <a:lnSpc>
                <a:spcPts val="4620"/>
              </a:lnSpc>
            </a:pPr>
            <a:r>
              <a:rPr lang="en-US" sz="3300">
                <a:solidFill>
                  <a:srgbClr val="000000"/>
                </a:solidFill>
                <a:latin typeface="TT Bells"/>
                <a:ea typeface="TT Bells"/>
                <a:cs typeface="TT Bells"/>
                <a:sym typeface="TT Bells"/>
              </a:rPr>
              <a:t>On June 21, 2025, Christina was murdered by a client after he learned of her transgender identity. The suspect, Malique Javon Fails, was arrested by Detroit Police and is currently awaiting trial</a:t>
            </a:r>
          </a:p>
          <a:p>
            <a:pPr algn="l">
              <a:lnSpc>
                <a:spcPts val="4620"/>
              </a:lnSpc>
              <a:spcBef>
                <a:spcPct val="0"/>
              </a:spcBef>
            </a:pPr>
            <a:endParaRPr lang="en-US" sz="3300">
              <a:solidFill>
                <a:srgbClr val="000000"/>
              </a:solidFill>
              <a:latin typeface="TT Bells"/>
              <a:ea typeface="TT Bells"/>
              <a:cs typeface="TT Bells"/>
              <a:sym typeface="TT Bell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182" r="-182"/>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Kamora Woods</a:t>
            </a:r>
          </a:p>
        </p:txBody>
      </p:sp>
      <p:sp>
        <p:nvSpPr>
          <p:cNvPr id="5" name="TextBox 5"/>
          <p:cNvSpPr txBox="1"/>
          <p:nvPr/>
        </p:nvSpPr>
        <p:spPr>
          <a:xfrm>
            <a:off x="630968" y="6000330"/>
            <a:ext cx="17026064" cy="404971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Kamora</a:t>
            </a:r>
            <a:r>
              <a:rPr lang="en-US" sz="3300">
                <a:solidFill>
                  <a:srgbClr val="000000"/>
                </a:solidFill>
                <a:latin typeface="TT Bells"/>
                <a:ea typeface="TT Bells"/>
                <a:cs typeface="TT Bells"/>
                <a:sym typeface="TT Bells"/>
              </a:rPr>
              <a:t> was a 27-year-old transgender woman from Indianapolis, IN. She is remembered as an animal lover who could make anyone laugh, and was very loved by her friends and family.</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June 26, 2025, Kamora was found by her mother, Danielle, in her bedroom. Police determined she died from a gunshot on June 25 and have arrested suspect James Wallace, who is awaiting trial.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3188" b="-57630"/>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Dream Johnson</a:t>
            </a:r>
          </a:p>
        </p:txBody>
      </p:sp>
      <p:sp>
        <p:nvSpPr>
          <p:cNvPr id="5" name="TextBox 5"/>
          <p:cNvSpPr txBox="1"/>
          <p:nvPr/>
        </p:nvSpPr>
        <p:spPr>
          <a:xfrm>
            <a:off x="630968" y="6000330"/>
            <a:ext cx="17026064" cy="404971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Dream </a:t>
            </a:r>
            <a:r>
              <a:rPr lang="en-US" sz="3300">
                <a:solidFill>
                  <a:srgbClr val="000000"/>
                </a:solidFill>
                <a:latin typeface="TT Bells"/>
                <a:ea typeface="TT Bells"/>
                <a:cs typeface="TT Bells"/>
                <a:sym typeface="TT Bells"/>
              </a:rPr>
              <a:t>was a 28-year-old transgender woman from Washington, D.C. She was loved by her friends and family, and was known as a radiant spirit filled with love, laughter, and the courage to live authentically.</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July 5, 2025, Dream was found unconscious by D.C. EMS, suffering from gunshot wounds, and was pronounced dead at a local hospital. Witnesses claim the assailants used hateful speech; however, D.C. Police have not yet identified any suspects.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25943" y="820635"/>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2045" b="-2045"/>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Rosa Machuca</a:t>
            </a:r>
          </a:p>
        </p:txBody>
      </p:sp>
      <p:sp>
        <p:nvSpPr>
          <p:cNvPr id="5" name="TextBox 5"/>
          <p:cNvSpPr txBox="1"/>
          <p:nvPr/>
        </p:nvSpPr>
        <p:spPr>
          <a:xfrm>
            <a:off x="559281" y="6000330"/>
            <a:ext cx="17026064" cy="4049615"/>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Rosa </a:t>
            </a:r>
            <a:r>
              <a:rPr lang="en-US" sz="3300">
                <a:solidFill>
                  <a:srgbClr val="000000"/>
                </a:solidFill>
                <a:latin typeface="TT Bells"/>
                <a:ea typeface="TT Bells"/>
                <a:cs typeface="TT Bells"/>
                <a:sym typeface="TT Bells"/>
              </a:rPr>
              <a:t>was a 24-year-old transgender woman from Austin, TX. She was loved by her fiancée Kim Dang, who had been with Rosa for 11 years, and is remembered as being kind, caring and loving.</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August 11, 2025, Rosa was one of three people killed in a shooting in the parking lot of her workplace, along with an elderly man and a 4-year-old child. Police have arrested and charged Ethan Neineker for the three murders.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3294" r="-3294"/>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Blair A. Sawyer</a:t>
            </a:r>
          </a:p>
        </p:txBody>
      </p:sp>
      <p:sp>
        <p:nvSpPr>
          <p:cNvPr id="5" name="TextBox 5"/>
          <p:cNvSpPr txBox="1"/>
          <p:nvPr/>
        </p:nvSpPr>
        <p:spPr>
          <a:xfrm>
            <a:off x="630968" y="6000330"/>
            <a:ext cx="17026064" cy="404971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Blair </a:t>
            </a:r>
            <a:r>
              <a:rPr lang="en-US" sz="3300">
                <a:solidFill>
                  <a:srgbClr val="000000"/>
                </a:solidFill>
                <a:latin typeface="TT Bells"/>
                <a:ea typeface="TT Bells"/>
                <a:cs typeface="TT Bells"/>
                <a:sym typeface="TT Bells"/>
              </a:rPr>
              <a:t>was a 27-year-old transgender woman from Louisville, KY. She loved dragons and playing instruments, including the piano. She had a large community of friends and family due to her online gaming and artistic presence.</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August 11, 2025, Blair was the victim of a hit-and-run incident while riding her bicycle. Police and media misgendered &amp; deadnamed her, and have not yet apprehended any suspect.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15217" t="-1704" r="-45966" b="-32811"/>
              </a:stretch>
            </a:blipFill>
          </p:spPr>
          <p:txBody>
            <a:bodyPr/>
            <a:lstStyle/>
            <a:p>
              <a:endParaRPr lang="en-US"/>
            </a:p>
          </p:txBody>
        </p:sp>
      </p:grpSp>
      <p:sp>
        <p:nvSpPr>
          <p:cNvPr id="4" name="TextBox 4"/>
          <p:cNvSpPr txBox="1"/>
          <p:nvPr/>
        </p:nvSpPr>
        <p:spPr>
          <a:xfrm>
            <a:off x="10158820" y="2591365"/>
            <a:ext cx="6797921"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Onyx Cornish</a:t>
            </a:r>
          </a:p>
        </p:txBody>
      </p:sp>
      <p:sp>
        <p:nvSpPr>
          <p:cNvPr id="5" name="TextBox 5"/>
          <p:cNvSpPr txBox="1"/>
          <p:nvPr/>
        </p:nvSpPr>
        <p:spPr>
          <a:xfrm>
            <a:off x="630968" y="6000330"/>
            <a:ext cx="17026064" cy="346873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Onyx </a:t>
            </a:r>
            <a:r>
              <a:rPr lang="en-US" sz="3300">
                <a:solidFill>
                  <a:srgbClr val="000000"/>
                </a:solidFill>
                <a:latin typeface="TT Bells"/>
                <a:ea typeface="TT Bells"/>
                <a:cs typeface="TT Bells"/>
                <a:sym typeface="TT Bells"/>
              </a:rPr>
              <a:t>was a queer and trans 18-year-old from Caldwell, Idaho, who used he/they/she pronouns. They loved heavy metal, alt fashion &amp; makeup, and their cat, Sami. They were outspoken on LGBTQ+ and political issues and were loved by many friends.</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August 18, 2025, Onyx was shot and killed by their adoptive father, along with Sami. Delbert Cornish was arrested, confessed, and is awaiting trial.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18676" y="777722"/>
            <a:ext cx="16850649" cy="8731556"/>
            <a:chOff x="0" y="0"/>
            <a:chExt cx="22467532" cy="11642075"/>
          </a:xfrm>
        </p:grpSpPr>
        <p:sp>
          <p:nvSpPr>
            <p:cNvPr id="3" name="TextBox 3"/>
            <p:cNvSpPr txBox="1"/>
            <p:nvPr/>
          </p:nvSpPr>
          <p:spPr>
            <a:xfrm>
              <a:off x="3221994" y="1302340"/>
              <a:ext cx="14141169" cy="3021413"/>
            </a:xfrm>
            <a:prstGeom prst="rect">
              <a:avLst/>
            </a:prstGeom>
          </p:spPr>
          <p:txBody>
            <a:bodyPr lIns="0" tIns="0" rIns="0" bIns="0" rtlCol="0" anchor="t">
              <a:spAutoFit/>
            </a:bodyPr>
            <a:lstStyle/>
            <a:p>
              <a:pPr algn="ctr">
                <a:lnSpc>
                  <a:spcPts val="9104"/>
                </a:lnSpc>
              </a:pPr>
              <a:r>
                <a:rPr lang="en-US" sz="7003" b="1">
                  <a:solidFill>
                    <a:srgbClr val="F2F1EF"/>
                  </a:solidFill>
                  <a:latin typeface="TT Bells Bold"/>
                  <a:ea typeface="TT Bells Bold"/>
                  <a:cs typeface="TT Bells Bold"/>
                  <a:sym typeface="TT Bells Bold"/>
                </a:rPr>
                <a:t>Respectful Language &amp; </a:t>
              </a:r>
            </a:p>
            <a:p>
              <a:pPr marL="0" lvl="1" indent="0" algn="ctr">
                <a:lnSpc>
                  <a:spcPts val="9104"/>
                </a:lnSpc>
                <a:spcBef>
                  <a:spcPct val="0"/>
                </a:spcBef>
              </a:pPr>
              <a:r>
                <a:rPr lang="en-US" sz="7003" b="1">
                  <a:solidFill>
                    <a:srgbClr val="F2F1EF"/>
                  </a:solidFill>
                  <a:latin typeface="TT Bells Bold"/>
                  <a:ea typeface="TT Bells Bold"/>
                  <a:cs typeface="TT Bells Bold"/>
                  <a:sym typeface="TT Bells Bold"/>
                </a:rPr>
                <a:t>Identity</a:t>
              </a:r>
            </a:p>
          </p:txBody>
        </p:sp>
        <p:sp>
          <p:nvSpPr>
            <p:cNvPr id="4" name="Freeform 4"/>
            <p:cNvSpPr/>
            <p:nvPr/>
          </p:nvSpPr>
          <p:spPr>
            <a:xfrm>
              <a:off x="17761268" y="0"/>
              <a:ext cx="4706263" cy="4323879"/>
            </a:xfrm>
            <a:custGeom>
              <a:avLst/>
              <a:gdLst/>
              <a:ahLst/>
              <a:cxnLst/>
              <a:rect l="l" t="t" r="r" b="b"/>
              <a:pathLst>
                <a:path w="4706263" h="4323879">
                  <a:moveTo>
                    <a:pt x="0" y="0"/>
                  </a:moveTo>
                  <a:lnTo>
                    <a:pt x="4706264" y="0"/>
                  </a:lnTo>
                  <a:lnTo>
                    <a:pt x="4706264" y="4323879"/>
                  </a:lnTo>
                  <a:lnTo>
                    <a:pt x="0" y="43238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0" y="4819186"/>
              <a:ext cx="20585157" cy="6822889"/>
            </a:xfrm>
            <a:prstGeom prst="rect">
              <a:avLst/>
            </a:prstGeom>
          </p:spPr>
          <p:txBody>
            <a:bodyPr lIns="0" tIns="0" rIns="0" bIns="0" rtlCol="0" anchor="t">
              <a:spAutoFit/>
            </a:bodyPr>
            <a:lstStyle/>
            <a:p>
              <a:pPr marL="777240" lvl="1" indent="-388620" algn="l">
                <a:lnSpc>
                  <a:spcPts val="6948"/>
                </a:lnSpc>
                <a:buFont typeface="Arial"/>
                <a:buChar char="•"/>
              </a:pPr>
              <a:r>
                <a:rPr lang="en-US" sz="3600">
                  <a:solidFill>
                    <a:srgbClr val="000000"/>
                  </a:solidFill>
                  <a:latin typeface="TT Bells"/>
                  <a:ea typeface="TT Bells"/>
                  <a:cs typeface="TT Bells"/>
                  <a:sym typeface="TT Bells"/>
                </a:rPr>
                <a:t>Terminology and identities within the trans community vary widely, maintain cultural humility</a:t>
              </a:r>
            </a:p>
            <a:p>
              <a:pPr marL="777240" lvl="1" indent="-388620" algn="l">
                <a:lnSpc>
                  <a:spcPts val="6948"/>
                </a:lnSpc>
                <a:buFont typeface="Arial"/>
                <a:buChar char="•"/>
              </a:pPr>
              <a:r>
                <a:rPr lang="en-US" sz="3600">
                  <a:solidFill>
                    <a:srgbClr val="000000"/>
                  </a:solidFill>
                  <a:latin typeface="TT Bells"/>
                  <a:ea typeface="TT Bells"/>
                  <a:cs typeface="TT Bells"/>
                  <a:sym typeface="TT Bells"/>
                </a:rPr>
                <a:t>Always use the pronouns and name provided by the person you are referring to, and make an effort to update your language as people share new names/pronouns with you</a:t>
              </a:r>
            </a:p>
            <a:p>
              <a:pPr marL="777240" lvl="1" indent="-388620" algn="l">
                <a:lnSpc>
                  <a:spcPts val="6948"/>
                </a:lnSpc>
                <a:buFont typeface="Arial"/>
                <a:buChar char="•"/>
              </a:pPr>
              <a:r>
                <a:rPr lang="en-US" sz="3600">
                  <a:solidFill>
                    <a:srgbClr val="000000"/>
                  </a:solidFill>
                  <a:latin typeface="TT Bells"/>
                  <a:ea typeface="TT Bells"/>
                  <a:cs typeface="TT Bells"/>
                  <a:sym typeface="TT Bells"/>
                </a:rPr>
                <a:t>Using correct identifiers shows respect, dignity, and inclusion for all</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b="-24875"/>
              </a:stretch>
            </a:blipFill>
          </p:spPr>
          <p:txBody>
            <a:bodyPr/>
            <a:lstStyle/>
            <a:p>
              <a:endParaRPr lang="en-US"/>
            </a:p>
          </p:txBody>
        </p:sp>
      </p:grpSp>
      <p:sp>
        <p:nvSpPr>
          <p:cNvPr id="4" name="TextBox 4"/>
          <p:cNvSpPr txBox="1"/>
          <p:nvPr/>
        </p:nvSpPr>
        <p:spPr>
          <a:xfrm>
            <a:off x="9987422" y="1524580"/>
            <a:ext cx="7137937" cy="2108071"/>
          </a:xfrm>
          <a:prstGeom prst="rect">
            <a:avLst/>
          </a:prstGeom>
        </p:spPr>
        <p:txBody>
          <a:bodyPr lIns="0" tIns="0" rIns="0" bIns="0" rtlCol="0" anchor="t">
            <a:spAutoFit/>
          </a:bodyPr>
          <a:lstStyle/>
          <a:p>
            <a:pPr marL="0" lvl="1" indent="0" algn="ctr">
              <a:lnSpc>
                <a:spcPts val="8450"/>
              </a:lnSpc>
              <a:spcBef>
                <a:spcPct val="0"/>
              </a:spcBef>
            </a:pPr>
            <a:r>
              <a:rPr lang="en-US" sz="6500" b="1" dirty="0" err="1">
                <a:solidFill>
                  <a:srgbClr val="F2F1EF"/>
                </a:solidFill>
                <a:latin typeface="TT Bells Bold"/>
                <a:ea typeface="TT Bells Bold"/>
                <a:cs typeface="TT Bells Bold"/>
                <a:sym typeface="TT Bells Bold"/>
              </a:rPr>
              <a:t>Kasí</a:t>
            </a:r>
            <a:r>
              <a:rPr lang="en-US" sz="6500" b="1" dirty="0">
                <a:solidFill>
                  <a:srgbClr val="F2F1EF"/>
                </a:solidFill>
                <a:latin typeface="TT Bells Bold"/>
                <a:ea typeface="TT Bells Bold"/>
                <a:cs typeface="TT Bells Bold"/>
                <a:sym typeface="TT Bells Bold"/>
              </a:rPr>
              <a:t> Rhea ("</a:t>
            </a:r>
            <a:r>
              <a:rPr lang="en-US" sz="6500" b="1" dirty="0" err="1">
                <a:solidFill>
                  <a:srgbClr val="F2F1EF"/>
                </a:solidFill>
                <a:latin typeface="TT Bells Bold"/>
                <a:ea typeface="TT Bells Bold"/>
                <a:cs typeface="TT Bells Bold"/>
                <a:sym typeface="TT Bells Bold"/>
              </a:rPr>
              <a:t>Kaeyy</a:t>
            </a:r>
            <a:r>
              <a:rPr lang="en-US" sz="6500" b="1" dirty="0">
                <a:solidFill>
                  <a:srgbClr val="F2F1EF"/>
                </a:solidFill>
                <a:latin typeface="TT Bells Bold"/>
                <a:ea typeface="TT Bells Bold"/>
                <a:cs typeface="TT Bells Bold"/>
                <a:sym typeface="TT Bells Bold"/>
              </a:rPr>
              <a:t> Holmes")</a:t>
            </a:r>
          </a:p>
        </p:txBody>
      </p:sp>
      <mc:AlternateContent xmlns:mc="http://schemas.openxmlformats.org/markup-compatibility/2006">
        <mc:Choice xmlns:a14="http://schemas.microsoft.com/office/drawing/2010/main" Requires="a14">
          <p:sp>
            <p:nvSpPr>
              <p:cNvPr id="5" name="TextBox 5"/>
              <p:cNvSpPr txBox="1"/>
              <p:nvPr/>
            </p:nvSpPr>
            <p:spPr>
              <a:xfrm>
                <a:off x="630968" y="6000330"/>
                <a:ext cx="17026064" cy="3512885"/>
              </a:xfrm>
              <a:prstGeom prst="rect">
                <a:avLst/>
              </a:prstGeom>
            </p:spPr>
            <p:txBody>
              <a:bodyPr lIns="0" tIns="0" rIns="0" bIns="0" rtlCol="0" anchor="t">
                <a:spAutoFit/>
              </a:bodyPr>
              <a:lstStyle/>
              <a:p>
                <a:pPr>
                  <a:lnSpc>
                    <a:spcPts val="4620"/>
                  </a:lnSpc>
                </a:pPr>
                <a:r>
                  <a:rPr lang="en-US" sz="3600" b="1" dirty="0" err="1">
                    <a:solidFill>
                      <a:srgbClr val="F2F1EF"/>
                    </a:solidFill>
                    <a:latin typeface="TT Bells Bold"/>
                    <a:ea typeface="TT Bells Bold"/>
                    <a:cs typeface="TT Bells Bold"/>
                    <a:sym typeface="TT Bells Bold"/>
                  </a:rPr>
                  <a:t>Kasí</a:t>
                </a:r>
                <a:r>
                  <a:rPr lang="en-US" sz="3600" b="1" dirty="0">
                    <a:solidFill>
                      <a:srgbClr val="F2F1EF"/>
                    </a:solidFill>
                    <a:latin typeface="TT Bells Bold"/>
                    <a:ea typeface="TT Bells Bold"/>
                    <a:cs typeface="TT Bells Bold"/>
                    <a:sym typeface="TT Bells Bold"/>
                  </a:rPr>
                  <a:t> Rhea </a:t>
                </a:r>
                <a:r>
                  <a:rPr lang="en-US" sz="3300" dirty="0">
                    <a:solidFill>
                      <a:srgbClr val="000000"/>
                    </a:solidFill>
                    <a:latin typeface="TT Bells"/>
                    <a:ea typeface="TT Bells"/>
                    <a:cs typeface="TT Bells"/>
                    <a:sym typeface="TT Bells"/>
                  </a:rPr>
                  <a:t>was a 31-year-old transgender woman from Lynchburg, VA. She was a woman of faith who loved astrology and music and was a highly talented hair stylist. Her large extended family and partner lovingly remember her.</a:t>
                </a:r>
              </a:p>
              <a:p>
                <a:pPr algn="l">
                  <a:lnSpc>
                    <a:spcPts val="4620"/>
                  </a:lnSpc>
                </a:pPr>
                <a:endParaRPr lang="en-US" sz="3300" dirty="0">
                  <a:solidFill>
                    <a:srgbClr val="000000"/>
                  </a:solidFill>
                  <a:latin typeface="TT Bells"/>
                  <a:ea typeface="TT Bells"/>
                  <a:cs typeface="TT Bells"/>
                  <a:sym typeface="TT Bells"/>
                </a:endParaRPr>
              </a:p>
              <a:p>
                <a:pPr algn="l">
                  <a:lnSpc>
                    <a:spcPts val="4620"/>
                  </a:lnSpc>
                  <a:spcBef>
                    <a:spcPct val="0"/>
                  </a:spcBef>
                </a:pPr>
                <a:r>
                  <a:rPr lang="en-US" sz="3300" dirty="0">
                    <a:solidFill>
                      <a:srgbClr val="000000"/>
                    </a:solidFill>
                    <a:latin typeface="TT Bells"/>
                    <a:ea typeface="TT Bells"/>
                    <a:cs typeface="TT Bells"/>
                    <a:sym typeface="TT Bells"/>
                  </a:rPr>
                  <a:t>On August 18, 2025, Kas</a:t>
                </a:r>
                <a14:m>
                  <m:oMath xmlns:m="http://schemas.openxmlformats.org/officeDocument/2006/math">
                    <m:r>
                      <a:rPr lang="en-US" sz="3300" i="1" dirty="0" smtClean="0">
                        <a:solidFill>
                          <a:srgbClr val="000000"/>
                        </a:solidFill>
                        <a:latin typeface="Cambria Math" panose="02040503050406030204" pitchFamily="18" charset="0"/>
                        <a:ea typeface="TT Bells"/>
                        <a:cs typeface="TT Bells"/>
                        <a:sym typeface="TT Bells"/>
                      </a:rPr>
                      <m:t>í</m:t>
                    </m:r>
                  </m:oMath>
                </a14:m>
                <a:r>
                  <a:rPr lang="en-US" sz="3300" dirty="0">
                    <a:solidFill>
                      <a:srgbClr val="000000"/>
                    </a:solidFill>
                    <a:latin typeface="TT Bells"/>
                    <a:ea typeface="TT Bells"/>
                    <a:cs typeface="TT Bells"/>
                    <a:sym typeface="TT Bells"/>
                  </a:rPr>
                  <a:t> Rhea was found dead from a gunshot wound. Victor Dale Giles was arrested and charged, and is awaiting trial.</a:t>
                </a:r>
              </a:p>
            </p:txBody>
          </p:sp>
        </mc:Choice>
        <mc:Fallback>
          <p:sp>
            <p:nvSpPr>
              <p:cNvPr id="5" name="TextBox 5"/>
              <p:cNvSpPr txBox="1">
                <a:spLocks noRot="1" noChangeAspect="1" noMove="1" noResize="1" noEditPoints="1" noAdjustHandles="1" noChangeArrowheads="1" noChangeShapeType="1" noTextEdit="1"/>
              </p:cNvSpPr>
              <p:nvPr/>
            </p:nvSpPr>
            <p:spPr>
              <a:xfrm>
                <a:off x="630968" y="6000330"/>
                <a:ext cx="17026064" cy="3512885"/>
              </a:xfrm>
              <a:prstGeom prst="rect">
                <a:avLst/>
              </a:prstGeom>
              <a:blipFill>
                <a:blip r:embed="rId3"/>
                <a:stretch>
                  <a:fillRect l="-1648" t="-3466" b="-6239"/>
                </a:stretch>
              </a:blipFill>
            </p:spPr>
            <p:txBody>
              <a:bodyPr/>
              <a:lstStyle/>
              <a:p>
                <a:r>
                  <a:rPr lang="en-US">
                    <a:noFill/>
                  </a:rPr>
                  <a:t> </a:t>
                </a:r>
              </a:p>
            </p:txBody>
          </p:sp>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1744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8386" r="-8386"/>
              </a:stretch>
            </a:blipFill>
          </p:spPr>
          <p:txBody>
            <a:bodyPr/>
            <a:lstStyle/>
            <a:p>
              <a:endParaRPr lang="en-US"/>
            </a:p>
          </p:txBody>
        </p:sp>
      </p:grpSp>
      <p:sp>
        <p:nvSpPr>
          <p:cNvPr id="4" name="TextBox 4"/>
          <p:cNvSpPr txBox="1"/>
          <p:nvPr/>
        </p:nvSpPr>
        <p:spPr>
          <a:xfrm>
            <a:off x="10121000" y="2057972"/>
            <a:ext cx="6797921" cy="2108170"/>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Tiara Love Tori Jackson</a:t>
            </a:r>
          </a:p>
        </p:txBody>
      </p:sp>
      <p:sp>
        <p:nvSpPr>
          <p:cNvPr id="5" name="TextBox 5"/>
          <p:cNvSpPr txBox="1"/>
          <p:nvPr/>
        </p:nvSpPr>
        <p:spPr>
          <a:xfrm>
            <a:off x="630968" y="6000330"/>
            <a:ext cx="17026064" cy="4049718"/>
          </a:xfrm>
          <a:prstGeom prst="rect">
            <a:avLst/>
          </a:prstGeom>
        </p:spPr>
        <p:txBody>
          <a:bodyPr lIns="0" tIns="0" rIns="0" bIns="0" rtlCol="0" anchor="t">
            <a:spAutoFit/>
          </a:bodyPr>
          <a:lstStyle/>
          <a:p>
            <a:pPr algn="l">
              <a:lnSpc>
                <a:spcPts val="4620"/>
              </a:lnSpc>
            </a:pPr>
            <a:r>
              <a:rPr lang="en-US" sz="3300" b="1">
                <a:solidFill>
                  <a:srgbClr val="000000"/>
                </a:solidFill>
                <a:latin typeface="TT Bells Bold"/>
                <a:ea typeface="TT Bells Bold"/>
                <a:cs typeface="TT Bells Bold"/>
                <a:sym typeface="TT Bells Bold"/>
              </a:rPr>
              <a:t>Tiara Love </a:t>
            </a:r>
            <a:r>
              <a:rPr lang="en-US" sz="3300">
                <a:solidFill>
                  <a:srgbClr val="000000"/>
                </a:solidFill>
                <a:latin typeface="TT Bells"/>
                <a:ea typeface="TT Bells"/>
                <a:cs typeface="TT Bells"/>
                <a:sym typeface="TT Bells"/>
              </a:rPr>
              <a:t>was a 37-year-old transgender woman from Saginaw, MI, who had recently moved to Charlotte, NC. She worked in the healthcare industry, helping others, and loved music, dancing, and humor. She was known for participating in KiKi balls, winning trophies, and finding ballroom family in both states.</a:t>
            </a:r>
          </a:p>
          <a:p>
            <a:pPr algn="l">
              <a:lnSpc>
                <a:spcPts val="4620"/>
              </a:lnSpc>
            </a:pPr>
            <a:endParaRPr lang="en-US" sz="3300">
              <a:solidFill>
                <a:srgbClr val="000000"/>
              </a:solidFill>
              <a:latin typeface="TT Bells"/>
              <a:ea typeface="TT Bells"/>
              <a:cs typeface="TT Bells"/>
              <a:sym typeface="TT Bells"/>
            </a:endParaRPr>
          </a:p>
          <a:p>
            <a:pPr algn="l">
              <a:lnSpc>
                <a:spcPts val="4620"/>
              </a:lnSpc>
              <a:spcBef>
                <a:spcPct val="0"/>
              </a:spcBef>
            </a:pPr>
            <a:r>
              <a:rPr lang="en-US" sz="3300">
                <a:solidFill>
                  <a:srgbClr val="000000"/>
                </a:solidFill>
                <a:latin typeface="TT Bells"/>
                <a:ea typeface="TT Bells"/>
                <a:cs typeface="TT Bells"/>
                <a:sym typeface="TT Bells"/>
              </a:rPr>
              <a:t>On September 26, 2025, Tiara died from gunshot wounds. Darris Dee Marshall was found on the scene of a second shooting, arrested, and charged.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587079" y="971550"/>
            <a:ext cx="13113842" cy="1041385"/>
          </a:xfrm>
          <a:prstGeom prst="rect">
            <a:avLst/>
          </a:prstGeom>
        </p:spPr>
        <p:txBody>
          <a:bodyPr lIns="0" tIns="0" rIns="0" bIns="0" rtlCol="0" anchor="t">
            <a:spAutoFit/>
          </a:bodyPr>
          <a:lstStyle/>
          <a:p>
            <a:pPr marL="0" lvl="1" indent="0" algn="ctr">
              <a:lnSpc>
                <a:spcPts val="8450"/>
              </a:lnSpc>
              <a:spcBef>
                <a:spcPct val="0"/>
              </a:spcBef>
            </a:pPr>
            <a:r>
              <a:rPr lang="en-US" sz="6500" b="1">
                <a:solidFill>
                  <a:srgbClr val="F2F1EF"/>
                </a:solidFill>
                <a:latin typeface="TT Bells Bold"/>
                <a:ea typeface="TT Bells Bold"/>
                <a:cs typeface="TT Bells Bold"/>
                <a:sym typeface="TT Bells Bold"/>
              </a:rPr>
              <a:t>Individuals Who Died by Suicide</a:t>
            </a:r>
          </a:p>
        </p:txBody>
      </p:sp>
      <p:sp>
        <p:nvSpPr>
          <p:cNvPr id="3" name="TextBox 3"/>
          <p:cNvSpPr txBox="1"/>
          <p:nvPr/>
        </p:nvSpPr>
        <p:spPr>
          <a:xfrm>
            <a:off x="907726" y="2512947"/>
            <a:ext cx="16472547" cy="7202250"/>
          </a:xfrm>
          <a:prstGeom prst="rect">
            <a:avLst/>
          </a:prstGeom>
        </p:spPr>
        <p:txBody>
          <a:bodyPr lIns="0" tIns="0" rIns="0" bIns="0" rtlCol="0" anchor="t">
            <a:spAutoFit/>
          </a:bodyPr>
          <a:lstStyle/>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Sydney Leigh Phillips ("Syd"): </a:t>
            </a:r>
            <a:r>
              <a:rPr lang="en-US" sz="3699">
                <a:solidFill>
                  <a:srgbClr val="000000"/>
                </a:solidFill>
                <a:latin typeface="TT Bells"/>
                <a:ea typeface="TT Bells"/>
                <a:cs typeface="TT Bells"/>
                <a:sym typeface="TT Bells"/>
              </a:rPr>
              <a:t>22 Years Old; East Islip, NY, Nov. 4, 2024</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Roy Mora:</a:t>
            </a:r>
            <a:r>
              <a:rPr lang="en-US" sz="3699">
                <a:solidFill>
                  <a:srgbClr val="000000"/>
                </a:solidFill>
                <a:latin typeface="TT Bells"/>
                <a:ea typeface="TT Bells"/>
                <a:cs typeface="TT Bells"/>
                <a:sym typeface="TT Bells"/>
              </a:rPr>
              <a:t> 15 Years Old; Fort Bragg, CA, Dec. 7, 2024</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Aziza Barnes (“Z”): </a:t>
            </a:r>
            <a:r>
              <a:rPr lang="en-US" sz="3699">
                <a:solidFill>
                  <a:srgbClr val="000000"/>
                </a:solidFill>
                <a:latin typeface="TT Bells"/>
                <a:ea typeface="TT Bells"/>
                <a:cs typeface="TT Bells"/>
                <a:sym typeface="TT Bells"/>
              </a:rPr>
              <a:t>31 Years Old; Oxford, MI, Dec. 15, 2024</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Meka Shabazz:</a:t>
            </a:r>
            <a:r>
              <a:rPr lang="en-US" sz="3699">
                <a:solidFill>
                  <a:srgbClr val="000000"/>
                </a:solidFill>
                <a:latin typeface="TT Bells"/>
                <a:ea typeface="TT Bells"/>
                <a:cs typeface="TT Bells"/>
                <a:sym typeface="TT Bells"/>
              </a:rPr>
              <a:t> 46 Years Old; Columbus, OH, Dec. 23, 2024</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Parker Savarese:</a:t>
            </a:r>
            <a:r>
              <a:rPr lang="en-US" sz="3699">
                <a:solidFill>
                  <a:srgbClr val="000000"/>
                </a:solidFill>
                <a:latin typeface="TT Bells"/>
                <a:ea typeface="TT Bells"/>
                <a:cs typeface="TT Bells"/>
                <a:sym typeface="TT Bells"/>
              </a:rPr>
              <a:t> 15 Years Old; Setauket, NY, Jan. 8, 2025</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Eliza Rae Shupe:</a:t>
            </a:r>
            <a:r>
              <a:rPr lang="en-US" sz="3699">
                <a:solidFill>
                  <a:srgbClr val="000000"/>
                </a:solidFill>
                <a:latin typeface="TT Bells"/>
                <a:ea typeface="TT Bells"/>
                <a:cs typeface="TT Bells"/>
                <a:sym typeface="TT Bells"/>
              </a:rPr>
              <a:t> Age unknown; Syracuse, NY, Jan. 27, 2025</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Katelyn Rinetta Benoit: </a:t>
            </a:r>
            <a:r>
              <a:rPr lang="en-US" sz="3699">
                <a:solidFill>
                  <a:srgbClr val="000000"/>
                </a:solidFill>
                <a:latin typeface="TT Bells"/>
                <a:ea typeface="TT Bells"/>
                <a:cs typeface="TT Bells"/>
                <a:sym typeface="TT Bells"/>
              </a:rPr>
              <a:t>15 Years Old; Rochester, NY, Mar. 24, 2025</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Norah Horowitz</a:t>
            </a:r>
            <a:r>
              <a:rPr lang="en-US" sz="3699">
                <a:solidFill>
                  <a:srgbClr val="000000"/>
                </a:solidFill>
                <a:latin typeface="TT Bells"/>
                <a:ea typeface="TT Bells"/>
                <a:cs typeface="TT Bells"/>
                <a:sym typeface="TT Bells"/>
              </a:rPr>
              <a:t>: 38 Years Old; Virginia Beach, VA, Apr. 7, 2025</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Charlotte Fosgate:</a:t>
            </a:r>
            <a:r>
              <a:rPr lang="en-US" sz="3699">
                <a:solidFill>
                  <a:srgbClr val="000000"/>
                </a:solidFill>
                <a:latin typeface="TT Bells"/>
                <a:ea typeface="TT Bells"/>
                <a:cs typeface="TT Bells"/>
                <a:sym typeface="TT Bells"/>
              </a:rPr>
              <a:t> 17 Years Old; Portland, OR, May 25, 20205</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Tessa June: </a:t>
            </a:r>
            <a:r>
              <a:rPr lang="en-US" sz="3699">
                <a:solidFill>
                  <a:srgbClr val="000000"/>
                </a:solidFill>
                <a:latin typeface="TT Bells"/>
                <a:ea typeface="TT Bells"/>
                <a:cs typeface="TT Bells"/>
                <a:sym typeface="TT Bells"/>
              </a:rPr>
              <a:t>21 Years Old; North Carolina, June 4, 2025</a:t>
            </a:r>
          </a:p>
          <a:p>
            <a:pPr marL="798828" lvl="1" indent="-399414" algn="l">
              <a:lnSpc>
                <a:spcPts val="5179"/>
              </a:lnSpc>
              <a:buFont typeface="Arial"/>
              <a:buChar char="•"/>
            </a:pPr>
            <a:r>
              <a:rPr lang="en-US" sz="3699" b="1">
                <a:solidFill>
                  <a:srgbClr val="000000"/>
                </a:solidFill>
                <a:latin typeface="TT Bells Bold"/>
                <a:ea typeface="TT Bells Bold"/>
                <a:cs typeface="TT Bells Bold"/>
                <a:sym typeface="TT Bells Bold"/>
              </a:rPr>
              <a:t>Emma Slabach: </a:t>
            </a:r>
            <a:r>
              <a:rPr lang="en-US" sz="3699">
                <a:solidFill>
                  <a:srgbClr val="000000"/>
                </a:solidFill>
                <a:latin typeface="TT Bells"/>
                <a:ea typeface="TT Bells"/>
                <a:cs typeface="TT Bells"/>
                <a:sym typeface="TT Bells"/>
              </a:rPr>
              <a:t>24 Years Old; Fort Wayne, IN, June 9, 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587079" y="971550"/>
            <a:ext cx="13113842" cy="1041385"/>
          </a:xfrm>
          <a:prstGeom prst="rect">
            <a:avLst/>
          </a:prstGeom>
        </p:spPr>
        <p:txBody>
          <a:bodyPr lIns="0" tIns="0" rIns="0" bIns="0" rtlCol="0" anchor="t">
            <a:spAutoFit/>
          </a:bodyPr>
          <a:lstStyle/>
          <a:p>
            <a:pPr marL="0" lvl="1" indent="0" algn="ctr">
              <a:lnSpc>
                <a:spcPts val="8450"/>
              </a:lnSpc>
              <a:spcBef>
                <a:spcPct val="0"/>
              </a:spcBef>
            </a:pPr>
            <a:r>
              <a:rPr lang="en-US" sz="6500" b="1" dirty="0">
                <a:solidFill>
                  <a:srgbClr val="F2F1EF"/>
                </a:solidFill>
                <a:latin typeface="TT Bells Bold"/>
                <a:ea typeface="TT Bells Bold"/>
                <a:cs typeface="TT Bells Bold"/>
                <a:sym typeface="TT Bells Bold"/>
              </a:rPr>
              <a:t>Individuals Who Died by Suicide</a:t>
            </a:r>
          </a:p>
        </p:txBody>
      </p:sp>
      <p:sp>
        <p:nvSpPr>
          <p:cNvPr id="3" name="TextBox 3"/>
          <p:cNvSpPr txBox="1"/>
          <p:nvPr/>
        </p:nvSpPr>
        <p:spPr>
          <a:xfrm>
            <a:off x="1021186" y="3600199"/>
            <a:ext cx="16245628" cy="2537622"/>
          </a:xfrm>
          <a:prstGeom prst="rect">
            <a:avLst/>
          </a:prstGeom>
        </p:spPr>
        <p:txBody>
          <a:bodyPr lIns="0" tIns="0" rIns="0" bIns="0" rtlCol="0" anchor="t">
            <a:spAutoFit/>
          </a:bodyPr>
          <a:lstStyle/>
          <a:p>
            <a:pPr marL="777238" lvl="1" indent="-388619" algn="l">
              <a:lnSpc>
                <a:spcPts val="5039"/>
              </a:lnSpc>
              <a:buFont typeface="Arial"/>
              <a:buChar char="•"/>
            </a:pPr>
            <a:r>
              <a:rPr lang="en-US" sz="3599" b="1" dirty="0">
                <a:solidFill>
                  <a:srgbClr val="000000"/>
                </a:solidFill>
                <a:latin typeface="TT Bells Bold"/>
                <a:ea typeface="TT Bells Bold"/>
                <a:cs typeface="TT Bells Bold"/>
                <a:sym typeface="TT Bells Bold"/>
              </a:rPr>
              <a:t>Lily-Dawn Harkins: </a:t>
            </a:r>
            <a:r>
              <a:rPr lang="en-US" sz="3599" dirty="0">
                <a:solidFill>
                  <a:srgbClr val="000000"/>
                </a:solidFill>
                <a:latin typeface="TT Bells"/>
                <a:ea typeface="TT Bells"/>
                <a:cs typeface="TT Bells"/>
                <a:sym typeface="TT Bells"/>
              </a:rPr>
              <a:t>Age unknown; Colorado; June 22, 2025</a:t>
            </a:r>
          </a:p>
          <a:p>
            <a:pPr marL="777238" lvl="1" indent="-388619" algn="l">
              <a:lnSpc>
                <a:spcPts val="5039"/>
              </a:lnSpc>
              <a:buFont typeface="Arial"/>
              <a:buChar char="•"/>
            </a:pPr>
            <a:r>
              <a:rPr lang="en-US" sz="3599" b="1" dirty="0">
                <a:solidFill>
                  <a:srgbClr val="000000"/>
                </a:solidFill>
                <a:latin typeface="TT Bells Bold"/>
                <a:ea typeface="TT Bells Bold"/>
                <a:cs typeface="TT Bells Bold"/>
                <a:sym typeface="TT Bells Bold"/>
              </a:rPr>
              <a:t>Gabrielle Nguyen (“Cam”): </a:t>
            </a:r>
            <a:r>
              <a:rPr lang="en-US" sz="3599" dirty="0">
                <a:solidFill>
                  <a:srgbClr val="000000"/>
                </a:solidFill>
                <a:latin typeface="TT Bells"/>
                <a:ea typeface="TT Bells"/>
                <a:cs typeface="TT Bells"/>
                <a:sym typeface="TT Bells"/>
              </a:rPr>
              <a:t>Age unknown; Colorado, June 22, 2025</a:t>
            </a:r>
          </a:p>
          <a:p>
            <a:pPr marL="777238" lvl="1" indent="-388619" algn="l">
              <a:lnSpc>
                <a:spcPts val="5039"/>
              </a:lnSpc>
              <a:buFont typeface="Arial"/>
              <a:buChar char="•"/>
            </a:pPr>
            <a:r>
              <a:rPr lang="en-US" sz="3599" b="1" dirty="0">
                <a:solidFill>
                  <a:srgbClr val="000000"/>
                </a:solidFill>
                <a:latin typeface="TT Bells Bold"/>
                <a:ea typeface="TT Bells Bold"/>
                <a:cs typeface="TT Bells Bold"/>
                <a:sym typeface="TT Bells Bold"/>
              </a:rPr>
              <a:t>Arty Cassidy Beowulf Gibson:</a:t>
            </a:r>
            <a:r>
              <a:rPr lang="en-US" sz="3599" dirty="0">
                <a:solidFill>
                  <a:srgbClr val="000000"/>
                </a:solidFill>
                <a:latin typeface="TT Bells"/>
                <a:ea typeface="TT Bells"/>
                <a:cs typeface="TT Bells"/>
                <a:sym typeface="TT Bells"/>
              </a:rPr>
              <a:t> 23 Years Old; Portland, OR, June 29, 2025</a:t>
            </a:r>
          </a:p>
          <a:p>
            <a:pPr algn="l">
              <a:lnSpc>
                <a:spcPts val="5039"/>
              </a:lnSpc>
            </a:pPr>
            <a:endParaRPr lang="en-US" sz="3599" dirty="0">
              <a:solidFill>
                <a:srgbClr val="000000"/>
              </a:solidFill>
              <a:latin typeface="TT Bells"/>
              <a:ea typeface="TT Bells"/>
              <a:cs typeface="TT Bells"/>
              <a:sym typeface="TT Bell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4896142" y="1055779"/>
            <a:ext cx="6842812" cy="1130229"/>
          </a:xfrm>
          <a:prstGeom prst="rect">
            <a:avLst/>
          </a:prstGeom>
        </p:spPr>
        <p:txBody>
          <a:bodyPr lIns="0" tIns="0" rIns="0" bIns="0" rtlCol="0" anchor="t">
            <a:spAutoFit/>
          </a:bodyPr>
          <a:lstStyle/>
          <a:p>
            <a:pPr marL="0" lvl="1" indent="0" algn="ctr">
              <a:lnSpc>
                <a:spcPts val="9104"/>
              </a:lnSpc>
              <a:spcBef>
                <a:spcPct val="0"/>
              </a:spcBef>
            </a:pPr>
            <a:r>
              <a:rPr lang="en-US" sz="7003" b="1">
                <a:solidFill>
                  <a:srgbClr val="F2F1EF"/>
                </a:solidFill>
                <a:latin typeface="TT Bells Bold"/>
                <a:ea typeface="TT Bells Bold"/>
                <a:cs typeface="TT Bells Bold"/>
                <a:sym typeface="TT Bells Bold"/>
              </a:rPr>
              <a:t>2024 DATA</a:t>
            </a:r>
          </a:p>
        </p:txBody>
      </p:sp>
      <p:sp>
        <p:nvSpPr>
          <p:cNvPr id="3" name="Freeform 3"/>
          <p:cNvSpPr/>
          <p:nvPr/>
        </p:nvSpPr>
        <p:spPr>
          <a:xfrm>
            <a:off x="13152873" y="461402"/>
            <a:ext cx="3529697" cy="3242909"/>
          </a:xfrm>
          <a:custGeom>
            <a:avLst/>
            <a:gdLst/>
            <a:ahLst/>
            <a:cxnLst/>
            <a:rect l="l" t="t" r="r" b="b"/>
            <a:pathLst>
              <a:path w="3529697" h="3242909">
                <a:moveTo>
                  <a:pt x="0" y="0"/>
                </a:moveTo>
                <a:lnTo>
                  <a:pt x="3529697" y="0"/>
                </a:lnTo>
                <a:lnTo>
                  <a:pt x="3529697" y="3242909"/>
                </a:lnTo>
                <a:lnTo>
                  <a:pt x="0" y="3242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2432597" y="2547958"/>
            <a:ext cx="3895868" cy="1130229"/>
          </a:xfrm>
          <a:prstGeom prst="rect">
            <a:avLst/>
          </a:prstGeom>
        </p:spPr>
        <p:txBody>
          <a:bodyPr lIns="0" tIns="0" rIns="0" bIns="0" rtlCol="0" anchor="t">
            <a:spAutoFit/>
          </a:bodyPr>
          <a:lstStyle/>
          <a:p>
            <a:pPr marL="0" lvl="1" indent="0" algn="ctr">
              <a:lnSpc>
                <a:spcPts val="9104"/>
              </a:lnSpc>
              <a:spcBef>
                <a:spcPct val="0"/>
              </a:spcBef>
            </a:pPr>
            <a:r>
              <a:rPr lang="en-US" sz="7003">
                <a:solidFill>
                  <a:srgbClr val="404040"/>
                </a:solidFill>
                <a:latin typeface="TT Bells"/>
                <a:ea typeface="TT Bells"/>
                <a:cs typeface="TT Bells"/>
                <a:sym typeface="TT Bells"/>
              </a:rPr>
              <a:t>78%</a:t>
            </a:r>
          </a:p>
        </p:txBody>
      </p:sp>
      <p:sp>
        <p:nvSpPr>
          <p:cNvPr id="5" name="TextBox 5"/>
          <p:cNvSpPr txBox="1"/>
          <p:nvPr/>
        </p:nvSpPr>
        <p:spPr>
          <a:xfrm>
            <a:off x="1605430" y="3568566"/>
            <a:ext cx="6007407" cy="511774"/>
          </a:xfrm>
          <a:prstGeom prst="rect">
            <a:avLst/>
          </a:prstGeom>
        </p:spPr>
        <p:txBody>
          <a:bodyPr lIns="0" tIns="0" rIns="0" bIns="0" rtlCol="0" anchor="t">
            <a:spAutoFit/>
          </a:bodyPr>
          <a:lstStyle/>
          <a:p>
            <a:pPr algn="ctr">
              <a:lnSpc>
                <a:spcPts val="4159"/>
              </a:lnSpc>
            </a:pPr>
            <a:r>
              <a:rPr lang="en-US" sz="3199" b="1">
                <a:solidFill>
                  <a:srgbClr val="404040"/>
                </a:solidFill>
                <a:latin typeface="TT Bells Bold"/>
                <a:ea typeface="TT Bells Bold"/>
                <a:cs typeface="TT Bells Bold"/>
                <a:sym typeface="TT Bells Bold"/>
              </a:rPr>
              <a:t>Victims were people of color</a:t>
            </a:r>
          </a:p>
        </p:txBody>
      </p:sp>
      <p:sp>
        <p:nvSpPr>
          <p:cNvPr id="6" name="TextBox 6"/>
          <p:cNvSpPr txBox="1"/>
          <p:nvPr/>
        </p:nvSpPr>
        <p:spPr>
          <a:xfrm>
            <a:off x="2112631" y="4441357"/>
            <a:ext cx="3895868" cy="1130274"/>
          </a:xfrm>
          <a:prstGeom prst="rect">
            <a:avLst/>
          </a:prstGeom>
        </p:spPr>
        <p:txBody>
          <a:bodyPr lIns="0" tIns="0" rIns="0" bIns="0" rtlCol="0" anchor="t">
            <a:spAutoFit/>
          </a:bodyPr>
          <a:lstStyle/>
          <a:p>
            <a:pPr marL="0" lvl="1" indent="0" algn="ctr">
              <a:lnSpc>
                <a:spcPts val="9099"/>
              </a:lnSpc>
              <a:spcBef>
                <a:spcPct val="0"/>
              </a:spcBef>
            </a:pPr>
            <a:r>
              <a:rPr lang="en-US" sz="6999">
                <a:solidFill>
                  <a:srgbClr val="404040"/>
                </a:solidFill>
                <a:latin typeface="TT Bells"/>
                <a:ea typeface="TT Bells"/>
                <a:cs typeface="TT Bells"/>
                <a:sym typeface="TT Bells"/>
              </a:rPr>
              <a:t>56%</a:t>
            </a:r>
          </a:p>
        </p:txBody>
      </p:sp>
      <p:sp>
        <p:nvSpPr>
          <p:cNvPr id="7" name="TextBox 7"/>
          <p:cNvSpPr txBox="1"/>
          <p:nvPr/>
        </p:nvSpPr>
        <p:spPr>
          <a:xfrm>
            <a:off x="1718799" y="5543057"/>
            <a:ext cx="5140737" cy="1035612"/>
          </a:xfrm>
          <a:prstGeom prst="rect">
            <a:avLst/>
          </a:prstGeom>
        </p:spPr>
        <p:txBody>
          <a:bodyPr lIns="0" tIns="0" rIns="0" bIns="0" rtlCol="0" anchor="t">
            <a:spAutoFit/>
          </a:bodyPr>
          <a:lstStyle/>
          <a:p>
            <a:pPr algn="ctr">
              <a:lnSpc>
                <a:spcPts val="4159"/>
              </a:lnSpc>
            </a:pPr>
            <a:r>
              <a:rPr lang="en-US" sz="3199" b="1">
                <a:solidFill>
                  <a:srgbClr val="404040"/>
                </a:solidFill>
                <a:latin typeface="TT Bells Bold"/>
                <a:ea typeface="TT Bells Bold"/>
                <a:cs typeface="TT Bells Bold"/>
                <a:sym typeface="TT Bells Bold"/>
              </a:rPr>
              <a:t> Black transgender women</a:t>
            </a:r>
          </a:p>
        </p:txBody>
      </p:sp>
      <p:sp>
        <p:nvSpPr>
          <p:cNvPr id="8" name="TextBox 8"/>
          <p:cNvSpPr txBox="1"/>
          <p:nvPr/>
        </p:nvSpPr>
        <p:spPr>
          <a:xfrm>
            <a:off x="2432597" y="7084125"/>
            <a:ext cx="3895868" cy="1130274"/>
          </a:xfrm>
          <a:prstGeom prst="rect">
            <a:avLst/>
          </a:prstGeom>
        </p:spPr>
        <p:txBody>
          <a:bodyPr lIns="0" tIns="0" rIns="0" bIns="0" rtlCol="0" anchor="t">
            <a:spAutoFit/>
          </a:bodyPr>
          <a:lstStyle/>
          <a:p>
            <a:pPr marL="0" lvl="1" indent="0" algn="ctr">
              <a:lnSpc>
                <a:spcPts val="9099"/>
              </a:lnSpc>
              <a:spcBef>
                <a:spcPct val="0"/>
              </a:spcBef>
            </a:pPr>
            <a:r>
              <a:rPr lang="en-US" sz="6999">
                <a:solidFill>
                  <a:srgbClr val="404040"/>
                </a:solidFill>
                <a:latin typeface="TT Bells"/>
                <a:ea typeface="TT Bells"/>
                <a:cs typeface="TT Bells"/>
                <a:sym typeface="TT Bells"/>
              </a:rPr>
              <a:t>63%</a:t>
            </a:r>
          </a:p>
        </p:txBody>
      </p:sp>
      <p:sp>
        <p:nvSpPr>
          <p:cNvPr id="9" name="TextBox 9"/>
          <p:cNvSpPr txBox="1"/>
          <p:nvPr/>
        </p:nvSpPr>
        <p:spPr>
          <a:xfrm>
            <a:off x="2249871" y="8117211"/>
            <a:ext cx="4078593" cy="511774"/>
          </a:xfrm>
          <a:prstGeom prst="rect">
            <a:avLst/>
          </a:prstGeom>
        </p:spPr>
        <p:txBody>
          <a:bodyPr lIns="0" tIns="0" rIns="0" bIns="0" rtlCol="0" anchor="t">
            <a:spAutoFit/>
          </a:bodyPr>
          <a:lstStyle/>
          <a:p>
            <a:pPr algn="ctr">
              <a:lnSpc>
                <a:spcPts val="4159"/>
              </a:lnSpc>
            </a:pPr>
            <a:r>
              <a:rPr lang="en-US" sz="3199" b="1">
                <a:solidFill>
                  <a:srgbClr val="404040"/>
                </a:solidFill>
                <a:latin typeface="TT Bells Bold"/>
                <a:ea typeface="TT Bells Bold"/>
                <a:cs typeface="TT Bells Bold"/>
                <a:sym typeface="TT Bells Bold"/>
              </a:rPr>
              <a:t>Killed with a gun</a:t>
            </a:r>
          </a:p>
        </p:txBody>
      </p:sp>
      <p:sp>
        <p:nvSpPr>
          <p:cNvPr id="10" name="TextBox 10"/>
          <p:cNvSpPr txBox="1"/>
          <p:nvPr/>
        </p:nvSpPr>
        <p:spPr>
          <a:xfrm>
            <a:off x="9562417" y="6511993"/>
            <a:ext cx="3895868" cy="1130274"/>
          </a:xfrm>
          <a:prstGeom prst="rect">
            <a:avLst/>
          </a:prstGeom>
        </p:spPr>
        <p:txBody>
          <a:bodyPr lIns="0" tIns="0" rIns="0" bIns="0" rtlCol="0" anchor="t">
            <a:spAutoFit/>
          </a:bodyPr>
          <a:lstStyle/>
          <a:p>
            <a:pPr marL="0" lvl="1" indent="0" algn="ctr">
              <a:lnSpc>
                <a:spcPts val="9099"/>
              </a:lnSpc>
              <a:spcBef>
                <a:spcPct val="0"/>
              </a:spcBef>
            </a:pPr>
            <a:r>
              <a:rPr lang="en-US" sz="6999">
                <a:solidFill>
                  <a:srgbClr val="404040"/>
                </a:solidFill>
                <a:latin typeface="TT Bells"/>
                <a:ea typeface="TT Bells"/>
                <a:cs typeface="TT Bells"/>
                <a:sym typeface="TT Bells"/>
              </a:rPr>
              <a:t>38%</a:t>
            </a:r>
          </a:p>
        </p:txBody>
      </p:sp>
      <p:sp>
        <p:nvSpPr>
          <p:cNvPr id="11" name="TextBox 11"/>
          <p:cNvSpPr txBox="1"/>
          <p:nvPr/>
        </p:nvSpPr>
        <p:spPr>
          <a:xfrm>
            <a:off x="8317548" y="7593373"/>
            <a:ext cx="6385606" cy="1035612"/>
          </a:xfrm>
          <a:prstGeom prst="rect">
            <a:avLst/>
          </a:prstGeom>
        </p:spPr>
        <p:txBody>
          <a:bodyPr lIns="0" tIns="0" rIns="0" bIns="0" rtlCol="0" anchor="t">
            <a:spAutoFit/>
          </a:bodyPr>
          <a:lstStyle/>
          <a:p>
            <a:pPr algn="ctr">
              <a:lnSpc>
                <a:spcPts val="4159"/>
              </a:lnSpc>
            </a:pPr>
            <a:r>
              <a:rPr lang="en-US" sz="3199" b="1">
                <a:solidFill>
                  <a:srgbClr val="404040"/>
                </a:solidFill>
                <a:latin typeface="TT Bells Bold"/>
                <a:ea typeface="TT Bells Bold"/>
                <a:cs typeface="TT Bells Bold"/>
                <a:sym typeface="TT Bells Bold"/>
              </a:rPr>
              <a:t>Misgendered or deadnamed by authorities or the press</a:t>
            </a:r>
          </a:p>
        </p:txBody>
      </p:sp>
      <p:sp>
        <p:nvSpPr>
          <p:cNvPr id="12" name="TextBox 12"/>
          <p:cNvSpPr txBox="1"/>
          <p:nvPr/>
        </p:nvSpPr>
        <p:spPr>
          <a:xfrm>
            <a:off x="9334266" y="2547958"/>
            <a:ext cx="3895868" cy="1130274"/>
          </a:xfrm>
          <a:prstGeom prst="rect">
            <a:avLst/>
          </a:prstGeom>
        </p:spPr>
        <p:txBody>
          <a:bodyPr lIns="0" tIns="0" rIns="0" bIns="0" rtlCol="0" anchor="t">
            <a:spAutoFit/>
          </a:bodyPr>
          <a:lstStyle/>
          <a:p>
            <a:pPr marL="0" lvl="1" indent="0" algn="ctr">
              <a:lnSpc>
                <a:spcPts val="9099"/>
              </a:lnSpc>
              <a:spcBef>
                <a:spcPct val="0"/>
              </a:spcBef>
            </a:pPr>
            <a:r>
              <a:rPr lang="en-US" sz="6999">
                <a:solidFill>
                  <a:srgbClr val="404040"/>
                </a:solidFill>
                <a:latin typeface="TT Bells"/>
                <a:ea typeface="TT Bells"/>
                <a:cs typeface="TT Bells"/>
                <a:sym typeface="TT Bells"/>
              </a:rPr>
              <a:t>42%</a:t>
            </a:r>
          </a:p>
        </p:txBody>
      </p:sp>
      <p:sp>
        <p:nvSpPr>
          <p:cNvPr id="13" name="TextBox 13"/>
          <p:cNvSpPr txBox="1"/>
          <p:nvPr/>
        </p:nvSpPr>
        <p:spPr>
          <a:xfrm>
            <a:off x="8317548" y="3649985"/>
            <a:ext cx="6385606" cy="2083288"/>
          </a:xfrm>
          <a:prstGeom prst="rect">
            <a:avLst/>
          </a:prstGeom>
        </p:spPr>
        <p:txBody>
          <a:bodyPr lIns="0" tIns="0" rIns="0" bIns="0" rtlCol="0" anchor="t">
            <a:spAutoFit/>
          </a:bodyPr>
          <a:lstStyle/>
          <a:p>
            <a:pPr algn="ctr">
              <a:lnSpc>
                <a:spcPts val="4159"/>
              </a:lnSpc>
            </a:pPr>
            <a:r>
              <a:rPr lang="en-US" sz="3199" b="1">
                <a:solidFill>
                  <a:srgbClr val="404040"/>
                </a:solidFill>
                <a:latin typeface="TT Bells Bold"/>
                <a:ea typeface="TT Bells Bold"/>
                <a:cs typeface="TT Bells Bold"/>
                <a:sym typeface="TT Bells Bold"/>
              </a:rPr>
              <a:t> Victims with a known killer were killed by a romantic/sexual partner, friend, or family member</a:t>
            </a:r>
          </a:p>
        </p:txBody>
      </p:sp>
      <p:sp>
        <p:nvSpPr>
          <p:cNvPr id="14" name="TextBox 14"/>
          <p:cNvSpPr txBox="1"/>
          <p:nvPr/>
        </p:nvSpPr>
        <p:spPr>
          <a:xfrm>
            <a:off x="1605430" y="9049253"/>
            <a:ext cx="14777570" cy="757515"/>
          </a:xfrm>
          <a:prstGeom prst="rect">
            <a:avLst/>
          </a:prstGeom>
        </p:spPr>
        <p:txBody>
          <a:bodyPr wrap="square" lIns="0" tIns="0" rIns="0" bIns="0" rtlCol="0" anchor="t">
            <a:spAutoFit/>
          </a:bodyPr>
          <a:lstStyle/>
          <a:p>
            <a:pPr algn="ctr">
              <a:lnSpc>
                <a:spcPts val="2989"/>
              </a:lnSpc>
              <a:spcBef>
                <a:spcPct val="0"/>
              </a:spcBef>
            </a:pPr>
            <a:r>
              <a:rPr lang="en-US" sz="2299" b="1" dirty="0">
                <a:solidFill>
                  <a:srgbClr val="404040"/>
                </a:solidFill>
                <a:latin typeface="TT Bells Bold"/>
                <a:ea typeface="TT Bells Bold"/>
                <a:cs typeface="TT Bells Bold"/>
                <a:sym typeface="TT Bells Bold"/>
              </a:rPr>
              <a:t>(Human Rights Campaign Foundation. (2024). </a:t>
            </a:r>
            <a:r>
              <a:rPr lang="en-US" sz="2299" b="1" i="1" dirty="0">
                <a:solidFill>
                  <a:srgbClr val="404040"/>
                </a:solidFill>
                <a:latin typeface="TT Bells Bold Italics"/>
                <a:ea typeface="TT Bells Bold Italics"/>
                <a:cs typeface="TT Bells Bold Italics"/>
                <a:sym typeface="TT Bells Bold Italics"/>
              </a:rPr>
              <a:t>The epidemic of violence against the transgender &amp; gender-expansive community in the United States: Fatal violence report 2024.)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18578" y="74395"/>
            <a:ext cx="16540722" cy="10212605"/>
            <a:chOff x="0" y="0"/>
            <a:chExt cx="22054296" cy="13616807"/>
          </a:xfrm>
        </p:grpSpPr>
        <p:sp>
          <p:nvSpPr>
            <p:cNvPr id="3" name="TextBox 3"/>
            <p:cNvSpPr txBox="1"/>
            <p:nvPr/>
          </p:nvSpPr>
          <p:spPr>
            <a:xfrm>
              <a:off x="0" y="-66675"/>
              <a:ext cx="22054296" cy="1484747"/>
            </a:xfrm>
            <a:prstGeom prst="rect">
              <a:avLst/>
            </a:prstGeom>
          </p:spPr>
          <p:txBody>
            <a:bodyPr lIns="0" tIns="0" rIns="0" bIns="0" rtlCol="0" anchor="t">
              <a:spAutoFit/>
            </a:bodyPr>
            <a:lstStyle/>
            <a:p>
              <a:pPr marL="0" lvl="1" indent="0" algn="ctr">
                <a:lnSpc>
                  <a:spcPts val="9104"/>
                </a:lnSpc>
                <a:spcBef>
                  <a:spcPct val="0"/>
                </a:spcBef>
              </a:pPr>
              <a:r>
                <a:rPr lang="en-US" sz="7003" b="1">
                  <a:solidFill>
                    <a:srgbClr val="F2F1EF"/>
                  </a:solidFill>
                  <a:latin typeface="TT Bells Bold"/>
                  <a:ea typeface="TT Bells Bold"/>
                  <a:cs typeface="TT Bells Bold"/>
                  <a:sym typeface="TT Bells Bold"/>
                </a:rPr>
                <a:t>CALL TO ACTION</a:t>
              </a:r>
            </a:p>
          </p:txBody>
        </p:sp>
        <p:sp>
          <p:nvSpPr>
            <p:cNvPr id="4" name="TextBox 4"/>
            <p:cNvSpPr txBox="1"/>
            <p:nvPr/>
          </p:nvSpPr>
          <p:spPr>
            <a:xfrm>
              <a:off x="545214" y="2182674"/>
              <a:ext cx="20963868" cy="11434133"/>
            </a:xfrm>
            <a:prstGeom prst="rect">
              <a:avLst/>
            </a:prstGeom>
          </p:spPr>
          <p:txBody>
            <a:bodyPr lIns="0" tIns="0" rIns="0" bIns="0" rtlCol="0" anchor="t">
              <a:spAutoFit/>
            </a:bodyPr>
            <a:lstStyle/>
            <a:p>
              <a:pPr marL="518158" lvl="1" indent="-259079" algn="l">
                <a:lnSpc>
                  <a:spcPts val="3119"/>
                </a:lnSpc>
                <a:spcBef>
                  <a:spcPct val="0"/>
                </a:spcBef>
                <a:buFont typeface="Arial"/>
                <a:buChar char="•"/>
              </a:pPr>
              <a:r>
                <a:rPr lang="en-US" sz="2399" dirty="0">
                  <a:solidFill>
                    <a:srgbClr val="000000"/>
                  </a:solidFill>
                  <a:latin typeface="TT Bells"/>
                  <a:ea typeface="TT Bells"/>
                  <a:cs typeface="TT Bells"/>
                  <a:sym typeface="TT Bells"/>
                </a:rPr>
                <a:t>Partnering with the </a:t>
              </a:r>
              <a:r>
                <a:rPr lang="en-US" sz="2399" i="1" u="sng" dirty="0">
                  <a:solidFill>
                    <a:srgbClr val="000000"/>
                  </a:solidFill>
                  <a:latin typeface="TT Bells Italics"/>
                  <a:ea typeface="TT Bells Italics"/>
                  <a:cs typeface="TT Bells Italics"/>
                  <a:sym typeface="TT Bells Italics"/>
                  <a:hlinkClick r:id="rId2" tooltip="https://www.smchealth.org/health-equity-initiatives"/>
                </a:rPr>
                <a:t>Pride Initiative</a:t>
              </a:r>
              <a:r>
                <a:rPr lang="en-US" sz="2399" dirty="0">
                  <a:solidFill>
                    <a:srgbClr val="000000"/>
                  </a:solidFill>
                  <a:latin typeface="TT Bells"/>
                  <a:ea typeface="TT Bells"/>
                  <a:cs typeface="TT Bells"/>
                  <a:sym typeface="TT Bells"/>
                </a:rPr>
                <a:t> , LGBTQIA+ Commission, SMC Pride Center, </a:t>
              </a:r>
              <a:r>
                <a:rPr lang="en-US" sz="2399" dirty="0" err="1">
                  <a:solidFill>
                    <a:srgbClr val="000000"/>
                  </a:solidFill>
                  <a:latin typeface="TT Bells"/>
                  <a:ea typeface="TT Bells"/>
                  <a:cs typeface="TT Bells"/>
                  <a:sym typeface="TT Bells"/>
                </a:rPr>
                <a:t>CoastPride</a:t>
              </a:r>
              <a:r>
                <a:rPr lang="en-US" sz="2399" dirty="0">
                  <a:solidFill>
                    <a:srgbClr val="000000"/>
                  </a:solidFill>
                  <a:latin typeface="TT Bells"/>
                  <a:ea typeface="TT Bells"/>
                  <a:cs typeface="TT Bells"/>
                  <a:sym typeface="TT Bells"/>
                </a:rPr>
                <a:t>, and/or </a:t>
              </a:r>
              <a:r>
                <a:rPr lang="en-US" sz="2399" u="sng" dirty="0">
                  <a:solidFill>
                    <a:srgbClr val="000000"/>
                  </a:solidFill>
                  <a:latin typeface="TT Bells"/>
                  <a:ea typeface="TT Bells"/>
                  <a:cs typeface="TT Bells"/>
                  <a:sym typeface="TT Bells"/>
                  <a:hlinkClick r:id="rId3" tooltip="https://gjla.nationbuilder.com/team"/>
                </a:rPr>
                <a:t>Gender Justice LA</a:t>
              </a:r>
              <a:r>
                <a:rPr lang="en-US" sz="2399" dirty="0">
                  <a:solidFill>
                    <a:srgbClr val="000000"/>
                  </a:solidFill>
                  <a:latin typeface="TT Bells"/>
                  <a:ea typeface="TT Bells"/>
                  <a:cs typeface="TT Bells"/>
                  <a:sym typeface="TT Bells"/>
                </a:rPr>
                <a:t> (now in Pacifica)  to strengthen LGBTQ+ data sharing, highlight inequities, and improve SOGI data collection. </a:t>
              </a:r>
            </a:p>
            <a:p>
              <a:pPr algn="l">
                <a:lnSpc>
                  <a:spcPts val="3119"/>
                </a:lnSpc>
                <a:spcBef>
                  <a:spcPct val="0"/>
                </a:spcBef>
              </a:pPr>
              <a:endParaRPr lang="en-US" sz="2399" dirty="0">
                <a:solidFill>
                  <a:srgbClr val="000000"/>
                </a:solidFill>
                <a:latin typeface="TT Bells"/>
                <a:ea typeface="TT Bells"/>
                <a:cs typeface="TT Bells"/>
                <a:sym typeface="TT Bells"/>
              </a:endParaRPr>
            </a:p>
            <a:p>
              <a:pPr marL="518158" lvl="1" indent="-259079" algn="l">
                <a:lnSpc>
                  <a:spcPts val="3119"/>
                </a:lnSpc>
                <a:spcBef>
                  <a:spcPct val="0"/>
                </a:spcBef>
                <a:buFont typeface="Arial"/>
                <a:buChar char="•"/>
              </a:pPr>
              <a:r>
                <a:rPr lang="en-US" sz="2399" dirty="0">
                  <a:solidFill>
                    <a:srgbClr val="000000"/>
                  </a:solidFill>
                  <a:latin typeface="TT Bells"/>
                  <a:ea typeface="TT Bells"/>
                  <a:cs typeface="TT Bells"/>
                  <a:sym typeface="TT Bells"/>
                </a:rPr>
                <a:t>Launching Transgender, Gender Diverse, and Intersex (TGI) Cultural Competency Training for BHRS staff and contractors</a:t>
              </a:r>
            </a:p>
            <a:p>
              <a:pPr algn="l">
                <a:lnSpc>
                  <a:spcPts val="3119"/>
                </a:lnSpc>
                <a:spcBef>
                  <a:spcPct val="0"/>
                </a:spcBef>
              </a:pPr>
              <a:r>
                <a:rPr lang="en-US" sz="2399" dirty="0">
                  <a:solidFill>
                    <a:srgbClr val="000000"/>
                  </a:solidFill>
                  <a:latin typeface="TT Bells"/>
                  <a:ea typeface="TT Bells"/>
                  <a:cs typeface="TT Bells"/>
                  <a:sym typeface="TT Bells"/>
                </a:rPr>
                <a:t>  </a:t>
              </a:r>
            </a:p>
            <a:p>
              <a:pPr marL="518158" lvl="1" indent="-259079" algn="l">
                <a:lnSpc>
                  <a:spcPts val="3119"/>
                </a:lnSpc>
                <a:spcBef>
                  <a:spcPct val="0"/>
                </a:spcBef>
                <a:buFont typeface="Arial"/>
                <a:buChar char="•"/>
              </a:pPr>
              <a:r>
                <a:rPr lang="en-US" sz="2399" dirty="0">
                  <a:solidFill>
                    <a:srgbClr val="000000"/>
                  </a:solidFill>
                  <a:latin typeface="TT Bells"/>
                  <a:ea typeface="TT Bells"/>
                  <a:cs typeface="TT Bells"/>
                  <a:sym typeface="TT Bells"/>
                </a:rPr>
                <a:t>Collaborating with the </a:t>
              </a:r>
              <a:r>
                <a:rPr lang="en-US" sz="2399" u="sng" dirty="0">
                  <a:solidFill>
                    <a:srgbClr val="000000"/>
                  </a:solidFill>
                  <a:latin typeface="TT Bells"/>
                  <a:ea typeface="TT Bells"/>
                  <a:cs typeface="TT Bells"/>
                  <a:sym typeface="TT Bells"/>
                  <a:hlinkClick r:id="rId4" tooltip="https://sanmateopride.org"/>
                </a:rPr>
                <a:t>San Mateo County Pride Center</a:t>
              </a:r>
              <a:r>
                <a:rPr lang="en-US" sz="2399" dirty="0">
                  <a:solidFill>
                    <a:srgbClr val="000000"/>
                  </a:solidFill>
                  <a:latin typeface="TT Bells"/>
                  <a:ea typeface="TT Bells"/>
                  <a:cs typeface="TT Bells"/>
                  <a:sym typeface="TT Bells"/>
                </a:rPr>
                <a:t> to expand the TGI training with local data and resources. </a:t>
              </a:r>
            </a:p>
            <a:p>
              <a:pPr algn="l">
                <a:lnSpc>
                  <a:spcPts val="3119"/>
                </a:lnSpc>
                <a:spcBef>
                  <a:spcPct val="0"/>
                </a:spcBef>
              </a:pPr>
              <a:endParaRPr lang="en-US" sz="2399" dirty="0">
                <a:solidFill>
                  <a:srgbClr val="000000"/>
                </a:solidFill>
                <a:latin typeface="TT Bells"/>
                <a:ea typeface="TT Bells"/>
                <a:cs typeface="TT Bells"/>
                <a:sym typeface="TT Bells"/>
              </a:endParaRPr>
            </a:p>
            <a:p>
              <a:pPr marL="518158" lvl="1" indent="-259079" algn="l">
                <a:lnSpc>
                  <a:spcPts val="3119"/>
                </a:lnSpc>
                <a:spcBef>
                  <a:spcPct val="0"/>
                </a:spcBef>
                <a:buFont typeface="Arial"/>
                <a:buChar char="•"/>
              </a:pPr>
              <a:r>
                <a:rPr lang="en-US" sz="2399" dirty="0">
                  <a:solidFill>
                    <a:srgbClr val="000000"/>
                  </a:solidFill>
                  <a:latin typeface="TT Bells"/>
                  <a:ea typeface="TT Bells"/>
                  <a:cs typeface="TT Bells"/>
                  <a:sym typeface="TT Bells"/>
                </a:rPr>
                <a:t>Supporting the dissemination of pronoun badge toppers across Health to increase visibility and belonging. </a:t>
              </a:r>
            </a:p>
            <a:p>
              <a:pPr algn="l">
                <a:lnSpc>
                  <a:spcPts val="3119"/>
                </a:lnSpc>
                <a:spcBef>
                  <a:spcPct val="0"/>
                </a:spcBef>
              </a:pPr>
              <a:endParaRPr lang="en-US" sz="2399" dirty="0">
                <a:solidFill>
                  <a:srgbClr val="000000"/>
                </a:solidFill>
                <a:latin typeface="TT Bells"/>
                <a:ea typeface="TT Bells"/>
                <a:cs typeface="TT Bells"/>
                <a:sym typeface="TT Bells"/>
              </a:endParaRPr>
            </a:p>
            <a:p>
              <a:pPr marL="518158" lvl="1" indent="-259079" algn="l">
                <a:lnSpc>
                  <a:spcPts val="3119"/>
                </a:lnSpc>
                <a:spcBef>
                  <a:spcPct val="0"/>
                </a:spcBef>
                <a:buFont typeface="Arial"/>
                <a:buChar char="•"/>
              </a:pPr>
              <a:r>
                <a:rPr lang="en-US" sz="2399" dirty="0">
                  <a:solidFill>
                    <a:srgbClr val="000000"/>
                  </a:solidFill>
                  <a:latin typeface="TT Bells"/>
                  <a:ea typeface="TT Bells"/>
                  <a:cs typeface="TT Bells"/>
                  <a:sym typeface="TT Bells"/>
                </a:rPr>
                <a:t>Supporting the San Mateo County Transgender Day of Remembrance (</a:t>
              </a:r>
              <a:r>
                <a:rPr lang="en-US" sz="2399" dirty="0" err="1">
                  <a:solidFill>
                    <a:srgbClr val="000000"/>
                  </a:solidFill>
                  <a:latin typeface="TT Bells"/>
                  <a:ea typeface="TT Bells"/>
                  <a:cs typeface="TT Bells"/>
                  <a:sym typeface="TT Bells"/>
                </a:rPr>
                <a:t>TDoR</a:t>
              </a:r>
              <a:r>
                <a:rPr lang="en-US" sz="2399" dirty="0">
                  <a:solidFill>
                    <a:srgbClr val="000000"/>
                  </a:solidFill>
                  <a:latin typeface="TT Bells"/>
                  <a:ea typeface="TT Bells"/>
                  <a:cs typeface="TT Bells"/>
                  <a:sym typeface="TT Bells"/>
                </a:rPr>
                <a:t>) event. Each November, </a:t>
              </a:r>
              <a:r>
                <a:rPr lang="en-US" sz="2399" dirty="0" err="1">
                  <a:solidFill>
                    <a:srgbClr val="000000"/>
                  </a:solidFill>
                  <a:latin typeface="TT Bells"/>
                  <a:ea typeface="TT Bells"/>
                  <a:cs typeface="TT Bells"/>
                  <a:sym typeface="TT Bells"/>
                </a:rPr>
                <a:t>TDoR</a:t>
              </a:r>
              <a:r>
                <a:rPr lang="en-US" sz="2399" dirty="0">
                  <a:solidFill>
                    <a:srgbClr val="000000"/>
                  </a:solidFill>
                  <a:latin typeface="TT Bells"/>
                  <a:ea typeface="TT Bells"/>
                  <a:cs typeface="TT Bells"/>
                  <a:sym typeface="TT Bells"/>
                </a:rPr>
                <a:t> honors lives lost to anti-trans violence and calls us to action: to affirm dignity, confront inequities, and build safer communities. </a:t>
              </a:r>
            </a:p>
            <a:p>
              <a:pPr algn="l">
                <a:lnSpc>
                  <a:spcPts val="3119"/>
                </a:lnSpc>
                <a:spcBef>
                  <a:spcPct val="0"/>
                </a:spcBef>
              </a:pPr>
              <a:endParaRPr lang="en-US" sz="2399" dirty="0">
                <a:solidFill>
                  <a:srgbClr val="000000"/>
                </a:solidFill>
                <a:latin typeface="TT Bells"/>
                <a:ea typeface="TT Bells"/>
                <a:cs typeface="TT Bells"/>
                <a:sym typeface="TT Bells"/>
              </a:endParaRPr>
            </a:p>
            <a:p>
              <a:pPr algn="l">
                <a:lnSpc>
                  <a:spcPts val="3119"/>
                </a:lnSpc>
                <a:spcBef>
                  <a:spcPct val="0"/>
                </a:spcBef>
              </a:pPr>
              <a:r>
                <a:rPr lang="en-US" sz="2399" dirty="0">
                  <a:solidFill>
                    <a:srgbClr val="000000"/>
                  </a:solidFill>
                  <a:latin typeface="TT Bells"/>
                  <a:ea typeface="TT Bells"/>
                  <a:cs typeface="TT Bells"/>
                  <a:sym typeface="TT Bells"/>
                </a:rPr>
                <a:t>We invite staff, clients, and community members to join us for San Mateo County’s Transgender Day of Remembrance on </a:t>
              </a:r>
              <a:r>
                <a:rPr lang="en-US" sz="2399" b="1" dirty="0">
                  <a:solidFill>
                    <a:srgbClr val="000000"/>
                  </a:solidFill>
                  <a:latin typeface="TT Bells Bold"/>
                  <a:ea typeface="TT Bells Bold"/>
                  <a:cs typeface="TT Bells Bold"/>
                  <a:sym typeface="TT Bells Bold"/>
                </a:rPr>
                <a:t>November 20th, 5:30–7:30 PM at the South San Francisco Parks and Recreation Center. </a:t>
              </a:r>
              <a:r>
                <a:rPr lang="en-US" sz="2399" dirty="0">
                  <a:solidFill>
                    <a:srgbClr val="000000"/>
                  </a:solidFill>
                  <a:latin typeface="TT Bells"/>
                  <a:ea typeface="TT Bells"/>
                  <a:cs typeface="TT Bells"/>
                  <a:sym typeface="TT Bells"/>
                </a:rPr>
                <a:t>Together, we can remember lives lost, stand with our transgender community, and continue building a county where all can thrive.</a:t>
              </a:r>
              <a:r>
                <a:rPr lang="en-US" sz="2399" b="1" dirty="0">
                  <a:solidFill>
                    <a:srgbClr val="000000"/>
                  </a:solidFill>
                  <a:latin typeface="TT Bells Bold"/>
                  <a:ea typeface="TT Bells Bold"/>
                  <a:cs typeface="TT Bells Bold"/>
                  <a:sym typeface="TT Bells Bold"/>
                </a:rPr>
                <a:t> </a:t>
              </a:r>
            </a:p>
            <a:p>
              <a:pPr algn="l">
                <a:lnSpc>
                  <a:spcPts val="3119"/>
                </a:lnSpc>
                <a:spcBef>
                  <a:spcPct val="0"/>
                </a:spcBef>
              </a:pPr>
              <a:endParaRPr lang="en-US" sz="2399" b="1" dirty="0">
                <a:solidFill>
                  <a:srgbClr val="000000"/>
                </a:solidFill>
                <a:latin typeface="TT Bells Bold"/>
                <a:ea typeface="TT Bells Bold"/>
                <a:cs typeface="TT Bells Bold"/>
                <a:sym typeface="TT Bells Bold"/>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005676" y="971550"/>
            <a:ext cx="14291677" cy="1090042"/>
          </a:xfrm>
          <a:prstGeom prst="rect">
            <a:avLst/>
          </a:prstGeom>
        </p:spPr>
        <p:txBody>
          <a:bodyPr lIns="0" tIns="0" rIns="0" bIns="0" rtlCol="0" anchor="t">
            <a:spAutoFit/>
          </a:bodyPr>
          <a:lstStyle/>
          <a:p>
            <a:pPr marL="0" lvl="1" indent="0" algn="ctr">
              <a:lnSpc>
                <a:spcPts val="8450"/>
              </a:lnSpc>
              <a:spcBef>
                <a:spcPct val="0"/>
              </a:spcBef>
            </a:pPr>
            <a:r>
              <a:rPr lang="en-US" sz="7200" b="1" dirty="0">
                <a:solidFill>
                  <a:srgbClr val="F2F1EF"/>
                </a:solidFill>
                <a:latin typeface="TT Bells Bold"/>
                <a:ea typeface="TT Bells Bold"/>
                <a:cs typeface="TT Bells Bold"/>
                <a:sym typeface="TT Bells Bold"/>
              </a:rPr>
              <a:t>Sources</a:t>
            </a:r>
          </a:p>
        </p:txBody>
      </p:sp>
      <p:sp>
        <p:nvSpPr>
          <p:cNvPr id="3" name="TextBox 3"/>
          <p:cNvSpPr txBox="1"/>
          <p:nvPr/>
        </p:nvSpPr>
        <p:spPr>
          <a:xfrm>
            <a:off x="1524001" y="2705100"/>
            <a:ext cx="15965204" cy="6524863"/>
          </a:xfrm>
          <a:prstGeom prst="rect">
            <a:avLst/>
          </a:prstGeom>
        </p:spPr>
        <p:txBody>
          <a:bodyPr wrap="square" lIns="0" tIns="0" rIns="0" bIns="0" rtlCol="0" anchor="t">
            <a:spAutoFit/>
          </a:bodyPr>
          <a:lstStyle/>
          <a:p>
            <a:pPr marL="571500" lvl="0" indent="-571500">
              <a:buFont typeface="Arial" panose="020B0604020202020204" pitchFamily="34" charset="0"/>
              <a:buChar char="•"/>
            </a:pPr>
            <a:r>
              <a:rPr lang="en-US" sz="3600" b="1" dirty="0">
                <a:solidFill>
                  <a:schemeClr val="dk1"/>
                </a:solidFill>
                <a:latin typeface="TT Bells" panose="020B0604020202020204" charset="0"/>
                <a:ea typeface="Open Sans Medium"/>
                <a:cs typeface="Open Sans Medium"/>
                <a:sym typeface="Open Sans Medium"/>
              </a:rPr>
              <a:t>GLAAD</a:t>
            </a:r>
          </a:p>
          <a:p>
            <a:pPr marL="19050" lvl="0">
              <a:spcBef>
                <a:spcPts val="333"/>
              </a:spcBef>
              <a:buClr>
                <a:schemeClr val="dk1"/>
              </a:buClr>
              <a:buSzPts val="1365"/>
            </a:pPr>
            <a:r>
              <a:rPr lang="en-US" sz="3600" dirty="0">
                <a:solidFill>
                  <a:schemeClr val="dk1"/>
                </a:solidFill>
                <a:latin typeface="TT Bells" panose="020B0604020202020204" charset="0"/>
                <a:ea typeface="Open Sans Medium"/>
                <a:cs typeface="Open Sans Medium"/>
                <a:sym typeface="Open Sans Medium"/>
              </a:rPr>
              <a:t>	</a:t>
            </a:r>
            <a:r>
              <a:rPr lang="en-US" sz="2800" dirty="0">
                <a:solidFill>
                  <a:schemeClr val="dk1"/>
                </a:solidFill>
                <a:latin typeface="TT Bells" panose="020B0604020202020204" charset="0"/>
                <a:ea typeface="Open Sans Medium"/>
                <a:cs typeface="Open Sans Medium"/>
                <a:sym typeface="Open Sans Medium"/>
              </a:rPr>
              <a:t>Doubly Victimized, Reporting on Transgender Victims of Crime. 	</a:t>
            </a:r>
            <a:r>
              <a:rPr lang="en-US" sz="2800" u="sng" dirty="0">
                <a:solidFill>
                  <a:schemeClr val="dk1"/>
                </a:solidFill>
                <a:latin typeface="TT Bells" panose="020B0604020202020204" charset="0"/>
                <a:ea typeface="Open Sans Medium"/>
                <a:cs typeface="Open Sans Medium"/>
                <a:sym typeface="Open Sans Medium"/>
                <a:hlinkClick r:id="rId2">
                  <a:extLst>
                    <a:ext uri="{A12FA001-AC4F-418D-AE19-62706E023703}">
                      <ahyp:hlinkClr xmlns:ahyp="http://schemas.microsoft.com/office/drawing/2018/hyperlinkcolor" val="tx"/>
                    </a:ext>
                  </a:extLst>
                </a:hlinkClick>
              </a:rPr>
              <a:t>https://www.glaad.org/publications/transgendervictimsofcrime</a:t>
            </a:r>
            <a:endParaRPr lang="en-US" sz="2800" dirty="0">
              <a:solidFill>
                <a:schemeClr val="dk1"/>
              </a:solidFill>
              <a:latin typeface="TT Bells" panose="020B0604020202020204" charset="0"/>
              <a:ea typeface="Open Sans Medium"/>
              <a:cs typeface="Open Sans Medium"/>
              <a:sym typeface="Open Sans Medium"/>
            </a:endParaRPr>
          </a:p>
          <a:p>
            <a:pPr marL="571500" lvl="0" indent="-571500">
              <a:spcBef>
                <a:spcPts val="333"/>
              </a:spcBef>
              <a:buFont typeface="Arial" panose="020B0604020202020204" pitchFamily="34" charset="0"/>
              <a:buChar char="•"/>
            </a:pPr>
            <a:endParaRPr lang="en-US" sz="3600" dirty="0">
              <a:solidFill>
                <a:schemeClr val="dk1"/>
              </a:solidFill>
              <a:latin typeface="TT Bells" panose="020B0604020202020204" charset="0"/>
              <a:ea typeface="Open Sans Medium"/>
              <a:cs typeface="Open Sans Medium"/>
              <a:sym typeface="Open Sans Medium"/>
            </a:endParaRPr>
          </a:p>
          <a:p>
            <a:pPr marL="571500" lvl="0" indent="-571500">
              <a:spcBef>
                <a:spcPts val="333"/>
              </a:spcBef>
              <a:buFont typeface="Arial" panose="020B0604020202020204" pitchFamily="34" charset="0"/>
              <a:buChar char="•"/>
            </a:pPr>
            <a:r>
              <a:rPr lang="en-US" sz="3600" b="1" u="sng" dirty="0">
                <a:solidFill>
                  <a:schemeClr val="dk1"/>
                </a:solidFill>
                <a:latin typeface="TT Bells" panose="020B0604020202020204" charset="0"/>
                <a:ea typeface="Open Sans Medium"/>
                <a:cs typeface="Open Sans Medium"/>
                <a:sym typeface="Open Sans Medium"/>
                <a:hlinkClick r:id="rId3"/>
              </a:rPr>
              <a:t>Advocates for Trans Equality</a:t>
            </a:r>
            <a:r>
              <a:rPr lang="en-US" sz="3600" b="1" u="sng" dirty="0">
                <a:solidFill>
                  <a:schemeClr val="dk1"/>
                </a:solidFill>
                <a:latin typeface="TT Bells" panose="020B0604020202020204" charset="0"/>
                <a:ea typeface="Open Sans Medium"/>
                <a:cs typeface="Open Sans Medium"/>
                <a:sym typeface="Open Sans Medium"/>
              </a:rPr>
              <a:t> </a:t>
            </a:r>
            <a:r>
              <a:rPr lang="en-US" sz="2800" dirty="0">
                <a:solidFill>
                  <a:schemeClr val="dk1"/>
                </a:solidFill>
                <a:latin typeface="TT Bells" panose="020B0604020202020204" charset="0"/>
                <a:ea typeface="Open Sans Medium"/>
                <a:cs typeface="Open Sans Medium"/>
                <a:sym typeface="Open Sans Medium"/>
              </a:rPr>
              <a:t>(formally the National Center for Transgender Equality)</a:t>
            </a:r>
            <a:endParaRPr lang="en-US" sz="2800" b="1" u="sng" dirty="0">
              <a:solidFill>
                <a:schemeClr val="dk1"/>
              </a:solidFill>
              <a:latin typeface="TT Bells" panose="020B0604020202020204" charset="0"/>
              <a:ea typeface="Open Sans Medium"/>
              <a:cs typeface="Open Sans Medium"/>
              <a:sym typeface="Open Sans Medium"/>
            </a:endParaRPr>
          </a:p>
          <a:p>
            <a:pPr lvl="0">
              <a:spcBef>
                <a:spcPts val="333"/>
              </a:spcBef>
            </a:pPr>
            <a:endParaRPr lang="en-US" sz="3600" b="1" u="sng" dirty="0">
              <a:solidFill>
                <a:schemeClr val="dk1"/>
              </a:solidFill>
              <a:latin typeface="TT Bells" panose="020B0604020202020204" charset="0"/>
              <a:ea typeface="Open Sans Medium"/>
              <a:cs typeface="Open Sans Medium"/>
              <a:sym typeface="Open Sans Medium"/>
            </a:endParaRPr>
          </a:p>
          <a:p>
            <a:pPr marL="571500" lvl="0" indent="-571500">
              <a:spcBef>
                <a:spcPts val="333"/>
              </a:spcBef>
              <a:buFont typeface="Arial" panose="020B0604020202020204" pitchFamily="34" charset="0"/>
              <a:buChar char="•"/>
            </a:pPr>
            <a:r>
              <a:rPr lang="en-US" sz="3600" b="1" u="sng" dirty="0">
                <a:solidFill>
                  <a:schemeClr val="dk1"/>
                </a:solidFill>
                <a:latin typeface="TT Bells" panose="020B0604020202020204" charset="0"/>
                <a:ea typeface="Open Sans Medium"/>
                <a:cs typeface="Open Sans Medium"/>
                <a:sym typeface="Open Sans Medium"/>
                <a:hlinkClick r:id="rId4"/>
              </a:rPr>
              <a:t>Human Rights Campaign </a:t>
            </a:r>
            <a:r>
              <a:rPr lang="en-US" sz="2800" dirty="0">
                <a:solidFill>
                  <a:srgbClr val="404040"/>
                </a:solidFill>
                <a:latin typeface="TT Bells" panose="020B0604020202020204" charset="0"/>
                <a:ea typeface="TT Bells Bold Italics"/>
                <a:cs typeface="TT Bells Bold Italics"/>
                <a:sym typeface="TT Bells Bold Italics"/>
              </a:rPr>
              <a:t>The epidemic of violence against the transgender &amp; gender-expansive community in the United States: Fatal violence report 2024.)</a:t>
            </a:r>
            <a:endParaRPr lang="en-US" sz="2800" dirty="0">
              <a:solidFill>
                <a:schemeClr val="dk1"/>
              </a:solidFill>
              <a:latin typeface="TT Bells" panose="020B0604020202020204" charset="0"/>
              <a:ea typeface="Open Sans Medium"/>
              <a:cs typeface="Open Sans Medium"/>
              <a:sym typeface="Open Sans Medium"/>
            </a:endParaRPr>
          </a:p>
          <a:p>
            <a:pPr marL="571500" lvl="0" indent="-571500">
              <a:spcBef>
                <a:spcPts val="333"/>
              </a:spcBef>
              <a:buFont typeface="Arial" panose="020B0604020202020204" pitchFamily="34" charset="0"/>
              <a:buChar char="•"/>
            </a:pPr>
            <a:endParaRPr lang="en-US" sz="3600" dirty="0">
              <a:solidFill>
                <a:schemeClr val="dk1"/>
              </a:solidFill>
              <a:latin typeface="TT Bells" panose="020B0604020202020204" charset="0"/>
              <a:ea typeface="Open Sans Medium"/>
              <a:cs typeface="Open Sans Medium"/>
              <a:sym typeface="Open Sans Medium"/>
            </a:endParaRPr>
          </a:p>
          <a:p>
            <a:pPr marL="571500" lvl="0" indent="-571500">
              <a:spcBef>
                <a:spcPts val="333"/>
              </a:spcBef>
              <a:buFont typeface="Arial" panose="020B0604020202020204" pitchFamily="34" charset="0"/>
              <a:buChar char="•"/>
            </a:pPr>
            <a:r>
              <a:rPr lang="en-US" sz="3600" b="1" dirty="0">
                <a:solidFill>
                  <a:schemeClr val="dk1"/>
                </a:solidFill>
                <a:latin typeface="TT Bells" panose="020B0604020202020204" charset="0"/>
                <a:ea typeface="Open Sans Medium"/>
                <a:cs typeface="Open Sans Medium"/>
                <a:sym typeface="Open Sans Medium"/>
              </a:rPr>
              <a:t>Trans Lives Matter</a:t>
            </a:r>
          </a:p>
          <a:p>
            <a:pPr marL="139700" lvl="0">
              <a:spcBef>
                <a:spcPts val="333"/>
              </a:spcBef>
              <a:buSzPts val="1400"/>
            </a:pPr>
            <a:r>
              <a:rPr lang="en-US" sz="3600" dirty="0">
                <a:solidFill>
                  <a:schemeClr val="hlink"/>
                </a:solidFill>
                <a:latin typeface="TT Bells" panose="020B0604020202020204" charset="0"/>
                <a:ea typeface="Open Sans Medium"/>
                <a:cs typeface="Open Sans Medium"/>
                <a:sym typeface="Open Sans Medium"/>
              </a:rPr>
              <a:t>	</a:t>
            </a:r>
            <a:r>
              <a:rPr lang="en-US" sz="3600" dirty="0">
                <a:solidFill>
                  <a:schemeClr val="hlink"/>
                </a:solidFill>
                <a:latin typeface="TT Bells" panose="020B0604020202020204" charset="0"/>
                <a:ea typeface="Open Sans Medium"/>
                <a:cs typeface="Open Sans Medium"/>
                <a:sym typeface="Open Sans Medium"/>
                <a:hlinkClick r:id="rId5"/>
              </a:rPr>
              <a:t>Remembering Our Dead</a:t>
            </a:r>
            <a:endParaRPr lang="en-US" sz="3600" dirty="0">
              <a:solidFill>
                <a:schemeClr val="hlink"/>
              </a:solidFill>
              <a:latin typeface="TT Bells" panose="020B0604020202020204" charset="0"/>
              <a:ea typeface="Open Sans Medium"/>
              <a:cs typeface="Open Sans Medium"/>
              <a:sym typeface="Open Sans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12080" y="1796919"/>
            <a:ext cx="10663840" cy="6693162"/>
            <a:chOff x="0" y="0"/>
            <a:chExt cx="14218453" cy="8924216"/>
          </a:xfrm>
        </p:grpSpPr>
        <p:sp>
          <p:nvSpPr>
            <p:cNvPr id="3" name="Freeform 3"/>
            <p:cNvSpPr/>
            <p:nvPr/>
          </p:nvSpPr>
          <p:spPr>
            <a:xfrm>
              <a:off x="4197529" y="3959772"/>
              <a:ext cx="5823395" cy="4964444"/>
            </a:xfrm>
            <a:custGeom>
              <a:avLst/>
              <a:gdLst/>
              <a:ahLst/>
              <a:cxnLst/>
              <a:rect l="l" t="t" r="r" b="b"/>
              <a:pathLst>
                <a:path w="5823395" h="4964444">
                  <a:moveTo>
                    <a:pt x="0" y="0"/>
                  </a:moveTo>
                  <a:lnTo>
                    <a:pt x="5823395" y="0"/>
                  </a:lnTo>
                  <a:lnTo>
                    <a:pt x="5823395" y="4964444"/>
                  </a:lnTo>
                  <a:lnTo>
                    <a:pt x="0" y="496444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0" y="-85725"/>
              <a:ext cx="14218453" cy="3675546"/>
            </a:xfrm>
            <a:prstGeom prst="rect">
              <a:avLst/>
            </a:prstGeom>
          </p:spPr>
          <p:txBody>
            <a:bodyPr lIns="0" tIns="0" rIns="0" bIns="0" rtlCol="0" anchor="t">
              <a:spAutoFit/>
            </a:bodyPr>
            <a:lstStyle/>
            <a:p>
              <a:pPr marL="0" lvl="1" indent="0" algn="ctr">
                <a:lnSpc>
                  <a:spcPts val="11054"/>
                </a:lnSpc>
                <a:spcBef>
                  <a:spcPct val="0"/>
                </a:spcBef>
              </a:pPr>
              <a:r>
                <a:rPr lang="en-US" sz="8503" b="1" spc="1088">
                  <a:solidFill>
                    <a:srgbClr val="FFFFFF"/>
                  </a:solidFill>
                  <a:latin typeface="TT Bells Bold"/>
                  <a:ea typeface="TT Bells Bold"/>
                  <a:cs typeface="TT Bells Bold"/>
                  <a:sym typeface="TT Bells Bold"/>
                </a:rPr>
                <a:t>Say Their Names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81316" y="538521"/>
            <a:ext cx="16925368" cy="10744951"/>
            <a:chOff x="0" y="0"/>
            <a:chExt cx="22567157" cy="14326602"/>
          </a:xfrm>
        </p:grpSpPr>
        <p:sp>
          <p:nvSpPr>
            <p:cNvPr id="3" name="TextBox 3"/>
            <p:cNvSpPr txBox="1"/>
            <p:nvPr/>
          </p:nvSpPr>
          <p:spPr>
            <a:xfrm>
              <a:off x="2479735" y="1246924"/>
              <a:ext cx="16309509" cy="1484747"/>
            </a:xfrm>
            <a:prstGeom prst="rect">
              <a:avLst/>
            </a:prstGeom>
          </p:spPr>
          <p:txBody>
            <a:bodyPr lIns="0" tIns="0" rIns="0" bIns="0" rtlCol="0" anchor="t">
              <a:spAutoFit/>
            </a:bodyPr>
            <a:lstStyle/>
            <a:p>
              <a:pPr marL="0" lvl="1" indent="0" algn="ctr">
                <a:lnSpc>
                  <a:spcPts val="9104"/>
                </a:lnSpc>
                <a:spcBef>
                  <a:spcPct val="0"/>
                </a:spcBef>
              </a:pPr>
              <a:r>
                <a:rPr lang="en-US" sz="7003" b="1">
                  <a:solidFill>
                    <a:srgbClr val="F2F1EF"/>
                  </a:solidFill>
                  <a:latin typeface="TT Bells Bold"/>
                  <a:ea typeface="TT Bells Bold"/>
                  <a:cs typeface="TT Bells Bold"/>
                  <a:sym typeface="TT Bells Bold"/>
                </a:rPr>
                <a:t>The Transgender Flag</a:t>
              </a:r>
            </a:p>
          </p:txBody>
        </p:sp>
        <p:sp>
          <p:nvSpPr>
            <p:cNvPr id="4" name="Freeform 4"/>
            <p:cNvSpPr/>
            <p:nvPr/>
          </p:nvSpPr>
          <p:spPr>
            <a:xfrm>
              <a:off x="18164142" y="0"/>
              <a:ext cx="4403014" cy="4045270"/>
            </a:xfrm>
            <a:custGeom>
              <a:avLst/>
              <a:gdLst/>
              <a:ahLst/>
              <a:cxnLst/>
              <a:rect l="l" t="t" r="r" b="b"/>
              <a:pathLst>
                <a:path w="4403014" h="4045270">
                  <a:moveTo>
                    <a:pt x="0" y="0"/>
                  </a:moveTo>
                  <a:lnTo>
                    <a:pt x="4403015" y="0"/>
                  </a:lnTo>
                  <a:lnTo>
                    <a:pt x="4403015" y="4045270"/>
                  </a:lnTo>
                  <a:lnTo>
                    <a:pt x="0" y="4045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180134" y="8852394"/>
              <a:ext cx="9753600" cy="5474208"/>
            </a:xfrm>
            <a:custGeom>
              <a:avLst/>
              <a:gdLst/>
              <a:ahLst/>
              <a:cxnLst/>
              <a:rect l="l" t="t" r="r" b="b"/>
              <a:pathLst>
                <a:path w="9753600" h="5474208">
                  <a:moveTo>
                    <a:pt x="0" y="0"/>
                  </a:moveTo>
                  <a:lnTo>
                    <a:pt x="9753600" y="0"/>
                  </a:lnTo>
                  <a:lnTo>
                    <a:pt x="9753600" y="5474208"/>
                  </a:lnTo>
                  <a:lnTo>
                    <a:pt x="0" y="5474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0" y="4007170"/>
              <a:ext cx="21268979" cy="3873324"/>
            </a:xfrm>
            <a:prstGeom prst="rect">
              <a:avLst/>
            </a:prstGeom>
          </p:spPr>
          <p:txBody>
            <a:bodyPr lIns="0" tIns="0" rIns="0" bIns="0" rtlCol="0" anchor="t">
              <a:spAutoFit/>
            </a:bodyPr>
            <a:lstStyle/>
            <a:p>
              <a:pPr algn="ctr">
                <a:lnSpc>
                  <a:spcPts val="5849"/>
                </a:lnSpc>
              </a:pPr>
              <a:r>
                <a:rPr lang="en-US" sz="4499">
                  <a:solidFill>
                    <a:srgbClr val="000000"/>
                  </a:solidFill>
                  <a:latin typeface="TT Bells"/>
                  <a:ea typeface="TT Bells"/>
                  <a:cs typeface="TT Bells"/>
                  <a:sym typeface="TT Bells"/>
                </a:rPr>
                <a:t>The </a:t>
              </a:r>
              <a:r>
                <a:rPr lang="en-US" sz="4499" b="1">
                  <a:solidFill>
                    <a:srgbClr val="000000"/>
                  </a:solidFill>
                  <a:latin typeface="TT Bells Bold"/>
                  <a:ea typeface="TT Bells Bold"/>
                  <a:cs typeface="TT Bells Bold"/>
                  <a:sym typeface="TT Bells Bold"/>
                </a:rPr>
                <a:t>Transgender Pride Flag </a:t>
              </a:r>
              <a:r>
                <a:rPr lang="en-US" sz="4499">
                  <a:solidFill>
                    <a:srgbClr val="000000"/>
                  </a:solidFill>
                  <a:latin typeface="TT Bells"/>
                  <a:ea typeface="TT Bells"/>
                  <a:cs typeface="TT Bells"/>
                  <a:sym typeface="TT Bells"/>
                </a:rPr>
                <a:t>represents transgender identity, diversity, and the journey toward authenticity and equality. </a:t>
              </a:r>
              <a:r>
                <a:rPr lang="en-US" sz="4499" b="1">
                  <a:solidFill>
                    <a:srgbClr val="000000"/>
                  </a:solidFill>
                  <a:latin typeface="TT Bells Bold"/>
                  <a:ea typeface="TT Bells Bold"/>
                  <a:cs typeface="TT Bells Bold"/>
                  <a:sym typeface="TT Bells Bold"/>
                </a:rPr>
                <a:t>Monica Helms</a:t>
              </a:r>
              <a:r>
                <a:rPr lang="en-US" sz="4499">
                  <a:solidFill>
                    <a:srgbClr val="000000"/>
                  </a:solidFill>
                  <a:latin typeface="TT Bells"/>
                  <a:ea typeface="TT Bells"/>
                  <a:cs typeface="TT Bells"/>
                  <a:sym typeface="TT Bells"/>
                </a:rPr>
                <a:t>, a transgender woman, created it in 1999.</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81576" y="503028"/>
            <a:ext cx="16724847" cy="9280945"/>
            <a:chOff x="0" y="0"/>
            <a:chExt cx="22299797" cy="12374593"/>
          </a:xfrm>
        </p:grpSpPr>
        <p:sp>
          <p:nvSpPr>
            <p:cNvPr id="3" name="TextBox 3"/>
            <p:cNvSpPr txBox="1"/>
            <p:nvPr/>
          </p:nvSpPr>
          <p:spPr>
            <a:xfrm>
              <a:off x="1851177" y="1035061"/>
              <a:ext cx="17031904" cy="3021413"/>
            </a:xfrm>
            <a:prstGeom prst="rect">
              <a:avLst/>
            </a:prstGeom>
          </p:spPr>
          <p:txBody>
            <a:bodyPr lIns="0" tIns="0" rIns="0" bIns="0" rtlCol="0" anchor="t">
              <a:spAutoFit/>
            </a:bodyPr>
            <a:lstStyle/>
            <a:p>
              <a:pPr marL="0" lvl="1" indent="0" algn="ctr">
                <a:lnSpc>
                  <a:spcPts val="9104"/>
                </a:lnSpc>
                <a:spcBef>
                  <a:spcPct val="0"/>
                </a:spcBef>
              </a:pPr>
              <a:r>
                <a:rPr lang="en-US" sz="7003" b="1">
                  <a:solidFill>
                    <a:srgbClr val="F2F1EF"/>
                  </a:solidFill>
                  <a:latin typeface="TT Bells Bold"/>
                  <a:ea typeface="TT Bells Bold"/>
                  <a:cs typeface="TT Bells Bold"/>
                  <a:sym typeface="TT Bells Bold"/>
                </a:rPr>
                <a:t>Importance of Transgender Day of Remembrance</a:t>
              </a:r>
            </a:p>
          </p:txBody>
        </p:sp>
        <p:sp>
          <p:nvSpPr>
            <p:cNvPr id="4" name="Freeform 4"/>
            <p:cNvSpPr/>
            <p:nvPr/>
          </p:nvSpPr>
          <p:spPr>
            <a:xfrm>
              <a:off x="18512830" y="0"/>
              <a:ext cx="3786966" cy="3479275"/>
            </a:xfrm>
            <a:custGeom>
              <a:avLst/>
              <a:gdLst/>
              <a:ahLst/>
              <a:cxnLst/>
              <a:rect l="l" t="t" r="r" b="b"/>
              <a:pathLst>
                <a:path w="3786966" h="3479275">
                  <a:moveTo>
                    <a:pt x="0" y="0"/>
                  </a:moveTo>
                  <a:lnTo>
                    <a:pt x="3786967" y="0"/>
                  </a:lnTo>
                  <a:lnTo>
                    <a:pt x="3786967" y="3479275"/>
                  </a:lnTo>
                  <a:lnTo>
                    <a:pt x="0" y="3479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0" y="4215077"/>
              <a:ext cx="20734259" cy="8159516"/>
            </a:xfrm>
            <a:prstGeom prst="rect">
              <a:avLst/>
            </a:prstGeom>
          </p:spPr>
          <p:txBody>
            <a:bodyPr lIns="0" tIns="0" rIns="0" bIns="0" rtlCol="0" anchor="t">
              <a:spAutoFit/>
            </a:bodyPr>
            <a:lstStyle/>
            <a:p>
              <a:pPr marL="777248" lvl="1" indent="-388624" algn="l">
                <a:lnSpc>
                  <a:spcPts val="8388"/>
                </a:lnSpc>
                <a:buFont typeface="Arial"/>
                <a:buChar char="•"/>
              </a:pPr>
              <a:r>
                <a:rPr lang="en-US" sz="3600">
                  <a:solidFill>
                    <a:srgbClr val="000000"/>
                  </a:solidFill>
                  <a:latin typeface="TT Bells"/>
                  <a:ea typeface="TT Bells"/>
                  <a:cs typeface="TT Bells"/>
                  <a:sym typeface="TT Bells"/>
                </a:rPr>
                <a:t>Founded in 1999 by </a:t>
              </a:r>
              <a:r>
                <a:rPr lang="en-US" sz="3600" b="1">
                  <a:solidFill>
                    <a:srgbClr val="000000"/>
                  </a:solidFill>
                  <a:latin typeface="TT Bells Bold"/>
                  <a:ea typeface="TT Bells Bold"/>
                  <a:cs typeface="TT Bells Bold"/>
                  <a:sym typeface="TT Bells Bold"/>
                </a:rPr>
                <a:t>Gwendolyn Ann Smith </a:t>
              </a:r>
              <a:r>
                <a:rPr lang="en-US" sz="3600">
                  <a:solidFill>
                    <a:srgbClr val="000000"/>
                  </a:solidFill>
                  <a:latin typeface="TT Bells"/>
                  <a:ea typeface="TT Bells"/>
                  <a:cs typeface="TT Bells"/>
                  <a:sym typeface="TT Bells"/>
                </a:rPr>
                <a:t>to honor </a:t>
              </a:r>
              <a:r>
                <a:rPr lang="en-US" sz="3600" b="1">
                  <a:solidFill>
                    <a:srgbClr val="000000"/>
                  </a:solidFill>
                  <a:latin typeface="TT Bells Bold"/>
                  <a:ea typeface="TT Bells Bold"/>
                  <a:cs typeface="TT Bells Bold"/>
                  <a:sym typeface="TT Bells Bold"/>
                </a:rPr>
                <a:t>Rita Hester,</a:t>
              </a:r>
              <a:r>
                <a:rPr lang="en-US" sz="3600">
                  <a:solidFill>
                    <a:srgbClr val="000000"/>
                  </a:solidFill>
                  <a:latin typeface="TT Bells"/>
                  <a:ea typeface="TT Bells"/>
                  <a:cs typeface="TT Bells"/>
                  <a:sym typeface="TT Bells"/>
                </a:rPr>
                <a:t> a transgender woman murdered in Massachusetts</a:t>
              </a:r>
            </a:p>
            <a:p>
              <a:pPr marL="777248" lvl="1" indent="-388624" algn="l">
                <a:lnSpc>
                  <a:spcPts val="8388"/>
                </a:lnSpc>
                <a:buFont typeface="Arial"/>
                <a:buChar char="•"/>
              </a:pPr>
              <a:r>
                <a:rPr lang="en-US" sz="3600">
                  <a:solidFill>
                    <a:srgbClr val="000000"/>
                  </a:solidFill>
                  <a:latin typeface="TT Bells"/>
                  <a:ea typeface="TT Bells"/>
                  <a:cs typeface="TT Bells"/>
                  <a:sym typeface="TT Bells"/>
                </a:rPr>
                <a:t>Observed annually on November 20 &amp; recognized worldwide</a:t>
              </a:r>
            </a:p>
            <a:p>
              <a:pPr marL="777248" lvl="1" indent="-388624" algn="l">
                <a:lnSpc>
                  <a:spcPts val="8388"/>
                </a:lnSpc>
                <a:buFont typeface="Arial"/>
                <a:buChar char="•"/>
              </a:pPr>
              <a:r>
                <a:rPr lang="en-US" sz="3600">
                  <a:solidFill>
                    <a:srgbClr val="000000"/>
                  </a:solidFill>
                  <a:latin typeface="TT Bells"/>
                  <a:ea typeface="TT Bells"/>
                  <a:cs typeface="TT Bells"/>
                  <a:sym typeface="TT Bells"/>
                </a:rPr>
                <a:t>Anti-transgender violence has more than </a:t>
              </a:r>
              <a:r>
                <a:rPr lang="en-US" sz="3600" b="1" u="sng">
                  <a:solidFill>
                    <a:srgbClr val="000000"/>
                  </a:solidFill>
                  <a:latin typeface="TT Bells Bold"/>
                  <a:ea typeface="TT Bells Bold"/>
                  <a:cs typeface="TT Bells Bold"/>
                  <a:sym typeface="TT Bells Bold"/>
                </a:rPr>
                <a:t>doubled</a:t>
              </a:r>
              <a:r>
                <a:rPr lang="en-US" sz="3600" u="sng">
                  <a:solidFill>
                    <a:srgbClr val="000000"/>
                  </a:solidFill>
                  <a:latin typeface="TT Bells"/>
                  <a:ea typeface="TT Bells"/>
                  <a:cs typeface="TT Bells"/>
                  <a:sym typeface="TT Bells"/>
                </a:rPr>
                <a:t> </a:t>
              </a:r>
              <a:r>
                <a:rPr lang="en-US" sz="3600">
                  <a:solidFill>
                    <a:srgbClr val="000000"/>
                  </a:solidFill>
                  <a:latin typeface="TT Bells"/>
                  <a:ea typeface="TT Bells"/>
                  <a:cs typeface="TT Bells"/>
                  <a:sym typeface="TT Bells"/>
                </a:rPr>
                <a:t>since 1999</a:t>
              </a:r>
            </a:p>
            <a:p>
              <a:pPr marL="777248" lvl="1" indent="-388624" algn="l">
                <a:lnSpc>
                  <a:spcPts val="8388"/>
                </a:lnSpc>
                <a:buFont typeface="Arial"/>
                <a:buChar char="•"/>
              </a:pPr>
              <a:r>
                <a:rPr lang="en-US" sz="3600" b="1">
                  <a:solidFill>
                    <a:srgbClr val="000000"/>
                  </a:solidFill>
                  <a:latin typeface="TT Bells Bold"/>
                  <a:ea typeface="TT Bells Bold"/>
                  <a:cs typeface="TT Bells Bold"/>
                  <a:sym typeface="TT Bells Bold"/>
                </a:rPr>
                <a:t>Transgender women of color </a:t>
              </a:r>
              <a:r>
                <a:rPr lang="en-US" sz="3600">
                  <a:solidFill>
                    <a:srgbClr val="000000"/>
                  </a:solidFill>
                  <a:latin typeface="TT Bells"/>
                  <a:ea typeface="TT Bells"/>
                  <a:cs typeface="TT Bells"/>
                  <a:sym typeface="TT Bells"/>
                </a:rPr>
                <a:t>are disproportionately affected </a:t>
              </a:r>
            </a:p>
            <a:p>
              <a:pPr algn="l">
                <a:lnSpc>
                  <a:spcPts val="8388"/>
                </a:lnSpc>
              </a:pPr>
              <a:endParaRPr lang="en-US" sz="3600">
                <a:solidFill>
                  <a:srgbClr val="000000"/>
                </a:solidFill>
                <a:latin typeface="TT Bells"/>
                <a:ea typeface="TT Bells"/>
                <a:cs typeface="TT Bells"/>
                <a:sym typeface="TT Bell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2335756" y="3042580"/>
            <a:ext cx="13616489" cy="4163739"/>
          </a:xfrm>
          <a:prstGeom prst="rect">
            <a:avLst/>
          </a:prstGeom>
        </p:spPr>
        <p:txBody>
          <a:bodyPr lIns="0" tIns="0" rIns="0" bIns="0" rtlCol="0" anchor="t">
            <a:spAutoFit/>
          </a:bodyPr>
          <a:lstStyle/>
          <a:p>
            <a:pPr algn="ctr">
              <a:lnSpc>
                <a:spcPts val="5979"/>
              </a:lnSpc>
            </a:pPr>
            <a:r>
              <a:rPr lang="en-US" sz="4599" b="1" u="sng">
                <a:solidFill>
                  <a:srgbClr val="000000"/>
                </a:solidFill>
                <a:latin typeface="TT Bells Bold"/>
                <a:ea typeface="TT Bells Bold"/>
                <a:cs typeface="TT Bells Bold"/>
                <a:sym typeface="TT Bells Bold"/>
              </a:rPr>
              <a:t>Content Warning</a:t>
            </a:r>
          </a:p>
          <a:p>
            <a:pPr algn="ctr">
              <a:lnSpc>
                <a:spcPts val="5459"/>
              </a:lnSpc>
            </a:pPr>
            <a:endParaRPr lang="en-US" sz="4599" b="1" u="sng">
              <a:solidFill>
                <a:srgbClr val="000000"/>
              </a:solidFill>
              <a:latin typeface="TT Bells Bold"/>
              <a:ea typeface="TT Bells Bold"/>
              <a:cs typeface="TT Bells Bold"/>
              <a:sym typeface="TT Bells Bold"/>
            </a:endParaRPr>
          </a:p>
          <a:p>
            <a:pPr algn="ctr">
              <a:lnSpc>
                <a:spcPts val="5459"/>
              </a:lnSpc>
              <a:spcBef>
                <a:spcPct val="0"/>
              </a:spcBef>
            </a:pPr>
            <a:r>
              <a:rPr lang="en-US" sz="4199">
                <a:solidFill>
                  <a:srgbClr val="000000"/>
                </a:solidFill>
                <a:latin typeface="TT Bells"/>
                <a:ea typeface="TT Bells"/>
                <a:cs typeface="TT Bells"/>
                <a:sym typeface="TT Bells"/>
              </a:rPr>
              <a:t>This presentation includes material about violence against transgender people, which may be activating or painful. We invite you to take breaks, seek support, or step out at any time.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876135" y="1028700"/>
            <a:ext cx="14535731" cy="5465966"/>
            <a:chOff x="0" y="0"/>
            <a:chExt cx="19380975" cy="7287954"/>
          </a:xfrm>
        </p:grpSpPr>
        <p:sp>
          <p:nvSpPr>
            <p:cNvPr id="3" name="TextBox 3"/>
            <p:cNvSpPr txBox="1"/>
            <p:nvPr/>
          </p:nvSpPr>
          <p:spPr>
            <a:xfrm>
              <a:off x="0" y="5362475"/>
              <a:ext cx="14896615" cy="1925479"/>
            </a:xfrm>
            <a:prstGeom prst="rect">
              <a:avLst/>
            </a:prstGeom>
          </p:spPr>
          <p:txBody>
            <a:bodyPr lIns="0" tIns="0" rIns="0" bIns="0" rtlCol="0" anchor="t">
              <a:spAutoFit/>
            </a:bodyPr>
            <a:lstStyle/>
            <a:p>
              <a:pPr marL="0" lvl="1" indent="0" algn="ctr">
                <a:lnSpc>
                  <a:spcPts val="11834"/>
                </a:lnSpc>
                <a:spcBef>
                  <a:spcPct val="0"/>
                </a:spcBef>
              </a:pPr>
              <a:r>
                <a:rPr lang="en-US" sz="9103" spc="464">
                  <a:solidFill>
                    <a:srgbClr val="FFFFFF"/>
                  </a:solidFill>
                  <a:latin typeface="TT Bells"/>
                  <a:ea typeface="TT Bells"/>
                  <a:cs typeface="TT Bells"/>
                  <a:sym typeface="TT Bells"/>
                </a:rPr>
                <a:t>IN MEMORY OF...</a:t>
              </a:r>
            </a:p>
          </p:txBody>
        </p:sp>
        <p:sp>
          <p:nvSpPr>
            <p:cNvPr id="4" name="Freeform 4"/>
            <p:cNvSpPr/>
            <p:nvPr/>
          </p:nvSpPr>
          <p:spPr>
            <a:xfrm>
              <a:off x="14674712" y="0"/>
              <a:ext cx="4706263" cy="4323879"/>
            </a:xfrm>
            <a:custGeom>
              <a:avLst/>
              <a:gdLst/>
              <a:ahLst/>
              <a:cxnLst/>
              <a:rect l="l" t="t" r="r" b="b"/>
              <a:pathLst>
                <a:path w="4706263" h="4323879">
                  <a:moveTo>
                    <a:pt x="0" y="0"/>
                  </a:moveTo>
                  <a:lnTo>
                    <a:pt x="4706263" y="0"/>
                  </a:lnTo>
                  <a:lnTo>
                    <a:pt x="4706263" y="4323879"/>
                  </a:lnTo>
                  <a:lnTo>
                    <a:pt x="0" y="43238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03381"/>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1825" r="-1825"/>
              </a:stretch>
            </a:blipFill>
          </p:spPr>
          <p:txBody>
            <a:bodyPr/>
            <a:lstStyle/>
            <a:p>
              <a:endParaRPr lang="en-US"/>
            </a:p>
          </p:txBody>
        </p:sp>
      </p:grpSp>
      <p:sp>
        <p:nvSpPr>
          <p:cNvPr id="4" name="TextBox 4"/>
          <p:cNvSpPr txBox="1"/>
          <p:nvPr/>
        </p:nvSpPr>
        <p:spPr>
          <a:xfrm>
            <a:off x="9829800" y="2577299"/>
            <a:ext cx="7429501" cy="1055674"/>
          </a:xfrm>
          <a:prstGeom prst="rect">
            <a:avLst/>
          </a:prstGeom>
        </p:spPr>
        <p:txBody>
          <a:bodyPr wrap="square" lIns="0" tIns="0" rIns="0" bIns="0" rtlCol="0" anchor="t">
            <a:spAutoFit/>
          </a:bodyPr>
          <a:lstStyle/>
          <a:p>
            <a:pPr marL="0" lvl="1" indent="0" algn="ctr">
              <a:lnSpc>
                <a:spcPts val="8450"/>
              </a:lnSpc>
              <a:spcBef>
                <a:spcPct val="0"/>
              </a:spcBef>
            </a:pPr>
            <a:r>
              <a:rPr lang="en-US" sz="6500" b="1" dirty="0">
                <a:solidFill>
                  <a:srgbClr val="F2F1EF"/>
                </a:solidFill>
                <a:latin typeface="TT Bells Bold"/>
                <a:ea typeface="TT Bells Bold"/>
                <a:cs typeface="TT Bells Bold"/>
                <a:sym typeface="TT Bells Bold"/>
              </a:rPr>
              <a:t>Kayla Jane Walker</a:t>
            </a:r>
          </a:p>
        </p:txBody>
      </p:sp>
      <p:sp>
        <p:nvSpPr>
          <p:cNvPr id="5" name="TextBox 5"/>
          <p:cNvSpPr txBox="1"/>
          <p:nvPr/>
        </p:nvSpPr>
        <p:spPr>
          <a:xfrm>
            <a:off x="601532" y="6131548"/>
            <a:ext cx="17084935" cy="3815046"/>
          </a:xfrm>
          <a:prstGeom prst="rect">
            <a:avLst/>
          </a:prstGeom>
        </p:spPr>
        <p:txBody>
          <a:bodyPr lIns="0" tIns="0" rIns="0" bIns="0" rtlCol="0" anchor="t">
            <a:spAutoFit/>
          </a:bodyPr>
          <a:lstStyle/>
          <a:p>
            <a:pPr algn="just">
              <a:lnSpc>
                <a:spcPts val="4290"/>
              </a:lnSpc>
            </a:pPr>
            <a:r>
              <a:rPr lang="en-US" sz="3300" b="1">
                <a:solidFill>
                  <a:srgbClr val="000000"/>
                </a:solidFill>
                <a:latin typeface="TT Bells Bold"/>
                <a:ea typeface="TT Bells Bold"/>
                <a:cs typeface="TT Bells Bold"/>
                <a:sym typeface="TT Bells Bold"/>
              </a:rPr>
              <a:t>Kayla </a:t>
            </a:r>
            <a:r>
              <a:rPr lang="en-US" sz="3300">
                <a:solidFill>
                  <a:srgbClr val="000000"/>
                </a:solidFill>
                <a:latin typeface="TT Bells"/>
                <a:ea typeface="TT Bells"/>
                <a:cs typeface="TT Bells"/>
                <a:sym typeface="TT Bells"/>
              </a:rPr>
              <a:t>was a 39-year-old transgender woman from Austin, TX, remembered by her sister as a “fierce advocate for the weird and wonderful.” A talented guitar player, she found strength and love within her chosen family after being ostracized by her birth family. Some of her final words shared on Facebook were, “</a:t>
            </a:r>
            <a:r>
              <a:rPr lang="en-US" sz="3300" i="1">
                <a:solidFill>
                  <a:srgbClr val="000000"/>
                </a:solidFill>
                <a:latin typeface="TT Bells Italics"/>
                <a:ea typeface="TT Bells Italics"/>
                <a:cs typeface="TT Bells Italics"/>
                <a:sym typeface="TT Bells Italics"/>
              </a:rPr>
              <a:t>Resist Despair</a:t>
            </a:r>
            <a:r>
              <a:rPr lang="en-US" sz="3300">
                <a:solidFill>
                  <a:srgbClr val="000000"/>
                </a:solidFill>
                <a:latin typeface="TT Bells"/>
                <a:ea typeface="TT Bells"/>
                <a:cs typeface="TT Bells"/>
                <a:sym typeface="TT Bells"/>
              </a:rPr>
              <a:t>.”</a:t>
            </a:r>
          </a:p>
          <a:p>
            <a:pPr algn="just">
              <a:lnSpc>
                <a:spcPts val="4420"/>
              </a:lnSpc>
            </a:pPr>
            <a:endParaRPr lang="en-US" sz="3300">
              <a:solidFill>
                <a:srgbClr val="000000"/>
              </a:solidFill>
              <a:latin typeface="TT Bells"/>
              <a:ea typeface="TT Bells"/>
              <a:cs typeface="TT Bells"/>
              <a:sym typeface="TT Bells"/>
            </a:endParaRPr>
          </a:p>
          <a:p>
            <a:pPr algn="just">
              <a:lnSpc>
                <a:spcPts val="4420"/>
              </a:lnSpc>
            </a:pPr>
            <a:r>
              <a:rPr lang="en-US" sz="3400">
                <a:solidFill>
                  <a:srgbClr val="000000"/>
                </a:solidFill>
                <a:latin typeface="TT Bells"/>
                <a:ea typeface="TT Bells"/>
                <a:cs typeface="TT Bells"/>
                <a:sym typeface="TT Bells"/>
              </a:rPr>
              <a:t>On November 10, 2024, Kayla was murdered in a hit-and-run. One week later, Aldair Albiter-Casas was arrested and charged with the collision.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100000">
              <a:srgbClr val="E894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3897630" y="529703"/>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t="-4369" b="-4369"/>
              </a:stretch>
            </a:blipFill>
          </p:spPr>
          <p:txBody>
            <a:bodyPr/>
            <a:lstStyle/>
            <a:p>
              <a:endParaRPr lang="en-US"/>
            </a:p>
          </p:txBody>
        </p:sp>
      </p:grpSp>
      <p:sp>
        <p:nvSpPr>
          <p:cNvPr id="4" name="TextBox 4"/>
          <p:cNvSpPr txBox="1"/>
          <p:nvPr/>
        </p:nvSpPr>
        <p:spPr>
          <a:xfrm>
            <a:off x="10256873" y="1613035"/>
            <a:ext cx="7002427" cy="3235758"/>
          </a:xfrm>
          <a:prstGeom prst="rect">
            <a:avLst/>
          </a:prstGeom>
        </p:spPr>
        <p:txBody>
          <a:bodyPr lIns="0" tIns="0" rIns="0" bIns="0" rtlCol="0" anchor="t">
            <a:spAutoFit/>
          </a:bodyPr>
          <a:lstStyle/>
          <a:p>
            <a:pPr marL="0" lvl="1" indent="0" algn="ctr">
              <a:lnSpc>
                <a:spcPts val="8450"/>
              </a:lnSpc>
              <a:spcBef>
                <a:spcPct val="0"/>
              </a:spcBef>
            </a:pPr>
            <a:r>
              <a:rPr lang="en-US" sz="6500" b="1" dirty="0">
                <a:solidFill>
                  <a:srgbClr val="F2F1EF"/>
                </a:solidFill>
                <a:latin typeface="TT Bells Bold"/>
                <a:ea typeface="TT Bells Bold"/>
                <a:cs typeface="TT Bells Bold"/>
                <a:sym typeface="TT Bells Bold"/>
              </a:rPr>
              <a:t>Quanesha Shantel ("Cocoa")</a:t>
            </a:r>
          </a:p>
        </p:txBody>
      </p:sp>
      <p:sp>
        <p:nvSpPr>
          <p:cNvPr id="5" name="TextBox 5"/>
          <p:cNvSpPr txBox="1"/>
          <p:nvPr/>
        </p:nvSpPr>
        <p:spPr>
          <a:xfrm>
            <a:off x="499615" y="5823698"/>
            <a:ext cx="17288770" cy="4330241"/>
          </a:xfrm>
          <a:prstGeom prst="rect">
            <a:avLst/>
          </a:prstGeom>
        </p:spPr>
        <p:txBody>
          <a:bodyPr lIns="0" tIns="0" rIns="0" bIns="0" rtlCol="0" anchor="t">
            <a:spAutoFit/>
          </a:bodyPr>
          <a:lstStyle/>
          <a:p>
            <a:pPr algn="just">
              <a:lnSpc>
                <a:spcPts val="4290"/>
              </a:lnSpc>
            </a:pPr>
            <a:r>
              <a:rPr lang="en-US" sz="3300" b="1">
                <a:solidFill>
                  <a:srgbClr val="000000"/>
                </a:solidFill>
                <a:latin typeface="TT Bells Bold"/>
                <a:ea typeface="TT Bells Bold"/>
                <a:cs typeface="TT Bells Bold"/>
                <a:sym typeface="TT Bells Bold"/>
              </a:rPr>
              <a:t>Cocoa</a:t>
            </a:r>
            <a:r>
              <a:rPr lang="en-US" sz="3300">
                <a:solidFill>
                  <a:srgbClr val="000000"/>
                </a:solidFill>
                <a:latin typeface="TT Bells"/>
                <a:ea typeface="TT Bells"/>
                <a:cs typeface="TT Bells"/>
                <a:sym typeface="TT Bells"/>
              </a:rPr>
              <a:t>, a 26-year-old transgender woman, lived in Greensboro, NC. With her mother’s support, she began her transition at a young age. A member of the </a:t>
            </a:r>
            <a:r>
              <a:rPr lang="en-US" sz="3300" i="1">
                <a:solidFill>
                  <a:srgbClr val="000000"/>
                </a:solidFill>
                <a:latin typeface="TT Bells Italics"/>
                <a:ea typeface="TT Bells Italics"/>
                <a:cs typeface="TT Bells Italics"/>
                <a:sym typeface="TT Bells Italics"/>
              </a:rPr>
              <a:t>House of Mizrahi</a:t>
            </a:r>
            <a:r>
              <a:rPr lang="en-US" sz="3300">
                <a:solidFill>
                  <a:srgbClr val="000000"/>
                </a:solidFill>
                <a:latin typeface="TT Bells"/>
                <a:ea typeface="TT Bells"/>
                <a:cs typeface="TT Bells"/>
                <a:sym typeface="TT Bells"/>
              </a:rPr>
              <a:t>, she was known in the ballroom community for her vibrant presence. Friends described her as “stunning” and “radiant.”</a:t>
            </a:r>
          </a:p>
          <a:p>
            <a:pPr algn="just">
              <a:lnSpc>
                <a:spcPts val="4290"/>
              </a:lnSpc>
            </a:pPr>
            <a:endParaRPr lang="en-US" sz="3300">
              <a:solidFill>
                <a:srgbClr val="000000"/>
              </a:solidFill>
              <a:latin typeface="TT Bells"/>
              <a:ea typeface="TT Bells"/>
              <a:cs typeface="TT Bells"/>
              <a:sym typeface="TT Bells"/>
            </a:endParaRPr>
          </a:p>
          <a:p>
            <a:pPr algn="just">
              <a:lnSpc>
                <a:spcPts val="4290"/>
              </a:lnSpc>
            </a:pPr>
            <a:r>
              <a:rPr lang="en-US" sz="3300">
                <a:solidFill>
                  <a:srgbClr val="000000"/>
                </a:solidFill>
                <a:latin typeface="TT Bells"/>
                <a:ea typeface="TT Bells"/>
                <a:cs typeface="TT Bells"/>
                <a:sym typeface="TT Bells"/>
              </a:rPr>
              <a:t>On November 10, 2024, Cocoa was murdered by her ex-boyfriend, Jeremy Reynolds, who was arrested and charged with first-degree murder. The case is being investigated as a domestic violence incident.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2822</Words>
  <Application>Microsoft Office PowerPoint</Application>
  <PresentationFormat>Custom</PresentationFormat>
  <Paragraphs>174</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TT Bells</vt:lpstr>
      <vt:lpstr>Calibri</vt:lpstr>
      <vt:lpstr>TT Bells Bold Italics</vt:lpstr>
      <vt:lpstr>Arial</vt:lpstr>
      <vt:lpstr>TT Bells Italics</vt:lpstr>
      <vt:lpstr>Cambria Math</vt:lpstr>
      <vt:lpstr>TT Bells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Transgender Day of Remembrance 2025</dc:title>
  <dc:creator>Tanya Beat</dc:creator>
  <cp:lastModifiedBy>Tanya Beat</cp:lastModifiedBy>
  <cp:revision>8</cp:revision>
  <dcterms:created xsi:type="dcterms:W3CDTF">2006-08-16T00:00:00Z</dcterms:created>
  <dcterms:modified xsi:type="dcterms:W3CDTF">2025-10-21T20:20:05Z</dcterms:modified>
  <dc:identifier>DAG0lGpunhI</dc:identifier>
</cp:coreProperties>
</file>