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71" r:id="rId13"/>
    <p:sldId id="268" r:id="rId14"/>
    <p:sldId id="269" r:id="rId15"/>
    <p:sldId id="270" r:id="rId16"/>
    <p:sldId id="272" r:id="rId17"/>
    <p:sldId id="273" r:id="rId18"/>
    <p:sldId id="274" r:id="rId19"/>
    <p:sldId id="275" r:id="rId20"/>
    <p:sldId id="276" r:id="rId21"/>
    <p:sldId id="277" r:id="rId22"/>
    <p:sldId id="278" r:id="rId23"/>
  </p:sldIdLst>
  <p:sldSz cx="18288000" cy="10287000"/>
  <p:notesSz cx="6858000" cy="9144000"/>
  <p:embeddedFontLst>
    <p:embeddedFont>
      <p:font typeface="Times New Roman Bold" panose="02020803070505020304" pitchFamily="18" charset="0"/>
      <p:regular r:id="rId25"/>
      <p:bold r:id="rId26"/>
    </p:embeddedFont>
    <p:embeddedFont>
      <p:font typeface="Times New Roman Bold Italics" panose="020B0604020202020204" charset="0"/>
      <p:regular r:id="rId27"/>
    </p:embeddedFont>
    <p:embeddedFont>
      <p:font typeface="Times New Roman Italics"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autoAdjust="0"/>
    <p:restoredTop sz="69151" autoAdjust="0"/>
  </p:normalViewPr>
  <p:slideViewPr>
    <p:cSldViewPr>
      <p:cViewPr varScale="1">
        <p:scale>
          <a:sx n="53" d="100"/>
          <a:sy n="53" d="100"/>
        </p:scale>
        <p:origin x="124"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14.05.2025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-Collaborative effort between Behavioral Health and Recovery Services (BHRS), local partners, community members, BHRS clients and their families to improve behavioral health &amp; health disparities in marginalized communities</a:t>
            </a:r>
          </a:p>
          <a:p>
            <a:endParaRPr lang="en-US" dirty="0"/>
          </a:p>
          <a:p>
            <a:r>
              <a:rPr lang="en-US" dirty="0"/>
              <a:t>-Do that through:</a:t>
            </a:r>
          </a:p>
          <a:p>
            <a:r>
              <a:rPr lang="en-US" dirty="0"/>
              <a:t> ---focusing on reducing disparities in access/quality of care</a:t>
            </a:r>
          </a:p>
          <a:p>
            <a:r>
              <a:rPr lang="en-US" dirty="0"/>
              <a:t>---working towards dismantling stigma related to BH</a:t>
            </a:r>
          </a:p>
          <a:p>
            <a:r>
              <a:rPr lang="en-US" dirty="0"/>
              <a:t>---improving work force development efforts (by prioritizing cultural humility, inclusion, and equitable quality care)</a:t>
            </a:r>
          </a:p>
          <a:p>
            <a:endParaRPr lang="en-US" dirty="0"/>
          </a:p>
          <a:p>
            <a:r>
              <a:rPr lang="en-US" dirty="0"/>
              <a:t>-the HEI's also contribute to </a:t>
            </a:r>
          </a:p>
          <a:p>
            <a:r>
              <a:rPr lang="en-US" dirty="0"/>
              <a:t>--Educating and empowering community members</a:t>
            </a:r>
          </a:p>
          <a:p>
            <a:r>
              <a:rPr lang="en-US" dirty="0"/>
              <a:t>--Supporting wellness and recovery</a:t>
            </a:r>
          </a:p>
          <a:p>
            <a:r>
              <a:rPr lang="en-US" dirty="0"/>
              <a:t>--Building culturally responsive services </a:t>
            </a:r>
          </a:p>
          <a:p>
            <a:endParaRPr lang="en-US" dirty="0"/>
          </a:p>
          <a:p>
            <a:r>
              <a:rPr lang="en-US" dirty="0"/>
              <a:t>-Beginning in 2006, some of first initiatives were formed after a community ax identified service needs in PI and Filipino communities</a:t>
            </a:r>
          </a:p>
          <a:p>
            <a:endParaRPr lang="en-US" dirty="0"/>
          </a:p>
          <a:p>
            <a:r>
              <a:rPr lang="en-US" dirty="0"/>
              <a:t>-by 2007, HEIs began working towards decreasing stigma, educating and empowering community members, supporting wellness and recovery, and building culturally responsive services</a:t>
            </a:r>
          </a:p>
          <a:p>
            <a:endParaRPr lang="en-US" dirty="0"/>
          </a:p>
          <a:p>
            <a:r>
              <a:rPr lang="en-US" dirty="0"/>
              <a:t>-programming such as HEIs, address systemic and community biases &amp; prioritize social supports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hyperlink" Target="mailto:flobos@smcgov.org" TargetMode="External"/><Relationship Id="rId5" Type="http://schemas.openxmlformats.org/officeDocument/2006/relationships/hyperlink" Target="mailto:tbell1@smcgov.org" TargetMode="External"/><Relationship Id="rId4" Type="http://schemas.openxmlformats.org/officeDocument/2006/relationships/image" Target="../media/image48.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1.jpe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22464"/>
            <a:ext cx="18288000" cy="8939464"/>
            <a:chOff x="0" y="0"/>
            <a:chExt cx="4816593" cy="2354427"/>
          </a:xfrm>
        </p:grpSpPr>
        <p:sp>
          <p:nvSpPr>
            <p:cNvPr id="3" name="Freeform 3"/>
            <p:cNvSpPr/>
            <p:nvPr/>
          </p:nvSpPr>
          <p:spPr>
            <a:xfrm>
              <a:off x="0" y="0"/>
              <a:ext cx="4816592" cy="2354427"/>
            </a:xfrm>
            <a:custGeom>
              <a:avLst/>
              <a:gdLst/>
              <a:ahLst/>
              <a:cxnLst/>
              <a:rect l="l" t="t" r="r" b="b"/>
              <a:pathLst>
                <a:path w="4816592" h="2354427">
                  <a:moveTo>
                    <a:pt x="0" y="0"/>
                  </a:moveTo>
                  <a:lnTo>
                    <a:pt x="4816592" y="0"/>
                  </a:lnTo>
                  <a:lnTo>
                    <a:pt x="4816592" y="2354427"/>
                  </a:lnTo>
                  <a:lnTo>
                    <a:pt x="0" y="2354427"/>
                  </a:lnTo>
                  <a:close/>
                </a:path>
              </a:pathLst>
            </a:custGeom>
            <a:solidFill>
              <a:srgbClr val="3873C4"/>
            </a:solidFill>
          </p:spPr>
          <p:txBody>
            <a:bodyPr/>
            <a:lstStyle/>
            <a:p>
              <a:endParaRPr lang="en-US"/>
            </a:p>
          </p:txBody>
        </p:sp>
        <p:sp>
          <p:nvSpPr>
            <p:cNvPr id="4" name="TextBox 4"/>
            <p:cNvSpPr txBox="1"/>
            <p:nvPr/>
          </p:nvSpPr>
          <p:spPr>
            <a:xfrm>
              <a:off x="0" y="-76200"/>
              <a:ext cx="4816593" cy="243062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5801435" y="8991949"/>
            <a:ext cx="6685131" cy="1128499"/>
          </a:xfrm>
          <a:custGeom>
            <a:avLst/>
            <a:gdLst/>
            <a:ahLst/>
            <a:cxnLst/>
            <a:rect l="l" t="t" r="r" b="b"/>
            <a:pathLst>
              <a:path w="6685131" h="1128499">
                <a:moveTo>
                  <a:pt x="0" y="0"/>
                </a:moveTo>
                <a:lnTo>
                  <a:pt x="6685130" y="0"/>
                </a:lnTo>
                <a:lnTo>
                  <a:pt x="6685130" y="1128499"/>
                </a:lnTo>
                <a:lnTo>
                  <a:pt x="0" y="1128499"/>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1300780" y="199444"/>
            <a:ext cx="15686441" cy="8194793"/>
          </a:xfrm>
          <a:prstGeom prst="rect">
            <a:avLst/>
          </a:prstGeom>
        </p:spPr>
        <p:txBody>
          <a:bodyPr lIns="0" tIns="0" rIns="0" bIns="0" rtlCol="0" anchor="t">
            <a:spAutoFit/>
          </a:bodyPr>
          <a:lstStyle/>
          <a:p>
            <a:pPr algn="ctr">
              <a:lnSpc>
                <a:spcPts val="12467"/>
              </a:lnSpc>
              <a:spcBef>
                <a:spcPct val="0"/>
              </a:spcBef>
            </a:pPr>
            <a:r>
              <a:rPr lang="en-US" sz="8905">
                <a:solidFill>
                  <a:srgbClr val="FFFFFF"/>
                </a:solidFill>
                <a:latin typeface="Times New Roman"/>
                <a:ea typeface="Times New Roman"/>
                <a:cs typeface="Times New Roman"/>
                <a:sym typeface="Times New Roman"/>
              </a:rPr>
              <a:t>Behavioral Health and Recovery Services</a:t>
            </a:r>
            <a:r>
              <a:rPr lang="en-US" sz="8905" b="1">
                <a:solidFill>
                  <a:srgbClr val="FFFFFF"/>
                </a:solidFill>
                <a:latin typeface="Times New Roman Bold"/>
                <a:ea typeface="Times New Roman Bold"/>
                <a:cs typeface="Times New Roman Bold"/>
                <a:sym typeface="Times New Roman Bold"/>
              </a:rPr>
              <a:t> </a:t>
            </a:r>
          </a:p>
          <a:p>
            <a:pPr algn="ctr">
              <a:lnSpc>
                <a:spcPts val="10647"/>
              </a:lnSpc>
              <a:spcBef>
                <a:spcPct val="0"/>
              </a:spcBef>
            </a:pPr>
            <a:r>
              <a:rPr lang="en-US" sz="7605" b="1">
                <a:solidFill>
                  <a:srgbClr val="FFFFFF"/>
                </a:solidFill>
                <a:latin typeface="Times New Roman Bold"/>
                <a:ea typeface="Times New Roman Bold"/>
                <a:cs typeface="Times New Roman Bold"/>
                <a:sym typeface="Times New Roman Bold"/>
              </a:rPr>
              <a:t>Office of Diversity and Equity (ODE)</a:t>
            </a:r>
          </a:p>
          <a:p>
            <a:pPr algn="ctr">
              <a:lnSpc>
                <a:spcPts val="7117"/>
              </a:lnSpc>
              <a:spcBef>
                <a:spcPct val="0"/>
              </a:spcBef>
            </a:pPr>
            <a:r>
              <a:rPr lang="en-US" sz="5083">
                <a:solidFill>
                  <a:srgbClr val="FFFFFF"/>
                </a:solidFill>
                <a:latin typeface="Times New Roman"/>
                <a:ea typeface="Times New Roman"/>
                <a:cs typeface="Times New Roman"/>
                <a:sym typeface="Times New Roman"/>
              </a:rPr>
              <a:t>May 15th, 2025</a:t>
            </a:r>
          </a:p>
          <a:p>
            <a:pPr algn="ctr">
              <a:lnSpc>
                <a:spcPts val="6837"/>
              </a:lnSpc>
              <a:spcBef>
                <a:spcPct val="0"/>
              </a:spcBef>
            </a:pPr>
            <a:r>
              <a:rPr lang="en-US" sz="4883">
                <a:solidFill>
                  <a:srgbClr val="FFFFFF"/>
                </a:solidFill>
                <a:latin typeface="Times New Roman"/>
                <a:ea typeface="Times New Roman"/>
                <a:cs typeface="Times New Roman"/>
                <a:sym typeface="Times New Roman"/>
              </a:rPr>
              <a:t>Dr. Tia Bell </a:t>
            </a:r>
          </a:p>
          <a:p>
            <a:pPr algn="ctr">
              <a:lnSpc>
                <a:spcPts val="6837"/>
              </a:lnSpc>
              <a:spcBef>
                <a:spcPct val="0"/>
              </a:spcBef>
            </a:pPr>
            <a:r>
              <a:rPr lang="en-US" sz="4883">
                <a:solidFill>
                  <a:srgbClr val="FFFFFF"/>
                </a:solidFill>
                <a:latin typeface="Times New Roman"/>
                <a:ea typeface="Times New Roman"/>
                <a:cs typeface="Times New Roman"/>
                <a:sym typeface="Times New Roman"/>
              </a:rPr>
              <a:t>Frances Lobos</a:t>
            </a:r>
          </a:p>
          <a:p>
            <a:pPr algn="ctr">
              <a:lnSpc>
                <a:spcPts val="7117"/>
              </a:lnSpc>
              <a:spcBef>
                <a:spcPct val="0"/>
              </a:spcBef>
            </a:pPr>
            <a:endParaRPr lang="en-US" sz="4883">
              <a:solidFill>
                <a:srgbClr val="FFFFFF"/>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850594" y="8961212"/>
            <a:ext cx="6685131" cy="1128499"/>
          </a:xfrm>
          <a:custGeom>
            <a:avLst/>
            <a:gdLst/>
            <a:ahLst/>
            <a:cxnLst/>
            <a:rect l="l" t="t" r="r" b="b"/>
            <a:pathLst>
              <a:path w="6685131" h="1128499">
                <a:moveTo>
                  <a:pt x="0" y="0"/>
                </a:moveTo>
                <a:lnTo>
                  <a:pt x="6685131" y="0"/>
                </a:lnTo>
                <a:lnTo>
                  <a:pt x="6685131" y="1128499"/>
                </a:lnTo>
                <a:lnTo>
                  <a:pt x="0" y="1128499"/>
                </a:lnTo>
                <a:lnTo>
                  <a:pt x="0" y="0"/>
                </a:lnTo>
                <a:close/>
              </a:path>
            </a:pathLst>
          </a:custGeom>
          <a:blipFill>
            <a:blip r:embed="rId2"/>
            <a:stretch>
              <a:fillRect/>
            </a:stretch>
          </a:blipFill>
        </p:spPr>
        <p:txBody>
          <a:bodyPr/>
          <a:lstStyle/>
          <a:p>
            <a:endParaRPr lang="en-US"/>
          </a:p>
        </p:txBody>
      </p:sp>
      <p:sp>
        <p:nvSpPr>
          <p:cNvPr id="3" name="Freeform 3"/>
          <p:cNvSpPr/>
          <p:nvPr/>
        </p:nvSpPr>
        <p:spPr>
          <a:xfrm>
            <a:off x="9586796" y="474020"/>
            <a:ext cx="7455732" cy="9338960"/>
          </a:xfrm>
          <a:custGeom>
            <a:avLst/>
            <a:gdLst/>
            <a:ahLst/>
            <a:cxnLst/>
            <a:rect l="l" t="t" r="r" b="b"/>
            <a:pathLst>
              <a:path w="7455732" h="9338960">
                <a:moveTo>
                  <a:pt x="0" y="0"/>
                </a:moveTo>
                <a:lnTo>
                  <a:pt x="7455732" y="0"/>
                </a:lnTo>
                <a:lnTo>
                  <a:pt x="7455732" y="9338960"/>
                </a:lnTo>
                <a:lnTo>
                  <a:pt x="0" y="9338960"/>
                </a:lnTo>
                <a:lnTo>
                  <a:pt x="0" y="0"/>
                </a:lnTo>
                <a:close/>
              </a:path>
            </a:pathLst>
          </a:custGeom>
          <a:blipFill>
            <a:blip r:embed="rId3"/>
            <a:stretch>
              <a:fillRect/>
            </a:stretch>
          </a:blipFill>
        </p:spPr>
        <p:txBody>
          <a:bodyPr/>
          <a:lstStyle/>
          <a:p>
            <a:endParaRPr lang="en-US"/>
          </a:p>
        </p:txBody>
      </p:sp>
      <p:sp>
        <p:nvSpPr>
          <p:cNvPr id="4" name="Freeform 4"/>
          <p:cNvSpPr/>
          <p:nvPr/>
        </p:nvSpPr>
        <p:spPr>
          <a:xfrm>
            <a:off x="3629661" y="5353244"/>
            <a:ext cx="2289511" cy="2103488"/>
          </a:xfrm>
          <a:custGeom>
            <a:avLst/>
            <a:gdLst/>
            <a:ahLst/>
            <a:cxnLst/>
            <a:rect l="l" t="t" r="r" b="b"/>
            <a:pathLst>
              <a:path w="2289511" h="2103488">
                <a:moveTo>
                  <a:pt x="0" y="0"/>
                </a:moveTo>
                <a:lnTo>
                  <a:pt x="2289510" y="0"/>
                </a:lnTo>
                <a:lnTo>
                  <a:pt x="2289510" y="2103488"/>
                </a:lnTo>
                <a:lnTo>
                  <a:pt x="0" y="2103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37964" y="954334"/>
            <a:ext cx="9624760" cy="3894829"/>
          </a:xfrm>
          <a:prstGeom prst="rect">
            <a:avLst/>
          </a:prstGeom>
        </p:spPr>
        <p:txBody>
          <a:bodyPr lIns="0" tIns="0" rIns="0" bIns="0" rtlCol="0" anchor="t">
            <a:spAutoFit/>
          </a:bodyPr>
          <a:lstStyle/>
          <a:p>
            <a:pPr algn="ctr">
              <a:lnSpc>
                <a:spcPts val="10024"/>
              </a:lnSpc>
            </a:pPr>
            <a:r>
              <a:rPr lang="en-US" sz="7160" b="1">
                <a:solidFill>
                  <a:srgbClr val="3873C4"/>
                </a:solidFill>
                <a:latin typeface="Times New Roman Bold"/>
                <a:ea typeface="Times New Roman Bold"/>
                <a:cs typeface="Times New Roman Bold"/>
                <a:sym typeface="Times New Roman Bold"/>
              </a:rPr>
              <a:t>Virtual Parent Project Spanish class beginning on April 22nd!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50594" y="8961212"/>
            <a:ext cx="6685131" cy="1128499"/>
          </a:xfrm>
          <a:custGeom>
            <a:avLst/>
            <a:gdLst/>
            <a:ahLst/>
            <a:cxnLst/>
            <a:rect l="l" t="t" r="r" b="b"/>
            <a:pathLst>
              <a:path w="6685131" h="1128499">
                <a:moveTo>
                  <a:pt x="0" y="0"/>
                </a:moveTo>
                <a:lnTo>
                  <a:pt x="6685131" y="0"/>
                </a:lnTo>
                <a:lnTo>
                  <a:pt x="6685131" y="1128499"/>
                </a:lnTo>
                <a:lnTo>
                  <a:pt x="0" y="1128499"/>
                </a:lnTo>
                <a:lnTo>
                  <a:pt x="0" y="0"/>
                </a:lnTo>
                <a:close/>
              </a:path>
            </a:pathLst>
          </a:custGeom>
          <a:blipFill>
            <a:blip r:embed="rId2"/>
            <a:stretch>
              <a:fillRect/>
            </a:stretch>
          </a:blipFill>
        </p:spPr>
        <p:txBody>
          <a:bodyPr/>
          <a:lstStyle/>
          <a:p>
            <a:endParaRPr lang="en-US"/>
          </a:p>
        </p:txBody>
      </p:sp>
      <p:sp>
        <p:nvSpPr>
          <p:cNvPr id="3" name="Freeform 3"/>
          <p:cNvSpPr/>
          <p:nvPr/>
        </p:nvSpPr>
        <p:spPr>
          <a:xfrm>
            <a:off x="608628" y="2374900"/>
            <a:ext cx="8946452" cy="5032379"/>
          </a:xfrm>
          <a:custGeom>
            <a:avLst/>
            <a:gdLst/>
            <a:ahLst/>
            <a:cxnLst/>
            <a:rect l="l" t="t" r="r" b="b"/>
            <a:pathLst>
              <a:path w="8946452" h="5032379">
                <a:moveTo>
                  <a:pt x="0" y="0"/>
                </a:moveTo>
                <a:lnTo>
                  <a:pt x="8946452" y="0"/>
                </a:lnTo>
                <a:lnTo>
                  <a:pt x="8946452" y="5032379"/>
                </a:lnTo>
                <a:lnTo>
                  <a:pt x="0" y="5032379"/>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938866" y="285906"/>
            <a:ext cx="14410269" cy="1438275"/>
          </a:xfrm>
          <a:prstGeom prst="rect">
            <a:avLst/>
          </a:prstGeom>
        </p:spPr>
        <p:txBody>
          <a:bodyPr lIns="0" tIns="0" rIns="0" bIns="0" rtlCol="0" anchor="t">
            <a:spAutoFit/>
          </a:bodyPr>
          <a:lstStyle/>
          <a:p>
            <a:pPr algn="ctr">
              <a:lnSpc>
                <a:spcPts val="10500"/>
              </a:lnSpc>
            </a:pPr>
            <a:r>
              <a:rPr lang="en-US" sz="7500" b="1">
                <a:solidFill>
                  <a:srgbClr val="3873C4"/>
                </a:solidFill>
                <a:latin typeface="Times New Roman Bold"/>
                <a:ea typeface="Times New Roman Bold"/>
                <a:cs typeface="Times New Roman Bold"/>
                <a:sym typeface="Times New Roman Bold"/>
              </a:rPr>
              <a:t>Health Ambassador Program</a:t>
            </a:r>
          </a:p>
        </p:txBody>
      </p:sp>
      <p:sp>
        <p:nvSpPr>
          <p:cNvPr id="5" name="TextBox 5"/>
          <p:cNvSpPr txBox="1"/>
          <p:nvPr/>
        </p:nvSpPr>
        <p:spPr>
          <a:xfrm>
            <a:off x="10284607" y="2222500"/>
            <a:ext cx="6974693" cy="5689600"/>
          </a:xfrm>
          <a:prstGeom prst="rect">
            <a:avLst/>
          </a:prstGeom>
        </p:spPr>
        <p:txBody>
          <a:bodyPr lIns="0" tIns="0" rIns="0" bIns="0" rtlCol="0" anchor="t">
            <a:spAutoFit/>
          </a:bodyPr>
          <a:lstStyle/>
          <a:p>
            <a:pPr algn="ctr">
              <a:lnSpc>
                <a:spcPts val="5599"/>
              </a:lnSpc>
            </a:pPr>
            <a:r>
              <a:rPr lang="en-US" sz="3999" dirty="0">
                <a:solidFill>
                  <a:srgbClr val="000000"/>
                </a:solidFill>
                <a:latin typeface="Times New Roman"/>
                <a:ea typeface="Times New Roman"/>
                <a:cs typeface="Times New Roman"/>
                <a:sym typeface="Times New Roman"/>
              </a:rPr>
              <a:t>San Mateo County’s Behavioral Health and Recovery Services (BHRS) Health Ambassador Program was created in recognition of the important role that community members serve in effectively reaching out to others in the community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9009" y="9172942"/>
            <a:ext cx="5265265" cy="888815"/>
          </a:xfrm>
          <a:custGeom>
            <a:avLst/>
            <a:gdLst/>
            <a:ahLst/>
            <a:cxnLst/>
            <a:rect l="l" t="t" r="r" b="b"/>
            <a:pathLst>
              <a:path w="5265265" h="888815">
                <a:moveTo>
                  <a:pt x="0" y="0"/>
                </a:moveTo>
                <a:lnTo>
                  <a:pt x="5265264" y="0"/>
                </a:lnTo>
                <a:lnTo>
                  <a:pt x="5265264" y="888815"/>
                </a:lnTo>
                <a:lnTo>
                  <a:pt x="0" y="888815"/>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308106" y="1444756"/>
            <a:ext cx="13134654" cy="7149837"/>
          </a:xfrm>
          <a:prstGeom prst="rect">
            <a:avLst/>
          </a:prstGeom>
        </p:spPr>
        <p:txBody>
          <a:bodyPr lIns="0" tIns="0" rIns="0" bIns="0" rtlCol="0" anchor="t">
            <a:spAutoFit/>
          </a:bodyPr>
          <a:lstStyle/>
          <a:p>
            <a:pPr marL="673208" lvl="1" indent="-336604" algn="l">
              <a:lnSpc>
                <a:spcPts val="5643"/>
              </a:lnSpc>
              <a:buFont typeface="Arial"/>
              <a:buChar char="•"/>
            </a:pPr>
            <a:r>
              <a:rPr lang="en-US" sz="3118" b="1" dirty="0">
                <a:solidFill>
                  <a:srgbClr val="000000"/>
                </a:solidFill>
                <a:latin typeface="Times New Roman Bold"/>
                <a:ea typeface="Times New Roman Bold"/>
                <a:cs typeface="Times New Roman Bold"/>
                <a:sym typeface="Times New Roman Bold"/>
              </a:rPr>
              <a:t>Increase community awareness of services </a:t>
            </a:r>
            <a:r>
              <a:rPr lang="en-US" sz="3118" dirty="0">
                <a:solidFill>
                  <a:srgbClr val="000000"/>
                </a:solidFill>
                <a:latin typeface="Times New Roman"/>
                <a:ea typeface="Times New Roman"/>
                <a:cs typeface="Times New Roman"/>
                <a:sym typeface="Times New Roman"/>
              </a:rPr>
              <a:t>available in San Mateo County and help connect individuals to appropriate care and support. </a:t>
            </a:r>
          </a:p>
          <a:p>
            <a:pPr marL="673208" lvl="1" indent="-336604" algn="l">
              <a:lnSpc>
                <a:spcPts val="5643"/>
              </a:lnSpc>
              <a:buFont typeface="Arial"/>
              <a:buChar char="•"/>
            </a:pPr>
            <a:r>
              <a:rPr lang="en-US" sz="3118" b="1" dirty="0">
                <a:solidFill>
                  <a:srgbClr val="000000"/>
                </a:solidFill>
                <a:latin typeface="Times New Roman Bold"/>
                <a:ea typeface="Times New Roman Bold"/>
                <a:cs typeface="Times New Roman Bold"/>
                <a:sym typeface="Times New Roman Bold"/>
              </a:rPr>
              <a:t>Reduce the stigma around mental health and substance use issues</a:t>
            </a:r>
            <a:r>
              <a:rPr lang="en-US" sz="3118" dirty="0">
                <a:solidFill>
                  <a:srgbClr val="000000"/>
                </a:solidFill>
                <a:latin typeface="Times New Roman"/>
                <a:ea typeface="Times New Roman"/>
                <a:cs typeface="Times New Roman"/>
                <a:sym typeface="Times New Roman"/>
              </a:rPr>
              <a:t> so individuals are more willing to get help. </a:t>
            </a:r>
          </a:p>
          <a:p>
            <a:pPr marL="673208" lvl="1" indent="-336604" algn="l">
              <a:lnSpc>
                <a:spcPts val="5643"/>
              </a:lnSpc>
              <a:buFont typeface="Arial"/>
              <a:buChar char="•"/>
            </a:pPr>
            <a:r>
              <a:rPr lang="en-US" sz="3118" b="1" dirty="0">
                <a:solidFill>
                  <a:srgbClr val="000000"/>
                </a:solidFill>
                <a:latin typeface="Times New Roman Bold"/>
                <a:ea typeface="Times New Roman Bold"/>
                <a:cs typeface="Times New Roman Bold"/>
                <a:sym typeface="Times New Roman Bold"/>
              </a:rPr>
              <a:t>Improve your community’s ability to recognize the signs and symptoms of mental health and/or substance use issues</a:t>
            </a:r>
            <a:r>
              <a:rPr lang="en-US" sz="3118" dirty="0">
                <a:solidFill>
                  <a:srgbClr val="000000"/>
                </a:solidFill>
                <a:latin typeface="Times New Roman"/>
                <a:ea typeface="Times New Roman"/>
                <a:cs typeface="Times New Roman"/>
                <a:sym typeface="Times New Roman"/>
              </a:rPr>
              <a:t> and implement social change. </a:t>
            </a:r>
          </a:p>
          <a:p>
            <a:pPr marL="673208" lvl="1" indent="-336604" algn="l">
              <a:lnSpc>
                <a:spcPts val="5643"/>
              </a:lnSpc>
              <a:buFont typeface="Arial"/>
              <a:buChar char="•"/>
            </a:pPr>
            <a:r>
              <a:rPr lang="en-US" sz="3118" b="1" dirty="0">
                <a:solidFill>
                  <a:srgbClr val="000000"/>
                </a:solidFill>
                <a:latin typeface="Times New Roman Bold"/>
                <a:ea typeface="Times New Roman Bold"/>
                <a:cs typeface="Times New Roman Bold"/>
                <a:sym typeface="Times New Roman Bold"/>
              </a:rPr>
              <a:t>Foster community support</a:t>
            </a:r>
            <a:r>
              <a:rPr lang="en-US" sz="3118" dirty="0">
                <a:solidFill>
                  <a:srgbClr val="000000"/>
                </a:solidFill>
                <a:latin typeface="Times New Roman"/>
                <a:ea typeface="Times New Roman"/>
                <a:cs typeface="Times New Roman"/>
                <a:sym typeface="Times New Roman"/>
              </a:rPr>
              <a:t> and involvement in BHRS’ vision to improve services. </a:t>
            </a:r>
          </a:p>
          <a:p>
            <a:pPr marL="673208" lvl="1" indent="-336604" algn="l">
              <a:lnSpc>
                <a:spcPts val="5643"/>
              </a:lnSpc>
              <a:buFont typeface="Arial"/>
              <a:buChar char="•"/>
            </a:pPr>
            <a:r>
              <a:rPr lang="en-US" sz="3118" b="1" dirty="0">
                <a:solidFill>
                  <a:srgbClr val="000000"/>
                </a:solidFill>
                <a:latin typeface="Times New Roman Bold"/>
                <a:ea typeface="Times New Roman Bold"/>
                <a:cs typeface="Times New Roman Bold"/>
                <a:sym typeface="Times New Roman Bold"/>
              </a:rPr>
              <a:t>Assist communities in practicing prevention and early intervention</a:t>
            </a:r>
            <a:r>
              <a:rPr lang="en-US" sz="3118" dirty="0">
                <a:solidFill>
                  <a:srgbClr val="000000"/>
                </a:solidFill>
                <a:latin typeface="Times New Roman"/>
                <a:ea typeface="Times New Roman"/>
                <a:cs typeface="Times New Roman"/>
                <a:sym typeface="Times New Roman"/>
              </a:rPr>
              <a:t>, leading to healthier and stronger families.</a:t>
            </a:r>
          </a:p>
        </p:txBody>
      </p:sp>
      <p:sp>
        <p:nvSpPr>
          <p:cNvPr id="4" name="Freeform 4"/>
          <p:cNvSpPr/>
          <p:nvPr/>
        </p:nvSpPr>
        <p:spPr>
          <a:xfrm>
            <a:off x="13442760" y="2548964"/>
            <a:ext cx="4049262" cy="4708445"/>
          </a:xfrm>
          <a:custGeom>
            <a:avLst/>
            <a:gdLst/>
            <a:ahLst/>
            <a:cxnLst/>
            <a:rect l="l" t="t" r="r" b="b"/>
            <a:pathLst>
              <a:path w="4049262" h="4708445">
                <a:moveTo>
                  <a:pt x="0" y="0"/>
                </a:moveTo>
                <a:lnTo>
                  <a:pt x="4049262" y="0"/>
                </a:lnTo>
                <a:lnTo>
                  <a:pt x="4049262" y="4708444"/>
                </a:lnTo>
                <a:lnTo>
                  <a:pt x="0" y="47084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514350" y="151860"/>
            <a:ext cx="17259300" cy="1159509"/>
          </a:xfrm>
          <a:prstGeom prst="rect">
            <a:avLst/>
          </a:prstGeom>
        </p:spPr>
        <p:txBody>
          <a:bodyPr lIns="0" tIns="0" rIns="0" bIns="0" rtlCol="0" anchor="t">
            <a:spAutoFit/>
          </a:bodyPr>
          <a:lstStyle/>
          <a:p>
            <a:pPr algn="ctr">
              <a:lnSpc>
                <a:spcPts val="8540"/>
              </a:lnSpc>
            </a:pPr>
            <a:r>
              <a:rPr lang="en-US" sz="6100" b="1">
                <a:solidFill>
                  <a:srgbClr val="3873C4"/>
                </a:solidFill>
                <a:latin typeface="Times New Roman Bold"/>
                <a:ea typeface="Times New Roman Bold"/>
                <a:cs typeface="Times New Roman Bold"/>
                <a:sym typeface="Times New Roman Bold"/>
              </a:rPr>
              <a:t>How do Health Ambassadors help the Community?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7193" y="9258300"/>
            <a:ext cx="6073418" cy="1025238"/>
          </a:xfrm>
          <a:custGeom>
            <a:avLst/>
            <a:gdLst/>
            <a:ahLst/>
            <a:cxnLst/>
            <a:rect l="l" t="t" r="r" b="b"/>
            <a:pathLst>
              <a:path w="6073418" h="1025238">
                <a:moveTo>
                  <a:pt x="0" y="0"/>
                </a:moveTo>
                <a:lnTo>
                  <a:pt x="6073418" y="0"/>
                </a:lnTo>
                <a:lnTo>
                  <a:pt x="6073418" y="1025238"/>
                </a:lnTo>
                <a:lnTo>
                  <a:pt x="0" y="1025238"/>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938866" y="-145163"/>
            <a:ext cx="14410269" cy="1176019"/>
          </a:xfrm>
          <a:prstGeom prst="rect">
            <a:avLst/>
          </a:prstGeom>
        </p:spPr>
        <p:txBody>
          <a:bodyPr lIns="0" tIns="0" rIns="0" bIns="0" rtlCol="0" anchor="t">
            <a:spAutoFit/>
          </a:bodyPr>
          <a:lstStyle/>
          <a:p>
            <a:pPr algn="ctr">
              <a:lnSpc>
                <a:spcPts val="8680"/>
              </a:lnSpc>
            </a:pPr>
            <a:r>
              <a:rPr lang="en-US" sz="6200" b="1">
                <a:solidFill>
                  <a:srgbClr val="3873C4"/>
                </a:solidFill>
                <a:latin typeface="Times New Roman Bold"/>
                <a:ea typeface="Times New Roman Bold"/>
                <a:cs typeface="Times New Roman Bold"/>
                <a:sym typeface="Times New Roman Bold"/>
              </a:rPr>
              <a:t>How do I Become a Health Ambassador?</a:t>
            </a:r>
          </a:p>
        </p:txBody>
      </p:sp>
      <p:sp>
        <p:nvSpPr>
          <p:cNvPr id="4" name="TextBox 4"/>
          <p:cNvSpPr txBox="1"/>
          <p:nvPr/>
        </p:nvSpPr>
        <p:spPr>
          <a:xfrm>
            <a:off x="2266730" y="947287"/>
            <a:ext cx="13754539" cy="823941"/>
          </a:xfrm>
          <a:prstGeom prst="rect">
            <a:avLst/>
          </a:prstGeom>
        </p:spPr>
        <p:txBody>
          <a:bodyPr lIns="0" tIns="0" rIns="0" bIns="0" rtlCol="0" anchor="t">
            <a:spAutoFit/>
          </a:bodyPr>
          <a:lstStyle/>
          <a:p>
            <a:pPr algn="ctr">
              <a:lnSpc>
                <a:spcPts val="6035"/>
              </a:lnSpc>
            </a:pPr>
            <a:r>
              <a:rPr lang="en-US" sz="4311" b="1" i="1">
                <a:solidFill>
                  <a:srgbClr val="000000"/>
                </a:solidFill>
                <a:latin typeface="Times New Roman Bold Italics"/>
                <a:ea typeface="Times New Roman Bold Italics"/>
                <a:cs typeface="Times New Roman Bold Italics"/>
                <a:sym typeface="Times New Roman Bold Italics"/>
              </a:rPr>
              <a:t>COMPLETE 5</a:t>
            </a:r>
            <a:r>
              <a:rPr lang="en-US" sz="4311" i="1">
                <a:solidFill>
                  <a:srgbClr val="000000"/>
                </a:solidFill>
                <a:latin typeface="Times New Roman Italics"/>
                <a:ea typeface="Times New Roman Italics"/>
                <a:cs typeface="Times New Roman Italics"/>
                <a:sym typeface="Times New Roman Italics"/>
              </a:rPr>
              <a:t> out of 11 Trainings or Workshops</a:t>
            </a:r>
          </a:p>
        </p:txBody>
      </p:sp>
      <p:sp>
        <p:nvSpPr>
          <p:cNvPr id="5" name="TextBox 5"/>
          <p:cNvSpPr txBox="1"/>
          <p:nvPr/>
        </p:nvSpPr>
        <p:spPr>
          <a:xfrm>
            <a:off x="1938866" y="1986956"/>
            <a:ext cx="14410269" cy="6560326"/>
          </a:xfrm>
          <a:prstGeom prst="rect">
            <a:avLst/>
          </a:prstGeom>
        </p:spPr>
        <p:txBody>
          <a:bodyPr lIns="0" tIns="0" rIns="0" bIns="0" rtlCol="0" anchor="t">
            <a:spAutoFit/>
          </a:bodyPr>
          <a:lstStyle/>
          <a:p>
            <a:pPr algn="l">
              <a:lnSpc>
                <a:spcPts val="4332"/>
              </a:lnSpc>
            </a:pPr>
            <a:r>
              <a:rPr lang="en-US" sz="3094" b="1" dirty="0">
                <a:solidFill>
                  <a:srgbClr val="F6722D"/>
                </a:solidFill>
                <a:latin typeface="Times New Roman Bold"/>
                <a:ea typeface="Times New Roman Bold"/>
                <a:cs typeface="Times New Roman Bold"/>
                <a:sym typeface="Times New Roman Bold"/>
              </a:rPr>
              <a:t>NAMI Family to Family</a:t>
            </a:r>
            <a:r>
              <a:rPr lang="en-US" sz="3094" dirty="0">
                <a:solidFill>
                  <a:srgbClr val="000000"/>
                </a:solidFill>
                <a:latin typeface="Times New Roman"/>
                <a:ea typeface="Times New Roman"/>
                <a:cs typeface="Times New Roman"/>
                <a:sym typeface="Times New Roman"/>
              </a:rPr>
              <a:t> A </a:t>
            </a:r>
            <a:r>
              <a:rPr lang="en-US" sz="3094" b="1" dirty="0">
                <a:solidFill>
                  <a:srgbClr val="000000"/>
                </a:solidFill>
                <a:latin typeface="Times New Roman Bold"/>
                <a:ea typeface="Times New Roman Bold"/>
                <a:cs typeface="Times New Roman Bold"/>
                <a:sym typeface="Times New Roman Bold"/>
              </a:rPr>
              <a:t>12-week educational program for family/caregivers</a:t>
            </a:r>
            <a:r>
              <a:rPr lang="en-US" sz="3094" dirty="0">
                <a:solidFill>
                  <a:srgbClr val="000000"/>
                </a:solidFill>
                <a:latin typeface="Times New Roman"/>
                <a:ea typeface="Times New Roman"/>
                <a:cs typeface="Times New Roman"/>
                <a:sym typeface="Times New Roman"/>
              </a:rPr>
              <a:t> of individuals with </a:t>
            </a:r>
            <a:r>
              <a:rPr lang="en-US" sz="3094" b="1" dirty="0">
                <a:solidFill>
                  <a:srgbClr val="000000"/>
                </a:solidFill>
                <a:latin typeface="Times New Roman Bold"/>
                <a:ea typeface="Times New Roman Bold"/>
                <a:cs typeface="Times New Roman Bold"/>
                <a:sym typeface="Times New Roman Bold"/>
              </a:rPr>
              <a:t>severe mental illness</a:t>
            </a:r>
            <a:r>
              <a:rPr lang="en-US" sz="3094" dirty="0">
                <a:solidFill>
                  <a:srgbClr val="000000"/>
                </a:solidFill>
                <a:latin typeface="Times New Roman"/>
                <a:ea typeface="Times New Roman"/>
                <a:cs typeface="Times New Roman"/>
                <a:sym typeface="Times New Roman"/>
              </a:rPr>
              <a:t>. Learn current information about psychiatric diagnosis, treatment &amp; strategies to help a loved one </a:t>
            </a:r>
          </a:p>
          <a:p>
            <a:pPr algn="l">
              <a:lnSpc>
                <a:spcPts val="4332"/>
              </a:lnSpc>
            </a:pPr>
            <a:endParaRPr lang="en-US" sz="3094" dirty="0">
              <a:solidFill>
                <a:srgbClr val="000000"/>
              </a:solidFill>
              <a:latin typeface="Times New Roman"/>
              <a:ea typeface="Times New Roman"/>
              <a:cs typeface="Times New Roman"/>
              <a:sym typeface="Times New Roman"/>
            </a:endParaRPr>
          </a:p>
          <a:p>
            <a:pPr algn="l">
              <a:lnSpc>
                <a:spcPts val="4332"/>
              </a:lnSpc>
            </a:pPr>
            <a:r>
              <a:rPr lang="en-US" sz="3094" b="1" dirty="0">
                <a:solidFill>
                  <a:srgbClr val="F6722D"/>
                </a:solidFill>
                <a:latin typeface="Times New Roman Bold"/>
                <a:ea typeface="Times New Roman Bold"/>
                <a:cs typeface="Times New Roman Bold"/>
                <a:sym typeface="Times New Roman Bold"/>
              </a:rPr>
              <a:t>NAMI Basics </a:t>
            </a:r>
            <a:r>
              <a:rPr lang="en-US" sz="3094" dirty="0">
                <a:solidFill>
                  <a:srgbClr val="000000"/>
                </a:solidFill>
                <a:latin typeface="Times New Roman"/>
                <a:ea typeface="Times New Roman"/>
                <a:cs typeface="Times New Roman"/>
                <a:sym typeface="Times New Roman"/>
              </a:rPr>
              <a:t>A </a:t>
            </a:r>
            <a:r>
              <a:rPr lang="en-US" sz="3094" b="1" dirty="0">
                <a:solidFill>
                  <a:srgbClr val="000000"/>
                </a:solidFill>
                <a:latin typeface="Times New Roman Bold"/>
                <a:ea typeface="Times New Roman Bold"/>
                <a:cs typeface="Times New Roman Bold"/>
                <a:sym typeface="Times New Roman Bold"/>
              </a:rPr>
              <a:t>6-week educational program</a:t>
            </a:r>
            <a:r>
              <a:rPr lang="en-US" sz="3094" dirty="0">
                <a:solidFill>
                  <a:srgbClr val="000000"/>
                </a:solidFill>
                <a:latin typeface="Times New Roman"/>
                <a:ea typeface="Times New Roman"/>
                <a:cs typeface="Times New Roman"/>
                <a:sym typeface="Times New Roman"/>
              </a:rPr>
              <a:t> designed for parents &amp; other family </a:t>
            </a:r>
            <a:r>
              <a:rPr lang="en-US" sz="3094" b="1" dirty="0">
                <a:solidFill>
                  <a:srgbClr val="000000"/>
                </a:solidFill>
                <a:latin typeface="Times New Roman Bold"/>
                <a:ea typeface="Times New Roman Bold"/>
                <a:cs typeface="Times New Roman Bold"/>
                <a:sym typeface="Times New Roman Bold"/>
              </a:rPr>
              <a:t>caregivers of children &amp; adolescents with emotional &amp; behavioral difficulties.</a:t>
            </a:r>
            <a:r>
              <a:rPr lang="en-US" sz="3094" dirty="0">
                <a:solidFill>
                  <a:srgbClr val="000000"/>
                </a:solidFill>
                <a:latin typeface="Times New Roman"/>
                <a:ea typeface="Times New Roman"/>
                <a:cs typeface="Times New Roman"/>
                <a:sym typeface="Times New Roman"/>
              </a:rPr>
              <a:t> Helps caregivers understand the illnesses that are causing difficulties and the critical role of family in treatment. </a:t>
            </a:r>
          </a:p>
          <a:p>
            <a:pPr algn="l">
              <a:lnSpc>
                <a:spcPts val="4332"/>
              </a:lnSpc>
            </a:pPr>
            <a:endParaRPr lang="en-US" sz="3094" dirty="0">
              <a:solidFill>
                <a:srgbClr val="000000"/>
              </a:solidFill>
              <a:latin typeface="Times New Roman"/>
              <a:ea typeface="Times New Roman"/>
              <a:cs typeface="Times New Roman"/>
              <a:sym typeface="Times New Roman"/>
            </a:endParaRPr>
          </a:p>
          <a:p>
            <a:pPr algn="l">
              <a:lnSpc>
                <a:spcPts val="4332"/>
              </a:lnSpc>
              <a:spcBef>
                <a:spcPct val="0"/>
              </a:spcBef>
            </a:pPr>
            <a:r>
              <a:rPr lang="en-US" sz="3094" b="1" dirty="0">
                <a:solidFill>
                  <a:srgbClr val="F6722D"/>
                </a:solidFill>
                <a:latin typeface="Times New Roman Bold"/>
                <a:ea typeface="Times New Roman Bold"/>
                <a:cs typeface="Times New Roman Bold"/>
                <a:sym typeface="Times New Roman Bold"/>
              </a:rPr>
              <a:t>Applied Suicide Intervention Skills Training (ASIST) </a:t>
            </a:r>
            <a:r>
              <a:rPr lang="en-US" sz="3094" dirty="0">
                <a:solidFill>
                  <a:srgbClr val="000000"/>
                </a:solidFill>
                <a:latin typeface="Times New Roman"/>
                <a:ea typeface="Times New Roman"/>
                <a:cs typeface="Times New Roman"/>
                <a:sym typeface="Times New Roman"/>
              </a:rPr>
              <a:t>Helps people effectively recognize &amp; intervene to prevent suicide. This training helps individuals </a:t>
            </a:r>
            <a:r>
              <a:rPr lang="en-US" sz="3094" b="1" dirty="0">
                <a:solidFill>
                  <a:srgbClr val="000000"/>
                </a:solidFill>
                <a:latin typeface="Times New Roman Bold"/>
                <a:ea typeface="Times New Roman Bold"/>
                <a:cs typeface="Times New Roman Bold"/>
                <a:sym typeface="Times New Roman Bold"/>
              </a:rPr>
              <a:t>respond to crisis situations </a:t>
            </a:r>
            <a:r>
              <a:rPr lang="en-US" sz="3094" dirty="0">
                <a:solidFill>
                  <a:srgbClr val="000000"/>
                </a:solidFill>
                <a:latin typeface="Times New Roman"/>
                <a:ea typeface="Times New Roman"/>
                <a:cs typeface="Times New Roman"/>
                <a:sym typeface="Times New Roman"/>
              </a:rPr>
              <a:t>&amp; provides </a:t>
            </a:r>
            <a:r>
              <a:rPr lang="en-US" sz="3094" b="1" dirty="0">
                <a:solidFill>
                  <a:srgbClr val="000000"/>
                </a:solidFill>
                <a:latin typeface="Times New Roman Bold"/>
                <a:ea typeface="Times New Roman Bold"/>
                <a:cs typeface="Times New Roman Bold"/>
                <a:sym typeface="Times New Roman Bold"/>
              </a:rPr>
              <a:t>tools to help prevent the immediate risk of suicide</a:t>
            </a:r>
            <a:r>
              <a:rPr lang="en-US" sz="3094" dirty="0">
                <a:solidFill>
                  <a:srgbClr val="000000"/>
                </a:solidFill>
                <a:latin typeface="Times New Roman"/>
                <a:ea typeface="Times New Roman"/>
                <a:cs typeface="Times New Roman"/>
                <a:sym typeface="Times New Roman"/>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8465" y="8917147"/>
            <a:ext cx="6073418" cy="1025238"/>
          </a:xfrm>
          <a:custGeom>
            <a:avLst/>
            <a:gdLst/>
            <a:ahLst/>
            <a:cxnLst/>
            <a:rect l="l" t="t" r="r" b="b"/>
            <a:pathLst>
              <a:path w="6073418" h="1025238">
                <a:moveTo>
                  <a:pt x="0" y="0"/>
                </a:moveTo>
                <a:lnTo>
                  <a:pt x="6073419" y="0"/>
                </a:lnTo>
                <a:lnTo>
                  <a:pt x="6073419" y="1025237"/>
                </a:lnTo>
                <a:lnTo>
                  <a:pt x="0" y="1025237"/>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28700" y="2675209"/>
            <a:ext cx="16295293" cy="4700418"/>
          </a:xfrm>
          <a:prstGeom prst="rect">
            <a:avLst/>
          </a:prstGeom>
        </p:spPr>
        <p:txBody>
          <a:bodyPr lIns="0" tIns="0" rIns="0" bIns="0" rtlCol="0" anchor="t">
            <a:spAutoFit/>
          </a:bodyPr>
          <a:lstStyle/>
          <a:p>
            <a:pPr algn="l">
              <a:lnSpc>
                <a:spcPts val="4639"/>
              </a:lnSpc>
            </a:pPr>
            <a:r>
              <a:rPr lang="en-US" sz="3313" b="1" dirty="0">
                <a:solidFill>
                  <a:srgbClr val="F6722D"/>
                </a:solidFill>
                <a:latin typeface="Times New Roman Bold"/>
                <a:ea typeface="Times New Roman Bold"/>
                <a:cs typeface="Times New Roman Bold"/>
                <a:sym typeface="Times New Roman Bold"/>
              </a:rPr>
              <a:t>Photo Voice Project:</a:t>
            </a:r>
            <a:r>
              <a:rPr lang="en-US" sz="3313" dirty="0">
                <a:solidFill>
                  <a:srgbClr val="000000"/>
                </a:solidFill>
                <a:latin typeface="Times New Roman"/>
                <a:ea typeface="Times New Roman"/>
                <a:cs typeface="Times New Roman"/>
                <a:sym typeface="Times New Roman"/>
              </a:rPr>
              <a:t> Enables community residents of all ages &amp; languages to </a:t>
            </a:r>
            <a:r>
              <a:rPr lang="en-US" sz="3313" b="1" dirty="0">
                <a:solidFill>
                  <a:srgbClr val="000000"/>
                </a:solidFill>
                <a:latin typeface="Times New Roman Bold"/>
                <a:ea typeface="Times New Roman Bold"/>
                <a:cs typeface="Times New Roman Bold"/>
                <a:sym typeface="Times New Roman Bold"/>
              </a:rPr>
              <a:t>share information about their experiences through photos.</a:t>
            </a:r>
            <a:r>
              <a:rPr lang="en-US" sz="3313" dirty="0">
                <a:solidFill>
                  <a:srgbClr val="000000"/>
                </a:solidFill>
                <a:latin typeface="Times New Roman"/>
                <a:ea typeface="Times New Roman"/>
                <a:cs typeface="Times New Roman"/>
                <a:sym typeface="Times New Roman"/>
              </a:rPr>
              <a:t> A unique way to heal, educate our community &amp; voice your local health issues. </a:t>
            </a:r>
          </a:p>
          <a:p>
            <a:pPr algn="l">
              <a:lnSpc>
                <a:spcPts val="4639"/>
              </a:lnSpc>
            </a:pPr>
            <a:endParaRPr lang="en-US" sz="3313" dirty="0">
              <a:solidFill>
                <a:srgbClr val="000000"/>
              </a:solidFill>
              <a:latin typeface="Times New Roman"/>
              <a:ea typeface="Times New Roman"/>
              <a:cs typeface="Times New Roman"/>
              <a:sym typeface="Times New Roman"/>
            </a:endParaRPr>
          </a:p>
          <a:p>
            <a:pPr algn="l">
              <a:lnSpc>
                <a:spcPts val="4639"/>
              </a:lnSpc>
              <a:spcBef>
                <a:spcPct val="0"/>
              </a:spcBef>
            </a:pPr>
            <a:r>
              <a:rPr lang="en-US" sz="3313" b="1" dirty="0">
                <a:solidFill>
                  <a:srgbClr val="F6722D"/>
                </a:solidFill>
                <a:latin typeface="Times New Roman Bold"/>
                <a:ea typeface="Times New Roman Bold"/>
                <a:cs typeface="Times New Roman Bold"/>
                <a:sym typeface="Times New Roman Bold"/>
              </a:rPr>
              <a:t>Stigma Free San Mateo: </a:t>
            </a:r>
            <a:r>
              <a:rPr lang="en-US" sz="3313" dirty="0">
                <a:solidFill>
                  <a:srgbClr val="000000"/>
                </a:solidFill>
                <a:latin typeface="Times New Roman"/>
                <a:ea typeface="Times New Roman"/>
                <a:cs typeface="Times New Roman"/>
                <a:sym typeface="Times New Roman"/>
              </a:rPr>
              <a:t>Become active in advocating for the full inclusion &amp; wellbeing of all persons in our community with mental health &amp; substance use challenges. In this work, individuals engage in outreach, education &amp; dialogue with members of our communities to help create a stigma free county. </a:t>
            </a:r>
          </a:p>
        </p:txBody>
      </p:sp>
      <p:sp>
        <p:nvSpPr>
          <p:cNvPr id="4" name="TextBox 4"/>
          <p:cNvSpPr txBox="1"/>
          <p:nvPr/>
        </p:nvSpPr>
        <p:spPr>
          <a:xfrm>
            <a:off x="1938866" y="91020"/>
            <a:ext cx="14410269" cy="1176019"/>
          </a:xfrm>
          <a:prstGeom prst="rect">
            <a:avLst/>
          </a:prstGeom>
        </p:spPr>
        <p:txBody>
          <a:bodyPr lIns="0" tIns="0" rIns="0" bIns="0" rtlCol="0" anchor="t">
            <a:spAutoFit/>
          </a:bodyPr>
          <a:lstStyle/>
          <a:p>
            <a:pPr algn="ctr">
              <a:lnSpc>
                <a:spcPts val="8680"/>
              </a:lnSpc>
            </a:pPr>
            <a:r>
              <a:rPr lang="en-US" sz="6200" b="1">
                <a:solidFill>
                  <a:srgbClr val="3873C4"/>
                </a:solidFill>
                <a:latin typeface="Times New Roman Bold"/>
                <a:ea typeface="Times New Roman Bold"/>
                <a:cs typeface="Times New Roman Bold"/>
                <a:sym typeface="Times New Roman Bold"/>
              </a:rPr>
              <a:t>How do I Become a Health Ambassador?</a:t>
            </a:r>
          </a:p>
        </p:txBody>
      </p:sp>
      <p:sp>
        <p:nvSpPr>
          <p:cNvPr id="5" name="TextBox 5"/>
          <p:cNvSpPr txBox="1"/>
          <p:nvPr/>
        </p:nvSpPr>
        <p:spPr>
          <a:xfrm>
            <a:off x="2266730" y="1400389"/>
            <a:ext cx="13754539" cy="823941"/>
          </a:xfrm>
          <a:prstGeom prst="rect">
            <a:avLst/>
          </a:prstGeom>
        </p:spPr>
        <p:txBody>
          <a:bodyPr lIns="0" tIns="0" rIns="0" bIns="0" rtlCol="0" anchor="t">
            <a:spAutoFit/>
          </a:bodyPr>
          <a:lstStyle/>
          <a:p>
            <a:pPr algn="ctr">
              <a:lnSpc>
                <a:spcPts val="6035"/>
              </a:lnSpc>
            </a:pPr>
            <a:r>
              <a:rPr lang="en-US" sz="4311" b="1" i="1">
                <a:solidFill>
                  <a:srgbClr val="000000"/>
                </a:solidFill>
                <a:latin typeface="Times New Roman Bold Italics"/>
                <a:ea typeface="Times New Roman Bold Italics"/>
                <a:cs typeface="Times New Roman Bold Italics"/>
                <a:sym typeface="Times New Roman Bold Italics"/>
              </a:rPr>
              <a:t>COMPLETE 5</a:t>
            </a:r>
            <a:r>
              <a:rPr lang="en-US" sz="4311" i="1">
                <a:solidFill>
                  <a:srgbClr val="000000"/>
                </a:solidFill>
                <a:latin typeface="Times New Roman Italics"/>
                <a:ea typeface="Times New Roman Italics"/>
                <a:cs typeface="Times New Roman Italics"/>
                <a:sym typeface="Times New Roman Italics"/>
              </a:rPr>
              <a:t> out of 11 Trainings or Workshops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50594" y="8961212"/>
            <a:ext cx="6685131" cy="1128499"/>
          </a:xfrm>
          <a:custGeom>
            <a:avLst/>
            <a:gdLst/>
            <a:ahLst/>
            <a:cxnLst/>
            <a:rect l="l" t="t" r="r" b="b"/>
            <a:pathLst>
              <a:path w="6685131" h="1128499">
                <a:moveTo>
                  <a:pt x="0" y="0"/>
                </a:moveTo>
                <a:lnTo>
                  <a:pt x="6685131" y="0"/>
                </a:lnTo>
                <a:lnTo>
                  <a:pt x="6685131" y="1128499"/>
                </a:lnTo>
                <a:lnTo>
                  <a:pt x="0" y="1128499"/>
                </a:lnTo>
                <a:lnTo>
                  <a:pt x="0" y="0"/>
                </a:lnTo>
                <a:close/>
              </a:path>
            </a:pathLst>
          </a:custGeom>
          <a:blipFill>
            <a:blip r:embed="rId2"/>
            <a:stretch>
              <a:fillRect/>
            </a:stretch>
          </a:blipFill>
        </p:spPr>
        <p:txBody>
          <a:bodyPr/>
          <a:lstStyle/>
          <a:p>
            <a:endParaRPr lang="en-US"/>
          </a:p>
        </p:txBody>
      </p:sp>
      <p:sp>
        <p:nvSpPr>
          <p:cNvPr id="3" name="Freeform 3"/>
          <p:cNvSpPr/>
          <p:nvPr/>
        </p:nvSpPr>
        <p:spPr>
          <a:xfrm>
            <a:off x="11692544" y="3129269"/>
            <a:ext cx="4012940" cy="4521622"/>
          </a:xfrm>
          <a:custGeom>
            <a:avLst/>
            <a:gdLst/>
            <a:ahLst/>
            <a:cxnLst/>
            <a:rect l="l" t="t" r="r" b="b"/>
            <a:pathLst>
              <a:path w="4012940" h="4521622">
                <a:moveTo>
                  <a:pt x="0" y="0"/>
                </a:moveTo>
                <a:lnTo>
                  <a:pt x="4012939" y="0"/>
                </a:lnTo>
                <a:lnTo>
                  <a:pt x="4012939" y="4521622"/>
                </a:lnTo>
                <a:lnTo>
                  <a:pt x="0" y="45216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1460194" y="2995919"/>
            <a:ext cx="9371040" cy="4116704"/>
          </a:xfrm>
          <a:prstGeom prst="rect">
            <a:avLst/>
          </a:prstGeom>
        </p:spPr>
        <p:txBody>
          <a:bodyPr lIns="0" tIns="0" rIns="0" bIns="0" rtlCol="0" anchor="t">
            <a:spAutoFit/>
          </a:bodyPr>
          <a:lstStyle/>
          <a:p>
            <a:pPr algn="l">
              <a:lnSpc>
                <a:spcPts val="4620"/>
              </a:lnSpc>
              <a:spcBef>
                <a:spcPct val="0"/>
              </a:spcBef>
            </a:pPr>
            <a:r>
              <a:rPr lang="en-US" sz="3300" b="1" dirty="0">
                <a:solidFill>
                  <a:srgbClr val="F6722D"/>
                </a:solidFill>
                <a:latin typeface="Times New Roman Bold"/>
                <a:ea typeface="Times New Roman Bold"/>
                <a:cs typeface="Times New Roman Bold"/>
                <a:sym typeface="Times New Roman Bold"/>
              </a:rPr>
              <a:t>Lived Experience Academy: </a:t>
            </a:r>
            <a:r>
              <a:rPr lang="en-US" sz="3300" dirty="0">
                <a:solidFill>
                  <a:srgbClr val="000000"/>
                </a:solidFill>
                <a:latin typeface="Times New Roman"/>
                <a:ea typeface="Times New Roman"/>
                <a:cs typeface="Times New Roman"/>
                <a:sym typeface="Times New Roman"/>
              </a:rPr>
              <a:t>An 10-hour training offered to consumers &amp; family members who want to learn how to share their stories of recovery in a way that empower themselves, inspires others and help improve the County’s behavioral health services. Graduates will be considered to present their stories at various BHRS programs/events.</a:t>
            </a:r>
          </a:p>
        </p:txBody>
      </p:sp>
      <p:sp>
        <p:nvSpPr>
          <p:cNvPr id="5" name="TextBox 5"/>
          <p:cNvSpPr txBox="1"/>
          <p:nvPr/>
        </p:nvSpPr>
        <p:spPr>
          <a:xfrm>
            <a:off x="1938866" y="432173"/>
            <a:ext cx="14410269" cy="1176019"/>
          </a:xfrm>
          <a:prstGeom prst="rect">
            <a:avLst/>
          </a:prstGeom>
        </p:spPr>
        <p:txBody>
          <a:bodyPr lIns="0" tIns="0" rIns="0" bIns="0" rtlCol="0" anchor="t">
            <a:spAutoFit/>
          </a:bodyPr>
          <a:lstStyle/>
          <a:p>
            <a:pPr algn="ctr">
              <a:lnSpc>
                <a:spcPts val="8680"/>
              </a:lnSpc>
            </a:pPr>
            <a:r>
              <a:rPr lang="en-US" sz="6200" b="1">
                <a:solidFill>
                  <a:srgbClr val="3873C4"/>
                </a:solidFill>
                <a:latin typeface="Times New Roman Bold"/>
                <a:ea typeface="Times New Roman Bold"/>
                <a:cs typeface="Times New Roman Bold"/>
                <a:sym typeface="Times New Roman Bold"/>
              </a:rPr>
              <a:t>How do I Become a Health Ambassador?</a:t>
            </a:r>
          </a:p>
        </p:txBody>
      </p:sp>
      <p:sp>
        <p:nvSpPr>
          <p:cNvPr id="6" name="TextBox 6"/>
          <p:cNvSpPr txBox="1"/>
          <p:nvPr/>
        </p:nvSpPr>
        <p:spPr>
          <a:xfrm>
            <a:off x="2266730" y="1741543"/>
            <a:ext cx="13754539" cy="823941"/>
          </a:xfrm>
          <a:prstGeom prst="rect">
            <a:avLst/>
          </a:prstGeom>
        </p:spPr>
        <p:txBody>
          <a:bodyPr lIns="0" tIns="0" rIns="0" bIns="0" rtlCol="0" anchor="t">
            <a:spAutoFit/>
          </a:bodyPr>
          <a:lstStyle/>
          <a:p>
            <a:pPr algn="ctr">
              <a:lnSpc>
                <a:spcPts val="6035"/>
              </a:lnSpc>
            </a:pPr>
            <a:r>
              <a:rPr lang="en-US" sz="4311" b="1" i="1">
                <a:solidFill>
                  <a:srgbClr val="000000"/>
                </a:solidFill>
                <a:latin typeface="Times New Roman Bold Italics"/>
                <a:ea typeface="Times New Roman Bold Italics"/>
                <a:cs typeface="Times New Roman Bold Italics"/>
                <a:sym typeface="Times New Roman Bold Italics"/>
              </a:rPr>
              <a:t>COMPLETE 5</a:t>
            </a:r>
            <a:r>
              <a:rPr lang="en-US" sz="4311" i="1">
                <a:solidFill>
                  <a:srgbClr val="000000"/>
                </a:solidFill>
                <a:latin typeface="Times New Roman Italics"/>
                <a:ea typeface="Times New Roman Italics"/>
                <a:cs typeface="Times New Roman Italics"/>
                <a:sym typeface="Times New Roman Italics"/>
              </a:rPr>
              <a:t> out of 11 Trainings or Workshops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29897" y="6634174"/>
            <a:ext cx="12592918" cy="3478794"/>
          </a:xfrm>
          <a:custGeom>
            <a:avLst/>
            <a:gdLst/>
            <a:ahLst/>
            <a:cxnLst/>
            <a:rect l="l" t="t" r="r" b="b"/>
            <a:pathLst>
              <a:path w="12592918" h="3478794">
                <a:moveTo>
                  <a:pt x="0" y="0"/>
                </a:moveTo>
                <a:lnTo>
                  <a:pt x="12592918" y="0"/>
                </a:lnTo>
                <a:lnTo>
                  <a:pt x="12592918" y="3478793"/>
                </a:lnTo>
                <a:lnTo>
                  <a:pt x="0" y="34787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1036126" y="8679460"/>
            <a:ext cx="6858000" cy="1157681"/>
          </a:xfrm>
          <a:custGeom>
            <a:avLst/>
            <a:gdLst/>
            <a:ahLst/>
            <a:cxnLst/>
            <a:rect l="l" t="t" r="r" b="b"/>
            <a:pathLst>
              <a:path w="6858000" h="1157681">
                <a:moveTo>
                  <a:pt x="0" y="0"/>
                </a:moveTo>
                <a:lnTo>
                  <a:pt x="6858000" y="0"/>
                </a:lnTo>
                <a:lnTo>
                  <a:pt x="6858000" y="1157680"/>
                </a:lnTo>
                <a:lnTo>
                  <a:pt x="0" y="115768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632919" y="546136"/>
            <a:ext cx="7861069" cy="8309968"/>
          </a:xfrm>
          <a:prstGeom prst="rect">
            <a:avLst/>
          </a:prstGeom>
        </p:spPr>
        <p:txBody>
          <a:bodyPr lIns="0" tIns="0" rIns="0" bIns="0" rtlCol="0" anchor="t">
            <a:spAutoFit/>
          </a:bodyPr>
          <a:lstStyle/>
          <a:p>
            <a:pPr algn="ctr">
              <a:lnSpc>
                <a:spcPts val="8170"/>
              </a:lnSpc>
            </a:pPr>
            <a:r>
              <a:rPr lang="en-US" sz="5835" dirty="0">
                <a:solidFill>
                  <a:srgbClr val="000000"/>
                </a:solidFill>
                <a:latin typeface="Times New Roman"/>
                <a:ea typeface="Times New Roman"/>
                <a:cs typeface="Times New Roman"/>
                <a:sym typeface="Times New Roman"/>
              </a:rPr>
              <a:t>To get in contact with San Mateo County Behavioral Health and Recovery Services Call Access Center, visit </a:t>
            </a:r>
            <a:r>
              <a:rPr lang="en-US" sz="5835" b="1" dirty="0">
                <a:solidFill>
                  <a:srgbClr val="3873C4"/>
                </a:solidFill>
                <a:latin typeface="Times New Roman Bold"/>
                <a:ea typeface="Times New Roman Bold"/>
                <a:cs typeface="Times New Roman Bold"/>
                <a:sym typeface="Times New Roman Bold"/>
              </a:rPr>
              <a:t>www.smchealth.org/bhrs-contacts</a:t>
            </a:r>
            <a:r>
              <a:rPr lang="en-US" sz="5835" dirty="0">
                <a:solidFill>
                  <a:srgbClr val="000000"/>
                </a:solidFill>
                <a:latin typeface="Times New Roman"/>
                <a:ea typeface="Times New Roman"/>
                <a:cs typeface="Times New Roman"/>
                <a:sym typeface="Times New Roman"/>
              </a:rPr>
              <a:t> or call </a:t>
            </a:r>
          </a:p>
          <a:p>
            <a:pPr algn="ctr">
              <a:lnSpc>
                <a:spcPts val="8170"/>
              </a:lnSpc>
            </a:pPr>
            <a:r>
              <a:rPr lang="en-US" sz="5835" b="1" dirty="0">
                <a:solidFill>
                  <a:srgbClr val="3873C4"/>
                </a:solidFill>
                <a:latin typeface="Times New Roman Bold"/>
                <a:ea typeface="Times New Roman Bold"/>
                <a:cs typeface="Times New Roman Bold"/>
                <a:sym typeface="Times New Roman Bold"/>
              </a:rPr>
              <a:t>1-800-686-0101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42875"/>
            <a:ext cx="18288000" cy="8387776"/>
            <a:chOff x="0" y="0"/>
            <a:chExt cx="4816593" cy="2209126"/>
          </a:xfrm>
        </p:grpSpPr>
        <p:sp>
          <p:nvSpPr>
            <p:cNvPr id="3" name="Freeform 3"/>
            <p:cNvSpPr/>
            <p:nvPr/>
          </p:nvSpPr>
          <p:spPr>
            <a:xfrm>
              <a:off x="0" y="0"/>
              <a:ext cx="4816592" cy="2209126"/>
            </a:xfrm>
            <a:custGeom>
              <a:avLst/>
              <a:gdLst/>
              <a:ahLst/>
              <a:cxnLst/>
              <a:rect l="l" t="t" r="r" b="b"/>
              <a:pathLst>
                <a:path w="4816592" h="2209126">
                  <a:moveTo>
                    <a:pt x="0" y="0"/>
                  </a:moveTo>
                  <a:lnTo>
                    <a:pt x="4816592" y="0"/>
                  </a:lnTo>
                  <a:lnTo>
                    <a:pt x="4816592" y="2209126"/>
                  </a:lnTo>
                  <a:lnTo>
                    <a:pt x="0" y="2209126"/>
                  </a:lnTo>
                  <a:close/>
                </a:path>
              </a:pathLst>
            </a:custGeom>
            <a:solidFill>
              <a:srgbClr val="3873C4"/>
            </a:solidFill>
          </p:spPr>
          <p:txBody>
            <a:bodyPr/>
            <a:lstStyle/>
            <a:p>
              <a:endParaRPr lang="en-US"/>
            </a:p>
          </p:txBody>
        </p:sp>
        <p:sp>
          <p:nvSpPr>
            <p:cNvPr id="4" name="TextBox 4"/>
            <p:cNvSpPr txBox="1"/>
            <p:nvPr/>
          </p:nvSpPr>
          <p:spPr>
            <a:xfrm>
              <a:off x="0" y="-57150"/>
              <a:ext cx="4816593" cy="2266276"/>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1336034" y="481150"/>
            <a:ext cx="15923266" cy="6663476"/>
          </a:xfrm>
          <a:prstGeom prst="rect">
            <a:avLst/>
          </a:prstGeom>
        </p:spPr>
        <p:txBody>
          <a:bodyPr lIns="0" tIns="0" rIns="0" bIns="0" rtlCol="0" anchor="t">
            <a:spAutoFit/>
          </a:bodyPr>
          <a:lstStyle/>
          <a:p>
            <a:pPr algn="ctr">
              <a:lnSpc>
                <a:spcPts val="17128"/>
              </a:lnSpc>
            </a:pPr>
            <a:r>
              <a:rPr lang="en-US" sz="12234" b="1">
                <a:solidFill>
                  <a:srgbClr val="FFFFFF"/>
                </a:solidFill>
                <a:latin typeface="Times New Roman Bold"/>
                <a:ea typeface="Times New Roman Bold"/>
                <a:cs typeface="Times New Roman Bold"/>
                <a:sym typeface="Times New Roman Bold"/>
              </a:rPr>
              <a:t>Upcoming Office of Diversity Equity Events....</a:t>
            </a:r>
          </a:p>
        </p:txBody>
      </p:sp>
      <p:sp>
        <p:nvSpPr>
          <p:cNvPr id="6" name="Freeform 6"/>
          <p:cNvSpPr/>
          <p:nvPr/>
        </p:nvSpPr>
        <p:spPr>
          <a:xfrm>
            <a:off x="11442149" y="8939464"/>
            <a:ext cx="6685131" cy="1128499"/>
          </a:xfrm>
          <a:custGeom>
            <a:avLst/>
            <a:gdLst/>
            <a:ahLst/>
            <a:cxnLst/>
            <a:rect l="l" t="t" r="r" b="b"/>
            <a:pathLst>
              <a:path w="6685131" h="1128499">
                <a:moveTo>
                  <a:pt x="0" y="0"/>
                </a:moveTo>
                <a:lnTo>
                  <a:pt x="6685130" y="0"/>
                </a:lnTo>
                <a:lnTo>
                  <a:pt x="6685130" y="1128499"/>
                </a:lnTo>
                <a:lnTo>
                  <a:pt x="0" y="1128499"/>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BDDAF"/>
        </a:solidFill>
        <a:effectLst/>
      </p:bgPr>
    </p:bg>
    <p:spTree>
      <p:nvGrpSpPr>
        <p:cNvPr id="1" name=""/>
        <p:cNvGrpSpPr/>
        <p:nvPr/>
      </p:nvGrpSpPr>
      <p:grpSpPr>
        <a:xfrm>
          <a:off x="0" y="0"/>
          <a:ext cx="0" cy="0"/>
          <a:chOff x="0" y="0"/>
          <a:chExt cx="0" cy="0"/>
        </a:xfrm>
      </p:grpSpPr>
      <p:sp>
        <p:nvSpPr>
          <p:cNvPr id="2" name="Freeform 2"/>
          <p:cNvSpPr/>
          <p:nvPr/>
        </p:nvSpPr>
        <p:spPr>
          <a:xfrm>
            <a:off x="11419215" y="8859918"/>
            <a:ext cx="6685131" cy="1128499"/>
          </a:xfrm>
          <a:custGeom>
            <a:avLst/>
            <a:gdLst/>
            <a:ahLst/>
            <a:cxnLst/>
            <a:rect l="l" t="t" r="r" b="b"/>
            <a:pathLst>
              <a:path w="6685131" h="1128499">
                <a:moveTo>
                  <a:pt x="0" y="0"/>
                </a:moveTo>
                <a:lnTo>
                  <a:pt x="6685131" y="0"/>
                </a:lnTo>
                <a:lnTo>
                  <a:pt x="6685131" y="1128499"/>
                </a:lnTo>
                <a:lnTo>
                  <a:pt x="0" y="1128499"/>
                </a:lnTo>
                <a:lnTo>
                  <a:pt x="0" y="0"/>
                </a:lnTo>
                <a:close/>
              </a:path>
            </a:pathLst>
          </a:custGeom>
          <a:blipFill>
            <a:blip r:embed="rId2"/>
            <a:stretch>
              <a:fillRect/>
            </a:stretch>
          </a:blipFill>
        </p:spPr>
        <p:txBody>
          <a:bodyPr/>
          <a:lstStyle/>
          <a:p>
            <a:endParaRPr lang="en-US"/>
          </a:p>
        </p:txBody>
      </p:sp>
      <p:sp>
        <p:nvSpPr>
          <p:cNvPr id="3" name="Freeform 3"/>
          <p:cNvSpPr/>
          <p:nvPr/>
        </p:nvSpPr>
        <p:spPr>
          <a:xfrm>
            <a:off x="1816113" y="1447646"/>
            <a:ext cx="6462912" cy="8366229"/>
          </a:xfrm>
          <a:custGeom>
            <a:avLst/>
            <a:gdLst/>
            <a:ahLst/>
            <a:cxnLst/>
            <a:rect l="l" t="t" r="r" b="b"/>
            <a:pathLst>
              <a:path w="6462912" h="8366229">
                <a:moveTo>
                  <a:pt x="0" y="0"/>
                </a:moveTo>
                <a:lnTo>
                  <a:pt x="6462912" y="0"/>
                </a:lnTo>
                <a:lnTo>
                  <a:pt x="6462912" y="8366229"/>
                </a:lnTo>
                <a:lnTo>
                  <a:pt x="0" y="8366229"/>
                </a:lnTo>
                <a:lnTo>
                  <a:pt x="0" y="0"/>
                </a:lnTo>
                <a:close/>
              </a:path>
            </a:pathLst>
          </a:custGeom>
          <a:blipFill>
            <a:blip r:embed="rId3"/>
            <a:stretch>
              <a:fillRect/>
            </a:stretch>
          </a:blipFill>
        </p:spPr>
        <p:txBody>
          <a:bodyPr/>
          <a:lstStyle/>
          <a:p>
            <a:endParaRPr lang="en-US"/>
          </a:p>
        </p:txBody>
      </p:sp>
      <p:sp>
        <p:nvSpPr>
          <p:cNvPr id="4" name="Freeform 4"/>
          <p:cNvSpPr/>
          <p:nvPr/>
        </p:nvSpPr>
        <p:spPr>
          <a:xfrm>
            <a:off x="11419215" y="4234253"/>
            <a:ext cx="6467269" cy="4114800"/>
          </a:xfrm>
          <a:custGeom>
            <a:avLst/>
            <a:gdLst/>
            <a:ahLst/>
            <a:cxnLst/>
            <a:rect l="l" t="t" r="r" b="b"/>
            <a:pathLst>
              <a:path w="6467269" h="4114800">
                <a:moveTo>
                  <a:pt x="0" y="0"/>
                </a:moveTo>
                <a:lnTo>
                  <a:pt x="6467270" y="0"/>
                </a:lnTo>
                <a:lnTo>
                  <a:pt x="646727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3526219" y="49021"/>
            <a:ext cx="11235562" cy="1142240"/>
          </a:xfrm>
          <a:prstGeom prst="rect">
            <a:avLst/>
          </a:prstGeom>
        </p:spPr>
        <p:txBody>
          <a:bodyPr lIns="0" tIns="0" rIns="0" bIns="0" rtlCol="0" anchor="t">
            <a:spAutoFit/>
          </a:bodyPr>
          <a:lstStyle/>
          <a:p>
            <a:pPr algn="ctr">
              <a:lnSpc>
                <a:spcPts val="8441"/>
              </a:lnSpc>
            </a:pPr>
            <a:r>
              <a:rPr lang="en-US" sz="6029" b="1">
                <a:solidFill>
                  <a:srgbClr val="3873C4"/>
                </a:solidFill>
                <a:latin typeface="Times New Roman Bold"/>
                <a:ea typeface="Times New Roman Bold"/>
                <a:cs typeface="Times New Roman Bold"/>
                <a:sym typeface="Times New Roman Bold"/>
              </a:rPr>
              <a:t>May Health Month</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16723" y="1224545"/>
            <a:ext cx="6385309" cy="8279168"/>
          </a:xfrm>
          <a:custGeom>
            <a:avLst/>
            <a:gdLst/>
            <a:ahLst/>
            <a:cxnLst/>
            <a:rect l="l" t="t" r="r" b="b"/>
            <a:pathLst>
              <a:path w="6385309" h="8279168">
                <a:moveTo>
                  <a:pt x="0" y="0"/>
                </a:moveTo>
                <a:lnTo>
                  <a:pt x="6385309" y="0"/>
                </a:lnTo>
                <a:lnTo>
                  <a:pt x="6385309" y="8279168"/>
                </a:lnTo>
                <a:lnTo>
                  <a:pt x="0" y="8279168"/>
                </a:lnTo>
                <a:lnTo>
                  <a:pt x="0" y="0"/>
                </a:lnTo>
                <a:close/>
              </a:path>
            </a:pathLst>
          </a:custGeom>
          <a:blipFill>
            <a:blip r:embed="rId2"/>
            <a:stretch>
              <a:fillRect/>
            </a:stretch>
          </a:blipFill>
        </p:spPr>
        <p:txBody>
          <a:bodyPr/>
          <a:lstStyle/>
          <a:p>
            <a:endParaRPr lang="en-US"/>
          </a:p>
        </p:txBody>
      </p:sp>
      <p:sp>
        <p:nvSpPr>
          <p:cNvPr id="3" name="Freeform 3"/>
          <p:cNvSpPr/>
          <p:nvPr/>
        </p:nvSpPr>
        <p:spPr>
          <a:xfrm>
            <a:off x="11258451" y="8939464"/>
            <a:ext cx="6685131" cy="1128499"/>
          </a:xfrm>
          <a:custGeom>
            <a:avLst/>
            <a:gdLst/>
            <a:ahLst/>
            <a:cxnLst/>
            <a:rect l="l" t="t" r="r" b="b"/>
            <a:pathLst>
              <a:path w="6685131" h="1128499">
                <a:moveTo>
                  <a:pt x="0" y="0"/>
                </a:moveTo>
                <a:lnTo>
                  <a:pt x="6685130" y="0"/>
                </a:lnTo>
                <a:lnTo>
                  <a:pt x="6685130" y="1128499"/>
                </a:lnTo>
                <a:lnTo>
                  <a:pt x="0" y="1128499"/>
                </a:lnTo>
                <a:lnTo>
                  <a:pt x="0" y="0"/>
                </a:lnTo>
                <a:close/>
              </a:path>
            </a:pathLst>
          </a:custGeom>
          <a:blipFill>
            <a:blip r:embed="rId3"/>
            <a:stretch>
              <a:fillRect/>
            </a:stretch>
          </a:blipFill>
        </p:spPr>
        <p:txBody>
          <a:bodyPr/>
          <a:lstStyle/>
          <a:p>
            <a:endParaRPr lang="en-US"/>
          </a:p>
        </p:txBody>
      </p:sp>
      <p:sp>
        <p:nvSpPr>
          <p:cNvPr id="4" name="Freeform 4"/>
          <p:cNvSpPr/>
          <p:nvPr/>
        </p:nvSpPr>
        <p:spPr>
          <a:xfrm>
            <a:off x="8450124" y="1224545"/>
            <a:ext cx="9283516" cy="7183121"/>
          </a:xfrm>
          <a:custGeom>
            <a:avLst/>
            <a:gdLst/>
            <a:ahLst/>
            <a:cxnLst/>
            <a:rect l="l" t="t" r="r" b="b"/>
            <a:pathLst>
              <a:path w="9283516" h="7183121">
                <a:moveTo>
                  <a:pt x="0" y="0"/>
                </a:moveTo>
                <a:lnTo>
                  <a:pt x="9283517" y="0"/>
                </a:lnTo>
                <a:lnTo>
                  <a:pt x="9283517" y="7183120"/>
                </a:lnTo>
                <a:lnTo>
                  <a:pt x="0" y="718312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304675" y="21081"/>
            <a:ext cx="10450444" cy="1007619"/>
          </a:xfrm>
          <a:prstGeom prst="rect">
            <a:avLst/>
          </a:prstGeom>
        </p:spPr>
        <p:txBody>
          <a:bodyPr lIns="0" tIns="0" rIns="0" bIns="0" rtlCol="0" anchor="t">
            <a:spAutoFit/>
          </a:bodyPr>
          <a:lstStyle/>
          <a:p>
            <a:pPr algn="l">
              <a:lnSpc>
                <a:spcPts val="7461"/>
              </a:lnSpc>
            </a:pPr>
            <a:r>
              <a:rPr lang="en-US" sz="5329" b="1">
                <a:solidFill>
                  <a:srgbClr val="3873C4"/>
                </a:solidFill>
                <a:latin typeface="Times New Roman Bold"/>
                <a:ea typeface="Times New Roman Bold"/>
                <a:cs typeface="Times New Roman Bold"/>
                <a:sym typeface="Times New Roman Bold"/>
              </a:rPr>
              <a:t>Mental Health First Aid Trainings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29897" y="6634174"/>
            <a:ext cx="12592918" cy="3478794"/>
          </a:xfrm>
          <a:custGeom>
            <a:avLst/>
            <a:gdLst/>
            <a:ahLst/>
            <a:cxnLst/>
            <a:rect l="l" t="t" r="r" b="b"/>
            <a:pathLst>
              <a:path w="12592918" h="3478794">
                <a:moveTo>
                  <a:pt x="0" y="0"/>
                </a:moveTo>
                <a:lnTo>
                  <a:pt x="12592918" y="0"/>
                </a:lnTo>
                <a:lnTo>
                  <a:pt x="12592918" y="3478793"/>
                </a:lnTo>
                <a:lnTo>
                  <a:pt x="0" y="34787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1036126" y="8679460"/>
            <a:ext cx="6858000" cy="1157681"/>
          </a:xfrm>
          <a:custGeom>
            <a:avLst/>
            <a:gdLst/>
            <a:ahLst/>
            <a:cxnLst/>
            <a:rect l="l" t="t" r="r" b="b"/>
            <a:pathLst>
              <a:path w="6858000" h="1157681">
                <a:moveTo>
                  <a:pt x="0" y="0"/>
                </a:moveTo>
                <a:lnTo>
                  <a:pt x="6858000" y="0"/>
                </a:lnTo>
                <a:lnTo>
                  <a:pt x="6858000" y="1157680"/>
                </a:lnTo>
                <a:lnTo>
                  <a:pt x="0" y="115768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1392034" y="-352425"/>
            <a:ext cx="6696075" cy="1439112"/>
          </a:xfrm>
          <a:prstGeom prst="rect">
            <a:avLst/>
          </a:prstGeom>
        </p:spPr>
        <p:txBody>
          <a:bodyPr lIns="0" tIns="0" rIns="0" bIns="0" rtlCol="0" anchor="t">
            <a:spAutoFit/>
          </a:bodyPr>
          <a:lstStyle/>
          <a:p>
            <a:pPr algn="ctr">
              <a:lnSpc>
                <a:spcPts val="12880"/>
              </a:lnSpc>
            </a:pPr>
            <a:r>
              <a:rPr lang="en-US" sz="6000" b="1" dirty="0">
                <a:solidFill>
                  <a:srgbClr val="3873C4"/>
                </a:solidFill>
                <a:latin typeface="Times New Roman Bold"/>
                <a:ea typeface="Times New Roman Bold"/>
                <a:cs typeface="Times New Roman Bold"/>
                <a:sym typeface="Times New Roman Bold"/>
              </a:rPr>
              <a:t>Who we are...</a:t>
            </a:r>
          </a:p>
        </p:txBody>
      </p:sp>
      <p:sp>
        <p:nvSpPr>
          <p:cNvPr id="5" name="Freeform 5"/>
          <p:cNvSpPr/>
          <p:nvPr/>
        </p:nvSpPr>
        <p:spPr>
          <a:xfrm>
            <a:off x="2323427" y="5143500"/>
            <a:ext cx="6412940" cy="3898359"/>
          </a:xfrm>
          <a:custGeom>
            <a:avLst/>
            <a:gdLst/>
            <a:ahLst/>
            <a:cxnLst/>
            <a:rect l="l" t="t" r="r" b="b"/>
            <a:pathLst>
              <a:path w="6412940" h="3898359">
                <a:moveTo>
                  <a:pt x="0" y="0"/>
                </a:moveTo>
                <a:lnTo>
                  <a:pt x="6412940" y="0"/>
                </a:lnTo>
                <a:lnTo>
                  <a:pt x="6412940" y="3898359"/>
                </a:lnTo>
                <a:lnTo>
                  <a:pt x="0" y="3898359"/>
                </a:lnTo>
                <a:lnTo>
                  <a:pt x="0" y="0"/>
                </a:lnTo>
                <a:close/>
              </a:path>
            </a:pathLst>
          </a:custGeom>
          <a:blipFill>
            <a:blip r:embed="rId5"/>
            <a:stretch>
              <a:fillRect t="-23377"/>
            </a:stretch>
          </a:blipFill>
        </p:spPr>
        <p:txBody>
          <a:bodyPr/>
          <a:lstStyle/>
          <a:p>
            <a:endParaRPr lang="en-US"/>
          </a:p>
        </p:txBody>
      </p:sp>
      <p:sp>
        <p:nvSpPr>
          <p:cNvPr id="6" name="Freeform 6"/>
          <p:cNvSpPr/>
          <p:nvPr/>
        </p:nvSpPr>
        <p:spPr>
          <a:xfrm>
            <a:off x="5732539" y="1043939"/>
            <a:ext cx="5303586" cy="3515859"/>
          </a:xfrm>
          <a:custGeom>
            <a:avLst/>
            <a:gdLst/>
            <a:ahLst/>
            <a:cxnLst/>
            <a:rect l="l" t="t" r="r" b="b"/>
            <a:pathLst>
              <a:path w="5303586" h="3515859">
                <a:moveTo>
                  <a:pt x="0" y="0"/>
                </a:moveTo>
                <a:lnTo>
                  <a:pt x="5303587" y="0"/>
                </a:lnTo>
                <a:lnTo>
                  <a:pt x="5303587" y="3515859"/>
                </a:lnTo>
                <a:lnTo>
                  <a:pt x="0" y="3515859"/>
                </a:lnTo>
                <a:lnTo>
                  <a:pt x="0" y="0"/>
                </a:lnTo>
                <a:close/>
              </a:path>
            </a:pathLst>
          </a:custGeom>
          <a:blipFill>
            <a:blip r:embed="rId6"/>
            <a:stretch>
              <a:fillRect l="-5387" t="-27614" r="-14383" b="-7889"/>
            </a:stretch>
          </a:blipFill>
        </p:spPr>
        <p:txBody>
          <a:bodyPr/>
          <a:lstStyle/>
          <a:p>
            <a:endParaRPr lang="en-US"/>
          </a:p>
        </p:txBody>
      </p:sp>
      <p:sp>
        <p:nvSpPr>
          <p:cNvPr id="7" name="Freeform 7"/>
          <p:cNvSpPr/>
          <p:nvPr/>
        </p:nvSpPr>
        <p:spPr>
          <a:xfrm>
            <a:off x="216056" y="697547"/>
            <a:ext cx="5313841" cy="4208643"/>
          </a:xfrm>
          <a:custGeom>
            <a:avLst/>
            <a:gdLst/>
            <a:ahLst/>
            <a:cxnLst/>
            <a:rect l="l" t="t" r="r" b="b"/>
            <a:pathLst>
              <a:path w="5313841" h="4208643">
                <a:moveTo>
                  <a:pt x="0" y="0"/>
                </a:moveTo>
                <a:lnTo>
                  <a:pt x="5313841" y="0"/>
                </a:lnTo>
                <a:lnTo>
                  <a:pt x="5313841" y="4208643"/>
                </a:lnTo>
                <a:lnTo>
                  <a:pt x="0" y="4208643"/>
                </a:lnTo>
                <a:lnTo>
                  <a:pt x="0" y="0"/>
                </a:lnTo>
                <a:close/>
              </a:path>
            </a:pathLst>
          </a:custGeom>
          <a:blipFill>
            <a:blip r:embed="rId7"/>
            <a:stretch>
              <a:fillRect l="-13614" t="-24556" r="-17893"/>
            </a:stretch>
          </a:blipFill>
        </p:spPr>
        <p:txBody>
          <a:bodyPr/>
          <a:lstStyle/>
          <a:p>
            <a:endParaRPr lang="en-US"/>
          </a:p>
        </p:txBody>
      </p:sp>
      <p:sp>
        <p:nvSpPr>
          <p:cNvPr id="8" name="TextBox 8"/>
          <p:cNvSpPr txBox="1"/>
          <p:nvPr/>
        </p:nvSpPr>
        <p:spPr>
          <a:xfrm>
            <a:off x="11586017" y="1434864"/>
            <a:ext cx="6308109" cy="5856805"/>
          </a:xfrm>
          <a:prstGeom prst="rect">
            <a:avLst/>
          </a:prstGeom>
        </p:spPr>
        <p:txBody>
          <a:bodyPr lIns="0" tIns="0" rIns="0" bIns="0" rtlCol="0" anchor="t">
            <a:spAutoFit/>
          </a:bodyPr>
          <a:lstStyle/>
          <a:p>
            <a:pPr algn="l">
              <a:lnSpc>
                <a:spcPts val="5711"/>
              </a:lnSpc>
            </a:pPr>
            <a:r>
              <a:rPr lang="en-US" sz="4079" dirty="0">
                <a:solidFill>
                  <a:srgbClr val="000000"/>
                </a:solidFill>
                <a:latin typeface="Times New Roman"/>
                <a:ea typeface="Times New Roman"/>
                <a:cs typeface="Times New Roman"/>
                <a:sym typeface="Times New Roman"/>
              </a:rPr>
              <a:t>At BHRS ODE, we strive to make behavioral health services culturally appropriate while ensuring substance use services and mental wellness are accessible to all San Mateo County residents.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75331" y="1183530"/>
            <a:ext cx="6396795" cy="8240637"/>
          </a:xfrm>
          <a:custGeom>
            <a:avLst/>
            <a:gdLst/>
            <a:ahLst/>
            <a:cxnLst/>
            <a:rect l="l" t="t" r="r" b="b"/>
            <a:pathLst>
              <a:path w="6396795" h="8240637">
                <a:moveTo>
                  <a:pt x="0" y="0"/>
                </a:moveTo>
                <a:lnTo>
                  <a:pt x="6396795" y="0"/>
                </a:lnTo>
                <a:lnTo>
                  <a:pt x="6396795" y="8240637"/>
                </a:lnTo>
                <a:lnTo>
                  <a:pt x="0" y="8240637"/>
                </a:lnTo>
                <a:lnTo>
                  <a:pt x="0" y="0"/>
                </a:lnTo>
                <a:close/>
              </a:path>
            </a:pathLst>
          </a:custGeom>
          <a:blipFill>
            <a:blip r:embed="rId2"/>
            <a:stretch>
              <a:fillRect/>
            </a:stretch>
          </a:blipFill>
        </p:spPr>
        <p:txBody>
          <a:bodyPr/>
          <a:lstStyle/>
          <a:p>
            <a:endParaRPr lang="en-US"/>
          </a:p>
        </p:txBody>
      </p:sp>
      <p:sp>
        <p:nvSpPr>
          <p:cNvPr id="3" name="Freeform 3"/>
          <p:cNvSpPr/>
          <p:nvPr/>
        </p:nvSpPr>
        <p:spPr>
          <a:xfrm>
            <a:off x="11419215" y="8859918"/>
            <a:ext cx="6685131" cy="1128499"/>
          </a:xfrm>
          <a:custGeom>
            <a:avLst/>
            <a:gdLst/>
            <a:ahLst/>
            <a:cxnLst/>
            <a:rect l="l" t="t" r="r" b="b"/>
            <a:pathLst>
              <a:path w="6685131" h="1128499">
                <a:moveTo>
                  <a:pt x="0" y="0"/>
                </a:moveTo>
                <a:lnTo>
                  <a:pt x="6685131" y="0"/>
                </a:lnTo>
                <a:lnTo>
                  <a:pt x="6685131" y="1128499"/>
                </a:lnTo>
                <a:lnTo>
                  <a:pt x="0" y="1128499"/>
                </a:lnTo>
                <a:lnTo>
                  <a:pt x="0" y="0"/>
                </a:lnTo>
                <a:close/>
              </a:path>
            </a:pathLst>
          </a:custGeom>
          <a:blipFill>
            <a:blip r:embed="rId3"/>
            <a:stretch>
              <a:fillRect/>
            </a:stretch>
          </a:blipFill>
        </p:spPr>
        <p:txBody>
          <a:bodyPr/>
          <a:lstStyle/>
          <a:p>
            <a:endParaRPr lang="en-US"/>
          </a:p>
        </p:txBody>
      </p:sp>
      <p:sp>
        <p:nvSpPr>
          <p:cNvPr id="4" name="Freeform 4"/>
          <p:cNvSpPr/>
          <p:nvPr/>
        </p:nvSpPr>
        <p:spPr>
          <a:xfrm>
            <a:off x="9322233" y="1397265"/>
            <a:ext cx="7094088" cy="7094088"/>
          </a:xfrm>
          <a:custGeom>
            <a:avLst/>
            <a:gdLst/>
            <a:ahLst/>
            <a:cxnLst/>
            <a:rect l="l" t="t" r="r" b="b"/>
            <a:pathLst>
              <a:path w="7094088" h="7094088">
                <a:moveTo>
                  <a:pt x="0" y="0"/>
                </a:moveTo>
                <a:lnTo>
                  <a:pt x="7094088" y="0"/>
                </a:lnTo>
                <a:lnTo>
                  <a:pt x="7094088" y="7094088"/>
                </a:lnTo>
                <a:lnTo>
                  <a:pt x="0" y="7094088"/>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3526219" y="77596"/>
            <a:ext cx="11235562" cy="951104"/>
          </a:xfrm>
          <a:prstGeom prst="rect">
            <a:avLst/>
          </a:prstGeom>
        </p:spPr>
        <p:txBody>
          <a:bodyPr lIns="0" tIns="0" rIns="0" bIns="0" rtlCol="0" anchor="t">
            <a:spAutoFit/>
          </a:bodyPr>
          <a:lstStyle/>
          <a:p>
            <a:pPr algn="ctr">
              <a:lnSpc>
                <a:spcPts val="6901"/>
              </a:lnSpc>
            </a:pPr>
            <a:r>
              <a:rPr lang="en-US" sz="4929" b="1">
                <a:solidFill>
                  <a:srgbClr val="3873C4"/>
                </a:solidFill>
                <a:latin typeface="Times New Roman Bold"/>
                <a:ea typeface="Times New Roman Bold"/>
                <a:cs typeface="Times New Roman Bold"/>
                <a:sym typeface="Times New Roman Bold"/>
              </a:rPr>
              <a:t>Health Equity Initiative Events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873C4"/>
        </a:solidFill>
        <a:effectLst/>
      </p:bgPr>
    </p:bg>
    <p:spTree>
      <p:nvGrpSpPr>
        <p:cNvPr id="1" name=""/>
        <p:cNvGrpSpPr/>
        <p:nvPr/>
      </p:nvGrpSpPr>
      <p:grpSpPr>
        <a:xfrm>
          <a:off x="0" y="0"/>
          <a:ext cx="0" cy="0"/>
          <a:chOff x="0" y="0"/>
          <a:chExt cx="0" cy="0"/>
        </a:xfrm>
      </p:grpSpPr>
      <p:sp>
        <p:nvSpPr>
          <p:cNvPr id="2" name="Freeform 2"/>
          <p:cNvSpPr/>
          <p:nvPr/>
        </p:nvSpPr>
        <p:spPr>
          <a:xfrm>
            <a:off x="484289" y="1875673"/>
            <a:ext cx="11639528" cy="6535654"/>
          </a:xfrm>
          <a:custGeom>
            <a:avLst/>
            <a:gdLst/>
            <a:ahLst/>
            <a:cxnLst/>
            <a:rect l="l" t="t" r="r" b="b"/>
            <a:pathLst>
              <a:path w="11639528" h="6535654">
                <a:moveTo>
                  <a:pt x="0" y="0"/>
                </a:moveTo>
                <a:lnTo>
                  <a:pt x="11639528" y="0"/>
                </a:lnTo>
                <a:lnTo>
                  <a:pt x="11639528" y="6535654"/>
                </a:lnTo>
                <a:lnTo>
                  <a:pt x="0" y="6535654"/>
                </a:lnTo>
                <a:lnTo>
                  <a:pt x="0" y="0"/>
                </a:lnTo>
                <a:close/>
              </a:path>
            </a:pathLst>
          </a:custGeom>
          <a:blipFill>
            <a:blip r:embed="rId2"/>
            <a:stretch>
              <a:fillRect b="-18654"/>
            </a:stretch>
          </a:blipFill>
        </p:spPr>
        <p:txBody>
          <a:bodyPr/>
          <a:lstStyle/>
          <a:p>
            <a:endParaRPr lang="en-US"/>
          </a:p>
        </p:txBody>
      </p:sp>
      <p:sp>
        <p:nvSpPr>
          <p:cNvPr id="3" name="TextBox 3"/>
          <p:cNvSpPr txBox="1"/>
          <p:nvPr/>
        </p:nvSpPr>
        <p:spPr>
          <a:xfrm>
            <a:off x="448511" y="242578"/>
            <a:ext cx="17390979" cy="1109220"/>
          </a:xfrm>
          <a:prstGeom prst="rect">
            <a:avLst/>
          </a:prstGeom>
        </p:spPr>
        <p:txBody>
          <a:bodyPr lIns="0" tIns="0" rIns="0" bIns="0" rtlCol="0" anchor="t">
            <a:spAutoFit/>
          </a:bodyPr>
          <a:lstStyle/>
          <a:p>
            <a:pPr algn="l">
              <a:lnSpc>
                <a:spcPts val="8161"/>
              </a:lnSpc>
            </a:pPr>
            <a:r>
              <a:rPr lang="en-US" sz="5829" b="1">
                <a:solidFill>
                  <a:srgbClr val="FFFFFF"/>
                </a:solidFill>
                <a:latin typeface="Times New Roman Bold"/>
                <a:ea typeface="Times New Roman Bold"/>
                <a:cs typeface="Times New Roman Bold"/>
                <a:sym typeface="Times New Roman Bold"/>
              </a:rPr>
              <a:t>Check out our ODE blog and webpage to learn more... </a:t>
            </a:r>
          </a:p>
        </p:txBody>
      </p:sp>
      <p:sp>
        <p:nvSpPr>
          <p:cNvPr id="4" name="Freeform 4"/>
          <p:cNvSpPr/>
          <p:nvPr/>
        </p:nvSpPr>
        <p:spPr>
          <a:xfrm>
            <a:off x="304675" y="8935202"/>
            <a:ext cx="6858000" cy="1157681"/>
          </a:xfrm>
          <a:custGeom>
            <a:avLst/>
            <a:gdLst/>
            <a:ahLst/>
            <a:cxnLst/>
            <a:rect l="l" t="t" r="r" b="b"/>
            <a:pathLst>
              <a:path w="6858000" h="1157681">
                <a:moveTo>
                  <a:pt x="0" y="0"/>
                </a:moveTo>
                <a:lnTo>
                  <a:pt x="6858000" y="0"/>
                </a:lnTo>
                <a:lnTo>
                  <a:pt x="6858000" y="1157681"/>
                </a:lnTo>
                <a:lnTo>
                  <a:pt x="0" y="1157681"/>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873C4"/>
        </a:solidFill>
        <a:effectLst/>
      </p:bgPr>
    </p:bg>
    <p:spTree>
      <p:nvGrpSpPr>
        <p:cNvPr id="1" name=""/>
        <p:cNvGrpSpPr/>
        <p:nvPr/>
      </p:nvGrpSpPr>
      <p:grpSpPr>
        <a:xfrm>
          <a:off x="0" y="0"/>
          <a:ext cx="0" cy="0"/>
          <a:chOff x="0" y="0"/>
          <a:chExt cx="0" cy="0"/>
        </a:xfrm>
      </p:grpSpPr>
      <p:sp>
        <p:nvSpPr>
          <p:cNvPr id="2" name="Freeform 2"/>
          <p:cNvSpPr/>
          <p:nvPr/>
        </p:nvSpPr>
        <p:spPr>
          <a:xfrm>
            <a:off x="4899619" y="2418268"/>
            <a:ext cx="12359681" cy="2086405"/>
          </a:xfrm>
          <a:custGeom>
            <a:avLst/>
            <a:gdLst/>
            <a:ahLst/>
            <a:cxnLst/>
            <a:rect l="l" t="t" r="r" b="b"/>
            <a:pathLst>
              <a:path w="12359681" h="2086405">
                <a:moveTo>
                  <a:pt x="0" y="0"/>
                </a:moveTo>
                <a:lnTo>
                  <a:pt x="12359681" y="0"/>
                </a:lnTo>
                <a:lnTo>
                  <a:pt x="12359681" y="2086405"/>
                </a:lnTo>
                <a:lnTo>
                  <a:pt x="0" y="2086405"/>
                </a:lnTo>
                <a:lnTo>
                  <a:pt x="0" y="0"/>
                </a:lnTo>
                <a:close/>
              </a:path>
            </a:pathLst>
          </a:custGeom>
          <a:blipFill>
            <a:blip r:embed="rId2"/>
            <a:stretch>
              <a:fillRect/>
            </a:stretch>
          </a:blipFill>
        </p:spPr>
        <p:txBody>
          <a:bodyPr/>
          <a:lstStyle/>
          <a:p>
            <a:endParaRPr lang="en-US"/>
          </a:p>
        </p:txBody>
      </p:sp>
      <p:sp>
        <p:nvSpPr>
          <p:cNvPr id="3" name="Freeform 3"/>
          <p:cNvSpPr/>
          <p:nvPr/>
        </p:nvSpPr>
        <p:spPr>
          <a:xfrm>
            <a:off x="6373643" y="5143500"/>
            <a:ext cx="11914357" cy="119144"/>
          </a:xfrm>
          <a:custGeom>
            <a:avLst/>
            <a:gdLst/>
            <a:ahLst/>
            <a:cxnLst/>
            <a:rect l="l" t="t" r="r" b="b"/>
            <a:pathLst>
              <a:path w="11914357" h="119144">
                <a:moveTo>
                  <a:pt x="0" y="0"/>
                </a:moveTo>
                <a:lnTo>
                  <a:pt x="11914357" y="0"/>
                </a:lnTo>
                <a:lnTo>
                  <a:pt x="11914357" y="119144"/>
                </a:lnTo>
                <a:lnTo>
                  <a:pt x="0" y="1191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619631" y="-203120"/>
            <a:ext cx="6735771" cy="2044539"/>
          </a:xfrm>
          <a:prstGeom prst="rect">
            <a:avLst/>
          </a:prstGeom>
        </p:spPr>
        <p:txBody>
          <a:bodyPr lIns="0" tIns="0" rIns="0" bIns="0" rtlCol="0" anchor="t">
            <a:spAutoFit/>
          </a:bodyPr>
          <a:lstStyle/>
          <a:p>
            <a:pPr algn="ctr">
              <a:lnSpc>
                <a:spcPts val="15006"/>
              </a:lnSpc>
            </a:pPr>
            <a:r>
              <a:rPr lang="en-US" sz="10719">
                <a:solidFill>
                  <a:srgbClr val="FFFFFF"/>
                </a:solidFill>
                <a:latin typeface="Times New Roman"/>
                <a:ea typeface="Times New Roman"/>
                <a:cs typeface="Times New Roman"/>
                <a:sym typeface="Times New Roman"/>
              </a:rPr>
              <a:t>Thank you!</a:t>
            </a:r>
          </a:p>
        </p:txBody>
      </p:sp>
      <p:sp>
        <p:nvSpPr>
          <p:cNvPr id="5" name="TextBox 5"/>
          <p:cNvSpPr txBox="1"/>
          <p:nvPr/>
        </p:nvSpPr>
        <p:spPr>
          <a:xfrm>
            <a:off x="388843" y="6360369"/>
            <a:ext cx="13933117" cy="1843325"/>
          </a:xfrm>
          <a:prstGeom prst="rect">
            <a:avLst/>
          </a:prstGeom>
        </p:spPr>
        <p:txBody>
          <a:bodyPr lIns="0" tIns="0" rIns="0" bIns="0" rtlCol="0" anchor="t">
            <a:spAutoFit/>
          </a:bodyPr>
          <a:lstStyle/>
          <a:p>
            <a:pPr algn="l">
              <a:lnSpc>
                <a:spcPts val="7458"/>
              </a:lnSpc>
            </a:pPr>
            <a:r>
              <a:rPr lang="en-US" sz="5327" dirty="0">
                <a:solidFill>
                  <a:srgbClr val="FFFFFF"/>
                </a:solidFill>
                <a:latin typeface="Times New Roman"/>
                <a:ea typeface="Times New Roman"/>
                <a:cs typeface="Times New Roman"/>
                <a:sym typeface="Times New Roman"/>
              </a:rPr>
              <a:t>Tia Bell (</a:t>
            </a:r>
            <a:r>
              <a:rPr lang="en-US" sz="5327" dirty="0">
                <a:solidFill>
                  <a:srgbClr val="FFFFFF"/>
                </a:solidFill>
                <a:latin typeface="Times New Roman"/>
                <a:ea typeface="Times New Roman"/>
                <a:cs typeface="Times New Roman"/>
                <a:sym typeface="Times New Roman"/>
                <a:hlinkClick r:id="rId5"/>
              </a:rPr>
              <a:t>tbell1@smcgov.org</a:t>
            </a:r>
            <a:r>
              <a:rPr lang="en-US" sz="5327" dirty="0">
                <a:solidFill>
                  <a:srgbClr val="FFFFFF"/>
                </a:solidFill>
                <a:latin typeface="Times New Roman"/>
                <a:ea typeface="Times New Roman"/>
                <a:cs typeface="Times New Roman"/>
                <a:sym typeface="Times New Roman"/>
              </a:rPr>
              <a:t>)</a:t>
            </a:r>
          </a:p>
          <a:p>
            <a:pPr algn="l">
              <a:lnSpc>
                <a:spcPts val="7458"/>
              </a:lnSpc>
            </a:pPr>
            <a:r>
              <a:rPr lang="en-US" sz="5327" dirty="0">
                <a:solidFill>
                  <a:srgbClr val="FFFFFF"/>
                </a:solidFill>
                <a:latin typeface="Times New Roman"/>
                <a:ea typeface="Times New Roman"/>
                <a:cs typeface="Times New Roman"/>
                <a:sym typeface="Times New Roman"/>
              </a:rPr>
              <a:t>Frances Lobos (</a:t>
            </a:r>
            <a:r>
              <a:rPr lang="en-US" sz="5327" dirty="0">
                <a:solidFill>
                  <a:srgbClr val="FFFFFF"/>
                </a:solidFill>
                <a:latin typeface="Times New Roman"/>
                <a:ea typeface="Times New Roman"/>
                <a:cs typeface="Times New Roman"/>
                <a:sym typeface="Times New Roman"/>
                <a:hlinkClick r:id="rId6"/>
              </a:rPr>
              <a:t>flobos@smcgov.org</a:t>
            </a:r>
            <a:r>
              <a:rPr lang="en-US" sz="5327" dirty="0">
                <a:solidFill>
                  <a:srgbClr val="FFFFFF"/>
                </a:solidFill>
                <a:latin typeface="Times New Roman"/>
                <a:ea typeface="Times New Roman"/>
                <a:cs typeface="Times New Roman"/>
                <a:sym typeface="Times New Roman"/>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7695504" y="-614301"/>
            <a:ext cx="10287000" cy="11515601"/>
            <a:chOff x="0" y="0"/>
            <a:chExt cx="2709333" cy="3032916"/>
          </a:xfrm>
        </p:grpSpPr>
        <p:sp>
          <p:nvSpPr>
            <p:cNvPr id="3" name="Freeform 3"/>
            <p:cNvSpPr/>
            <p:nvPr/>
          </p:nvSpPr>
          <p:spPr>
            <a:xfrm>
              <a:off x="0" y="0"/>
              <a:ext cx="2709333" cy="3032915"/>
            </a:xfrm>
            <a:custGeom>
              <a:avLst/>
              <a:gdLst/>
              <a:ahLst/>
              <a:cxnLst/>
              <a:rect l="l" t="t" r="r" b="b"/>
              <a:pathLst>
                <a:path w="2709333" h="3032915">
                  <a:moveTo>
                    <a:pt x="0" y="0"/>
                  </a:moveTo>
                  <a:lnTo>
                    <a:pt x="2709333" y="0"/>
                  </a:lnTo>
                  <a:lnTo>
                    <a:pt x="2709333" y="3032915"/>
                  </a:lnTo>
                  <a:lnTo>
                    <a:pt x="0" y="3032915"/>
                  </a:lnTo>
                  <a:close/>
                </a:path>
              </a:pathLst>
            </a:custGeom>
            <a:solidFill>
              <a:srgbClr val="3873C4"/>
            </a:solidFill>
          </p:spPr>
          <p:txBody>
            <a:bodyPr/>
            <a:lstStyle/>
            <a:p>
              <a:endParaRPr lang="en-US"/>
            </a:p>
          </p:txBody>
        </p:sp>
        <p:sp>
          <p:nvSpPr>
            <p:cNvPr id="4" name="TextBox 4"/>
            <p:cNvSpPr txBox="1"/>
            <p:nvPr/>
          </p:nvSpPr>
          <p:spPr>
            <a:xfrm>
              <a:off x="0" y="-76200"/>
              <a:ext cx="2709333" cy="310911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3568318" y="5878393"/>
            <a:ext cx="4516055" cy="2938305"/>
          </a:xfrm>
          <a:custGeom>
            <a:avLst/>
            <a:gdLst/>
            <a:ahLst/>
            <a:cxnLst/>
            <a:rect l="l" t="t" r="r" b="b"/>
            <a:pathLst>
              <a:path w="4516055" h="2938305">
                <a:moveTo>
                  <a:pt x="0" y="0"/>
                </a:moveTo>
                <a:lnTo>
                  <a:pt x="4516055" y="0"/>
                </a:lnTo>
                <a:lnTo>
                  <a:pt x="4516055" y="2938304"/>
                </a:lnTo>
                <a:lnTo>
                  <a:pt x="0" y="2938304"/>
                </a:lnTo>
                <a:lnTo>
                  <a:pt x="0" y="0"/>
                </a:lnTo>
                <a:close/>
              </a:path>
            </a:pathLst>
          </a:custGeom>
          <a:blipFill>
            <a:blip r:embed="rId2"/>
            <a:stretch>
              <a:fillRect l="-3615" r="-7683"/>
            </a:stretch>
          </a:blipFill>
        </p:spPr>
        <p:txBody>
          <a:bodyPr/>
          <a:lstStyle/>
          <a:p>
            <a:endParaRPr lang="en-US"/>
          </a:p>
        </p:txBody>
      </p:sp>
      <p:sp>
        <p:nvSpPr>
          <p:cNvPr id="6" name="Freeform 6"/>
          <p:cNvSpPr/>
          <p:nvPr/>
        </p:nvSpPr>
        <p:spPr>
          <a:xfrm>
            <a:off x="12489674" y="603547"/>
            <a:ext cx="5594699" cy="3966462"/>
          </a:xfrm>
          <a:custGeom>
            <a:avLst/>
            <a:gdLst/>
            <a:ahLst/>
            <a:cxnLst/>
            <a:rect l="l" t="t" r="r" b="b"/>
            <a:pathLst>
              <a:path w="5594699" h="3966462">
                <a:moveTo>
                  <a:pt x="0" y="0"/>
                </a:moveTo>
                <a:lnTo>
                  <a:pt x="5594699" y="0"/>
                </a:lnTo>
                <a:lnTo>
                  <a:pt x="5594699" y="3966462"/>
                </a:lnTo>
                <a:lnTo>
                  <a:pt x="0" y="3966462"/>
                </a:lnTo>
                <a:lnTo>
                  <a:pt x="0" y="0"/>
                </a:lnTo>
                <a:close/>
              </a:path>
            </a:pathLst>
          </a:custGeom>
          <a:blipFill>
            <a:blip r:embed="rId3"/>
            <a:stretch>
              <a:fillRect/>
            </a:stretch>
          </a:blipFill>
        </p:spPr>
        <p:txBody>
          <a:bodyPr/>
          <a:lstStyle/>
          <a:p>
            <a:endParaRPr lang="en-US"/>
          </a:p>
        </p:txBody>
      </p:sp>
      <p:sp>
        <p:nvSpPr>
          <p:cNvPr id="7" name="Freeform 7"/>
          <p:cNvSpPr/>
          <p:nvPr/>
        </p:nvSpPr>
        <p:spPr>
          <a:xfrm>
            <a:off x="7483034" y="500320"/>
            <a:ext cx="4789993" cy="4172916"/>
          </a:xfrm>
          <a:custGeom>
            <a:avLst/>
            <a:gdLst/>
            <a:ahLst/>
            <a:cxnLst/>
            <a:rect l="l" t="t" r="r" b="b"/>
            <a:pathLst>
              <a:path w="4789993" h="4172916">
                <a:moveTo>
                  <a:pt x="0" y="0"/>
                </a:moveTo>
                <a:lnTo>
                  <a:pt x="4789994" y="0"/>
                </a:lnTo>
                <a:lnTo>
                  <a:pt x="4789994" y="4172916"/>
                </a:lnTo>
                <a:lnTo>
                  <a:pt x="0" y="4172916"/>
                </a:lnTo>
                <a:lnTo>
                  <a:pt x="0" y="0"/>
                </a:lnTo>
                <a:close/>
              </a:path>
            </a:pathLst>
          </a:custGeom>
          <a:blipFill>
            <a:blip r:embed="rId4"/>
            <a:stretch>
              <a:fillRect r="-16156"/>
            </a:stretch>
          </a:blipFill>
        </p:spPr>
        <p:txBody>
          <a:bodyPr/>
          <a:lstStyle/>
          <a:p>
            <a:endParaRPr lang="en-US"/>
          </a:p>
        </p:txBody>
      </p:sp>
      <p:sp>
        <p:nvSpPr>
          <p:cNvPr id="8" name="Freeform 8"/>
          <p:cNvSpPr/>
          <p:nvPr/>
        </p:nvSpPr>
        <p:spPr>
          <a:xfrm>
            <a:off x="7323472" y="5143500"/>
            <a:ext cx="5877453" cy="4408090"/>
          </a:xfrm>
          <a:custGeom>
            <a:avLst/>
            <a:gdLst/>
            <a:ahLst/>
            <a:cxnLst/>
            <a:rect l="l" t="t" r="r" b="b"/>
            <a:pathLst>
              <a:path w="5877453" h="4408090">
                <a:moveTo>
                  <a:pt x="0" y="0"/>
                </a:moveTo>
                <a:lnTo>
                  <a:pt x="5877453" y="0"/>
                </a:lnTo>
                <a:lnTo>
                  <a:pt x="5877453" y="4408090"/>
                </a:lnTo>
                <a:lnTo>
                  <a:pt x="0" y="4408090"/>
                </a:lnTo>
                <a:lnTo>
                  <a:pt x="0" y="0"/>
                </a:lnTo>
                <a:close/>
              </a:path>
            </a:pathLst>
          </a:custGeom>
          <a:blipFill>
            <a:blip r:embed="rId5"/>
            <a:stretch>
              <a:fillRect/>
            </a:stretch>
          </a:blipFill>
        </p:spPr>
        <p:txBody>
          <a:bodyPr/>
          <a:lstStyle/>
          <a:p>
            <a:endParaRPr lang="en-US"/>
          </a:p>
        </p:txBody>
      </p:sp>
      <p:sp>
        <p:nvSpPr>
          <p:cNvPr id="9" name="Freeform 9"/>
          <p:cNvSpPr/>
          <p:nvPr/>
        </p:nvSpPr>
        <p:spPr>
          <a:xfrm>
            <a:off x="2567884" y="8053271"/>
            <a:ext cx="1941542" cy="1941542"/>
          </a:xfrm>
          <a:custGeom>
            <a:avLst/>
            <a:gdLst/>
            <a:ahLst/>
            <a:cxnLst/>
            <a:rect l="l" t="t" r="r" b="b"/>
            <a:pathLst>
              <a:path w="1941542" h="1941542">
                <a:moveTo>
                  <a:pt x="0" y="0"/>
                </a:moveTo>
                <a:lnTo>
                  <a:pt x="1941542" y="0"/>
                </a:lnTo>
                <a:lnTo>
                  <a:pt x="1941542" y="1941542"/>
                </a:lnTo>
                <a:lnTo>
                  <a:pt x="0" y="1941542"/>
                </a:lnTo>
                <a:lnTo>
                  <a:pt x="0" y="0"/>
                </a:lnTo>
                <a:close/>
              </a:path>
            </a:pathLst>
          </a:custGeom>
          <a:blipFill>
            <a:blip r:embed="rId6"/>
            <a:stretch>
              <a:fillRect/>
            </a:stretch>
          </a:blipFill>
        </p:spPr>
        <p:txBody>
          <a:bodyPr/>
          <a:lstStyle/>
          <a:p>
            <a:endParaRPr lang="en-US"/>
          </a:p>
        </p:txBody>
      </p:sp>
      <p:sp>
        <p:nvSpPr>
          <p:cNvPr id="10" name="TextBox 10"/>
          <p:cNvSpPr txBox="1"/>
          <p:nvPr/>
        </p:nvSpPr>
        <p:spPr>
          <a:xfrm>
            <a:off x="661489" y="-147380"/>
            <a:ext cx="5754332" cy="3009359"/>
          </a:xfrm>
          <a:prstGeom prst="rect">
            <a:avLst/>
          </a:prstGeom>
        </p:spPr>
        <p:txBody>
          <a:bodyPr lIns="0" tIns="0" rIns="0" bIns="0" rtlCol="0" anchor="t">
            <a:spAutoFit/>
          </a:bodyPr>
          <a:lstStyle/>
          <a:p>
            <a:pPr algn="ctr">
              <a:lnSpc>
                <a:spcPts val="11479"/>
              </a:lnSpc>
            </a:pPr>
            <a:r>
              <a:rPr lang="en-US" sz="8199" b="1">
                <a:solidFill>
                  <a:srgbClr val="3873C4"/>
                </a:solidFill>
                <a:latin typeface="Times New Roman Bold"/>
                <a:ea typeface="Times New Roman Bold"/>
                <a:cs typeface="Times New Roman Bold"/>
                <a:sym typeface="Times New Roman Bold"/>
              </a:rPr>
              <a:t>ODE’s Mission: </a:t>
            </a:r>
          </a:p>
        </p:txBody>
      </p:sp>
      <p:sp>
        <p:nvSpPr>
          <p:cNvPr id="11" name="TextBox 11"/>
          <p:cNvSpPr txBox="1"/>
          <p:nvPr/>
        </p:nvSpPr>
        <p:spPr>
          <a:xfrm>
            <a:off x="528048" y="2847775"/>
            <a:ext cx="6021214" cy="5034046"/>
          </a:xfrm>
          <a:prstGeom prst="rect">
            <a:avLst/>
          </a:prstGeom>
        </p:spPr>
        <p:txBody>
          <a:bodyPr lIns="0" tIns="0" rIns="0" bIns="0" rtlCol="0" anchor="t">
            <a:spAutoFit/>
          </a:bodyPr>
          <a:lstStyle/>
          <a:p>
            <a:pPr algn="ctr">
              <a:lnSpc>
                <a:spcPts val="6557"/>
              </a:lnSpc>
            </a:pPr>
            <a:r>
              <a:rPr lang="en-US" sz="4684">
                <a:solidFill>
                  <a:srgbClr val="000000"/>
                </a:solidFill>
                <a:latin typeface="Times New Roman"/>
                <a:ea typeface="Times New Roman"/>
                <a:cs typeface="Times New Roman"/>
                <a:sym typeface="Times New Roman"/>
              </a:rPr>
              <a:t>We work with our partners to advance health equity in behavioral health outcomes for our community members.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Midcentury Modern Basic Thin Right Triangle"/>
          <p:cNvSpPr/>
          <p:nvPr/>
        </p:nvSpPr>
        <p:spPr>
          <a:xfrm>
            <a:off x="5500028" y="7051367"/>
            <a:ext cx="13092234" cy="3616730"/>
          </a:xfrm>
          <a:custGeom>
            <a:avLst/>
            <a:gdLst/>
            <a:ahLst/>
            <a:cxnLst/>
            <a:rect l="l" t="t" r="r" b="b"/>
            <a:pathLst>
              <a:path w="13092234" h="3616730">
                <a:moveTo>
                  <a:pt x="0" y="0"/>
                </a:moveTo>
                <a:lnTo>
                  <a:pt x="13092234" y="0"/>
                </a:lnTo>
                <a:lnTo>
                  <a:pt x="13092234" y="3616730"/>
                </a:lnTo>
                <a:lnTo>
                  <a:pt x="0" y="36167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a:grpSpLocks noChangeAspect="1"/>
          </p:cNvGrpSpPr>
          <p:nvPr/>
        </p:nvGrpSpPr>
        <p:grpSpPr>
          <a:xfrm>
            <a:off x="9365841" y="402937"/>
            <a:ext cx="8456795" cy="8456795"/>
            <a:chOff x="0" y="0"/>
            <a:chExt cx="6350000" cy="6350000"/>
          </a:xfrm>
        </p:grpSpPr>
        <p:sp>
          <p:nvSpPr>
            <p:cNvPr id="4" name="Freeform 4"/>
            <p:cNvSpPr/>
            <p:nvPr/>
          </p:nvSpPr>
          <p:spPr>
            <a:xfrm>
              <a:off x="0" y="0"/>
              <a:ext cx="6350000" cy="6350000"/>
            </a:xfrm>
            <a:custGeom>
              <a:avLst/>
              <a:gdLst/>
              <a:ahLst/>
              <a:cxnLst/>
              <a:rect l="l" t="t" r="r" b="b"/>
              <a:pathLst>
                <a:path w="6350000" h="6350000">
                  <a:moveTo>
                    <a:pt x="5080000" y="6350000"/>
                  </a:moveTo>
                  <a:lnTo>
                    <a:pt x="1270000" y="6350000"/>
                  </a:lnTo>
                  <a:cubicBezTo>
                    <a:pt x="568960" y="6350000"/>
                    <a:pt x="0" y="5781040"/>
                    <a:pt x="0" y="5080000"/>
                  </a:cubicBezTo>
                  <a:lnTo>
                    <a:pt x="0" y="1270000"/>
                  </a:lnTo>
                  <a:cubicBezTo>
                    <a:pt x="0" y="568960"/>
                    <a:pt x="568960" y="0"/>
                    <a:pt x="1270000" y="0"/>
                  </a:cubicBezTo>
                  <a:lnTo>
                    <a:pt x="5080000" y="0"/>
                  </a:lnTo>
                  <a:cubicBezTo>
                    <a:pt x="5781040" y="0"/>
                    <a:pt x="6350000" y="568960"/>
                    <a:pt x="6350000" y="1270000"/>
                  </a:cubicBezTo>
                  <a:lnTo>
                    <a:pt x="6350000" y="5080000"/>
                  </a:lnTo>
                  <a:cubicBezTo>
                    <a:pt x="6350000" y="5781040"/>
                    <a:pt x="5781040" y="6350000"/>
                    <a:pt x="5080000" y="6350000"/>
                  </a:cubicBezTo>
                  <a:close/>
                </a:path>
              </a:pathLst>
            </a:custGeom>
            <a:blipFill>
              <a:blip r:embed="rId5"/>
              <a:stretch>
                <a:fillRect/>
              </a:stretch>
            </a:blipFill>
          </p:spPr>
          <p:txBody>
            <a:bodyPr/>
            <a:lstStyle/>
            <a:p>
              <a:endParaRPr lang="en-US"/>
            </a:p>
          </p:txBody>
        </p:sp>
        <p:sp>
          <p:nvSpPr>
            <p:cNvPr id="5" name="Freeform 5"/>
            <p:cNvSpPr/>
            <p:nvPr/>
          </p:nvSpPr>
          <p:spPr>
            <a:xfrm>
              <a:off x="0" y="0"/>
              <a:ext cx="6350000" cy="6350000"/>
            </a:xfrm>
            <a:custGeom>
              <a:avLst/>
              <a:gdLst/>
              <a:ahLst/>
              <a:cxnLst/>
              <a:rect l="l" t="t" r="r" b="b"/>
              <a:pathLst>
                <a:path w="6350000" h="6350000">
                  <a:moveTo>
                    <a:pt x="5080000" y="19050"/>
                  </a:moveTo>
                  <a:cubicBezTo>
                    <a:pt x="5769610" y="19050"/>
                    <a:pt x="6330950" y="580390"/>
                    <a:pt x="6330950" y="1270000"/>
                  </a:cubicBezTo>
                  <a:lnTo>
                    <a:pt x="6330950" y="5080000"/>
                  </a:lnTo>
                  <a:cubicBezTo>
                    <a:pt x="6330950" y="5769610"/>
                    <a:pt x="5769610" y="6330950"/>
                    <a:pt x="5080000" y="6330950"/>
                  </a:cubicBezTo>
                  <a:lnTo>
                    <a:pt x="1270000" y="6330950"/>
                  </a:lnTo>
                  <a:cubicBezTo>
                    <a:pt x="580390" y="6330950"/>
                    <a:pt x="19050" y="5769610"/>
                    <a:pt x="19050" y="5080000"/>
                  </a:cubicBezTo>
                  <a:lnTo>
                    <a:pt x="19050" y="1270000"/>
                  </a:lnTo>
                  <a:cubicBezTo>
                    <a:pt x="19050" y="580390"/>
                    <a:pt x="580390" y="19050"/>
                    <a:pt x="1270000" y="19050"/>
                  </a:cubicBezTo>
                  <a:lnTo>
                    <a:pt x="5080000" y="19050"/>
                  </a:lnTo>
                  <a:moveTo>
                    <a:pt x="5080000" y="0"/>
                  </a:moveTo>
                  <a:lnTo>
                    <a:pt x="1270000" y="0"/>
                  </a:lnTo>
                  <a:cubicBezTo>
                    <a:pt x="568960" y="0"/>
                    <a:pt x="0" y="568960"/>
                    <a:pt x="0" y="1270000"/>
                  </a:cubicBezTo>
                  <a:lnTo>
                    <a:pt x="0" y="5080000"/>
                  </a:lnTo>
                  <a:cubicBezTo>
                    <a:pt x="0" y="5781040"/>
                    <a:pt x="568960" y="6350000"/>
                    <a:pt x="1270000" y="6350000"/>
                  </a:cubicBezTo>
                  <a:lnTo>
                    <a:pt x="5080000" y="6350000"/>
                  </a:lnTo>
                  <a:cubicBezTo>
                    <a:pt x="5781040" y="6350000"/>
                    <a:pt x="6350000" y="5781040"/>
                    <a:pt x="6350000" y="5080000"/>
                  </a:cubicBezTo>
                  <a:lnTo>
                    <a:pt x="6350000" y="1270000"/>
                  </a:lnTo>
                  <a:cubicBezTo>
                    <a:pt x="6350000" y="568960"/>
                    <a:pt x="5781040" y="0"/>
                    <a:pt x="5080000" y="0"/>
                  </a:cubicBezTo>
                  <a:lnTo>
                    <a:pt x="5080000" y="0"/>
                  </a:lnTo>
                  <a:close/>
                </a:path>
              </a:pathLst>
            </a:custGeom>
            <a:solidFill>
              <a:srgbClr val="095BA8"/>
            </a:solidFill>
          </p:spPr>
          <p:txBody>
            <a:bodyPr/>
            <a:lstStyle/>
            <a:p>
              <a:endParaRPr lang="en-US"/>
            </a:p>
          </p:txBody>
        </p:sp>
      </p:grpSp>
      <p:sp>
        <p:nvSpPr>
          <p:cNvPr id="6" name="TextBox 6"/>
          <p:cNvSpPr txBox="1"/>
          <p:nvPr/>
        </p:nvSpPr>
        <p:spPr>
          <a:xfrm>
            <a:off x="915513" y="1682523"/>
            <a:ext cx="7103414" cy="2001664"/>
          </a:xfrm>
          <a:prstGeom prst="rect">
            <a:avLst/>
          </a:prstGeom>
        </p:spPr>
        <p:txBody>
          <a:bodyPr lIns="0" tIns="0" rIns="0" bIns="0" rtlCol="0" anchor="t">
            <a:spAutoFit/>
          </a:bodyPr>
          <a:lstStyle/>
          <a:p>
            <a:pPr marL="0" lvl="0" indent="0" algn="ctr">
              <a:lnSpc>
                <a:spcPts val="7128"/>
              </a:lnSpc>
            </a:pPr>
            <a:r>
              <a:rPr lang="en-US" sz="7200" b="1">
                <a:solidFill>
                  <a:srgbClr val="3873C4"/>
                </a:solidFill>
                <a:latin typeface="Times New Roman Bold"/>
                <a:ea typeface="Times New Roman Bold"/>
                <a:cs typeface="Times New Roman Bold"/>
                <a:sym typeface="Times New Roman Bold"/>
              </a:rPr>
              <a:t>Health Equity Initiatives</a:t>
            </a:r>
          </a:p>
        </p:txBody>
      </p:sp>
      <p:sp>
        <p:nvSpPr>
          <p:cNvPr id="7" name="TextBox 7"/>
          <p:cNvSpPr txBox="1"/>
          <p:nvPr/>
        </p:nvSpPr>
        <p:spPr>
          <a:xfrm>
            <a:off x="1218448" y="4412128"/>
            <a:ext cx="6497545" cy="4786272"/>
          </a:xfrm>
          <a:prstGeom prst="rect">
            <a:avLst/>
          </a:prstGeom>
        </p:spPr>
        <p:txBody>
          <a:bodyPr lIns="0" tIns="0" rIns="0" bIns="0" rtlCol="0" anchor="t">
            <a:spAutoFit/>
          </a:bodyPr>
          <a:lstStyle/>
          <a:p>
            <a:pPr marL="798829" lvl="1" indent="-399415" algn="l">
              <a:lnSpc>
                <a:spcPts val="4698"/>
              </a:lnSpc>
              <a:spcBef>
                <a:spcPct val="0"/>
              </a:spcBef>
              <a:buFont typeface="Arial"/>
              <a:buChar char="•"/>
            </a:pPr>
            <a:r>
              <a:rPr lang="en-US" sz="3699">
                <a:solidFill>
                  <a:srgbClr val="095BA8"/>
                </a:solidFill>
                <a:latin typeface="Times New Roman"/>
                <a:ea typeface="Times New Roman"/>
                <a:cs typeface="Times New Roman"/>
                <a:sym typeface="Times New Roman"/>
              </a:rPr>
              <a:t>Focus on reducing disparities in access &amp; quality of care</a:t>
            </a:r>
          </a:p>
          <a:p>
            <a:pPr marL="798829" lvl="1" indent="-399415" algn="l">
              <a:lnSpc>
                <a:spcPts val="4698"/>
              </a:lnSpc>
              <a:spcBef>
                <a:spcPct val="0"/>
              </a:spcBef>
              <a:buFont typeface="Arial"/>
              <a:buChar char="•"/>
            </a:pPr>
            <a:r>
              <a:rPr lang="en-US" sz="3699">
                <a:solidFill>
                  <a:srgbClr val="095BA8"/>
                </a:solidFill>
                <a:latin typeface="Times New Roman"/>
                <a:ea typeface="Times New Roman"/>
                <a:cs typeface="Times New Roman"/>
                <a:sym typeface="Times New Roman"/>
              </a:rPr>
              <a:t>Work towards reducing stigma related to behavioral health</a:t>
            </a:r>
          </a:p>
          <a:p>
            <a:pPr marL="798829" lvl="1" indent="-399415" algn="l">
              <a:lnSpc>
                <a:spcPts val="4698"/>
              </a:lnSpc>
              <a:spcBef>
                <a:spcPct val="0"/>
              </a:spcBef>
              <a:buFont typeface="Arial"/>
              <a:buChar char="•"/>
            </a:pPr>
            <a:r>
              <a:rPr lang="en-US" sz="3699">
                <a:solidFill>
                  <a:srgbClr val="095BA8"/>
                </a:solidFill>
                <a:latin typeface="Times New Roman"/>
                <a:ea typeface="Times New Roman"/>
                <a:cs typeface="Times New Roman"/>
                <a:sym typeface="Times New Roman"/>
              </a:rPr>
              <a:t>Improve workforce development efforts</a:t>
            </a:r>
          </a:p>
        </p:txBody>
      </p:sp>
      <p:sp>
        <p:nvSpPr>
          <p:cNvPr id="8" name="Freeform 8"/>
          <p:cNvSpPr/>
          <p:nvPr/>
        </p:nvSpPr>
        <p:spPr>
          <a:xfrm>
            <a:off x="11634273" y="9118534"/>
            <a:ext cx="6188363" cy="1044641"/>
          </a:xfrm>
          <a:custGeom>
            <a:avLst/>
            <a:gdLst/>
            <a:ahLst/>
            <a:cxnLst/>
            <a:rect l="l" t="t" r="r" b="b"/>
            <a:pathLst>
              <a:path w="6188363" h="1044641">
                <a:moveTo>
                  <a:pt x="0" y="0"/>
                </a:moveTo>
                <a:lnTo>
                  <a:pt x="6188363" y="0"/>
                </a:lnTo>
                <a:lnTo>
                  <a:pt x="6188363" y="1044641"/>
                </a:lnTo>
                <a:lnTo>
                  <a:pt x="0" y="1044641"/>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83500" y="0"/>
            <a:ext cx="10604500" cy="10287000"/>
            <a:chOff x="0" y="0"/>
            <a:chExt cx="2792955" cy="2709333"/>
          </a:xfrm>
        </p:grpSpPr>
        <p:sp>
          <p:nvSpPr>
            <p:cNvPr id="3" name="Freeform 3"/>
            <p:cNvSpPr/>
            <p:nvPr/>
          </p:nvSpPr>
          <p:spPr>
            <a:xfrm>
              <a:off x="0" y="0"/>
              <a:ext cx="2792955" cy="2709333"/>
            </a:xfrm>
            <a:custGeom>
              <a:avLst/>
              <a:gdLst/>
              <a:ahLst/>
              <a:cxnLst/>
              <a:rect l="l" t="t" r="r" b="b"/>
              <a:pathLst>
                <a:path w="2792955" h="2709333">
                  <a:moveTo>
                    <a:pt x="0" y="0"/>
                  </a:moveTo>
                  <a:lnTo>
                    <a:pt x="2792955" y="0"/>
                  </a:lnTo>
                  <a:lnTo>
                    <a:pt x="2792955" y="2709333"/>
                  </a:lnTo>
                  <a:lnTo>
                    <a:pt x="0" y="2709333"/>
                  </a:lnTo>
                  <a:close/>
                </a:path>
              </a:pathLst>
            </a:custGeom>
            <a:solidFill>
              <a:srgbClr val="000000"/>
            </a:solidFill>
          </p:spPr>
          <p:txBody>
            <a:bodyPr/>
            <a:lstStyle/>
            <a:p>
              <a:endParaRPr lang="en-US"/>
            </a:p>
          </p:txBody>
        </p:sp>
        <p:sp>
          <p:nvSpPr>
            <p:cNvPr id="4" name="TextBox 4"/>
            <p:cNvSpPr txBox="1"/>
            <p:nvPr/>
          </p:nvSpPr>
          <p:spPr>
            <a:xfrm>
              <a:off x="0" y="-104775"/>
              <a:ext cx="2792955" cy="2814108"/>
            </a:xfrm>
            <a:prstGeom prst="rect">
              <a:avLst/>
            </a:prstGeom>
          </p:spPr>
          <p:txBody>
            <a:bodyPr lIns="50800" tIns="50800" rIns="50800" bIns="50800" rtlCol="0" anchor="ctr"/>
            <a:lstStyle/>
            <a:p>
              <a:pPr algn="ctr">
                <a:lnSpc>
                  <a:spcPts val="3150"/>
                </a:lnSpc>
              </a:pPr>
              <a:endParaRPr/>
            </a:p>
          </p:txBody>
        </p:sp>
      </p:grpSp>
      <p:sp>
        <p:nvSpPr>
          <p:cNvPr id="5" name="AutoShape 5"/>
          <p:cNvSpPr/>
          <p:nvPr/>
        </p:nvSpPr>
        <p:spPr>
          <a:xfrm>
            <a:off x="1221556" y="6138583"/>
            <a:ext cx="5122944" cy="0"/>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6" name="Group 6"/>
          <p:cNvGrpSpPr/>
          <p:nvPr/>
        </p:nvGrpSpPr>
        <p:grpSpPr>
          <a:xfrm>
            <a:off x="7941948" y="9788"/>
            <a:ext cx="5034914" cy="5018735"/>
            <a:chOff x="0" y="0"/>
            <a:chExt cx="815420" cy="812800"/>
          </a:xfrm>
        </p:grpSpPr>
        <p:sp>
          <p:nvSpPr>
            <p:cNvPr id="7" name="Freeform 7"/>
            <p:cNvSpPr/>
            <p:nvPr/>
          </p:nvSpPr>
          <p:spPr>
            <a:xfrm>
              <a:off x="0" y="0"/>
              <a:ext cx="815420" cy="812800"/>
            </a:xfrm>
            <a:custGeom>
              <a:avLst/>
              <a:gdLst/>
              <a:ahLst/>
              <a:cxnLst/>
              <a:rect l="l" t="t" r="r" b="b"/>
              <a:pathLst>
                <a:path w="815420" h="812800">
                  <a:moveTo>
                    <a:pt x="0" y="0"/>
                  </a:moveTo>
                  <a:lnTo>
                    <a:pt x="815420" y="0"/>
                  </a:lnTo>
                  <a:lnTo>
                    <a:pt x="815420" y="812800"/>
                  </a:lnTo>
                  <a:lnTo>
                    <a:pt x="0" y="812800"/>
                  </a:lnTo>
                  <a:close/>
                </a:path>
              </a:pathLst>
            </a:custGeom>
            <a:blipFill>
              <a:blip r:embed="rId2"/>
              <a:stretch>
                <a:fillRect t="-25194" b="-25194"/>
              </a:stretch>
            </a:blipFill>
          </p:spPr>
          <p:txBody>
            <a:bodyPr/>
            <a:lstStyle/>
            <a:p>
              <a:endParaRPr lang="en-US"/>
            </a:p>
          </p:txBody>
        </p:sp>
      </p:grpSp>
      <p:grpSp>
        <p:nvGrpSpPr>
          <p:cNvPr id="8" name="Group 8"/>
          <p:cNvGrpSpPr/>
          <p:nvPr/>
        </p:nvGrpSpPr>
        <p:grpSpPr>
          <a:xfrm>
            <a:off x="7941948" y="5268265"/>
            <a:ext cx="5034914" cy="5018735"/>
            <a:chOff x="0" y="0"/>
            <a:chExt cx="815420" cy="812800"/>
          </a:xfrm>
        </p:grpSpPr>
        <p:sp>
          <p:nvSpPr>
            <p:cNvPr id="9" name="Freeform 9"/>
            <p:cNvSpPr/>
            <p:nvPr/>
          </p:nvSpPr>
          <p:spPr>
            <a:xfrm>
              <a:off x="0" y="0"/>
              <a:ext cx="815420" cy="812800"/>
            </a:xfrm>
            <a:custGeom>
              <a:avLst/>
              <a:gdLst/>
              <a:ahLst/>
              <a:cxnLst/>
              <a:rect l="l" t="t" r="r" b="b"/>
              <a:pathLst>
                <a:path w="815420" h="812800">
                  <a:moveTo>
                    <a:pt x="0" y="0"/>
                  </a:moveTo>
                  <a:lnTo>
                    <a:pt x="815420" y="0"/>
                  </a:lnTo>
                  <a:lnTo>
                    <a:pt x="815420" y="812800"/>
                  </a:lnTo>
                  <a:lnTo>
                    <a:pt x="0" y="812800"/>
                  </a:lnTo>
                  <a:close/>
                </a:path>
              </a:pathLst>
            </a:custGeom>
            <a:blipFill>
              <a:blip r:embed="rId3"/>
              <a:stretch>
                <a:fillRect l="-24665" r="-24665"/>
              </a:stretch>
            </a:blipFill>
          </p:spPr>
          <p:txBody>
            <a:bodyPr/>
            <a:lstStyle/>
            <a:p>
              <a:endParaRPr lang="en-US"/>
            </a:p>
          </p:txBody>
        </p:sp>
      </p:grpSp>
      <p:grpSp>
        <p:nvGrpSpPr>
          <p:cNvPr id="10" name="Group 10"/>
          <p:cNvGrpSpPr/>
          <p:nvPr/>
        </p:nvGrpSpPr>
        <p:grpSpPr>
          <a:xfrm>
            <a:off x="13253086" y="9788"/>
            <a:ext cx="5034914" cy="5018735"/>
            <a:chOff x="0" y="0"/>
            <a:chExt cx="815420" cy="812800"/>
          </a:xfrm>
        </p:grpSpPr>
        <p:sp>
          <p:nvSpPr>
            <p:cNvPr id="11" name="Freeform 11"/>
            <p:cNvSpPr/>
            <p:nvPr/>
          </p:nvSpPr>
          <p:spPr>
            <a:xfrm>
              <a:off x="0" y="0"/>
              <a:ext cx="815420" cy="812800"/>
            </a:xfrm>
            <a:custGeom>
              <a:avLst/>
              <a:gdLst/>
              <a:ahLst/>
              <a:cxnLst/>
              <a:rect l="l" t="t" r="r" b="b"/>
              <a:pathLst>
                <a:path w="815420" h="812800">
                  <a:moveTo>
                    <a:pt x="0" y="0"/>
                  </a:moveTo>
                  <a:lnTo>
                    <a:pt x="815420" y="0"/>
                  </a:lnTo>
                  <a:lnTo>
                    <a:pt x="815420" y="812800"/>
                  </a:lnTo>
                  <a:lnTo>
                    <a:pt x="0" y="812800"/>
                  </a:lnTo>
                  <a:close/>
                </a:path>
              </a:pathLst>
            </a:custGeom>
            <a:blipFill>
              <a:blip r:embed="rId4"/>
              <a:stretch>
                <a:fillRect l="-23271" r="-23271"/>
              </a:stretch>
            </a:blipFill>
          </p:spPr>
          <p:txBody>
            <a:bodyPr/>
            <a:lstStyle/>
            <a:p>
              <a:endParaRPr lang="en-US"/>
            </a:p>
          </p:txBody>
        </p:sp>
      </p:grpSp>
      <p:grpSp>
        <p:nvGrpSpPr>
          <p:cNvPr id="12" name="Group 12"/>
          <p:cNvGrpSpPr/>
          <p:nvPr/>
        </p:nvGrpSpPr>
        <p:grpSpPr>
          <a:xfrm>
            <a:off x="13253086" y="5268265"/>
            <a:ext cx="5034914" cy="5018735"/>
            <a:chOff x="0" y="0"/>
            <a:chExt cx="815420" cy="812800"/>
          </a:xfrm>
        </p:grpSpPr>
        <p:sp>
          <p:nvSpPr>
            <p:cNvPr id="13" name="Freeform 13"/>
            <p:cNvSpPr/>
            <p:nvPr/>
          </p:nvSpPr>
          <p:spPr>
            <a:xfrm>
              <a:off x="0" y="0"/>
              <a:ext cx="815420" cy="812800"/>
            </a:xfrm>
            <a:custGeom>
              <a:avLst/>
              <a:gdLst/>
              <a:ahLst/>
              <a:cxnLst/>
              <a:rect l="l" t="t" r="r" b="b"/>
              <a:pathLst>
                <a:path w="815420" h="812800">
                  <a:moveTo>
                    <a:pt x="0" y="0"/>
                  </a:moveTo>
                  <a:lnTo>
                    <a:pt x="815420" y="0"/>
                  </a:lnTo>
                  <a:lnTo>
                    <a:pt x="815420" y="812800"/>
                  </a:lnTo>
                  <a:lnTo>
                    <a:pt x="0" y="812800"/>
                  </a:lnTo>
                  <a:close/>
                </a:path>
              </a:pathLst>
            </a:custGeom>
            <a:blipFill>
              <a:blip r:embed="rId5"/>
              <a:stretch>
                <a:fillRect l="-24665" r="-24665"/>
              </a:stretch>
            </a:blipFill>
          </p:spPr>
          <p:txBody>
            <a:bodyPr/>
            <a:lstStyle/>
            <a:p>
              <a:endParaRPr lang="en-US"/>
            </a:p>
          </p:txBody>
        </p:sp>
      </p:grpSp>
      <p:sp>
        <p:nvSpPr>
          <p:cNvPr id="14" name="Freeform 14"/>
          <p:cNvSpPr/>
          <p:nvPr/>
        </p:nvSpPr>
        <p:spPr>
          <a:xfrm>
            <a:off x="440462" y="464450"/>
            <a:ext cx="6685131" cy="1128499"/>
          </a:xfrm>
          <a:custGeom>
            <a:avLst/>
            <a:gdLst/>
            <a:ahLst/>
            <a:cxnLst/>
            <a:rect l="l" t="t" r="r" b="b"/>
            <a:pathLst>
              <a:path w="6685131" h="1128499">
                <a:moveTo>
                  <a:pt x="0" y="0"/>
                </a:moveTo>
                <a:lnTo>
                  <a:pt x="6685131" y="0"/>
                </a:lnTo>
                <a:lnTo>
                  <a:pt x="6685131" y="1128500"/>
                </a:lnTo>
                <a:lnTo>
                  <a:pt x="0" y="1128500"/>
                </a:lnTo>
                <a:lnTo>
                  <a:pt x="0" y="0"/>
                </a:lnTo>
                <a:close/>
              </a:path>
            </a:pathLst>
          </a:custGeom>
          <a:blipFill>
            <a:blip r:embed="rId6"/>
            <a:stretch>
              <a:fillRect/>
            </a:stretch>
          </a:blipFill>
        </p:spPr>
        <p:txBody>
          <a:bodyPr/>
          <a:lstStyle/>
          <a:p>
            <a:endParaRPr lang="en-US"/>
          </a:p>
        </p:txBody>
      </p:sp>
      <p:sp>
        <p:nvSpPr>
          <p:cNvPr id="15" name="TextBox 15"/>
          <p:cNvSpPr txBox="1"/>
          <p:nvPr/>
        </p:nvSpPr>
        <p:spPr>
          <a:xfrm>
            <a:off x="777089" y="4034145"/>
            <a:ext cx="6011878" cy="1764118"/>
          </a:xfrm>
          <a:prstGeom prst="rect">
            <a:avLst/>
          </a:prstGeom>
        </p:spPr>
        <p:txBody>
          <a:bodyPr lIns="0" tIns="0" rIns="0" bIns="0" rtlCol="0" anchor="t">
            <a:spAutoFit/>
          </a:bodyPr>
          <a:lstStyle/>
          <a:p>
            <a:pPr marL="0" lvl="0" indent="0" algn="ctr">
              <a:lnSpc>
                <a:spcPts val="6719"/>
              </a:lnSpc>
            </a:pPr>
            <a:r>
              <a:rPr lang="en-US" sz="4800" b="1">
                <a:solidFill>
                  <a:srgbClr val="095BA8"/>
                </a:solidFill>
                <a:latin typeface="Times New Roman Bold"/>
                <a:ea typeface="Times New Roman Bold"/>
                <a:cs typeface="Times New Roman Bold"/>
                <a:sym typeface="Times New Roman Bold"/>
              </a:rPr>
              <a:t>Building Wellness in Your Community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83500" y="0"/>
            <a:ext cx="10604500" cy="10287000"/>
            <a:chOff x="0" y="0"/>
            <a:chExt cx="2792955" cy="2709333"/>
          </a:xfrm>
        </p:grpSpPr>
        <p:sp>
          <p:nvSpPr>
            <p:cNvPr id="3" name="Freeform 3"/>
            <p:cNvSpPr/>
            <p:nvPr/>
          </p:nvSpPr>
          <p:spPr>
            <a:xfrm>
              <a:off x="0" y="0"/>
              <a:ext cx="2792955" cy="2709333"/>
            </a:xfrm>
            <a:custGeom>
              <a:avLst/>
              <a:gdLst/>
              <a:ahLst/>
              <a:cxnLst/>
              <a:rect l="l" t="t" r="r" b="b"/>
              <a:pathLst>
                <a:path w="2792955" h="2709333">
                  <a:moveTo>
                    <a:pt x="0" y="0"/>
                  </a:moveTo>
                  <a:lnTo>
                    <a:pt x="2792955" y="0"/>
                  </a:lnTo>
                  <a:lnTo>
                    <a:pt x="2792955" y="2709333"/>
                  </a:lnTo>
                  <a:lnTo>
                    <a:pt x="0" y="2709333"/>
                  </a:lnTo>
                  <a:close/>
                </a:path>
              </a:pathLst>
            </a:custGeom>
            <a:solidFill>
              <a:srgbClr val="000000"/>
            </a:solidFill>
          </p:spPr>
          <p:txBody>
            <a:bodyPr/>
            <a:lstStyle/>
            <a:p>
              <a:endParaRPr lang="en-US"/>
            </a:p>
          </p:txBody>
        </p:sp>
        <p:sp>
          <p:nvSpPr>
            <p:cNvPr id="4" name="TextBox 4"/>
            <p:cNvSpPr txBox="1"/>
            <p:nvPr/>
          </p:nvSpPr>
          <p:spPr>
            <a:xfrm>
              <a:off x="0" y="-104775"/>
              <a:ext cx="2792955" cy="2814108"/>
            </a:xfrm>
            <a:prstGeom prst="rect">
              <a:avLst/>
            </a:prstGeom>
          </p:spPr>
          <p:txBody>
            <a:bodyPr lIns="50800" tIns="50800" rIns="50800" bIns="50800" rtlCol="0" anchor="ctr"/>
            <a:lstStyle/>
            <a:p>
              <a:pPr algn="ctr">
                <a:lnSpc>
                  <a:spcPts val="3150"/>
                </a:lnSpc>
              </a:pPr>
              <a:endParaRPr/>
            </a:p>
          </p:txBody>
        </p:sp>
      </p:grpSp>
      <p:sp>
        <p:nvSpPr>
          <p:cNvPr id="5" name="AutoShape 5"/>
          <p:cNvSpPr/>
          <p:nvPr/>
        </p:nvSpPr>
        <p:spPr>
          <a:xfrm>
            <a:off x="1221556" y="6138583"/>
            <a:ext cx="5122944" cy="0"/>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6" name="Group 6"/>
          <p:cNvGrpSpPr/>
          <p:nvPr/>
        </p:nvGrpSpPr>
        <p:grpSpPr>
          <a:xfrm>
            <a:off x="7941948" y="9788"/>
            <a:ext cx="5034914" cy="5018735"/>
            <a:chOff x="0" y="0"/>
            <a:chExt cx="815420" cy="812800"/>
          </a:xfrm>
        </p:grpSpPr>
        <p:sp>
          <p:nvSpPr>
            <p:cNvPr id="7" name="Freeform 7"/>
            <p:cNvSpPr/>
            <p:nvPr/>
          </p:nvSpPr>
          <p:spPr>
            <a:xfrm>
              <a:off x="0" y="0"/>
              <a:ext cx="815420" cy="812800"/>
            </a:xfrm>
            <a:custGeom>
              <a:avLst/>
              <a:gdLst/>
              <a:ahLst/>
              <a:cxnLst/>
              <a:rect l="l" t="t" r="r" b="b"/>
              <a:pathLst>
                <a:path w="815420" h="812800">
                  <a:moveTo>
                    <a:pt x="0" y="0"/>
                  </a:moveTo>
                  <a:lnTo>
                    <a:pt x="815420" y="0"/>
                  </a:lnTo>
                  <a:lnTo>
                    <a:pt x="815420" y="812800"/>
                  </a:lnTo>
                  <a:lnTo>
                    <a:pt x="0" y="812800"/>
                  </a:lnTo>
                  <a:close/>
                </a:path>
              </a:pathLst>
            </a:custGeom>
            <a:blipFill>
              <a:blip r:embed="rId2"/>
              <a:stretch>
                <a:fillRect t="-16881" b="-16881"/>
              </a:stretch>
            </a:blipFill>
          </p:spPr>
          <p:txBody>
            <a:bodyPr/>
            <a:lstStyle/>
            <a:p>
              <a:endParaRPr lang="en-US"/>
            </a:p>
          </p:txBody>
        </p:sp>
      </p:grpSp>
      <p:grpSp>
        <p:nvGrpSpPr>
          <p:cNvPr id="8" name="Group 8"/>
          <p:cNvGrpSpPr/>
          <p:nvPr/>
        </p:nvGrpSpPr>
        <p:grpSpPr>
          <a:xfrm>
            <a:off x="7941948" y="5268265"/>
            <a:ext cx="5034914" cy="5018735"/>
            <a:chOff x="0" y="0"/>
            <a:chExt cx="815420" cy="812800"/>
          </a:xfrm>
        </p:grpSpPr>
        <p:sp>
          <p:nvSpPr>
            <p:cNvPr id="9" name="Freeform 9"/>
            <p:cNvSpPr/>
            <p:nvPr/>
          </p:nvSpPr>
          <p:spPr>
            <a:xfrm>
              <a:off x="0" y="0"/>
              <a:ext cx="815420" cy="812800"/>
            </a:xfrm>
            <a:custGeom>
              <a:avLst/>
              <a:gdLst/>
              <a:ahLst/>
              <a:cxnLst/>
              <a:rect l="l" t="t" r="r" b="b"/>
              <a:pathLst>
                <a:path w="815420" h="812800">
                  <a:moveTo>
                    <a:pt x="0" y="0"/>
                  </a:moveTo>
                  <a:lnTo>
                    <a:pt x="815420" y="0"/>
                  </a:lnTo>
                  <a:lnTo>
                    <a:pt x="815420" y="812800"/>
                  </a:lnTo>
                  <a:lnTo>
                    <a:pt x="0" y="812800"/>
                  </a:lnTo>
                  <a:close/>
                </a:path>
              </a:pathLst>
            </a:custGeom>
            <a:blipFill>
              <a:blip r:embed="rId3"/>
              <a:stretch>
                <a:fillRect l="-16660" r="-16660"/>
              </a:stretch>
            </a:blipFill>
          </p:spPr>
          <p:txBody>
            <a:bodyPr/>
            <a:lstStyle/>
            <a:p>
              <a:endParaRPr lang="en-US"/>
            </a:p>
          </p:txBody>
        </p:sp>
      </p:grpSp>
      <p:grpSp>
        <p:nvGrpSpPr>
          <p:cNvPr id="10" name="Group 10"/>
          <p:cNvGrpSpPr/>
          <p:nvPr/>
        </p:nvGrpSpPr>
        <p:grpSpPr>
          <a:xfrm>
            <a:off x="13253086" y="9788"/>
            <a:ext cx="5034914" cy="5018735"/>
            <a:chOff x="0" y="0"/>
            <a:chExt cx="815420" cy="812800"/>
          </a:xfrm>
        </p:grpSpPr>
        <p:sp>
          <p:nvSpPr>
            <p:cNvPr id="11" name="Freeform 11"/>
            <p:cNvSpPr/>
            <p:nvPr/>
          </p:nvSpPr>
          <p:spPr>
            <a:xfrm>
              <a:off x="0" y="0"/>
              <a:ext cx="815420" cy="812800"/>
            </a:xfrm>
            <a:custGeom>
              <a:avLst/>
              <a:gdLst/>
              <a:ahLst/>
              <a:cxnLst/>
              <a:rect l="l" t="t" r="r" b="b"/>
              <a:pathLst>
                <a:path w="815420" h="812800">
                  <a:moveTo>
                    <a:pt x="0" y="0"/>
                  </a:moveTo>
                  <a:lnTo>
                    <a:pt x="815420" y="0"/>
                  </a:lnTo>
                  <a:lnTo>
                    <a:pt x="815420" y="812800"/>
                  </a:lnTo>
                  <a:lnTo>
                    <a:pt x="0" y="812800"/>
                  </a:lnTo>
                  <a:close/>
                </a:path>
              </a:pathLst>
            </a:custGeom>
            <a:blipFill>
              <a:blip r:embed="rId4"/>
              <a:stretch>
                <a:fillRect l="-41059" r="-41059"/>
              </a:stretch>
            </a:blipFill>
          </p:spPr>
          <p:txBody>
            <a:bodyPr/>
            <a:lstStyle/>
            <a:p>
              <a:endParaRPr lang="en-US"/>
            </a:p>
          </p:txBody>
        </p:sp>
      </p:grpSp>
      <p:grpSp>
        <p:nvGrpSpPr>
          <p:cNvPr id="12" name="Group 12"/>
          <p:cNvGrpSpPr/>
          <p:nvPr/>
        </p:nvGrpSpPr>
        <p:grpSpPr>
          <a:xfrm>
            <a:off x="13253086" y="5268265"/>
            <a:ext cx="5034914" cy="5018735"/>
            <a:chOff x="0" y="0"/>
            <a:chExt cx="815420" cy="812800"/>
          </a:xfrm>
        </p:grpSpPr>
        <p:sp>
          <p:nvSpPr>
            <p:cNvPr id="13" name="Freeform 13"/>
            <p:cNvSpPr/>
            <p:nvPr/>
          </p:nvSpPr>
          <p:spPr>
            <a:xfrm>
              <a:off x="0" y="0"/>
              <a:ext cx="815420" cy="812800"/>
            </a:xfrm>
            <a:custGeom>
              <a:avLst/>
              <a:gdLst/>
              <a:ahLst/>
              <a:cxnLst/>
              <a:rect l="l" t="t" r="r" b="b"/>
              <a:pathLst>
                <a:path w="815420" h="812800">
                  <a:moveTo>
                    <a:pt x="0" y="0"/>
                  </a:moveTo>
                  <a:lnTo>
                    <a:pt x="815420" y="0"/>
                  </a:lnTo>
                  <a:lnTo>
                    <a:pt x="815420" y="812800"/>
                  </a:lnTo>
                  <a:lnTo>
                    <a:pt x="0" y="812800"/>
                  </a:lnTo>
                  <a:close/>
                </a:path>
              </a:pathLst>
            </a:custGeom>
            <a:blipFill>
              <a:blip r:embed="rId5"/>
              <a:stretch>
                <a:fillRect l="-24712" r="-24712"/>
              </a:stretch>
            </a:blipFill>
          </p:spPr>
          <p:txBody>
            <a:bodyPr/>
            <a:lstStyle/>
            <a:p>
              <a:endParaRPr lang="en-US"/>
            </a:p>
          </p:txBody>
        </p:sp>
      </p:grpSp>
      <p:sp>
        <p:nvSpPr>
          <p:cNvPr id="14" name="Freeform 14"/>
          <p:cNvSpPr/>
          <p:nvPr/>
        </p:nvSpPr>
        <p:spPr>
          <a:xfrm>
            <a:off x="440462" y="464450"/>
            <a:ext cx="6685131" cy="1128499"/>
          </a:xfrm>
          <a:custGeom>
            <a:avLst/>
            <a:gdLst/>
            <a:ahLst/>
            <a:cxnLst/>
            <a:rect l="l" t="t" r="r" b="b"/>
            <a:pathLst>
              <a:path w="6685131" h="1128499">
                <a:moveTo>
                  <a:pt x="0" y="0"/>
                </a:moveTo>
                <a:lnTo>
                  <a:pt x="6685131" y="0"/>
                </a:lnTo>
                <a:lnTo>
                  <a:pt x="6685131" y="1128500"/>
                </a:lnTo>
                <a:lnTo>
                  <a:pt x="0" y="1128500"/>
                </a:lnTo>
                <a:lnTo>
                  <a:pt x="0" y="0"/>
                </a:lnTo>
                <a:close/>
              </a:path>
            </a:pathLst>
          </a:custGeom>
          <a:blipFill>
            <a:blip r:embed="rId6"/>
            <a:stretch>
              <a:fillRect/>
            </a:stretch>
          </a:blipFill>
        </p:spPr>
        <p:txBody>
          <a:bodyPr/>
          <a:lstStyle/>
          <a:p>
            <a:endParaRPr lang="en-US"/>
          </a:p>
        </p:txBody>
      </p:sp>
      <p:sp>
        <p:nvSpPr>
          <p:cNvPr id="15" name="TextBox 15"/>
          <p:cNvSpPr txBox="1"/>
          <p:nvPr/>
        </p:nvSpPr>
        <p:spPr>
          <a:xfrm>
            <a:off x="777089" y="3379382"/>
            <a:ext cx="6011878" cy="1764118"/>
          </a:xfrm>
          <a:prstGeom prst="rect">
            <a:avLst/>
          </a:prstGeom>
        </p:spPr>
        <p:txBody>
          <a:bodyPr lIns="0" tIns="0" rIns="0" bIns="0" rtlCol="0" anchor="t">
            <a:spAutoFit/>
          </a:bodyPr>
          <a:lstStyle/>
          <a:p>
            <a:pPr marL="0" lvl="0" indent="0" algn="ctr">
              <a:lnSpc>
                <a:spcPts val="6719"/>
              </a:lnSpc>
            </a:pPr>
            <a:r>
              <a:rPr lang="en-US" sz="4800" b="1">
                <a:solidFill>
                  <a:srgbClr val="095BA8"/>
                </a:solidFill>
                <a:latin typeface="Times New Roman Bold"/>
                <a:ea typeface="Times New Roman Bold"/>
                <a:cs typeface="Times New Roman Bold"/>
                <a:sym typeface="Times New Roman Bold"/>
              </a:rPr>
              <a:t>Building Wellness in Your Community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99344" y="7189303"/>
            <a:ext cx="12592918" cy="3478794"/>
          </a:xfrm>
          <a:custGeom>
            <a:avLst/>
            <a:gdLst/>
            <a:ahLst/>
            <a:cxnLst/>
            <a:rect l="l" t="t" r="r" b="b"/>
            <a:pathLst>
              <a:path w="12592918" h="3478794">
                <a:moveTo>
                  <a:pt x="0" y="0"/>
                </a:moveTo>
                <a:lnTo>
                  <a:pt x="12592918" y="0"/>
                </a:lnTo>
                <a:lnTo>
                  <a:pt x="12592918" y="3478794"/>
                </a:lnTo>
                <a:lnTo>
                  <a:pt x="0" y="34787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1872717" y="8928700"/>
            <a:ext cx="6188363" cy="1044641"/>
          </a:xfrm>
          <a:custGeom>
            <a:avLst/>
            <a:gdLst/>
            <a:ahLst/>
            <a:cxnLst/>
            <a:rect l="l" t="t" r="r" b="b"/>
            <a:pathLst>
              <a:path w="6188363" h="1044641">
                <a:moveTo>
                  <a:pt x="0" y="0"/>
                </a:moveTo>
                <a:lnTo>
                  <a:pt x="6188364" y="0"/>
                </a:lnTo>
                <a:lnTo>
                  <a:pt x="6188364" y="1044641"/>
                </a:lnTo>
                <a:lnTo>
                  <a:pt x="0" y="1044641"/>
                </a:lnTo>
                <a:lnTo>
                  <a:pt x="0" y="0"/>
                </a:lnTo>
                <a:close/>
              </a:path>
            </a:pathLst>
          </a:custGeom>
          <a:blipFill>
            <a:blip r:embed="rId4"/>
            <a:stretch>
              <a:fillRect/>
            </a:stretch>
          </a:blipFill>
        </p:spPr>
        <p:txBody>
          <a:bodyPr/>
          <a:lstStyle/>
          <a:p>
            <a:endParaRPr lang="en-US"/>
          </a:p>
        </p:txBody>
      </p:sp>
      <p:sp>
        <p:nvSpPr>
          <p:cNvPr id="4" name="Freeform 4"/>
          <p:cNvSpPr/>
          <p:nvPr/>
        </p:nvSpPr>
        <p:spPr>
          <a:xfrm>
            <a:off x="695290" y="482445"/>
            <a:ext cx="7154719" cy="9322109"/>
          </a:xfrm>
          <a:custGeom>
            <a:avLst/>
            <a:gdLst/>
            <a:ahLst/>
            <a:cxnLst/>
            <a:rect l="l" t="t" r="r" b="b"/>
            <a:pathLst>
              <a:path w="7154719" h="9322109">
                <a:moveTo>
                  <a:pt x="0" y="0"/>
                </a:moveTo>
                <a:lnTo>
                  <a:pt x="7154719" y="0"/>
                </a:lnTo>
                <a:lnTo>
                  <a:pt x="7154719" y="9322110"/>
                </a:lnTo>
                <a:lnTo>
                  <a:pt x="0" y="9322110"/>
                </a:lnTo>
                <a:lnTo>
                  <a:pt x="0" y="0"/>
                </a:lnTo>
                <a:close/>
              </a:path>
            </a:pathLst>
          </a:custGeom>
          <a:blipFill>
            <a:blip r:embed="rId5"/>
            <a:stretch>
              <a:fillRect/>
            </a:stretch>
          </a:blipFill>
        </p:spPr>
        <p:txBody>
          <a:bodyPr/>
          <a:lstStyle/>
          <a:p>
            <a:endParaRPr lang="en-US"/>
          </a:p>
        </p:txBody>
      </p:sp>
      <p:sp>
        <p:nvSpPr>
          <p:cNvPr id="5" name="Freeform 5"/>
          <p:cNvSpPr/>
          <p:nvPr/>
        </p:nvSpPr>
        <p:spPr>
          <a:xfrm>
            <a:off x="9491509" y="1178975"/>
            <a:ext cx="7767791" cy="6010328"/>
          </a:xfrm>
          <a:custGeom>
            <a:avLst/>
            <a:gdLst/>
            <a:ahLst/>
            <a:cxnLst/>
            <a:rect l="l" t="t" r="r" b="b"/>
            <a:pathLst>
              <a:path w="7767791" h="6010328">
                <a:moveTo>
                  <a:pt x="0" y="0"/>
                </a:moveTo>
                <a:lnTo>
                  <a:pt x="7767791" y="0"/>
                </a:lnTo>
                <a:lnTo>
                  <a:pt x="7767791" y="6010328"/>
                </a:lnTo>
                <a:lnTo>
                  <a:pt x="0" y="6010328"/>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50594" y="8961212"/>
            <a:ext cx="6685131" cy="1128499"/>
          </a:xfrm>
          <a:custGeom>
            <a:avLst/>
            <a:gdLst/>
            <a:ahLst/>
            <a:cxnLst/>
            <a:rect l="l" t="t" r="r" b="b"/>
            <a:pathLst>
              <a:path w="6685131" h="1128499">
                <a:moveTo>
                  <a:pt x="0" y="0"/>
                </a:moveTo>
                <a:lnTo>
                  <a:pt x="6685131" y="0"/>
                </a:lnTo>
                <a:lnTo>
                  <a:pt x="6685131" y="1128499"/>
                </a:lnTo>
                <a:lnTo>
                  <a:pt x="0" y="1128499"/>
                </a:lnTo>
                <a:lnTo>
                  <a:pt x="0" y="0"/>
                </a:lnTo>
                <a:close/>
              </a:path>
            </a:pathLst>
          </a:custGeom>
          <a:blipFill>
            <a:blip r:embed="rId2"/>
            <a:stretch>
              <a:fillRect/>
            </a:stretch>
          </a:blipFill>
        </p:spPr>
        <p:txBody>
          <a:bodyPr/>
          <a:lstStyle/>
          <a:p>
            <a:endParaRPr lang="en-US"/>
          </a:p>
        </p:txBody>
      </p:sp>
      <p:sp>
        <p:nvSpPr>
          <p:cNvPr id="3" name="Freeform 3"/>
          <p:cNvSpPr/>
          <p:nvPr/>
        </p:nvSpPr>
        <p:spPr>
          <a:xfrm>
            <a:off x="336806" y="1809665"/>
            <a:ext cx="5045324" cy="6727099"/>
          </a:xfrm>
          <a:custGeom>
            <a:avLst/>
            <a:gdLst/>
            <a:ahLst/>
            <a:cxnLst/>
            <a:rect l="l" t="t" r="r" b="b"/>
            <a:pathLst>
              <a:path w="5045324" h="6727099">
                <a:moveTo>
                  <a:pt x="0" y="0"/>
                </a:moveTo>
                <a:lnTo>
                  <a:pt x="5045324" y="0"/>
                </a:lnTo>
                <a:lnTo>
                  <a:pt x="5045324" y="6727099"/>
                </a:lnTo>
                <a:lnTo>
                  <a:pt x="0" y="6727099"/>
                </a:lnTo>
                <a:lnTo>
                  <a:pt x="0" y="0"/>
                </a:lnTo>
                <a:close/>
              </a:path>
            </a:pathLst>
          </a:custGeom>
          <a:blipFill>
            <a:blip r:embed="rId3"/>
            <a:stretch>
              <a:fillRect/>
            </a:stretch>
          </a:blipFill>
        </p:spPr>
        <p:txBody>
          <a:bodyPr/>
          <a:lstStyle/>
          <a:p>
            <a:endParaRPr lang="en-US"/>
          </a:p>
        </p:txBody>
      </p:sp>
      <p:sp>
        <p:nvSpPr>
          <p:cNvPr id="4" name="Freeform 4"/>
          <p:cNvSpPr/>
          <p:nvPr/>
        </p:nvSpPr>
        <p:spPr>
          <a:xfrm>
            <a:off x="5665975" y="1905422"/>
            <a:ext cx="5041152" cy="6525763"/>
          </a:xfrm>
          <a:custGeom>
            <a:avLst/>
            <a:gdLst/>
            <a:ahLst/>
            <a:cxnLst/>
            <a:rect l="l" t="t" r="r" b="b"/>
            <a:pathLst>
              <a:path w="5041152" h="6525763">
                <a:moveTo>
                  <a:pt x="0" y="0"/>
                </a:moveTo>
                <a:lnTo>
                  <a:pt x="5041153" y="0"/>
                </a:lnTo>
                <a:lnTo>
                  <a:pt x="5041153" y="6525763"/>
                </a:lnTo>
                <a:lnTo>
                  <a:pt x="0" y="6525763"/>
                </a:lnTo>
                <a:lnTo>
                  <a:pt x="0" y="0"/>
                </a:lnTo>
                <a:close/>
              </a:path>
            </a:pathLst>
          </a:custGeom>
          <a:blipFill>
            <a:blip r:embed="rId4"/>
            <a:stretch>
              <a:fillRect/>
            </a:stretch>
          </a:blipFill>
        </p:spPr>
        <p:txBody>
          <a:bodyPr/>
          <a:lstStyle/>
          <a:p>
            <a:endParaRPr lang="en-US"/>
          </a:p>
        </p:txBody>
      </p:sp>
      <p:sp>
        <p:nvSpPr>
          <p:cNvPr id="5" name="Freeform 5"/>
          <p:cNvSpPr/>
          <p:nvPr/>
        </p:nvSpPr>
        <p:spPr>
          <a:xfrm>
            <a:off x="5569497" y="1750236"/>
            <a:ext cx="5234109" cy="6786528"/>
          </a:xfrm>
          <a:custGeom>
            <a:avLst/>
            <a:gdLst/>
            <a:ahLst/>
            <a:cxnLst/>
            <a:rect l="l" t="t" r="r" b="b"/>
            <a:pathLst>
              <a:path w="5234109" h="6786528">
                <a:moveTo>
                  <a:pt x="0" y="0"/>
                </a:moveTo>
                <a:lnTo>
                  <a:pt x="5234109" y="0"/>
                </a:lnTo>
                <a:lnTo>
                  <a:pt x="5234109" y="6786528"/>
                </a:lnTo>
                <a:lnTo>
                  <a:pt x="0" y="67865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745486" y="60812"/>
            <a:ext cx="15853610" cy="1438275"/>
          </a:xfrm>
          <a:prstGeom prst="rect">
            <a:avLst/>
          </a:prstGeom>
        </p:spPr>
        <p:txBody>
          <a:bodyPr lIns="0" tIns="0" rIns="0" bIns="0" rtlCol="0" anchor="t">
            <a:spAutoFit/>
          </a:bodyPr>
          <a:lstStyle/>
          <a:p>
            <a:pPr algn="ctr">
              <a:lnSpc>
                <a:spcPts val="10500"/>
              </a:lnSpc>
            </a:pPr>
            <a:r>
              <a:rPr lang="en-US" sz="7500" b="1">
                <a:solidFill>
                  <a:srgbClr val="3873C4"/>
                </a:solidFill>
                <a:latin typeface="Times New Roman Bold"/>
                <a:ea typeface="Times New Roman Bold"/>
                <a:cs typeface="Times New Roman Bold"/>
                <a:sym typeface="Times New Roman Bold"/>
              </a:rPr>
              <a:t>The Photovoice Storytelling Program</a:t>
            </a:r>
          </a:p>
        </p:txBody>
      </p:sp>
      <p:sp>
        <p:nvSpPr>
          <p:cNvPr id="7" name="TextBox 7"/>
          <p:cNvSpPr txBox="1"/>
          <p:nvPr/>
        </p:nvSpPr>
        <p:spPr>
          <a:xfrm>
            <a:off x="11299297" y="1616886"/>
            <a:ext cx="6394874" cy="7235079"/>
          </a:xfrm>
          <a:prstGeom prst="rect">
            <a:avLst/>
          </a:prstGeom>
        </p:spPr>
        <p:txBody>
          <a:bodyPr lIns="0" tIns="0" rIns="0" bIns="0" rtlCol="0" anchor="t">
            <a:spAutoFit/>
          </a:bodyPr>
          <a:lstStyle/>
          <a:p>
            <a:pPr algn="ctr">
              <a:lnSpc>
                <a:spcPts val="4416"/>
              </a:lnSpc>
              <a:spcBef>
                <a:spcPct val="0"/>
              </a:spcBef>
            </a:pPr>
            <a:r>
              <a:rPr lang="en-US" sz="3154">
                <a:solidFill>
                  <a:srgbClr val="000000"/>
                </a:solidFill>
                <a:latin typeface="Times New Roman"/>
                <a:ea typeface="Times New Roman"/>
                <a:cs typeface="Times New Roman"/>
                <a:sym typeface="Times New Roman"/>
              </a:rPr>
              <a:t>The Photovoice Program amplifies lived experience &amp; enhance self-expression in an effort to target inequities and create more equitable behavioral health outcomes. Taking photos and sharing stories advocates for improved services not only in BHRS, but systemwide in San Mateo County. In doing so, Photovoices broaden the definition of wellness and recovery in a trauma-informed, culturally informed, and linguistically informed manner.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50594" y="8961212"/>
            <a:ext cx="6685131" cy="1128499"/>
          </a:xfrm>
          <a:custGeom>
            <a:avLst/>
            <a:gdLst/>
            <a:ahLst/>
            <a:cxnLst/>
            <a:rect l="l" t="t" r="r" b="b"/>
            <a:pathLst>
              <a:path w="6685131" h="1128499">
                <a:moveTo>
                  <a:pt x="0" y="0"/>
                </a:moveTo>
                <a:lnTo>
                  <a:pt x="6685131" y="0"/>
                </a:lnTo>
                <a:lnTo>
                  <a:pt x="6685131" y="1128499"/>
                </a:lnTo>
                <a:lnTo>
                  <a:pt x="0" y="1128499"/>
                </a:lnTo>
                <a:lnTo>
                  <a:pt x="0" y="0"/>
                </a:lnTo>
                <a:close/>
              </a:path>
            </a:pathLst>
          </a:custGeom>
          <a:blipFill>
            <a:blip r:embed="rId2"/>
            <a:stretch>
              <a:fillRect/>
            </a:stretch>
          </a:blipFill>
        </p:spPr>
        <p:txBody>
          <a:bodyPr/>
          <a:lstStyle/>
          <a:p>
            <a:endParaRPr lang="en-US"/>
          </a:p>
        </p:txBody>
      </p:sp>
      <p:sp>
        <p:nvSpPr>
          <p:cNvPr id="3" name="Freeform 3"/>
          <p:cNvSpPr/>
          <p:nvPr/>
        </p:nvSpPr>
        <p:spPr>
          <a:xfrm>
            <a:off x="850594" y="1782349"/>
            <a:ext cx="8674266" cy="5742767"/>
          </a:xfrm>
          <a:custGeom>
            <a:avLst/>
            <a:gdLst/>
            <a:ahLst/>
            <a:cxnLst/>
            <a:rect l="l" t="t" r="r" b="b"/>
            <a:pathLst>
              <a:path w="8674266" h="5742767">
                <a:moveTo>
                  <a:pt x="0" y="0"/>
                </a:moveTo>
                <a:lnTo>
                  <a:pt x="8674267" y="0"/>
                </a:lnTo>
                <a:lnTo>
                  <a:pt x="8674267" y="5742768"/>
                </a:lnTo>
                <a:lnTo>
                  <a:pt x="0" y="5742768"/>
                </a:lnTo>
                <a:lnTo>
                  <a:pt x="0" y="0"/>
                </a:lnTo>
                <a:close/>
              </a:path>
            </a:pathLst>
          </a:custGeom>
          <a:blipFill>
            <a:blip r:embed="rId3"/>
            <a:stretch>
              <a:fillRect t="-12101" r="-11496" b="-14206"/>
            </a:stretch>
          </a:blipFill>
        </p:spPr>
        <p:txBody>
          <a:bodyPr/>
          <a:lstStyle/>
          <a:p>
            <a:endParaRPr lang="en-US"/>
          </a:p>
        </p:txBody>
      </p:sp>
      <p:sp>
        <p:nvSpPr>
          <p:cNvPr id="4" name="Freeform 4"/>
          <p:cNvSpPr/>
          <p:nvPr/>
        </p:nvSpPr>
        <p:spPr>
          <a:xfrm>
            <a:off x="10992881" y="457200"/>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1217195" y="161925"/>
            <a:ext cx="15853610" cy="1438275"/>
          </a:xfrm>
          <a:prstGeom prst="rect">
            <a:avLst/>
          </a:prstGeom>
        </p:spPr>
        <p:txBody>
          <a:bodyPr lIns="0" tIns="0" rIns="0" bIns="0" rtlCol="0" anchor="t">
            <a:spAutoFit/>
          </a:bodyPr>
          <a:lstStyle/>
          <a:p>
            <a:pPr algn="ctr">
              <a:lnSpc>
                <a:spcPts val="10500"/>
              </a:lnSpc>
            </a:pPr>
            <a:r>
              <a:rPr lang="en-US" sz="7500" b="1">
                <a:solidFill>
                  <a:srgbClr val="3873C4"/>
                </a:solidFill>
                <a:latin typeface="Times New Roman Bold"/>
                <a:ea typeface="Times New Roman Bold"/>
                <a:cs typeface="Times New Roman Bold"/>
                <a:sym typeface="Times New Roman Bold"/>
              </a:rPr>
              <a:t>The Parent Project Program</a:t>
            </a:r>
          </a:p>
        </p:txBody>
      </p:sp>
      <p:sp>
        <p:nvSpPr>
          <p:cNvPr id="6" name="TextBox 6"/>
          <p:cNvSpPr txBox="1"/>
          <p:nvPr/>
        </p:nvSpPr>
        <p:spPr>
          <a:xfrm>
            <a:off x="9758833" y="2055909"/>
            <a:ext cx="7500467" cy="5880557"/>
          </a:xfrm>
          <a:prstGeom prst="rect">
            <a:avLst/>
          </a:prstGeom>
        </p:spPr>
        <p:txBody>
          <a:bodyPr lIns="0" tIns="0" rIns="0" bIns="0" rtlCol="0" anchor="t">
            <a:spAutoFit/>
          </a:bodyPr>
          <a:lstStyle/>
          <a:p>
            <a:pPr algn="ctr">
              <a:lnSpc>
                <a:spcPts val="5179"/>
              </a:lnSpc>
              <a:spcBef>
                <a:spcPct val="0"/>
              </a:spcBef>
            </a:pPr>
            <a:r>
              <a:rPr lang="en-US" sz="3699">
                <a:solidFill>
                  <a:srgbClr val="000000"/>
                </a:solidFill>
                <a:latin typeface="Times New Roman"/>
                <a:ea typeface="Times New Roman"/>
                <a:cs typeface="Times New Roman"/>
                <a:sym typeface="Times New Roman"/>
              </a:rPr>
              <a:t>The Parent Project is a 12-week parenting course offered in English and Spanish and is dedicated to improving family relationships while addressing unwanted behaviors in adolescents. Classes are offered via Zoom and in person. In-person classes include childcare and free dinner.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293</TotalTime>
  <Words>935</Words>
  <Application>Microsoft Office PowerPoint</Application>
  <PresentationFormat>Custom</PresentationFormat>
  <Paragraphs>72</Paragraphs>
  <Slides>22</Slides>
  <Notes>1</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Times New Roman Bold</vt:lpstr>
      <vt:lpstr>Arial</vt:lpstr>
      <vt:lpstr>Times New Roman Bold Italics</vt:lpstr>
      <vt:lpstr>Times New Roman Italics</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IF ODE Presentation</dc:title>
  <dc:creator>Tia Bell</dc:creator>
  <cp:lastModifiedBy>Tia Bell</cp:lastModifiedBy>
  <cp:revision>5</cp:revision>
  <dcterms:created xsi:type="dcterms:W3CDTF">2006-08-16T00:00:00Z</dcterms:created>
  <dcterms:modified xsi:type="dcterms:W3CDTF">2025-05-14T18:17:59Z</dcterms:modified>
  <dc:identifier>DAGmmgUipIs</dc:identifier>
</cp:coreProperties>
</file>