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8"/>
  </p:notesMasterIdLst>
  <p:sldIdLst>
    <p:sldId id="261" r:id="rId3"/>
    <p:sldId id="310" r:id="rId4"/>
    <p:sldId id="256" r:id="rId5"/>
    <p:sldId id="362" r:id="rId6"/>
    <p:sldId id="367" r:id="rId7"/>
    <p:sldId id="366" r:id="rId8"/>
    <p:sldId id="368" r:id="rId9"/>
    <p:sldId id="285" r:id="rId10"/>
    <p:sldId id="345" r:id="rId11"/>
    <p:sldId id="287" r:id="rId12"/>
    <p:sldId id="288" r:id="rId13"/>
    <p:sldId id="324" r:id="rId14"/>
    <p:sldId id="372" r:id="rId15"/>
    <p:sldId id="325" r:id="rId16"/>
    <p:sldId id="309" r:id="rId17"/>
    <p:sldId id="343" r:id="rId18"/>
    <p:sldId id="311" r:id="rId19"/>
    <p:sldId id="299" r:id="rId20"/>
    <p:sldId id="369" r:id="rId21"/>
    <p:sldId id="300" r:id="rId22"/>
    <p:sldId id="370" r:id="rId23"/>
    <p:sldId id="293" r:id="rId24"/>
    <p:sldId id="295" r:id="rId25"/>
    <p:sldId id="330" r:id="rId26"/>
    <p:sldId id="319"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2"/>
    <a:srgbClr val="800000"/>
    <a:srgbClr val="FFFF99"/>
    <a:srgbClr val="9966FF"/>
    <a:srgbClr val="99FFB0"/>
    <a:srgbClr val="0000AA"/>
    <a:srgbClr val="00008A"/>
    <a:srgbClr val="0000B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46" autoAdjust="0"/>
    <p:restoredTop sz="45899" autoAdjust="0"/>
  </p:normalViewPr>
  <p:slideViewPr>
    <p:cSldViewPr>
      <p:cViewPr varScale="1">
        <p:scale>
          <a:sx n="159" d="100"/>
          <a:sy n="159" d="100"/>
        </p:scale>
        <p:origin x="1968"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1835CB8-1302-43F4-9663-CC9CD6958206}" type="datetimeFigureOut">
              <a:rPr lang="en-US" smtClean="0"/>
              <a:t>1/13/2025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16EDC58-7B68-4605-8099-C57976B7332F}" type="slidenum">
              <a:rPr lang="en-US" smtClean="0"/>
              <a:t>‹#›</a:t>
            </a:fld>
            <a:endParaRPr lang="en-US"/>
          </a:p>
        </p:txBody>
      </p:sp>
    </p:spTree>
    <p:extLst>
      <p:ext uri="{BB962C8B-B14F-4D97-AF65-F5344CB8AC3E}">
        <p14:creationId xmlns:p14="http://schemas.microsoft.com/office/powerpoint/2010/main" val="2180169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clu.org/know-your-rights/what-do-if-immigration-agents-ice-are-your-door"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6EDC58-7B68-4605-8099-C57976B7332F}" type="slidenum">
              <a:rPr lang="en-US" smtClean="0"/>
              <a:t>1</a:t>
            </a:fld>
            <a:endParaRPr lang="en-US"/>
          </a:p>
        </p:txBody>
      </p:sp>
    </p:spTree>
    <p:extLst>
      <p:ext uri="{BB962C8B-B14F-4D97-AF65-F5344CB8AC3E}">
        <p14:creationId xmlns:p14="http://schemas.microsoft.com/office/powerpoint/2010/main" val="2861100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EDC58-7B68-4605-8099-C57976B7332F}" type="slidenum">
              <a:rPr lang="en-US" smtClean="0"/>
              <a:t>14</a:t>
            </a:fld>
            <a:endParaRPr lang="en-US"/>
          </a:p>
        </p:txBody>
      </p:sp>
    </p:spTree>
    <p:extLst>
      <p:ext uri="{BB962C8B-B14F-4D97-AF65-F5344CB8AC3E}">
        <p14:creationId xmlns:p14="http://schemas.microsoft.com/office/powerpoint/2010/main" val="3411430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EDC58-7B68-4605-8099-C57976B7332F}" type="slidenum">
              <a:rPr lang="en-US" smtClean="0"/>
              <a:t>15</a:t>
            </a:fld>
            <a:endParaRPr lang="en-US"/>
          </a:p>
        </p:txBody>
      </p:sp>
    </p:spTree>
    <p:extLst>
      <p:ext uri="{BB962C8B-B14F-4D97-AF65-F5344CB8AC3E}">
        <p14:creationId xmlns:p14="http://schemas.microsoft.com/office/powerpoint/2010/main" val="3268256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EDC58-7B68-4605-8099-C57976B7332F}" type="slidenum">
              <a:rPr lang="en-US" smtClean="0"/>
              <a:t>16</a:t>
            </a:fld>
            <a:endParaRPr lang="en-US"/>
          </a:p>
        </p:txBody>
      </p:sp>
    </p:spTree>
    <p:extLst>
      <p:ext uri="{BB962C8B-B14F-4D97-AF65-F5344CB8AC3E}">
        <p14:creationId xmlns:p14="http://schemas.microsoft.com/office/powerpoint/2010/main" val="3169052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EDC58-7B68-4605-8099-C57976B7332F}" type="slidenum">
              <a:rPr lang="en-US" smtClean="0"/>
              <a:t>17</a:t>
            </a:fld>
            <a:endParaRPr lang="en-US"/>
          </a:p>
        </p:txBody>
      </p:sp>
    </p:spTree>
    <p:extLst>
      <p:ext uri="{BB962C8B-B14F-4D97-AF65-F5344CB8AC3E}">
        <p14:creationId xmlns:p14="http://schemas.microsoft.com/office/powerpoint/2010/main" val="1881186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chemeClr val="bg1"/>
                </a:solidFill>
                <a:hlinkClick r:id="rId3"/>
              </a:rPr>
              <a:t>https://www.aclu.org/know-your-rights/what-do-if-immigration-agents-ice-are-your-door  </a:t>
            </a:r>
            <a:endParaRPr lang="en-US" dirty="0">
              <a:solidFill>
                <a:schemeClr val="bg1"/>
              </a:solidFill>
            </a:endParaRPr>
          </a:p>
          <a:p>
            <a:pPr defTabSz="931774">
              <a:defRPr/>
            </a:pPr>
            <a:endParaRPr lang="en-US" dirty="0">
              <a:solidFill>
                <a:schemeClr val="bg1"/>
              </a:solidFill>
            </a:endParaRPr>
          </a:p>
          <a:p>
            <a:pPr defTabSz="931774">
              <a:defRPr/>
            </a:pPr>
            <a:r>
              <a:rPr lang="en-US" dirty="0">
                <a:solidFill>
                  <a:schemeClr val="bg1"/>
                </a:solidFill>
              </a:rPr>
              <a:t>https://www.youtube.com/watch?v=DSIX4GBP5es    </a:t>
            </a:r>
          </a:p>
          <a:p>
            <a:pPr defTabSz="931774">
              <a:defRPr/>
            </a:pPr>
            <a:endParaRPr lang="en-US" dirty="0">
              <a:solidFill>
                <a:schemeClr val="bg1"/>
              </a:solidFill>
            </a:endParaRPr>
          </a:p>
          <a:p>
            <a:pPr defTabSz="931774">
              <a:defRPr/>
            </a:pPr>
            <a:r>
              <a:rPr lang="en-US" dirty="0">
                <a:solidFill>
                  <a:schemeClr val="bg1"/>
                </a:solidFill>
              </a:rPr>
              <a:t>THE KNOW YOUR RIGHTS </a:t>
            </a:r>
          </a:p>
          <a:p>
            <a:pPr defTabSz="931774">
              <a:defRPr/>
            </a:pPr>
            <a:endParaRPr lang="en-US" dirty="0">
              <a:solidFill>
                <a:schemeClr val="bg1"/>
              </a:solidFill>
            </a:endParaRPr>
          </a:p>
          <a:p>
            <a:pPr defTabSz="931774">
              <a:defRPr/>
            </a:pPr>
            <a:r>
              <a:rPr lang="en-US" dirty="0">
                <a:solidFill>
                  <a:schemeClr val="bg1"/>
                </a:solidFill>
              </a:rPr>
              <a:t>https://www.youtube.com/watch?v=lX_XOnesuvI </a:t>
            </a:r>
          </a:p>
          <a:p>
            <a:pPr defTabSz="931774">
              <a:defRPr/>
            </a:pPr>
            <a:endParaRPr lang="en-US" dirty="0">
              <a:solidFill>
                <a:schemeClr val="bg1"/>
              </a:solidFill>
            </a:endParaRPr>
          </a:p>
          <a:p>
            <a:pPr defTabSz="931774">
              <a:defRPr/>
            </a:pPr>
            <a:r>
              <a:rPr lang="en-US" dirty="0">
                <a:solidFill>
                  <a:schemeClr val="bg1"/>
                </a:solidFill>
              </a:rPr>
              <a:t>CAR </a:t>
            </a:r>
          </a:p>
          <a:p>
            <a:endParaRPr lang="en-US" dirty="0"/>
          </a:p>
        </p:txBody>
      </p:sp>
      <p:sp>
        <p:nvSpPr>
          <p:cNvPr id="4" name="Slide Number Placeholder 3"/>
          <p:cNvSpPr>
            <a:spLocks noGrp="1"/>
          </p:cNvSpPr>
          <p:nvPr>
            <p:ph type="sldNum" sz="quarter" idx="10"/>
          </p:nvPr>
        </p:nvSpPr>
        <p:spPr/>
        <p:txBody>
          <a:bodyPr/>
          <a:lstStyle/>
          <a:p>
            <a:fld id="{616EDC58-7B68-4605-8099-C57976B7332F}" type="slidenum">
              <a:rPr lang="en-US" smtClean="0"/>
              <a:t>18</a:t>
            </a:fld>
            <a:endParaRPr lang="en-US"/>
          </a:p>
        </p:txBody>
      </p:sp>
    </p:spTree>
    <p:extLst>
      <p:ext uri="{BB962C8B-B14F-4D97-AF65-F5344CB8AC3E}">
        <p14:creationId xmlns:p14="http://schemas.microsoft.com/office/powerpoint/2010/main" val="2793303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6EDC58-7B68-4605-8099-C57976B7332F}" type="slidenum">
              <a:rPr lang="en-US" smtClean="0"/>
              <a:t>20</a:t>
            </a:fld>
            <a:endParaRPr lang="en-US"/>
          </a:p>
        </p:txBody>
      </p:sp>
    </p:spTree>
    <p:extLst>
      <p:ext uri="{BB962C8B-B14F-4D97-AF65-F5344CB8AC3E}">
        <p14:creationId xmlns:p14="http://schemas.microsoft.com/office/powerpoint/2010/main" val="1521982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6EDC58-7B68-4605-8099-C57976B7332F}" type="slidenum">
              <a:rPr lang="en-US" smtClean="0"/>
              <a:t>22</a:t>
            </a:fld>
            <a:endParaRPr lang="en-US"/>
          </a:p>
        </p:txBody>
      </p:sp>
    </p:spTree>
    <p:extLst>
      <p:ext uri="{BB962C8B-B14F-4D97-AF65-F5344CB8AC3E}">
        <p14:creationId xmlns:p14="http://schemas.microsoft.com/office/powerpoint/2010/main" val="2871091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EDC58-7B68-4605-8099-C57976B7332F}" type="slidenum">
              <a:rPr lang="en-US" smtClean="0"/>
              <a:t>23</a:t>
            </a:fld>
            <a:endParaRPr lang="en-US"/>
          </a:p>
        </p:txBody>
      </p:sp>
    </p:spTree>
    <p:extLst>
      <p:ext uri="{BB962C8B-B14F-4D97-AF65-F5344CB8AC3E}">
        <p14:creationId xmlns:p14="http://schemas.microsoft.com/office/powerpoint/2010/main" val="2962946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6EDC58-7B68-4605-8099-C57976B7332F}" type="slidenum">
              <a:rPr lang="en-US" smtClean="0"/>
              <a:t>24</a:t>
            </a:fld>
            <a:endParaRPr lang="en-US"/>
          </a:p>
        </p:txBody>
      </p:sp>
    </p:spTree>
    <p:extLst>
      <p:ext uri="{BB962C8B-B14F-4D97-AF65-F5344CB8AC3E}">
        <p14:creationId xmlns:p14="http://schemas.microsoft.com/office/powerpoint/2010/main" val="2656610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EDC58-7B68-4605-8099-C57976B7332F}" type="slidenum">
              <a:rPr lang="en-US" smtClean="0"/>
              <a:t>25</a:t>
            </a:fld>
            <a:endParaRPr lang="en-US"/>
          </a:p>
        </p:txBody>
      </p:sp>
    </p:spTree>
    <p:extLst>
      <p:ext uri="{BB962C8B-B14F-4D97-AF65-F5344CB8AC3E}">
        <p14:creationId xmlns:p14="http://schemas.microsoft.com/office/powerpoint/2010/main" val="3693602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https://www.youtube.com/watch?v=b3qs1_WbI64  </a:t>
            </a:r>
          </a:p>
          <a:p>
            <a:endParaRPr lang="en-US" dirty="0"/>
          </a:p>
          <a:p>
            <a:r>
              <a:rPr lang="en-US" dirty="0"/>
              <a:t>Intro </a:t>
            </a:r>
          </a:p>
          <a:p>
            <a:endParaRPr lang="en-US" dirty="0"/>
          </a:p>
          <a:p>
            <a:r>
              <a:rPr lang="en-US" dirty="0"/>
              <a:t>https://www.youtube.com/watch?v=2_kP8CHydSg     </a:t>
            </a:r>
          </a:p>
          <a:p>
            <a:endParaRPr lang="en-US" dirty="0"/>
          </a:p>
          <a:p>
            <a:r>
              <a:rPr lang="en-US" dirty="0"/>
              <a:t>Why this works</a:t>
            </a:r>
            <a:r>
              <a:rPr lang="en-US" baseline="0" dirty="0"/>
              <a:t> matters </a:t>
            </a:r>
            <a:endParaRPr lang="en-US" dirty="0"/>
          </a:p>
          <a:p>
            <a:endParaRPr lang="en-US" dirty="0"/>
          </a:p>
          <a:p>
            <a:r>
              <a:rPr lang="en-US" dirty="0"/>
              <a:t>https://www.youtube.com/watch?v=cdwtTU1v4FM</a:t>
            </a:r>
          </a:p>
          <a:p>
            <a:endParaRPr lang="en-US" dirty="0"/>
          </a:p>
          <a:p>
            <a:r>
              <a:rPr lang="en-US" dirty="0"/>
              <a:t>Citizenship </a:t>
            </a:r>
          </a:p>
          <a:p>
            <a:endParaRPr lang="en-US" dirty="0"/>
          </a:p>
          <a:p>
            <a:r>
              <a:rPr lang="en-US" dirty="0"/>
              <a:t>https://www.youtube.com/watch?v=VfW-Lun7CR4&amp;list=UU3B0zol1iI6mEgbaGBDHRHg&amp;index=1 </a:t>
            </a:r>
          </a:p>
          <a:p>
            <a:endParaRPr lang="en-US" dirty="0"/>
          </a:p>
          <a:p>
            <a:r>
              <a:rPr lang="en-US" dirty="0"/>
              <a:t>DACA </a:t>
            </a:r>
          </a:p>
        </p:txBody>
      </p:sp>
      <p:sp>
        <p:nvSpPr>
          <p:cNvPr id="4" name="Slide Number Placeholder 3"/>
          <p:cNvSpPr>
            <a:spLocks noGrp="1"/>
          </p:cNvSpPr>
          <p:nvPr>
            <p:ph type="sldNum" sz="quarter" idx="10"/>
          </p:nvPr>
        </p:nvSpPr>
        <p:spPr/>
        <p:txBody>
          <a:bodyPr/>
          <a:lstStyle/>
          <a:p>
            <a:fld id="{616EDC58-7B68-4605-8099-C57976B7332F}" type="slidenum">
              <a:rPr lang="en-US" smtClean="0"/>
              <a:t>2</a:t>
            </a:fld>
            <a:endParaRPr lang="en-US"/>
          </a:p>
        </p:txBody>
      </p:sp>
    </p:spTree>
    <p:extLst>
      <p:ext uri="{BB962C8B-B14F-4D97-AF65-F5344CB8AC3E}">
        <p14:creationId xmlns:p14="http://schemas.microsoft.com/office/powerpoint/2010/main" val="2554958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EDC58-7B68-4605-8099-C57976B7332F}" type="slidenum">
              <a:rPr lang="en-US" smtClean="0"/>
              <a:t>3</a:t>
            </a:fld>
            <a:endParaRPr lang="en-US"/>
          </a:p>
        </p:txBody>
      </p:sp>
    </p:spTree>
    <p:extLst>
      <p:ext uri="{BB962C8B-B14F-4D97-AF65-F5344CB8AC3E}">
        <p14:creationId xmlns:p14="http://schemas.microsoft.com/office/powerpoint/2010/main" val="4195787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EDC58-7B68-4605-8099-C57976B7332F}" type="slidenum">
              <a:rPr lang="en-US" smtClean="0"/>
              <a:t>4</a:t>
            </a:fld>
            <a:endParaRPr lang="en-US"/>
          </a:p>
        </p:txBody>
      </p:sp>
    </p:spTree>
    <p:extLst>
      <p:ext uri="{BB962C8B-B14F-4D97-AF65-F5344CB8AC3E}">
        <p14:creationId xmlns:p14="http://schemas.microsoft.com/office/powerpoint/2010/main" val="2825320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EDC58-7B68-4605-8099-C57976B7332F}" type="slidenum">
              <a:rPr lang="en-US" smtClean="0"/>
              <a:t>8</a:t>
            </a:fld>
            <a:endParaRPr lang="en-US"/>
          </a:p>
        </p:txBody>
      </p:sp>
    </p:spTree>
    <p:extLst>
      <p:ext uri="{BB962C8B-B14F-4D97-AF65-F5344CB8AC3E}">
        <p14:creationId xmlns:p14="http://schemas.microsoft.com/office/powerpoint/2010/main" val="3616619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EDC58-7B68-4605-8099-C57976B7332F}" type="slidenum">
              <a:rPr lang="en-US" smtClean="0"/>
              <a:t>10</a:t>
            </a:fld>
            <a:endParaRPr lang="en-US"/>
          </a:p>
        </p:txBody>
      </p:sp>
    </p:spTree>
    <p:extLst>
      <p:ext uri="{BB962C8B-B14F-4D97-AF65-F5344CB8AC3E}">
        <p14:creationId xmlns:p14="http://schemas.microsoft.com/office/powerpoint/2010/main" val="2374697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EDC58-7B68-4605-8099-C57976B7332F}" type="slidenum">
              <a:rPr lang="en-US" smtClean="0"/>
              <a:t>11</a:t>
            </a:fld>
            <a:endParaRPr lang="en-US"/>
          </a:p>
        </p:txBody>
      </p:sp>
    </p:spTree>
    <p:extLst>
      <p:ext uri="{BB962C8B-B14F-4D97-AF65-F5344CB8AC3E}">
        <p14:creationId xmlns:p14="http://schemas.microsoft.com/office/powerpoint/2010/main" val="2330242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EDC58-7B68-4605-8099-C57976B7332F}" type="slidenum">
              <a:rPr lang="en-US" smtClean="0"/>
              <a:t>12</a:t>
            </a:fld>
            <a:endParaRPr lang="en-US"/>
          </a:p>
        </p:txBody>
      </p:sp>
    </p:spTree>
    <p:extLst>
      <p:ext uri="{BB962C8B-B14F-4D97-AF65-F5344CB8AC3E}">
        <p14:creationId xmlns:p14="http://schemas.microsoft.com/office/powerpoint/2010/main" val="881545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EDC58-7B68-4605-8099-C57976B7332F}" type="slidenum">
              <a:rPr lang="en-US" smtClean="0"/>
              <a:t>13</a:t>
            </a:fld>
            <a:endParaRPr lang="en-US"/>
          </a:p>
        </p:txBody>
      </p:sp>
    </p:spTree>
    <p:extLst>
      <p:ext uri="{BB962C8B-B14F-4D97-AF65-F5344CB8AC3E}">
        <p14:creationId xmlns:p14="http://schemas.microsoft.com/office/powerpoint/2010/main" val="1154970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AAE3D24-5CBE-4452-8563-4E9ADEC0AFBF}" type="datetimeFigureOut">
              <a:rPr lang="en-US" smtClean="0"/>
              <a:t>1/13/2025</a:t>
            </a:fld>
            <a:endParaRPr lang="en-US"/>
          </a:p>
        </p:txBody>
      </p:sp>
      <p:sp>
        <p:nvSpPr>
          <p:cNvPr id="17" name="Footer Placeholder 16"/>
          <p:cNvSpPr>
            <a:spLocks noGrp="1"/>
          </p:cNvSpPr>
          <p:nvPr>
            <p:ph type="ftr" sz="quarter" idx="11"/>
          </p:nvPr>
        </p:nvSpPr>
        <p:spPr>
          <a:xfrm>
            <a:off x="2085393" y="236539"/>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6DC69BC-FEFE-4127-8280-3A990830796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AE3D24-5CBE-4452-8563-4E9ADEC0AFBF}"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C69BC-FEFE-4127-8280-3A990830796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1"/>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1"/>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3"/>
            <a:ext cx="2209800" cy="365125"/>
          </a:xfrm>
        </p:spPr>
        <p:txBody>
          <a:bodyPr/>
          <a:lstStyle/>
          <a:p>
            <a:fld id="{4AAE3D24-5CBE-4452-8563-4E9ADEC0AFBF}" type="datetimeFigureOut">
              <a:rPr lang="en-US" smtClean="0"/>
              <a:t>1/13/2025</a:t>
            </a:fld>
            <a:endParaRPr lang="en-US"/>
          </a:p>
        </p:txBody>
      </p:sp>
      <p:sp>
        <p:nvSpPr>
          <p:cNvPr id="5" name="Footer Placeholder 4"/>
          <p:cNvSpPr>
            <a:spLocks noGrp="1"/>
          </p:cNvSpPr>
          <p:nvPr>
            <p:ph type="ftr" sz="quarter" idx="11"/>
          </p:nvPr>
        </p:nvSpPr>
        <p:spPr>
          <a:xfrm>
            <a:off x="457201" y="6248208"/>
            <a:ext cx="5573483" cy="365125"/>
          </a:xfrm>
        </p:spPr>
        <p:txBody>
          <a:bodyPr/>
          <a:lstStyle/>
          <a:p>
            <a:endParaRPr lang="en-US"/>
          </a:p>
        </p:txBody>
      </p:sp>
      <p:sp>
        <p:nvSpPr>
          <p:cNvPr id="7" name="Rectangle 6"/>
          <p:cNvSpPr/>
          <p:nvPr/>
        </p:nvSpPr>
        <p:spPr bwMode="white">
          <a:xfrm>
            <a:off x="6096319"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9"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9"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9" y="144463"/>
            <a:ext cx="533400" cy="244476"/>
          </a:xfrm>
        </p:spPr>
        <p:txBody>
          <a:bodyPr/>
          <a:lstStyle/>
          <a:p>
            <a:fld id="{46DC69BC-FEFE-4127-8280-3A990830796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AAE3D24-5CBE-4452-8563-4E9ADEC0AFBF}" type="datetimeFigureOut">
              <a:rPr lang="en-US" smtClean="0"/>
              <a:pPr/>
              <a:t>1/13/2025</a:t>
            </a:fld>
            <a:endParaRPr lang="en-US"/>
          </a:p>
        </p:txBody>
      </p:sp>
      <p:sp>
        <p:nvSpPr>
          <p:cNvPr id="17" name="Footer Placeholder 16"/>
          <p:cNvSpPr>
            <a:spLocks noGrp="1"/>
          </p:cNvSpPr>
          <p:nvPr>
            <p:ph type="ftr" sz="quarter" idx="11"/>
          </p:nvPr>
        </p:nvSpPr>
        <p:spPr>
          <a:xfrm>
            <a:off x="2085393" y="236539"/>
            <a:ext cx="5867400" cy="365125"/>
          </a:xfrm>
        </p:spPr>
        <p:txBody>
          <a:bodyPr/>
          <a:lstStyle>
            <a:lvl1pPr algn="r">
              <a:defRPr>
                <a:solidFill>
                  <a:schemeClr val="tx2"/>
                </a:solidFill>
              </a:defRPr>
            </a:lvl1pPr>
          </a:lstStyle>
          <a:p>
            <a:endParaRPr lang="en-US">
              <a:solidFill>
                <a:srgbClr val="D0CCB9"/>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6DC69BC-FEFE-4127-8280-3A990830796C}" type="slidenum">
              <a:rPr lang="en-US" smtClean="0">
                <a:solidFill>
                  <a:srgbClr val="D0CCB9"/>
                </a:solidFill>
              </a:rPr>
              <a:pPr/>
              <a:t>‹#›</a:t>
            </a:fld>
            <a:endParaRPr lang="en-US">
              <a:solidFill>
                <a:srgbClr val="D0CCB9"/>
              </a:solidFill>
            </a:endParaRPr>
          </a:p>
        </p:txBody>
      </p:sp>
    </p:spTree>
    <p:extLst>
      <p:ext uri="{BB962C8B-B14F-4D97-AF65-F5344CB8AC3E}">
        <p14:creationId xmlns:p14="http://schemas.microsoft.com/office/powerpoint/2010/main" val="132058271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4AAE3D24-5CBE-4452-8563-4E9ADEC0AFBF}" type="datetimeFigureOut">
              <a:rPr lang="en-US" smtClean="0">
                <a:solidFill>
                  <a:srgbClr val="37302A"/>
                </a:solidFill>
              </a:rPr>
              <a:pPr/>
              <a:t>1/13/2025</a:t>
            </a:fld>
            <a:endParaRPr lang="en-US">
              <a:solidFill>
                <a:srgbClr val="37302A"/>
              </a:solidFill>
            </a:endParaRPr>
          </a:p>
        </p:txBody>
      </p:sp>
      <p:sp>
        <p:nvSpPr>
          <p:cNvPr id="5" name="Footer Placeholder 4"/>
          <p:cNvSpPr>
            <a:spLocks noGrp="1"/>
          </p:cNvSpPr>
          <p:nvPr>
            <p:ph type="ftr" sz="quarter" idx="11"/>
          </p:nvPr>
        </p:nvSpPr>
        <p:spPr/>
        <p:txBody>
          <a:bodyPr/>
          <a:lstStyle/>
          <a:p>
            <a:endParaRPr lang="en-US">
              <a:solidFill>
                <a:srgbClr val="37302A"/>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6DC69BC-FEFE-4127-8280-3A990830796C}"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41907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1"/>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4AAE3D24-5CBE-4452-8563-4E9ADEC0AFBF}" type="datetimeFigureOut">
              <a:rPr lang="en-US" smtClean="0">
                <a:solidFill>
                  <a:srgbClr val="37302A"/>
                </a:solidFill>
              </a:rPr>
              <a:pPr/>
              <a:t>1/13/2025</a:t>
            </a:fld>
            <a:endParaRPr lang="en-US">
              <a:solidFill>
                <a:srgbClr val="37302A"/>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6DC69BC-FEFE-4127-8280-3A990830796C}"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37302A"/>
              </a:solidFill>
            </a:endParaRPr>
          </a:p>
        </p:txBody>
      </p:sp>
    </p:spTree>
    <p:extLst>
      <p:ext uri="{BB962C8B-B14F-4D97-AF65-F5344CB8AC3E}">
        <p14:creationId xmlns:p14="http://schemas.microsoft.com/office/powerpoint/2010/main" val="169060568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4AAE3D24-5CBE-4452-8563-4E9ADEC0AFBF}" type="datetimeFigureOut">
              <a:rPr lang="en-US" smtClean="0">
                <a:solidFill>
                  <a:srgbClr val="37302A"/>
                </a:solidFill>
              </a:rPr>
              <a:pPr/>
              <a:t>1/13/2025</a:t>
            </a:fld>
            <a:endParaRPr lang="en-US">
              <a:solidFill>
                <a:srgbClr val="37302A"/>
              </a:solidFill>
            </a:endParaRPr>
          </a:p>
        </p:txBody>
      </p:sp>
      <p:sp>
        <p:nvSpPr>
          <p:cNvPr id="10" name="Slide Number Placeholder 9"/>
          <p:cNvSpPr>
            <a:spLocks noGrp="1"/>
          </p:cNvSpPr>
          <p:nvPr>
            <p:ph type="sldNum" sz="quarter" idx="16"/>
          </p:nvPr>
        </p:nvSpPr>
        <p:spPr/>
        <p:txBody>
          <a:bodyPr rtlCol="0"/>
          <a:lstStyle/>
          <a:p>
            <a:fld id="{46DC69BC-FEFE-4127-8280-3A990830796C}"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37302A"/>
              </a:solidFill>
            </a:endParaRPr>
          </a:p>
        </p:txBody>
      </p:sp>
    </p:spTree>
    <p:extLst>
      <p:ext uri="{BB962C8B-B14F-4D97-AF65-F5344CB8AC3E}">
        <p14:creationId xmlns:p14="http://schemas.microsoft.com/office/powerpoint/2010/main" val="2434782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1"/>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4AAE3D24-5CBE-4452-8563-4E9ADEC0AFBF}" type="datetimeFigureOut">
              <a:rPr lang="en-US" smtClean="0">
                <a:solidFill>
                  <a:srgbClr val="37302A"/>
                </a:solidFill>
              </a:rPr>
              <a:pPr/>
              <a:t>1/13/2025</a:t>
            </a:fld>
            <a:endParaRPr lang="en-US">
              <a:solidFill>
                <a:srgbClr val="37302A"/>
              </a:solidFill>
            </a:endParaRPr>
          </a:p>
        </p:txBody>
      </p:sp>
      <p:sp>
        <p:nvSpPr>
          <p:cNvPr id="12" name="Slide Number Placeholder 11"/>
          <p:cNvSpPr>
            <a:spLocks noGrp="1"/>
          </p:cNvSpPr>
          <p:nvPr>
            <p:ph type="sldNum" sz="quarter" idx="16"/>
          </p:nvPr>
        </p:nvSpPr>
        <p:spPr/>
        <p:txBody>
          <a:bodyPr rtlCol="0"/>
          <a:lstStyle/>
          <a:p>
            <a:fld id="{46DC69BC-FEFE-4127-8280-3A990830796C}"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37302A"/>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205259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AAE3D24-5CBE-4452-8563-4E9ADEC0AFBF}" type="datetimeFigureOut">
              <a:rPr lang="en-US" smtClean="0">
                <a:solidFill>
                  <a:srgbClr val="37302A"/>
                </a:solidFill>
              </a:rPr>
              <a:pPr/>
              <a:t>1/13/2025</a:t>
            </a:fld>
            <a:endParaRPr lang="en-US">
              <a:solidFill>
                <a:srgbClr val="37302A"/>
              </a:solidFill>
            </a:endParaRPr>
          </a:p>
        </p:txBody>
      </p:sp>
      <p:sp>
        <p:nvSpPr>
          <p:cNvPr id="4" name="Footer Placeholder 3"/>
          <p:cNvSpPr>
            <a:spLocks noGrp="1"/>
          </p:cNvSpPr>
          <p:nvPr>
            <p:ph type="ftr" sz="quarter" idx="11"/>
          </p:nvPr>
        </p:nvSpPr>
        <p:spPr/>
        <p:txBody>
          <a:bodyPr/>
          <a:lstStyle/>
          <a:p>
            <a:endParaRPr lang="en-US">
              <a:solidFill>
                <a:srgbClr val="37302A"/>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6DC69BC-FEFE-4127-8280-3A990830796C}" type="slidenum">
              <a:rPr lang="en-US" smtClean="0"/>
              <a:pPr/>
              <a:t>‹#›</a:t>
            </a:fld>
            <a:endParaRPr lang="en-US"/>
          </a:p>
        </p:txBody>
      </p:sp>
    </p:spTree>
    <p:extLst>
      <p:ext uri="{BB962C8B-B14F-4D97-AF65-F5344CB8AC3E}">
        <p14:creationId xmlns:p14="http://schemas.microsoft.com/office/powerpoint/2010/main" val="431541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E3D24-5CBE-4452-8563-4E9ADEC0AFBF}" type="datetimeFigureOut">
              <a:rPr lang="en-US" smtClean="0">
                <a:solidFill>
                  <a:srgbClr val="37302A"/>
                </a:solidFill>
              </a:rPr>
              <a:pPr/>
              <a:t>1/13/2025</a:t>
            </a:fld>
            <a:endParaRPr lang="en-US">
              <a:solidFill>
                <a:srgbClr val="37302A"/>
              </a:solidFill>
            </a:endParaRPr>
          </a:p>
        </p:txBody>
      </p:sp>
      <p:sp>
        <p:nvSpPr>
          <p:cNvPr id="3" name="Footer Placeholder 2"/>
          <p:cNvSpPr>
            <a:spLocks noGrp="1"/>
          </p:cNvSpPr>
          <p:nvPr>
            <p:ph type="ftr" sz="quarter" idx="11"/>
          </p:nvPr>
        </p:nvSpPr>
        <p:spPr/>
        <p:txBody>
          <a:bodyPr/>
          <a:lstStyle/>
          <a:p>
            <a:endParaRPr lang="en-US">
              <a:solidFill>
                <a:srgbClr val="37302A"/>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6DC69BC-FEFE-4127-8280-3A990830796C}" type="slidenum">
              <a:rPr lang="en-US" smtClean="0">
                <a:solidFill>
                  <a:srgbClr val="37302A"/>
                </a:solidFill>
              </a:rPr>
              <a:pPr/>
              <a:t>‹#›</a:t>
            </a:fld>
            <a:endParaRPr lang="en-US">
              <a:solidFill>
                <a:srgbClr val="37302A"/>
              </a:solidFill>
            </a:endParaRPr>
          </a:p>
        </p:txBody>
      </p:sp>
    </p:spTree>
    <p:extLst>
      <p:ext uri="{BB962C8B-B14F-4D97-AF65-F5344CB8AC3E}">
        <p14:creationId xmlns:p14="http://schemas.microsoft.com/office/powerpoint/2010/main" val="3249905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4AAE3D24-5CBE-4452-8563-4E9ADEC0AFBF}" type="datetimeFigureOut">
              <a:rPr lang="en-US" smtClean="0">
                <a:solidFill>
                  <a:srgbClr val="37302A"/>
                </a:solidFill>
              </a:rPr>
              <a:pPr/>
              <a:t>1/13/2025</a:t>
            </a:fld>
            <a:endParaRPr lang="en-US">
              <a:solidFill>
                <a:srgbClr val="37302A"/>
              </a:solidFill>
            </a:endParaRPr>
          </a:p>
        </p:txBody>
      </p:sp>
      <p:sp>
        <p:nvSpPr>
          <p:cNvPr id="6" name="Footer Placeholder 5"/>
          <p:cNvSpPr>
            <a:spLocks noGrp="1"/>
          </p:cNvSpPr>
          <p:nvPr>
            <p:ph type="ftr" sz="quarter" idx="11"/>
          </p:nvPr>
        </p:nvSpPr>
        <p:spPr/>
        <p:txBody>
          <a:bodyPr/>
          <a:lstStyle/>
          <a:p>
            <a:endParaRPr lang="en-US">
              <a:solidFill>
                <a:srgbClr val="37302A"/>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6DC69BC-FEFE-4127-8280-3A990830796C}"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18422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4AAE3D24-5CBE-4452-8563-4E9ADEC0AFBF}"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6DC69BC-FEFE-4127-8280-3A990830796C}"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1"/>
            <a:ext cx="2667000" cy="365125"/>
          </a:xfrm>
        </p:spPr>
        <p:txBody>
          <a:bodyPr rtlCol="0"/>
          <a:lstStyle/>
          <a:p>
            <a:fld id="{4AAE3D24-5CBE-4452-8563-4E9ADEC0AFBF}" type="datetimeFigureOut">
              <a:rPr lang="en-US" smtClean="0">
                <a:solidFill>
                  <a:srgbClr val="37302A"/>
                </a:solidFill>
              </a:rPr>
              <a:pPr/>
              <a:t>1/13/2025</a:t>
            </a:fld>
            <a:endParaRPr lang="en-US">
              <a:solidFill>
                <a:srgbClr val="37302A"/>
              </a:solidFill>
            </a:endParaRPr>
          </a:p>
        </p:txBody>
      </p:sp>
      <p:sp>
        <p:nvSpPr>
          <p:cNvPr id="13" name="Slide Number Placeholder 12"/>
          <p:cNvSpPr>
            <a:spLocks noGrp="1"/>
          </p:cNvSpPr>
          <p:nvPr>
            <p:ph type="sldNum" sz="quarter" idx="11"/>
          </p:nvPr>
        </p:nvSpPr>
        <p:spPr>
          <a:xfrm>
            <a:off x="0" y="4667250"/>
            <a:ext cx="1447800" cy="663578"/>
          </a:xfrm>
        </p:spPr>
        <p:txBody>
          <a:bodyPr rtlCol="0"/>
          <a:lstStyle>
            <a:lvl1pPr>
              <a:defRPr sz="2800"/>
            </a:lvl1pPr>
          </a:lstStyle>
          <a:p>
            <a:fld id="{46DC69BC-FEFE-4127-8280-3A990830796C}" type="slidenum">
              <a:rPr lang="en-US" smtClean="0"/>
              <a:pPr/>
              <a:t>‹#›</a:t>
            </a:fld>
            <a:endParaRPr lang="en-US"/>
          </a:p>
        </p:txBody>
      </p:sp>
      <p:sp>
        <p:nvSpPr>
          <p:cNvPr id="14" name="Footer Placeholder 13"/>
          <p:cNvSpPr>
            <a:spLocks noGrp="1"/>
          </p:cNvSpPr>
          <p:nvPr>
            <p:ph type="ftr" sz="quarter" idx="12"/>
          </p:nvPr>
        </p:nvSpPr>
        <p:spPr>
          <a:xfrm>
            <a:off x="1600200" y="6248207"/>
            <a:ext cx="4572000" cy="365125"/>
          </a:xfrm>
        </p:spPr>
        <p:txBody>
          <a:bodyPr rtlCol="0"/>
          <a:lstStyle/>
          <a:p>
            <a:endParaRPr lang="en-US">
              <a:solidFill>
                <a:srgbClr val="37302A"/>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35708913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AE3D24-5CBE-4452-8563-4E9ADEC0AFBF}" type="datetimeFigureOut">
              <a:rPr lang="en-US" smtClean="0">
                <a:solidFill>
                  <a:srgbClr val="37302A"/>
                </a:solidFill>
              </a:rPr>
              <a:pPr/>
              <a:t>1/13/2025</a:t>
            </a:fld>
            <a:endParaRPr lang="en-US">
              <a:solidFill>
                <a:srgbClr val="37302A"/>
              </a:solidFill>
            </a:endParaRPr>
          </a:p>
        </p:txBody>
      </p:sp>
      <p:sp>
        <p:nvSpPr>
          <p:cNvPr id="5" name="Footer Placeholder 4"/>
          <p:cNvSpPr>
            <a:spLocks noGrp="1"/>
          </p:cNvSpPr>
          <p:nvPr>
            <p:ph type="ftr" sz="quarter" idx="11"/>
          </p:nvPr>
        </p:nvSpPr>
        <p:spPr/>
        <p:txBody>
          <a:bodyPr/>
          <a:lstStyle/>
          <a:p>
            <a:endParaRPr lang="en-US">
              <a:solidFill>
                <a:srgbClr val="37302A"/>
              </a:solidFill>
            </a:endParaRPr>
          </a:p>
        </p:txBody>
      </p:sp>
      <p:sp>
        <p:nvSpPr>
          <p:cNvPr id="6" name="Slide Number Placeholder 5"/>
          <p:cNvSpPr>
            <a:spLocks noGrp="1"/>
          </p:cNvSpPr>
          <p:nvPr>
            <p:ph type="sldNum" sz="quarter" idx="12"/>
          </p:nvPr>
        </p:nvSpPr>
        <p:spPr/>
        <p:txBody>
          <a:bodyPr/>
          <a:lstStyle/>
          <a:p>
            <a:fld id="{46DC69BC-FEFE-4127-8280-3A990830796C}" type="slidenum">
              <a:rPr lang="en-US" smtClean="0"/>
              <a:pPr/>
              <a:t>‹#›</a:t>
            </a:fld>
            <a:endParaRPr lang="en-US"/>
          </a:p>
        </p:txBody>
      </p:sp>
    </p:spTree>
    <p:extLst>
      <p:ext uri="{BB962C8B-B14F-4D97-AF65-F5344CB8AC3E}">
        <p14:creationId xmlns:p14="http://schemas.microsoft.com/office/powerpoint/2010/main" val="1230488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1"/>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1"/>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3"/>
            <a:ext cx="2209800" cy="365125"/>
          </a:xfrm>
        </p:spPr>
        <p:txBody>
          <a:bodyPr/>
          <a:lstStyle/>
          <a:p>
            <a:fld id="{4AAE3D24-5CBE-4452-8563-4E9ADEC0AFBF}" type="datetimeFigureOut">
              <a:rPr lang="en-US" smtClean="0">
                <a:solidFill>
                  <a:srgbClr val="37302A"/>
                </a:solidFill>
              </a:rPr>
              <a:pPr/>
              <a:t>1/13/2025</a:t>
            </a:fld>
            <a:endParaRPr lang="en-US">
              <a:solidFill>
                <a:srgbClr val="37302A"/>
              </a:solidFill>
            </a:endParaRPr>
          </a:p>
        </p:txBody>
      </p:sp>
      <p:sp>
        <p:nvSpPr>
          <p:cNvPr id="5" name="Footer Placeholder 4"/>
          <p:cNvSpPr>
            <a:spLocks noGrp="1"/>
          </p:cNvSpPr>
          <p:nvPr>
            <p:ph type="ftr" sz="quarter" idx="11"/>
          </p:nvPr>
        </p:nvSpPr>
        <p:spPr>
          <a:xfrm>
            <a:off x="457201" y="6248208"/>
            <a:ext cx="5573483" cy="365125"/>
          </a:xfrm>
        </p:spPr>
        <p:txBody>
          <a:bodyPr/>
          <a:lstStyle/>
          <a:p>
            <a:endParaRPr lang="en-US">
              <a:solidFill>
                <a:srgbClr val="37302A"/>
              </a:solidFill>
            </a:endParaRPr>
          </a:p>
        </p:txBody>
      </p:sp>
      <p:sp>
        <p:nvSpPr>
          <p:cNvPr id="7" name="Rectangle 6"/>
          <p:cNvSpPr/>
          <p:nvPr/>
        </p:nvSpPr>
        <p:spPr bwMode="white">
          <a:xfrm>
            <a:off x="6096319"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9"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9"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9" y="144463"/>
            <a:ext cx="533400" cy="244476"/>
          </a:xfrm>
        </p:spPr>
        <p:txBody>
          <a:bodyPr/>
          <a:lstStyle/>
          <a:p>
            <a:fld id="{46DC69BC-FEFE-4127-8280-3A990830796C}" type="slidenum">
              <a:rPr lang="en-US" smtClean="0"/>
              <a:pPr/>
              <a:t>‹#›</a:t>
            </a:fld>
            <a:endParaRPr lang="en-US"/>
          </a:p>
        </p:txBody>
      </p:sp>
    </p:spTree>
    <p:extLst>
      <p:ext uri="{BB962C8B-B14F-4D97-AF65-F5344CB8AC3E}">
        <p14:creationId xmlns:p14="http://schemas.microsoft.com/office/powerpoint/2010/main" val="412120395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1"/>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4AAE3D24-5CBE-4452-8563-4E9ADEC0AFBF}" type="datetimeFigureOut">
              <a:rPr lang="en-US" smtClean="0"/>
              <a:t>1/13/2025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6DC69BC-FEFE-4127-8280-3A990830796C}"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4AAE3D24-5CBE-4452-8563-4E9ADEC0AFBF}" type="datetimeFigureOut">
              <a:rPr lang="en-US" smtClean="0"/>
              <a:t>1/13/2025</a:t>
            </a:fld>
            <a:endParaRPr lang="en-US"/>
          </a:p>
        </p:txBody>
      </p:sp>
      <p:sp>
        <p:nvSpPr>
          <p:cNvPr id="10" name="Slide Number Placeholder 9"/>
          <p:cNvSpPr>
            <a:spLocks noGrp="1"/>
          </p:cNvSpPr>
          <p:nvPr>
            <p:ph type="sldNum" sz="quarter" idx="16"/>
          </p:nvPr>
        </p:nvSpPr>
        <p:spPr/>
        <p:txBody>
          <a:bodyPr rtlCol="0"/>
          <a:lstStyle/>
          <a:p>
            <a:fld id="{46DC69BC-FEFE-4127-8280-3A990830796C}"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1"/>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4AAE3D24-5CBE-4452-8563-4E9ADEC0AFBF}" type="datetimeFigureOut">
              <a:rPr lang="en-US" smtClean="0"/>
              <a:t>1/13/2025</a:t>
            </a:fld>
            <a:endParaRPr lang="en-US"/>
          </a:p>
        </p:txBody>
      </p:sp>
      <p:sp>
        <p:nvSpPr>
          <p:cNvPr id="12" name="Slide Number Placeholder 11"/>
          <p:cNvSpPr>
            <a:spLocks noGrp="1"/>
          </p:cNvSpPr>
          <p:nvPr>
            <p:ph type="sldNum" sz="quarter" idx="16"/>
          </p:nvPr>
        </p:nvSpPr>
        <p:spPr/>
        <p:txBody>
          <a:bodyPr rtlCol="0"/>
          <a:lstStyle/>
          <a:p>
            <a:fld id="{46DC69BC-FEFE-4127-8280-3A990830796C}"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AAE3D24-5CBE-4452-8563-4E9ADEC0AFBF}"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6DC69BC-FEFE-4127-8280-3A990830796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E3D24-5CBE-4452-8563-4E9ADEC0AFBF}"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6DC69BC-FEFE-4127-8280-3A990830796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4AAE3D24-5CBE-4452-8563-4E9ADEC0AFBF}"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6DC69BC-FEFE-4127-8280-3A990830796C}"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1"/>
            <a:ext cx="2667000" cy="365125"/>
          </a:xfrm>
        </p:spPr>
        <p:txBody>
          <a:bodyPr rtlCol="0"/>
          <a:lstStyle/>
          <a:p>
            <a:fld id="{4AAE3D24-5CBE-4452-8563-4E9ADEC0AFBF}" type="datetimeFigureOut">
              <a:rPr lang="en-US" smtClean="0"/>
              <a:t>1/13/2025</a:t>
            </a:fld>
            <a:endParaRPr lang="en-US"/>
          </a:p>
        </p:txBody>
      </p:sp>
      <p:sp>
        <p:nvSpPr>
          <p:cNvPr id="13" name="Slide Number Placeholder 12"/>
          <p:cNvSpPr>
            <a:spLocks noGrp="1"/>
          </p:cNvSpPr>
          <p:nvPr>
            <p:ph type="sldNum" sz="quarter" idx="11"/>
          </p:nvPr>
        </p:nvSpPr>
        <p:spPr>
          <a:xfrm>
            <a:off x="0" y="4667250"/>
            <a:ext cx="1447800" cy="663578"/>
          </a:xfrm>
        </p:spPr>
        <p:txBody>
          <a:bodyPr rtlCol="0"/>
          <a:lstStyle>
            <a:lvl1pPr>
              <a:defRPr sz="2800"/>
            </a:lvl1pPr>
          </a:lstStyle>
          <a:p>
            <a:fld id="{46DC69BC-FEFE-4127-8280-3A990830796C}" type="slidenum">
              <a:rPr lang="en-US" smtClean="0"/>
              <a:t>‹#›</a:t>
            </a:fld>
            <a:endParaRPr lang="en-US"/>
          </a:p>
        </p:txBody>
      </p:sp>
      <p:sp>
        <p:nvSpPr>
          <p:cNvPr id="14" name="Footer Placeholder 13"/>
          <p:cNvSpPr>
            <a:spLocks noGrp="1"/>
          </p:cNvSpPr>
          <p:nvPr>
            <p:ph type="ftr" sz="quarter" idx="12"/>
          </p:nvPr>
        </p:nvSpPr>
        <p:spPr>
          <a:xfrm>
            <a:off x="1600200" y="6248207"/>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1"/>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AAE3D24-5CBE-4452-8563-4E9ADEC0AFBF}" type="datetimeFigureOut">
              <a:rPr lang="en-US" smtClean="0"/>
              <a:t>1/13/2025</a:t>
            </a:fld>
            <a:endParaRPr lang="en-US"/>
          </a:p>
        </p:txBody>
      </p:sp>
      <p:sp>
        <p:nvSpPr>
          <p:cNvPr id="3" name="Footer Placeholder 2"/>
          <p:cNvSpPr>
            <a:spLocks noGrp="1"/>
          </p:cNvSpPr>
          <p:nvPr>
            <p:ph type="ftr" sz="quarter" idx="3"/>
          </p:nvPr>
        </p:nvSpPr>
        <p:spPr>
          <a:xfrm>
            <a:off x="609601" y="6248207"/>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49" y="1280160"/>
            <a:ext cx="8553451"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6DC69BC-FEFE-4127-8280-3A990830796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1"/>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AAE3D24-5CBE-4452-8563-4E9ADEC0AFBF}" type="datetimeFigureOut">
              <a:rPr lang="en-US" smtClean="0">
                <a:solidFill>
                  <a:srgbClr val="37302A"/>
                </a:solidFill>
              </a:rPr>
              <a:pPr/>
              <a:t>1/13/2025</a:t>
            </a:fld>
            <a:endParaRPr lang="en-US">
              <a:solidFill>
                <a:srgbClr val="37302A"/>
              </a:solidFill>
            </a:endParaRPr>
          </a:p>
        </p:txBody>
      </p:sp>
      <p:sp>
        <p:nvSpPr>
          <p:cNvPr id="3" name="Footer Placeholder 2"/>
          <p:cNvSpPr>
            <a:spLocks noGrp="1"/>
          </p:cNvSpPr>
          <p:nvPr>
            <p:ph type="ftr" sz="quarter" idx="3"/>
          </p:nvPr>
        </p:nvSpPr>
        <p:spPr>
          <a:xfrm>
            <a:off x="609601" y="6248207"/>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37302A"/>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49" y="1280160"/>
            <a:ext cx="8553451"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6DC69BC-FEFE-4127-8280-3A990830796C}" type="slidenum">
              <a:rPr lang="en-US" smtClean="0"/>
              <a:pPr/>
              <a:t>‹#›</a:t>
            </a:fld>
            <a:endParaRPr lang="en-US"/>
          </a:p>
        </p:txBody>
      </p:sp>
    </p:spTree>
    <p:extLst>
      <p:ext uri="{BB962C8B-B14F-4D97-AF65-F5344CB8AC3E}">
        <p14:creationId xmlns:p14="http://schemas.microsoft.com/office/powerpoint/2010/main" val="22729737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stockphoto.com/ae/vector/meeting-people-logo-gm456049563-30710140"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www.youtube.com/watch?v=lX_XOnesuvI"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n-US" sz="12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endParaRPr kumimoji="0" lang="es-E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TextBox 7"/>
          <p:cNvSpPr txBox="1"/>
          <p:nvPr/>
        </p:nvSpPr>
        <p:spPr>
          <a:xfrm>
            <a:off x="117705" y="6096000"/>
            <a:ext cx="2015895" cy="369332"/>
          </a:xfrm>
          <a:prstGeom prst="rect">
            <a:avLst/>
          </a:prstGeom>
          <a:noFill/>
        </p:spPr>
        <p:txBody>
          <a:bodyPr wrap="square" rtlCol="0">
            <a:spAutoFit/>
          </a:bodyPr>
          <a:lstStyle/>
          <a:p>
            <a:pPr algn="ctr"/>
            <a:r>
              <a:rPr lang="en-US" dirty="0">
                <a:latin typeface="Baskerville Old Face" panose="02020602080505020303" pitchFamily="18" charset="0"/>
              </a:rPr>
              <a:t>January 2025	</a:t>
            </a:r>
          </a:p>
        </p:txBody>
      </p:sp>
      <p:sp>
        <p:nvSpPr>
          <p:cNvPr id="24" name="TextBox 23"/>
          <p:cNvSpPr txBox="1"/>
          <p:nvPr/>
        </p:nvSpPr>
        <p:spPr>
          <a:xfrm>
            <a:off x="2590800" y="6049833"/>
            <a:ext cx="5867400" cy="523220"/>
          </a:xfrm>
          <a:prstGeom prst="rect">
            <a:avLst/>
          </a:prstGeom>
          <a:noFill/>
        </p:spPr>
        <p:txBody>
          <a:bodyPr wrap="square" rtlCol="0">
            <a:spAutoFit/>
          </a:bodyPr>
          <a:lstStyle/>
          <a:p>
            <a:pPr algn="ctr"/>
            <a:r>
              <a:rPr lang="en-US" sz="2800" dirty="0">
                <a:latin typeface="Baskerville Old Face" panose="02020602080505020303" pitchFamily="18" charset="0"/>
              </a:rPr>
              <a:t>Immigration Institute of the Bay Area</a:t>
            </a:r>
          </a:p>
        </p:txBody>
      </p:sp>
      <p:sp>
        <p:nvSpPr>
          <p:cNvPr id="6" name="TextBox 5"/>
          <p:cNvSpPr txBox="1"/>
          <p:nvPr/>
        </p:nvSpPr>
        <p:spPr>
          <a:xfrm>
            <a:off x="228600" y="4335959"/>
            <a:ext cx="8686800" cy="769441"/>
          </a:xfrm>
          <a:prstGeom prst="rect">
            <a:avLst/>
          </a:prstGeom>
          <a:noFill/>
        </p:spPr>
        <p:txBody>
          <a:bodyPr wrap="square" rtlCol="0">
            <a:spAutoFit/>
          </a:bodyPr>
          <a:lstStyle/>
          <a:p>
            <a:pPr algn="ctr"/>
            <a:r>
              <a:rPr lang="en-US" sz="4400" dirty="0">
                <a:ln>
                  <a:solidFill>
                    <a:schemeClr val="accent1">
                      <a:lumMod val="60000"/>
                      <a:lumOff val="40000"/>
                    </a:schemeClr>
                  </a:solidFill>
                </a:ln>
                <a:solidFill>
                  <a:srgbClr val="FFC000"/>
                </a:solidFill>
                <a:latin typeface="Baskerville Old Face" panose="02020602080505020303" pitchFamily="18" charset="0"/>
              </a:rPr>
              <a:t>IMMIGRATION OVERVIEW</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5154" y="586448"/>
            <a:ext cx="2280711" cy="3299752"/>
          </a:xfrm>
          <a:prstGeom prst="rect">
            <a:avLst/>
          </a:prstGeom>
        </p:spPr>
      </p:pic>
    </p:spTree>
    <p:extLst>
      <p:ext uri="{BB962C8B-B14F-4D97-AF65-F5344CB8AC3E}">
        <p14:creationId xmlns:p14="http://schemas.microsoft.com/office/powerpoint/2010/main" val="581231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Rectangle 6"/>
          <p:cNvSpPr/>
          <p:nvPr/>
        </p:nvSpPr>
        <p:spPr>
          <a:xfrm>
            <a:off x="-76200" y="332232"/>
            <a:ext cx="9220200" cy="685800"/>
          </a:xfrm>
          <a:prstGeom prst="rect">
            <a:avLst/>
          </a:prstGeom>
          <a:solidFill>
            <a:srgbClr val="8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Immigration Institute of the Bay Area</a:t>
            </a:r>
          </a:p>
        </p:txBody>
      </p:sp>
      <p:sp>
        <p:nvSpPr>
          <p:cNvPr id="15" name="TextBox 14"/>
          <p:cNvSpPr txBox="1"/>
          <p:nvPr/>
        </p:nvSpPr>
        <p:spPr>
          <a:xfrm>
            <a:off x="612776" y="1828800"/>
            <a:ext cx="4492624" cy="5016758"/>
          </a:xfrm>
          <a:prstGeom prst="rect">
            <a:avLst/>
          </a:prstGeom>
          <a:noFill/>
        </p:spPr>
        <p:txBody>
          <a:bodyPr wrap="square" rtlCol="0">
            <a:spAutoFit/>
          </a:bodyPr>
          <a:lstStyle/>
          <a:p>
            <a:pPr lvl="0"/>
            <a:r>
              <a:rPr lang="en-US" sz="2000" b="1" dirty="0"/>
              <a:t>Citizens may petition for:</a:t>
            </a:r>
          </a:p>
          <a:p>
            <a:pPr marL="682625" lvl="0" indent="-217488">
              <a:buFont typeface="Wingdings" panose="05000000000000000000" pitchFamily="2" charset="2"/>
              <a:buChar char="§"/>
            </a:pPr>
            <a:r>
              <a:rPr lang="en-US" sz="2000" dirty="0"/>
              <a:t>Immediate Relatives (no wait list): Spouse, Children who are unmarried and under age 21, and  Parents (if the citizen is over age 21)</a:t>
            </a:r>
          </a:p>
          <a:p>
            <a:pPr marL="682625" lvl="0" indent="-217488">
              <a:buFont typeface="Wingdings" panose="05000000000000000000" pitchFamily="2" charset="2"/>
              <a:buChar char="§"/>
            </a:pPr>
            <a:r>
              <a:rPr lang="en-US" sz="2000" dirty="0"/>
              <a:t>Other Relatives: Married or unmarried sons and daughters of any age, Siblings </a:t>
            </a:r>
          </a:p>
          <a:p>
            <a:pPr marL="285750" lvl="0" indent="-285750">
              <a:buFont typeface="Wingdings" panose="05000000000000000000" pitchFamily="2" charset="2"/>
              <a:buChar char="§"/>
            </a:pPr>
            <a:endParaRPr lang="en-US" sz="2000" dirty="0"/>
          </a:p>
          <a:p>
            <a:pPr lvl="0"/>
            <a:r>
              <a:rPr lang="en-US" sz="2000" b="1" dirty="0"/>
              <a:t>Lawful Permanent Residents may petition for:</a:t>
            </a:r>
          </a:p>
          <a:p>
            <a:pPr marL="682625" lvl="0" indent="-233363">
              <a:buFont typeface="Wingdings" panose="05000000000000000000" pitchFamily="2" charset="2"/>
              <a:buChar char="§"/>
            </a:pPr>
            <a:r>
              <a:rPr lang="en-US" sz="2000" dirty="0"/>
              <a:t>Spouse</a:t>
            </a:r>
          </a:p>
          <a:p>
            <a:pPr marL="682625" lvl="0" indent="-233363">
              <a:buFont typeface="Wingdings" panose="05000000000000000000" pitchFamily="2" charset="2"/>
              <a:buChar char="§"/>
            </a:pPr>
            <a:r>
              <a:rPr lang="en-US" sz="2000" dirty="0"/>
              <a:t>Children under age 21 (unmarried)</a:t>
            </a:r>
          </a:p>
          <a:p>
            <a:pPr marL="682625" lvl="0" indent="-233363">
              <a:buFont typeface="Wingdings" panose="05000000000000000000" pitchFamily="2" charset="2"/>
              <a:buChar char="§"/>
            </a:pPr>
            <a:r>
              <a:rPr lang="en-US" sz="2000" dirty="0"/>
              <a:t>Son/Daughter over age 21 (unmarried)</a:t>
            </a:r>
          </a:p>
        </p:txBody>
      </p:sp>
      <p:sp>
        <p:nvSpPr>
          <p:cNvPr id="17" name="TextBox 16"/>
          <p:cNvSpPr txBox="1"/>
          <p:nvPr/>
        </p:nvSpPr>
        <p:spPr>
          <a:xfrm>
            <a:off x="1905000" y="1307068"/>
            <a:ext cx="5334000" cy="369332"/>
          </a:xfrm>
          <a:prstGeom prst="rect">
            <a:avLst/>
          </a:prstGeom>
          <a:noFill/>
        </p:spPr>
        <p:txBody>
          <a:bodyPr wrap="square" rtlCol="0">
            <a:spAutoFit/>
          </a:bodyPr>
          <a:lstStyle/>
          <a:p>
            <a:pPr lvl="0" algn="ctr"/>
            <a:r>
              <a:rPr lang="es-ES_tradnl" b="1" u="sng" dirty="0"/>
              <a:t>FAMILY PETITIONS</a:t>
            </a:r>
          </a:p>
        </p:txBody>
      </p:sp>
      <p:sp>
        <p:nvSpPr>
          <p:cNvPr id="2" name="AutoShape 2" descr="Image result for large family silhouet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large family silhouet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large family silhouett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9"/>
          <p:cNvSpPr>
            <a:spLocks noChangeArrowheads="1"/>
          </p:cNvSpPr>
          <p:nvPr/>
        </p:nvSpPr>
        <p:spPr bwMode="auto">
          <a:xfrm>
            <a:off x="0" y="0"/>
            <a:ext cx="2143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0"/>
          <p:cNvSpPr>
            <a:spLocks noChangeArrowheads="1"/>
          </p:cNvSpPr>
          <p:nvPr/>
        </p:nvSpPr>
        <p:spPr bwMode="auto">
          <a:xfrm>
            <a:off x="0" y="0"/>
            <a:ext cx="2143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4104" name="Picture 8" descr="Meeting people logo vector art illustration">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201821" y="2124074"/>
            <a:ext cx="3848100" cy="4048126"/>
          </a:xfrm>
          <a:prstGeom prst="rect">
            <a:avLst/>
          </a:prstGeom>
          <a:ln>
            <a:noFill/>
          </a:ln>
          <a:effectLst>
            <a:softEdge rad="393700"/>
          </a:effectLst>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0" y="499646"/>
            <a:ext cx="4477333" cy="338554"/>
          </a:xfrm>
          <a:prstGeom prst="rect">
            <a:avLst/>
          </a:prstGeom>
          <a:noFill/>
        </p:spPr>
        <p:txBody>
          <a:bodyPr wrap="square" rtlCol="0">
            <a:spAutoFit/>
          </a:bodyPr>
          <a:lstStyle/>
          <a:p>
            <a:pPr algn="ct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anose="02020602080505020303" pitchFamily="18" charset="0"/>
                <a:cs typeface="Arabic Typesetting" panose="03020402040406030203" pitchFamily="66" charset="-78"/>
              </a:rPr>
              <a:t>COMMON IMMIGRATION REMEDIES</a:t>
            </a:r>
          </a:p>
        </p:txBody>
      </p:sp>
    </p:spTree>
    <p:extLst>
      <p:ext uri="{BB962C8B-B14F-4D97-AF65-F5344CB8AC3E}">
        <p14:creationId xmlns:p14="http://schemas.microsoft.com/office/powerpoint/2010/main" val="1020722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Rectangle 6"/>
          <p:cNvSpPr/>
          <p:nvPr/>
        </p:nvSpPr>
        <p:spPr>
          <a:xfrm>
            <a:off x="-76200" y="332232"/>
            <a:ext cx="9220200" cy="685800"/>
          </a:xfrm>
          <a:prstGeom prst="rect">
            <a:avLst/>
          </a:prstGeom>
          <a:solidFill>
            <a:srgbClr val="8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Immigration Institute of the Bay Area</a:t>
            </a:r>
          </a:p>
        </p:txBody>
      </p:sp>
      <p:sp>
        <p:nvSpPr>
          <p:cNvPr id="2" name="TextBox 1"/>
          <p:cNvSpPr txBox="1"/>
          <p:nvPr/>
        </p:nvSpPr>
        <p:spPr>
          <a:xfrm>
            <a:off x="685800" y="2866072"/>
            <a:ext cx="3581400" cy="1569660"/>
          </a:xfrm>
          <a:prstGeom prst="rect">
            <a:avLst/>
          </a:prstGeom>
          <a:solidFill>
            <a:srgbClr val="FFFF99"/>
          </a:solidFill>
          <a:ln>
            <a:solidFill>
              <a:schemeClr val="accent1"/>
            </a:solidFill>
          </a:ln>
        </p:spPr>
        <p:txBody>
          <a:bodyPr wrap="square" rtlCol="0">
            <a:spAutoFit/>
          </a:bodyPr>
          <a:lstStyle/>
          <a:p>
            <a:pPr algn="ctr"/>
            <a:r>
              <a:rPr lang="en-US" b="1" u="sng" dirty="0"/>
              <a:t>Inside the U.S. (One or Two Steps)</a:t>
            </a:r>
          </a:p>
          <a:p>
            <a:pPr algn="ctr"/>
            <a:endParaRPr lang="en-US" sz="800" dirty="0"/>
          </a:p>
          <a:p>
            <a:pPr marL="285750" indent="-285750">
              <a:buFont typeface="Wingdings" panose="05000000000000000000" pitchFamily="2" charset="2"/>
              <a:buChar char="§"/>
            </a:pPr>
            <a:r>
              <a:rPr lang="en-US" dirty="0"/>
              <a:t>Family Petition</a:t>
            </a:r>
            <a:r>
              <a:rPr lang="es-ES_tradnl" dirty="0"/>
              <a:t> (I-130)</a:t>
            </a:r>
          </a:p>
          <a:p>
            <a:pPr marL="285750" indent="-285750">
              <a:buFont typeface="Wingdings" panose="05000000000000000000" pitchFamily="2" charset="2"/>
              <a:buChar char="§"/>
            </a:pPr>
            <a:r>
              <a:rPr lang="es-ES_tradnl" dirty="0" err="1"/>
              <a:t>Adjustment</a:t>
            </a:r>
            <a:r>
              <a:rPr lang="es-ES_tradnl" dirty="0"/>
              <a:t> of Status to </a:t>
            </a:r>
            <a:r>
              <a:rPr lang="es-ES_tradnl" dirty="0" err="1"/>
              <a:t>become</a:t>
            </a:r>
            <a:r>
              <a:rPr lang="es-ES_tradnl" dirty="0"/>
              <a:t> a </a:t>
            </a:r>
            <a:r>
              <a:rPr lang="es-ES_tradnl" dirty="0" err="1"/>
              <a:t>permanent</a:t>
            </a:r>
            <a:r>
              <a:rPr lang="es-ES_tradnl" dirty="0"/>
              <a:t> </a:t>
            </a:r>
            <a:r>
              <a:rPr lang="es-ES_tradnl" dirty="0" err="1"/>
              <a:t>resident</a:t>
            </a:r>
            <a:r>
              <a:rPr lang="es-ES_tradnl" dirty="0"/>
              <a:t> (I-485) </a:t>
            </a:r>
          </a:p>
          <a:p>
            <a:pPr marL="280988"/>
            <a:r>
              <a:rPr lang="es-ES_tradnl" sz="1600" i="1" dirty="0" err="1"/>
              <a:t>Must</a:t>
            </a:r>
            <a:r>
              <a:rPr lang="es-ES_tradnl" sz="1600" i="1" dirty="0"/>
              <a:t> be 245(a) </a:t>
            </a:r>
            <a:r>
              <a:rPr lang="es-ES_tradnl" sz="1600" i="1" dirty="0" err="1"/>
              <a:t>or</a:t>
            </a:r>
            <a:r>
              <a:rPr lang="es-ES_tradnl" sz="1600" i="1" dirty="0"/>
              <a:t> 245(i) </a:t>
            </a:r>
            <a:r>
              <a:rPr lang="es-ES_tradnl" sz="1600" i="1" dirty="0" err="1"/>
              <a:t>eligible</a:t>
            </a:r>
            <a:endParaRPr lang="en-US" sz="1600" i="1" dirty="0"/>
          </a:p>
        </p:txBody>
      </p:sp>
      <p:sp>
        <p:nvSpPr>
          <p:cNvPr id="17" name="TextBox 16"/>
          <p:cNvSpPr txBox="1"/>
          <p:nvPr/>
        </p:nvSpPr>
        <p:spPr>
          <a:xfrm>
            <a:off x="4876800" y="2866072"/>
            <a:ext cx="3581400" cy="2000548"/>
          </a:xfrm>
          <a:prstGeom prst="rect">
            <a:avLst/>
          </a:prstGeom>
          <a:solidFill>
            <a:srgbClr val="FFFF99"/>
          </a:solidFill>
          <a:ln>
            <a:solidFill>
              <a:schemeClr val="accent1"/>
            </a:solidFill>
          </a:ln>
        </p:spPr>
        <p:txBody>
          <a:bodyPr wrap="square" rtlCol="0">
            <a:spAutoFit/>
          </a:bodyPr>
          <a:lstStyle/>
          <a:p>
            <a:pPr algn="ctr"/>
            <a:r>
              <a:rPr lang="en-US" b="1" u="sng" dirty="0"/>
              <a:t>Outside the U.S. (Two Steps)</a:t>
            </a:r>
          </a:p>
          <a:p>
            <a:endParaRPr lang="en-US" sz="800" b="1" dirty="0"/>
          </a:p>
          <a:p>
            <a:r>
              <a:rPr lang="en-US" b="1" dirty="0"/>
              <a:t>Step 1 </a:t>
            </a:r>
            <a:r>
              <a:rPr lang="en-US" dirty="0"/>
              <a:t>– Family Petition</a:t>
            </a:r>
            <a:r>
              <a:rPr lang="es-ES_tradnl" dirty="0"/>
              <a:t> (I-130), can be done </a:t>
            </a:r>
            <a:r>
              <a:rPr lang="es-ES_tradnl" dirty="0" err="1"/>
              <a:t>inside</a:t>
            </a:r>
            <a:r>
              <a:rPr lang="es-ES_tradnl" dirty="0"/>
              <a:t> </a:t>
            </a:r>
            <a:r>
              <a:rPr lang="es-ES_tradnl" dirty="0" err="1"/>
              <a:t>the</a:t>
            </a:r>
            <a:r>
              <a:rPr lang="es-ES_tradnl" dirty="0"/>
              <a:t> U.S. I-601A </a:t>
            </a:r>
            <a:r>
              <a:rPr lang="es-ES_tradnl" dirty="0" err="1"/>
              <a:t>also</a:t>
            </a:r>
            <a:r>
              <a:rPr lang="es-ES_tradnl" dirty="0"/>
              <a:t> </a:t>
            </a:r>
            <a:r>
              <a:rPr lang="es-ES_tradnl" dirty="0" err="1"/>
              <a:t>before</a:t>
            </a:r>
            <a:r>
              <a:rPr lang="es-ES_tradnl" dirty="0"/>
              <a:t> </a:t>
            </a:r>
            <a:r>
              <a:rPr lang="es-ES_tradnl" dirty="0" err="1"/>
              <a:t>leaving</a:t>
            </a:r>
            <a:r>
              <a:rPr lang="es-ES_tradnl" dirty="0"/>
              <a:t> </a:t>
            </a:r>
            <a:r>
              <a:rPr lang="es-ES_tradnl" dirty="0" err="1"/>
              <a:t>the</a:t>
            </a:r>
            <a:r>
              <a:rPr lang="es-ES_tradnl" dirty="0"/>
              <a:t> U.S.  </a:t>
            </a:r>
          </a:p>
          <a:p>
            <a:endParaRPr lang="es-ES_tradnl" sz="800" dirty="0"/>
          </a:p>
          <a:p>
            <a:r>
              <a:rPr lang="es-ES_tradnl" b="1" dirty="0" err="1"/>
              <a:t>Step</a:t>
            </a:r>
            <a:r>
              <a:rPr lang="es-ES_tradnl" b="1" dirty="0"/>
              <a:t> 2 </a:t>
            </a:r>
            <a:r>
              <a:rPr lang="es-ES_tradnl" dirty="0"/>
              <a:t>– Consular </a:t>
            </a:r>
            <a:r>
              <a:rPr lang="es-ES_tradnl" dirty="0" err="1"/>
              <a:t>Processing</a:t>
            </a:r>
            <a:r>
              <a:rPr lang="es-ES_tradnl" dirty="0"/>
              <a:t>, </a:t>
            </a:r>
            <a:r>
              <a:rPr lang="es-ES_tradnl" dirty="0" err="1"/>
              <a:t>must</a:t>
            </a:r>
            <a:r>
              <a:rPr lang="es-ES_tradnl" dirty="0"/>
              <a:t> be done in country of </a:t>
            </a:r>
            <a:r>
              <a:rPr lang="es-ES_tradnl" dirty="0" err="1"/>
              <a:t>origin</a:t>
            </a:r>
            <a:endParaRPr lang="es-ES_tradnl" dirty="0"/>
          </a:p>
        </p:txBody>
      </p:sp>
      <p:sp>
        <p:nvSpPr>
          <p:cNvPr id="3" name="TextBox 2"/>
          <p:cNvSpPr txBox="1"/>
          <p:nvPr/>
        </p:nvSpPr>
        <p:spPr>
          <a:xfrm>
            <a:off x="457200" y="4876800"/>
            <a:ext cx="8229600" cy="1477328"/>
          </a:xfrm>
          <a:prstGeom prst="rect">
            <a:avLst/>
          </a:prstGeom>
          <a:noFill/>
        </p:spPr>
        <p:txBody>
          <a:bodyPr wrap="square" rtlCol="0">
            <a:spAutoFit/>
          </a:bodyPr>
          <a:lstStyle/>
          <a:p>
            <a:r>
              <a:rPr lang="en-US" b="1" dirty="0"/>
              <a:t>Common Problems with Family Applications:</a:t>
            </a:r>
          </a:p>
          <a:p>
            <a:pPr marL="512763" lvl="1" indent="-285750">
              <a:buFont typeface="Wingdings" panose="05000000000000000000" pitchFamily="2" charset="2"/>
              <a:buChar char="q"/>
            </a:pPr>
            <a:r>
              <a:rPr lang="es-ES_tradnl" dirty="0"/>
              <a:t>Long </a:t>
            </a:r>
            <a:r>
              <a:rPr lang="es-ES_tradnl" dirty="0" err="1"/>
              <a:t>waitlist</a:t>
            </a:r>
            <a:endParaRPr lang="es-ES_tradnl" dirty="0"/>
          </a:p>
          <a:p>
            <a:pPr marL="512763" lvl="1" indent="-285750">
              <a:buFont typeface="Wingdings" panose="05000000000000000000" pitchFamily="2" charset="2"/>
              <a:buChar char="q"/>
            </a:pPr>
            <a:r>
              <a:rPr lang="es-ES_tradnl" dirty="0" err="1"/>
              <a:t>If</a:t>
            </a:r>
            <a:r>
              <a:rPr lang="es-ES_tradnl" dirty="0"/>
              <a:t> </a:t>
            </a:r>
            <a:r>
              <a:rPr lang="es-ES_tradnl" dirty="0" err="1"/>
              <a:t>travel</a:t>
            </a:r>
            <a:r>
              <a:rPr lang="es-ES_tradnl" dirty="0"/>
              <a:t> to complete </a:t>
            </a:r>
            <a:r>
              <a:rPr lang="es-ES_tradnl" dirty="0" err="1"/>
              <a:t>the</a:t>
            </a:r>
            <a:r>
              <a:rPr lang="es-ES_tradnl" dirty="0"/>
              <a:t> </a:t>
            </a:r>
            <a:r>
              <a:rPr lang="es-ES_tradnl" dirty="0" err="1"/>
              <a:t>second</a:t>
            </a:r>
            <a:r>
              <a:rPr lang="es-ES_tradnl" dirty="0"/>
              <a:t> </a:t>
            </a:r>
            <a:r>
              <a:rPr lang="es-ES_tradnl" dirty="0" err="1"/>
              <a:t>step</a:t>
            </a:r>
            <a:r>
              <a:rPr lang="es-ES_tradnl" dirty="0"/>
              <a:t>, </a:t>
            </a:r>
            <a:r>
              <a:rPr lang="es-ES_tradnl" dirty="0" err="1"/>
              <a:t>might</a:t>
            </a:r>
            <a:r>
              <a:rPr lang="es-ES_tradnl" dirty="0"/>
              <a:t> </a:t>
            </a:r>
            <a:r>
              <a:rPr lang="es-ES_tradnl" dirty="0" err="1"/>
              <a:t>face</a:t>
            </a:r>
            <a:r>
              <a:rPr lang="es-ES_tradnl" dirty="0"/>
              <a:t> </a:t>
            </a:r>
            <a:r>
              <a:rPr lang="es-ES_tradnl" dirty="0" err="1"/>
              <a:t>bars</a:t>
            </a:r>
            <a:r>
              <a:rPr lang="es-ES_tradnl" dirty="0"/>
              <a:t> to re-</a:t>
            </a:r>
            <a:r>
              <a:rPr lang="es-ES_tradnl" dirty="0" err="1"/>
              <a:t>entry</a:t>
            </a:r>
            <a:endParaRPr lang="es-ES_tradnl" dirty="0"/>
          </a:p>
          <a:p>
            <a:pPr marL="969963" lvl="3" indent="-285750">
              <a:buFont typeface="Wingdings" panose="05000000000000000000" pitchFamily="2" charset="2"/>
              <a:buChar char="§"/>
            </a:pPr>
            <a:r>
              <a:rPr lang="es-ES_tradnl" dirty="0"/>
              <a:t>EX: Live in </a:t>
            </a:r>
            <a:r>
              <a:rPr lang="es-ES_tradnl" dirty="0" err="1"/>
              <a:t>the</a:t>
            </a:r>
            <a:r>
              <a:rPr lang="es-ES_tradnl" dirty="0"/>
              <a:t> U.S. more </a:t>
            </a:r>
            <a:r>
              <a:rPr lang="es-ES_tradnl" dirty="0" err="1"/>
              <a:t>than</a:t>
            </a:r>
            <a:r>
              <a:rPr lang="es-ES_tradnl" dirty="0"/>
              <a:t> 1 </a:t>
            </a:r>
            <a:r>
              <a:rPr lang="es-ES_tradnl" dirty="0" err="1"/>
              <a:t>year</a:t>
            </a:r>
            <a:r>
              <a:rPr lang="es-ES_tradnl" dirty="0"/>
              <a:t> </a:t>
            </a:r>
            <a:r>
              <a:rPr lang="es-ES_tradnl" dirty="0" err="1"/>
              <a:t>without</a:t>
            </a:r>
            <a:r>
              <a:rPr lang="es-ES_tradnl" dirty="0"/>
              <a:t> </a:t>
            </a:r>
            <a:r>
              <a:rPr lang="es-ES_tradnl" dirty="0" err="1"/>
              <a:t>lawful</a:t>
            </a:r>
            <a:r>
              <a:rPr lang="es-ES_tradnl" dirty="0"/>
              <a:t> status = 10 </a:t>
            </a:r>
            <a:r>
              <a:rPr lang="es-ES_tradnl" dirty="0" err="1"/>
              <a:t>year</a:t>
            </a:r>
            <a:r>
              <a:rPr lang="es-ES_tradnl" dirty="0"/>
              <a:t> bar</a:t>
            </a:r>
          </a:p>
          <a:p>
            <a:pPr marL="512763" lvl="1" indent="-285750">
              <a:buFont typeface="Wingdings" panose="05000000000000000000" pitchFamily="2" charset="2"/>
              <a:buChar char="q"/>
            </a:pPr>
            <a:r>
              <a:rPr lang="es-ES_tradnl" dirty="0" err="1"/>
              <a:t>Waivers</a:t>
            </a:r>
            <a:r>
              <a:rPr lang="es-ES_tradnl" dirty="0"/>
              <a:t> to </a:t>
            </a:r>
            <a:r>
              <a:rPr lang="es-ES_tradnl" dirty="0" err="1"/>
              <a:t>some</a:t>
            </a:r>
            <a:r>
              <a:rPr lang="es-ES_tradnl" dirty="0"/>
              <a:t> </a:t>
            </a:r>
            <a:r>
              <a:rPr lang="es-ES_tradnl" dirty="0" err="1"/>
              <a:t>bars</a:t>
            </a:r>
            <a:r>
              <a:rPr lang="es-ES_tradnl" dirty="0"/>
              <a:t> </a:t>
            </a:r>
            <a:r>
              <a:rPr lang="es-ES_tradnl" dirty="0" err="1"/>
              <a:t>for</a:t>
            </a:r>
            <a:r>
              <a:rPr lang="es-ES_tradnl" dirty="0"/>
              <a:t> re-</a:t>
            </a:r>
            <a:r>
              <a:rPr lang="es-ES_tradnl" dirty="0" err="1"/>
              <a:t>entry</a:t>
            </a:r>
            <a:r>
              <a:rPr lang="es-ES_tradnl" dirty="0"/>
              <a:t>, </a:t>
            </a:r>
            <a:r>
              <a:rPr lang="es-ES_tradnl" dirty="0" err="1"/>
              <a:t>but</a:t>
            </a:r>
            <a:r>
              <a:rPr lang="es-ES_tradnl" dirty="0"/>
              <a:t> </a:t>
            </a:r>
            <a:r>
              <a:rPr lang="es-ES_tradnl" dirty="0" err="1"/>
              <a:t>not</a:t>
            </a:r>
            <a:r>
              <a:rPr lang="es-ES_tradnl" dirty="0"/>
              <a:t> </a:t>
            </a:r>
            <a:r>
              <a:rPr lang="es-ES_tradnl" dirty="0" err="1"/>
              <a:t>everyone</a:t>
            </a:r>
            <a:r>
              <a:rPr lang="es-ES_tradnl" dirty="0"/>
              <a:t> </a:t>
            </a:r>
            <a:r>
              <a:rPr lang="es-ES_tradnl" dirty="0" err="1"/>
              <a:t>will</a:t>
            </a:r>
            <a:r>
              <a:rPr lang="es-ES_tradnl" dirty="0"/>
              <a:t> </a:t>
            </a:r>
            <a:r>
              <a:rPr lang="es-ES_tradnl" dirty="0" err="1"/>
              <a:t>qualify</a:t>
            </a:r>
            <a:endParaRPr lang="en-US" sz="1600" dirty="0"/>
          </a:p>
        </p:txBody>
      </p:sp>
      <p:cxnSp>
        <p:nvCxnSpPr>
          <p:cNvPr id="5" name="Straight Arrow Connector 4"/>
          <p:cNvCxnSpPr>
            <a:endCxn id="2" idx="0"/>
          </p:cNvCxnSpPr>
          <p:nvPr/>
        </p:nvCxnSpPr>
        <p:spPr>
          <a:xfrm flipH="1">
            <a:off x="2476500" y="2165866"/>
            <a:ext cx="2095500" cy="700206"/>
          </a:xfrm>
          <a:prstGeom prst="straightConnector1">
            <a:avLst/>
          </a:prstGeom>
          <a:ln w="38100">
            <a:solidFill>
              <a:schemeClr val="tx2">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572000" y="2165866"/>
            <a:ext cx="1967893" cy="700206"/>
          </a:xfrm>
          <a:prstGeom prst="straightConnector1">
            <a:avLst/>
          </a:prstGeom>
          <a:ln w="38100">
            <a:solidFill>
              <a:schemeClr val="tx2">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208534" y="1981200"/>
            <a:ext cx="6716266" cy="369332"/>
          </a:xfrm>
          <a:prstGeom prst="rect">
            <a:avLst/>
          </a:prstGeom>
          <a:solidFill>
            <a:srgbClr val="FFFF99"/>
          </a:solidFill>
          <a:ln w="12700">
            <a:solidFill>
              <a:schemeClr val="accent1"/>
            </a:solidFill>
          </a:ln>
        </p:spPr>
        <p:txBody>
          <a:bodyPr wrap="square" rtlCol="0">
            <a:spAutoFit/>
          </a:bodyPr>
          <a:lstStyle/>
          <a:p>
            <a:pPr algn="ctr"/>
            <a:r>
              <a:rPr lang="en-US" b="1" dirty="0"/>
              <a:t>Two Ways of Applying and Completing the Application Process</a:t>
            </a:r>
          </a:p>
        </p:txBody>
      </p:sp>
      <p:sp>
        <p:nvSpPr>
          <p:cNvPr id="21" name="TextBox 20"/>
          <p:cNvSpPr txBox="1"/>
          <p:nvPr/>
        </p:nvSpPr>
        <p:spPr>
          <a:xfrm>
            <a:off x="1905000" y="1307068"/>
            <a:ext cx="5334000" cy="369332"/>
          </a:xfrm>
          <a:prstGeom prst="rect">
            <a:avLst/>
          </a:prstGeom>
          <a:noFill/>
        </p:spPr>
        <p:txBody>
          <a:bodyPr wrap="square" rtlCol="0">
            <a:spAutoFit/>
          </a:bodyPr>
          <a:lstStyle/>
          <a:p>
            <a:pPr lvl="0" algn="ctr"/>
            <a:r>
              <a:rPr lang="es-ES_tradnl" b="1" u="sng" dirty="0"/>
              <a:t>FAMILY PETITIONS</a:t>
            </a:r>
          </a:p>
        </p:txBody>
      </p:sp>
      <p:sp>
        <p:nvSpPr>
          <p:cNvPr id="20" name="TextBox 19"/>
          <p:cNvSpPr txBox="1"/>
          <p:nvPr/>
        </p:nvSpPr>
        <p:spPr>
          <a:xfrm>
            <a:off x="0" y="499646"/>
            <a:ext cx="4477333" cy="338554"/>
          </a:xfrm>
          <a:prstGeom prst="rect">
            <a:avLst/>
          </a:prstGeom>
          <a:noFill/>
        </p:spPr>
        <p:txBody>
          <a:bodyPr wrap="square" rtlCol="0">
            <a:spAutoFit/>
          </a:bodyPr>
          <a:lstStyle/>
          <a:p>
            <a:pPr algn="ct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anose="02020602080505020303" pitchFamily="18" charset="0"/>
                <a:cs typeface="Arabic Typesetting" panose="03020402040406030203" pitchFamily="66" charset="-78"/>
              </a:rPr>
              <a:t>COMMON IMMIGRATION REMEDIES</a:t>
            </a:r>
          </a:p>
        </p:txBody>
      </p:sp>
    </p:spTree>
    <p:extLst>
      <p:ext uri="{BB962C8B-B14F-4D97-AF65-F5344CB8AC3E}">
        <p14:creationId xmlns:p14="http://schemas.microsoft.com/office/powerpoint/2010/main" val="2518703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332232"/>
            <a:ext cx="9220200" cy="685800"/>
          </a:xfrm>
          <a:prstGeom prst="rect">
            <a:avLst/>
          </a:prstGeom>
          <a:solidFill>
            <a:srgbClr val="8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Immigration Institute of the Bay Area</a:t>
            </a:r>
          </a:p>
        </p:txBody>
      </p:sp>
      <p:sp>
        <p:nvSpPr>
          <p:cNvPr id="2" name="AutoShape 2" descr="Image result for assistance for victims of cri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924806" y="1295400"/>
            <a:ext cx="7152393" cy="769441"/>
          </a:xfrm>
          <a:prstGeom prst="rect">
            <a:avLst/>
          </a:prstGeom>
          <a:noFill/>
        </p:spPr>
        <p:txBody>
          <a:bodyPr wrap="square" rtlCol="0">
            <a:spAutoFit/>
          </a:bodyPr>
          <a:lstStyle/>
          <a:p>
            <a:pPr lvl="0" algn="ctr"/>
            <a:r>
              <a:rPr lang="es-MX" b="1" dirty="0"/>
              <a:t> </a:t>
            </a:r>
            <a:r>
              <a:rPr lang="es-MX" sz="4400" b="1" dirty="0"/>
              <a:t>TPS</a:t>
            </a:r>
            <a:endParaRPr lang="es-MX" sz="4400" b="1" u="sng" cap="all" dirty="0"/>
          </a:p>
        </p:txBody>
      </p:sp>
      <p:sp>
        <p:nvSpPr>
          <p:cNvPr id="3" name="AutoShape 2" descr="Image result for DAC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0" y="499646"/>
            <a:ext cx="4477333" cy="338554"/>
          </a:xfrm>
          <a:prstGeom prst="rect">
            <a:avLst/>
          </a:prstGeom>
          <a:noFill/>
        </p:spPr>
        <p:txBody>
          <a:bodyPr wrap="square" rtlCol="0">
            <a:spAutoFit/>
          </a:bodyPr>
          <a:lstStyle/>
          <a:p>
            <a:pPr algn="ct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anose="02020602080505020303" pitchFamily="18" charset="0"/>
                <a:cs typeface="Arabic Typesetting" panose="03020402040406030203" pitchFamily="66" charset="-78"/>
              </a:rPr>
              <a:t>COMMON INMIGRATION REMEDIES</a:t>
            </a:r>
          </a:p>
        </p:txBody>
      </p:sp>
      <p:sp>
        <p:nvSpPr>
          <p:cNvPr id="4" name="Rectangle 3"/>
          <p:cNvSpPr/>
          <p:nvPr/>
        </p:nvSpPr>
        <p:spPr>
          <a:xfrm>
            <a:off x="886706" y="2209800"/>
            <a:ext cx="7419093" cy="2646878"/>
          </a:xfrm>
          <a:prstGeom prst="rect">
            <a:avLst/>
          </a:prstGeom>
        </p:spPr>
        <p:txBody>
          <a:bodyPr wrap="square">
            <a:spAutoFit/>
          </a:bodyPr>
          <a:lstStyle/>
          <a:p>
            <a:r>
              <a:rPr lang="en-US" sz="2800" dirty="0"/>
              <a:t>You can apply for TPS </a:t>
            </a:r>
            <a:r>
              <a:rPr lang="en-US" sz="2800" u="sng" dirty="0"/>
              <a:t>for the first time </a:t>
            </a:r>
            <a:r>
              <a:rPr lang="en-US" sz="2800" dirty="0"/>
              <a:t>now if you are from these countries:</a:t>
            </a:r>
          </a:p>
          <a:p>
            <a:endParaRPr lang="en-US" sz="2800" dirty="0"/>
          </a:p>
          <a:p>
            <a:endParaRPr lang="en-US" sz="2800" dirty="0"/>
          </a:p>
          <a:p>
            <a:endParaRPr lang="en-US" dirty="0"/>
          </a:p>
          <a:p>
            <a:endParaRPr lang="en-US" dirty="0"/>
          </a:p>
          <a:p>
            <a:endParaRPr lang="en-US" dirty="0"/>
          </a:p>
        </p:txBody>
      </p:sp>
      <p:sp>
        <p:nvSpPr>
          <p:cNvPr id="6" name="Rectangle 1"/>
          <p:cNvSpPr>
            <a:spLocks noChangeArrowheads="1"/>
          </p:cNvSpPr>
          <p:nvPr/>
        </p:nvSpPr>
        <p:spPr bwMode="auto">
          <a:xfrm>
            <a:off x="1142999" y="3352803"/>
            <a:ext cx="997527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Table 7">
            <a:extLst>
              <a:ext uri="{FF2B5EF4-FFF2-40B4-BE49-F238E27FC236}">
                <a16:creationId xmlns:a16="http://schemas.microsoft.com/office/drawing/2014/main" id="{6F66CFEE-DB43-CFC3-2991-82F61684036F}"/>
              </a:ext>
            </a:extLst>
          </p:cNvPr>
          <p:cNvGraphicFramePr>
            <a:graphicFrameLocks noGrp="1"/>
          </p:cNvGraphicFramePr>
          <p:nvPr>
            <p:extLst>
              <p:ext uri="{D42A27DB-BD31-4B8C-83A1-F6EECF244321}">
                <p14:modId xmlns:p14="http://schemas.microsoft.com/office/powerpoint/2010/main" val="57472663"/>
              </p:ext>
            </p:extLst>
          </p:nvPr>
        </p:nvGraphicFramePr>
        <p:xfrm>
          <a:off x="1447800" y="3733800"/>
          <a:ext cx="5937250" cy="2398522"/>
        </p:xfrm>
        <a:graphic>
          <a:graphicData uri="http://schemas.openxmlformats.org/drawingml/2006/table">
            <a:tbl>
              <a:tblPr firstRow="1" firstCol="1" bandRow="1">
                <a:tableStyleId>{5C22544A-7EE6-4342-B048-85BDC9FD1C3A}</a:tableStyleId>
              </a:tblPr>
              <a:tblGrid>
                <a:gridCol w="1978660">
                  <a:extLst>
                    <a:ext uri="{9D8B030D-6E8A-4147-A177-3AD203B41FA5}">
                      <a16:colId xmlns:a16="http://schemas.microsoft.com/office/drawing/2014/main" val="1916093795"/>
                    </a:ext>
                  </a:extLst>
                </a:gridCol>
                <a:gridCol w="1979295">
                  <a:extLst>
                    <a:ext uri="{9D8B030D-6E8A-4147-A177-3AD203B41FA5}">
                      <a16:colId xmlns:a16="http://schemas.microsoft.com/office/drawing/2014/main" val="622195737"/>
                    </a:ext>
                  </a:extLst>
                </a:gridCol>
                <a:gridCol w="1979295">
                  <a:extLst>
                    <a:ext uri="{9D8B030D-6E8A-4147-A177-3AD203B41FA5}">
                      <a16:colId xmlns:a16="http://schemas.microsoft.com/office/drawing/2014/main" val="1661094050"/>
                    </a:ext>
                  </a:extLst>
                </a:gridCol>
              </a:tblGrid>
              <a:tr h="0">
                <a:tc>
                  <a:txBody>
                    <a:bodyPr/>
                    <a:lstStyle/>
                    <a:p>
                      <a:pPr marL="0" marR="0">
                        <a:lnSpc>
                          <a:spcPct val="107000"/>
                        </a:lnSpc>
                        <a:spcBef>
                          <a:spcPts val="0"/>
                        </a:spcBef>
                        <a:spcAft>
                          <a:spcPts val="0"/>
                        </a:spcAft>
                      </a:pPr>
                      <a:r>
                        <a:rPr lang="en-US" sz="1100" dirty="0">
                          <a:effectLst/>
                        </a:rPr>
                        <a:t>NAME OF COUNTRY: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MUST</a:t>
                      </a:r>
                      <a:r>
                        <a:rPr lang="es-ES" sz="1100" baseline="0" dirty="0">
                          <a:effectLst/>
                          <a:latin typeface="Calibri" panose="020F0502020204030204" pitchFamily="34" charset="0"/>
                          <a:ea typeface="Calibri" panose="020F0502020204030204" pitchFamily="34" charset="0"/>
                          <a:cs typeface="Times New Roman" panose="02020603050405020304" pitchFamily="18" charset="0"/>
                        </a:rPr>
                        <a:t> HAVE ENTERED U.S. BY</a:t>
                      </a:r>
                      <a:r>
                        <a:rPr lang="es-ES" sz="1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APPLICATION DEADLINE:</a:t>
                      </a:r>
                    </a:p>
                  </a:txBody>
                  <a:tcPr marL="68580" marR="68580" marT="0" marB="0"/>
                </a:tc>
                <a:extLst>
                  <a:ext uri="{0D108BD9-81ED-4DB2-BD59-A6C34878D82A}">
                    <a16:rowId xmlns:a16="http://schemas.microsoft.com/office/drawing/2014/main" val="3147607986"/>
                  </a:ext>
                </a:extLst>
              </a:tr>
              <a:tr h="0">
                <a:tc>
                  <a:txBody>
                    <a:bodyPr/>
                    <a:lstStyle/>
                    <a:p>
                      <a:pPr marL="0" marR="0">
                        <a:lnSpc>
                          <a:spcPct val="107000"/>
                        </a:lnSpc>
                        <a:spcBef>
                          <a:spcPts val="0"/>
                        </a:spcBef>
                        <a:spcAft>
                          <a:spcPts val="0"/>
                        </a:spcAft>
                      </a:pPr>
                      <a:r>
                        <a:rPr lang="en-US" sz="1100">
                          <a:effectLst/>
                        </a:rPr>
                        <a:t>Afghanistan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09/20/2023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05/20/2025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5831369"/>
                  </a:ext>
                </a:extLst>
              </a:tr>
              <a:tr h="0">
                <a:tc>
                  <a:txBody>
                    <a:bodyPr/>
                    <a:lstStyle/>
                    <a:p>
                      <a:pPr marL="0" marR="0">
                        <a:lnSpc>
                          <a:spcPct val="107000"/>
                        </a:lnSpc>
                        <a:spcBef>
                          <a:spcPts val="0"/>
                        </a:spcBef>
                        <a:spcAft>
                          <a:spcPts val="0"/>
                        </a:spcAft>
                      </a:pPr>
                      <a:r>
                        <a:rPr lang="en-US" sz="1100" dirty="0">
                          <a:effectLst/>
                        </a:rPr>
                        <a:t>Myanmar (Burma)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03/21/2024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11/25/2025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3100070"/>
                  </a:ext>
                </a:extLst>
              </a:tr>
              <a:tr h="0">
                <a:tc>
                  <a:txBody>
                    <a:bodyPr/>
                    <a:lstStyle/>
                    <a:p>
                      <a:pPr marL="0" marR="0">
                        <a:lnSpc>
                          <a:spcPct val="107000"/>
                        </a:lnSpc>
                        <a:spcBef>
                          <a:spcPts val="0"/>
                        </a:spcBef>
                        <a:spcAft>
                          <a:spcPts val="0"/>
                        </a:spcAft>
                      </a:pPr>
                      <a:r>
                        <a:rPr lang="en-US" sz="1100" dirty="0">
                          <a:effectLst/>
                        </a:rPr>
                        <a:t>Cameroon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10/05/2023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06/07/2025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8690546"/>
                  </a:ext>
                </a:extLst>
              </a:tr>
              <a:tr h="0">
                <a:tc>
                  <a:txBody>
                    <a:bodyPr/>
                    <a:lstStyle/>
                    <a:p>
                      <a:pPr marL="0" marR="0">
                        <a:lnSpc>
                          <a:spcPct val="107000"/>
                        </a:lnSpc>
                        <a:spcBef>
                          <a:spcPts val="0"/>
                        </a:spcBef>
                        <a:spcAft>
                          <a:spcPts val="0"/>
                        </a:spcAft>
                      </a:pPr>
                      <a:r>
                        <a:rPr lang="en-US" sz="1100" dirty="0">
                          <a:effectLst/>
                        </a:rPr>
                        <a:t>Sudan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08/16/2023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04/19/2025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6240442"/>
                  </a:ext>
                </a:extLst>
              </a:tr>
              <a:tr h="0">
                <a:tc>
                  <a:txBody>
                    <a:bodyPr/>
                    <a:lstStyle/>
                    <a:p>
                      <a:pPr marL="0" marR="0">
                        <a:lnSpc>
                          <a:spcPct val="107000"/>
                        </a:lnSpc>
                        <a:spcBef>
                          <a:spcPts val="0"/>
                        </a:spcBef>
                        <a:spcAft>
                          <a:spcPts val="0"/>
                        </a:spcAft>
                      </a:pPr>
                      <a:r>
                        <a:rPr lang="en-US" sz="1100" dirty="0">
                          <a:effectLst/>
                        </a:rPr>
                        <a:t>Syria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01/25/2024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09/30/2025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7238350"/>
                  </a:ext>
                </a:extLst>
              </a:tr>
              <a:tr h="0">
                <a:tc>
                  <a:txBody>
                    <a:bodyPr/>
                    <a:lstStyle/>
                    <a:p>
                      <a:pPr marL="0" marR="0">
                        <a:lnSpc>
                          <a:spcPct val="107000"/>
                        </a:lnSpc>
                        <a:spcBef>
                          <a:spcPts val="0"/>
                        </a:spcBef>
                        <a:spcAft>
                          <a:spcPts val="0"/>
                        </a:spcAft>
                      </a:pPr>
                      <a:r>
                        <a:rPr lang="en-US" sz="1100" dirty="0">
                          <a:effectLst/>
                        </a:rPr>
                        <a:t>South Sudan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09/04/2023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05/03/2025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1787343"/>
                  </a:ext>
                </a:extLst>
              </a:tr>
              <a:tr h="0">
                <a:tc>
                  <a:txBody>
                    <a:bodyPr/>
                    <a:lstStyle/>
                    <a:p>
                      <a:pPr marL="0" marR="0">
                        <a:lnSpc>
                          <a:spcPct val="107000"/>
                        </a:lnSpc>
                        <a:spcBef>
                          <a:spcPts val="0"/>
                        </a:spcBef>
                        <a:spcAft>
                          <a:spcPts val="0"/>
                        </a:spcAft>
                      </a:pPr>
                      <a:r>
                        <a:rPr lang="en-US" sz="1100" dirty="0">
                          <a:effectLst/>
                        </a:rPr>
                        <a:t>Ukraine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08/16/2023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04/19/2025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2255068"/>
                  </a:ext>
                </a:extLst>
              </a:tr>
              <a:tr h="0">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Haiti</a:t>
                      </a: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06/03/2024</a:t>
                      </a: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02/03/2026</a:t>
                      </a:r>
                    </a:p>
                  </a:txBody>
                  <a:tcPr marL="68580" marR="68580" marT="0" marB="0"/>
                </a:tc>
                <a:extLst>
                  <a:ext uri="{0D108BD9-81ED-4DB2-BD59-A6C34878D82A}">
                    <a16:rowId xmlns:a16="http://schemas.microsoft.com/office/drawing/2014/main" val="223602607"/>
                  </a:ext>
                </a:extLst>
              </a:tr>
              <a:tr h="0">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Ethiopia</a:t>
                      </a: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04/11/2024</a:t>
                      </a: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12/12/2025</a:t>
                      </a:r>
                    </a:p>
                  </a:txBody>
                  <a:tcPr marL="68580" marR="68580" marT="0" marB="0"/>
                </a:tc>
                <a:extLst>
                  <a:ext uri="{0D108BD9-81ED-4DB2-BD59-A6C34878D82A}">
                    <a16:rowId xmlns:a16="http://schemas.microsoft.com/office/drawing/2014/main" val="2030320717"/>
                  </a:ext>
                </a:extLst>
              </a:tr>
              <a:tr h="0">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Somalia</a:t>
                      </a: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07/12/2024</a:t>
                      </a: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03/17/2026</a:t>
                      </a:r>
                    </a:p>
                  </a:txBody>
                  <a:tcPr marL="68580" marR="68580" marT="0" marB="0"/>
                </a:tc>
                <a:extLst>
                  <a:ext uri="{0D108BD9-81ED-4DB2-BD59-A6C34878D82A}">
                    <a16:rowId xmlns:a16="http://schemas.microsoft.com/office/drawing/2014/main" val="2457540512"/>
                  </a:ext>
                </a:extLst>
              </a:tr>
              <a:tr h="0">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Venezuela</a:t>
                      </a: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07/31/2023</a:t>
                      </a: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04/02/2025</a:t>
                      </a:r>
                    </a:p>
                  </a:txBody>
                  <a:tcPr marL="68580" marR="68580" marT="0" marB="0"/>
                </a:tc>
                <a:extLst>
                  <a:ext uri="{0D108BD9-81ED-4DB2-BD59-A6C34878D82A}">
                    <a16:rowId xmlns:a16="http://schemas.microsoft.com/office/drawing/2014/main" val="1981527546"/>
                  </a:ext>
                </a:extLst>
              </a:tr>
              <a:tr h="0">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Yemen</a:t>
                      </a: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07/02/2024</a:t>
                      </a: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03/03/2026</a:t>
                      </a:r>
                    </a:p>
                  </a:txBody>
                  <a:tcPr marL="68580" marR="68580" marT="0" marB="0"/>
                </a:tc>
                <a:extLst>
                  <a:ext uri="{0D108BD9-81ED-4DB2-BD59-A6C34878D82A}">
                    <a16:rowId xmlns:a16="http://schemas.microsoft.com/office/drawing/2014/main" val="434128466"/>
                  </a:ext>
                </a:extLst>
              </a:tr>
              <a:tr h="0">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Lebanon</a:t>
                      </a: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10/16/2024</a:t>
                      </a: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05/27/2026</a:t>
                      </a:r>
                    </a:p>
                  </a:txBody>
                  <a:tcPr marL="68580" marR="68580" marT="0" marB="0"/>
                </a:tc>
                <a:extLst>
                  <a:ext uri="{0D108BD9-81ED-4DB2-BD59-A6C34878D82A}">
                    <a16:rowId xmlns:a16="http://schemas.microsoft.com/office/drawing/2014/main" val="3983077098"/>
                  </a:ext>
                </a:extLst>
              </a:tr>
            </a:tbl>
          </a:graphicData>
        </a:graphic>
      </p:graphicFrame>
    </p:spTree>
    <p:extLst>
      <p:ext uri="{BB962C8B-B14F-4D97-AF65-F5344CB8AC3E}">
        <p14:creationId xmlns:p14="http://schemas.microsoft.com/office/powerpoint/2010/main" val="47208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332232"/>
            <a:ext cx="9220200" cy="685800"/>
          </a:xfrm>
          <a:prstGeom prst="rect">
            <a:avLst/>
          </a:prstGeom>
          <a:solidFill>
            <a:srgbClr val="8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Immigration Institute of the Bay Area</a:t>
            </a:r>
          </a:p>
        </p:txBody>
      </p:sp>
      <p:sp>
        <p:nvSpPr>
          <p:cNvPr id="2" name="AutoShape 2" descr="Image result for assistance for victims of cri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924806" y="1295400"/>
            <a:ext cx="7152393" cy="646331"/>
          </a:xfrm>
          <a:prstGeom prst="rect">
            <a:avLst/>
          </a:prstGeom>
          <a:noFill/>
        </p:spPr>
        <p:txBody>
          <a:bodyPr wrap="square" rtlCol="0">
            <a:spAutoFit/>
          </a:bodyPr>
          <a:lstStyle/>
          <a:p>
            <a:pPr lvl="0" algn="ctr"/>
            <a:r>
              <a:rPr lang="es-MX" b="1" dirty="0"/>
              <a:t> </a:t>
            </a:r>
            <a:r>
              <a:rPr lang="es-MX" b="1" dirty="0" err="1"/>
              <a:t>You</a:t>
            </a:r>
            <a:r>
              <a:rPr lang="es-MX" b="1" dirty="0"/>
              <a:t> can </a:t>
            </a:r>
            <a:r>
              <a:rPr lang="es-MX" b="1" u="sng" dirty="0" err="1"/>
              <a:t>renew</a:t>
            </a:r>
            <a:r>
              <a:rPr lang="es-MX" b="1" dirty="0"/>
              <a:t> </a:t>
            </a:r>
            <a:r>
              <a:rPr lang="es-MX" b="1" dirty="0" err="1"/>
              <a:t>your</a:t>
            </a:r>
            <a:r>
              <a:rPr lang="es-MX" b="1" dirty="0"/>
              <a:t> TPS </a:t>
            </a:r>
            <a:r>
              <a:rPr lang="es-MX" b="1" dirty="0" err="1"/>
              <a:t>now</a:t>
            </a:r>
            <a:r>
              <a:rPr lang="es-MX" b="1" dirty="0"/>
              <a:t> </a:t>
            </a:r>
            <a:r>
              <a:rPr lang="es-MX" b="1" dirty="0" err="1"/>
              <a:t>if</a:t>
            </a:r>
            <a:r>
              <a:rPr lang="es-MX" b="1" dirty="0"/>
              <a:t> </a:t>
            </a:r>
            <a:r>
              <a:rPr lang="es-MX" b="1" dirty="0" err="1"/>
              <a:t>you</a:t>
            </a:r>
            <a:r>
              <a:rPr lang="es-MX" b="1" dirty="0"/>
              <a:t> </a:t>
            </a:r>
            <a:r>
              <a:rPr lang="es-MX" b="1" dirty="0" err="1"/>
              <a:t>already</a:t>
            </a:r>
            <a:r>
              <a:rPr lang="es-MX" b="1" dirty="0"/>
              <a:t> </a:t>
            </a:r>
            <a:r>
              <a:rPr lang="es-MX" b="1" dirty="0" err="1"/>
              <a:t>have</a:t>
            </a:r>
            <a:r>
              <a:rPr lang="es-MX" b="1" dirty="0"/>
              <a:t> TPS </a:t>
            </a:r>
          </a:p>
          <a:p>
            <a:pPr lvl="0" algn="ctr"/>
            <a:r>
              <a:rPr lang="es-MX" b="1" dirty="0"/>
              <a:t>and are </a:t>
            </a:r>
            <a:r>
              <a:rPr lang="es-MX" b="1" dirty="0" err="1"/>
              <a:t>from</a:t>
            </a:r>
            <a:r>
              <a:rPr lang="es-MX" b="1" dirty="0"/>
              <a:t> </a:t>
            </a:r>
            <a:r>
              <a:rPr lang="es-MX" b="1" dirty="0" err="1"/>
              <a:t>one</a:t>
            </a:r>
            <a:r>
              <a:rPr lang="es-MX" b="1" dirty="0"/>
              <a:t> </a:t>
            </a:r>
            <a:r>
              <a:rPr lang="es-MX" b="1" dirty="0" err="1"/>
              <a:t>of</a:t>
            </a:r>
            <a:r>
              <a:rPr lang="es-MX" b="1" dirty="0"/>
              <a:t> </a:t>
            </a:r>
            <a:r>
              <a:rPr lang="es-MX" b="1" dirty="0" err="1"/>
              <a:t>these</a:t>
            </a:r>
            <a:r>
              <a:rPr lang="es-MX" b="1" dirty="0"/>
              <a:t> </a:t>
            </a:r>
            <a:r>
              <a:rPr lang="es-MX" b="1" dirty="0" err="1"/>
              <a:t>countries</a:t>
            </a:r>
            <a:r>
              <a:rPr lang="es-MX" b="1" dirty="0"/>
              <a:t>:   </a:t>
            </a:r>
            <a:endParaRPr lang="es-MX" sz="4400" b="1" u="sng" cap="all" dirty="0"/>
          </a:p>
        </p:txBody>
      </p:sp>
      <p:sp>
        <p:nvSpPr>
          <p:cNvPr id="3" name="AutoShape 2" descr="Image result for DAC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0" y="499646"/>
            <a:ext cx="4477333" cy="338554"/>
          </a:xfrm>
          <a:prstGeom prst="rect">
            <a:avLst/>
          </a:prstGeom>
          <a:noFill/>
        </p:spPr>
        <p:txBody>
          <a:bodyPr wrap="square" rtlCol="0">
            <a:spAutoFit/>
          </a:bodyPr>
          <a:lstStyle/>
          <a:p>
            <a:pPr algn="ct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anose="02020602080505020303" pitchFamily="18" charset="0"/>
                <a:cs typeface="Arabic Typesetting" panose="03020402040406030203" pitchFamily="66" charset="-78"/>
              </a:rPr>
              <a:t>COMMON INMIGRATION REMEDIES</a:t>
            </a:r>
          </a:p>
        </p:txBody>
      </p:sp>
      <p:sp>
        <p:nvSpPr>
          <p:cNvPr id="4" name="Rectangle 3"/>
          <p:cNvSpPr/>
          <p:nvPr/>
        </p:nvSpPr>
        <p:spPr>
          <a:xfrm>
            <a:off x="894614" y="1828800"/>
            <a:ext cx="6733294" cy="2585323"/>
          </a:xfrm>
          <a:prstGeom prst="rect">
            <a:avLst/>
          </a:prstGeom>
        </p:spPr>
        <p:txBody>
          <a:bodyPr wrap="square">
            <a:spAutoFit/>
          </a:bodyPr>
          <a:lstStyle/>
          <a:p>
            <a:pPr marL="342900" indent="-342900">
              <a:buFont typeface="Arial" panose="020B0604020202020204" pitchFamily="34" charset="0"/>
              <a:buChar char="•"/>
            </a:pPr>
            <a:endParaRPr lang="en-US" sz="2400" b="1" dirty="0"/>
          </a:p>
          <a:p>
            <a:endParaRPr lang="en-US" sz="2800" dirty="0"/>
          </a:p>
          <a:p>
            <a:endParaRPr lang="en-US" sz="2800" dirty="0"/>
          </a:p>
          <a:p>
            <a:endParaRPr lang="en-US" sz="2800" dirty="0"/>
          </a:p>
          <a:p>
            <a:endParaRPr lang="en-US" dirty="0"/>
          </a:p>
          <a:p>
            <a:endParaRPr lang="en-US" dirty="0"/>
          </a:p>
          <a:p>
            <a:endParaRPr lang="en-US" dirty="0"/>
          </a:p>
        </p:txBody>
      </p:sp>
      <p:graphicFrame>
        <p:nvGraphicFramePr>
          <p:cNvPr id="5" name="Table 4">
            <a:extLst>
              <a:ext uri="{FF2B5EF4-FFF2-40B4-BE49-F238E27FC236}">
                <a16:creationId xmlns:a16="http://schemas.microsoft.com/office/drawing/2014/main" id="{4CA5B167-8657-7A80-046F-BE3D9209A604}"/>
              </a:ext>
            </a:extLst>
          </p:cNvPr>
          <p:cNvGraphicFramePr>
            <a:graphicFrameLocks noGrp="1"/>
          </p:cNvGraphicFramePr>
          <p:nvPr>
            <p:extLst>
              <p:ext uri="{D42A27DB-BD31-4B8C-83A1-F6EECF244321}">
                <p14:modId xmlns:p14="http://schemas.microsoft.com/office/powerpoint/2010/main" val="3225847612"/>
              </p:ext>
            </p:extLst>
          </p:nvPr>
        </p:nvGraphicFramePr>
        <p:xfrm>
          <a:off x="2593022" y="3200400"/>
          <a:ext cx="3957955" cy="1371600"/>
        </p:xfrm>
        <a:graphic>
          <a:graphicData uri="http://schemas.openxmlformats.org/drawingml/2006/table">
            <a:tbl>
              <a:tblPr firstRow="1" firstCol="1" bandRow="1">
                <a:tableStyleId>{5C22544A-7EE6-4342-B048-85BDC9FD1C3A}</a:tableStyleId>
              </a:tblPr>
              <a:tblGrid>
                <a:gridCol w="1978660">
                  <a:extLst>
                    <a:ext uri="{9D8B030D-6E8A-4147-A177-3AD203B41FA5}">
                      <a16:colId xmlns:a16="http://schemas.microsoft.com/office/drawing/2014/main" val="1916093795"/>
                    </a:ext>
                  </a:extLst>
                </a:gridCol>
                <a:gridCol w="1979295">
                  <a:extLst>
                    <a:ext uri="{9D8B030D-6E8A-4147-A177-3AD203B41FA5}">
                      <a16:colId xmlns:a16="http://schemas.microsoft.com/office/drawing/2014/main" val="1661094050"/>
                    </a:ext>
                  </a:extLst>
                </a:gridCol>
              </a:tblGrid>
              <a:tr h="0">
                <a:tc>
                  <a:txBody>
                    <a:bodyPr/>
                    <a:lstStyle/>
                    <a:p>
                      <a:pPr marL="0" marR="0">
                        <a:lnSpc>
                          <a:spcPct val="107000"/>
                        </a:lnSpc>
                        <a:spcBef>
                          <a:spcPts val="0"/>
                        </a:spcBef>
                        <a:spcAft>
                          <a:spcPts val="0"/>
                        </a:spcAft>
                      </a:pPr>
                      <a:r>
                        <a:rPr lang="en-US" sz="1100" dirty="0">
                          <a:effectLst/>
                        </a:rPr>
                        <a:t>NAME OF COUNTRY: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APPLICATION DEADLINE:</a:t>
                      </a:r>
                    </a:p>
                  </a:txBody>
                  <a:tcPr marL="68580" marR="68580" marT="0" marB="0"/>
                </a:tc>
                <a:extLst>
                  <a:ext uri="{0D108BD9-81ED-4DB2-BD59-A6C34878D82A}">
                    <a16:rowId xmlns:a16="http://schemas.microsoft.com/office/drawing/2014/main" val="3147607986"/>
                  </a:ext>
                </a:extLst>
              </a:tr>
              <a:tr h="0">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El Salvador</a:t>
                      </a:r>
                    </a:p>
                  </a:txBody>
                  <a:tcPr marL="68580" marR="68580" marT="0" marB="0"/>
                </a:tc>
                <a:tc>
                  <a:txBody>
                    <a:bodyPr/>
                    <a:lstStyle/>
                    <a:p>
                      <a:pPr marL="0" marR="0">
                        <a:lnSpc>
                          <a:spcPct val="107000"/>
                        </a:lnSpc>
                        <a:spcBef>
                          <a:spcPts val="0"/>
                        </a:spcBef>
                        <a:spcAft>
                          <a:spcPts val="0"/>
                        </a:spcAft>
                      </a:pPr>
                      <a:r>
                        <a:rPr lang="en-US" sz="1100" dirty="0">
                          <a:effectLst/>
                        </a:rPr>
                        <a:t>03/18/2025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3100070"/>
                  </a:ext>
                </a:extLst>
              </a:tr>
              <a:tr h="0">
                <a:tc>
                  <a:txBody>
                    <a:bodyPr/>
                    <a:lstStyle/>
                    <a:p>
                      <a:pPr marL="0" marR="0">
                        <a:lnSpc>
                          <a:spcPct val="107000"/>
                        </a:lnSpc>
                        <a:spcBef>
                          <a:spcPts val="0"/>
                        </a:spcBef>
                        <a:spcAft>
                          <a:spcPts val="0"/>
                        </a:spcAft>
                      </a:pPr>
                      <a:r>
                        <a:rPr lang="en-US" sz="1100" dirty="0">
                          <a:effectLst/>
                        </a:rPr>
                        <a:t>Sudan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More information coming soon</a:t>
                      </a:r>
                    </a:p>
                  </a:txBody>
                  <a:tcPr marL="68580" marR="68580" marT="0" marB="0"/>
                </a:tc>
                <a:extLst>
                  <a:ext uri="{0D108BD9-81ED-4DB2-BD59-A6C34878D82A}">
                    <a16:rowId xmlns:a16="http://schemas.microsoft.com/office/drawing/2014/main" val="1926240442"/>
                  </a:ext>
                </a:extLst>
              </a:tr>
              <a:tr h="0">
                <a:tc>
                  <a:txBody>
                    <a:bodyPr/>
                    <a:lstStyle/>
                    <a:p>
                      <a:pPr marL="0" marR="0">
                        <a:lnSpc>
                          <a:spcPct val="107000"/>
                        </a:lnSpc>
                        <a:spcBef>
                          <a:spcPts val="0"/>
                        </a:spcBef>
                        <a:spcAft>
                          <a:spcPts val="0"/>
                        </a:spcAft>
                      </a:pPr>
                      <a:r>
                        <a:rPr lang="en-US" sz="1100" dirty="0">
                          <a:effectLst/>
                        </a:rPr>
                        <a:t>Ukraine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More information coming soon</a:t>
                      </a:r>
                    </a:p>
                  </a:txBody>
                  <a:tcPr marL="68580" marR="68580" marT="0" marB="0"/>
                </a:tc>
                <a:extLst>
                  <a:ext uri="{0D108BD9-81ED-4DB2-BD59-A6C34878D82A}">
                    <a16:rowId xmlns:a16="http://schemas.microsoft.com/office/drawing/2014/main" val="662255068"/>
                  </a:ext>
                </a:extLst>
              </a:tr>
              <a:tr h="0">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Venezuela</a:t>
                      </a: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More information coming soon</a:t>
                      </a:r>
                    </a:p>
                  </a:txBody>
                  <a:tcPr marL="68580" marR="68580" marT="0" marB="0"/>
                </a:tc>
                <a:extLst>
                  <a:ext uri="{0D108BD9-81ED-4DB2-BD59-A6C34878D82A}">
                    <a16:rowId xmlns:a16="http://schemas.microsoft.com/office/drawing/2014/main" val="1981527546"/>
                  </a:ext>
                </a:extLst>
              </a:tr>
              <a:tr h="0">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Honduras</a:t>
                      </a: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07/05/2025</a:t>
                      </a:r>
                    </a:p>
                  </a:txBody>
                  <a:tcPr marL="68580" marR="68580" marT="0" marB="0"/>
                </a:tc>
                <a:extLst>
                  <a:ext uri="{0D108BD9-81ED-4DB2-BD59-A6C34878D82A}">
                    <a16:rowId xmlns:a16="http://schemas.microsoft.com/office/drawing/2014/main" val="3759605230"/>
                  </a:ext>
                </a:extLst>
              </a:tr>
              <a:tr h="0">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Nepal</a:t>
                      </a: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06/24/2025</a:t>
                      </a:r>
                    </a:p>
                  </a:txBody>
                  <a:tcPr marL="68580" marR="68580" marT="0" marB="0"/>
                </a:tc>
                <a:extLst>
                  <a:ext uri="{0D108BD9-81ED-4DB2-BD59-A6C34878D82A}">
                    <a16:rowId xmlns:a16="http://schemas.microsoft.com/office/drawing/2014/main" val="2750441035"/>
                  </a:ext>
                </a:extLst>
              </a:tr>
              <a:tr h="0">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Nicaragua</a:t>
                      </a: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07/05/2025</a:t>
                      </a:r>
                    </a:p>
                  </a:txBody>
                  <a:tcPr marL="68580" marR="68580" marT="0" marB="0"/>
                </a:tc>
                <a:extLst>
                  <a:ext uri="{0D108BD9-81ED-4DB2-BD59-A6C34878D82A}">
                    <a16:rowId xmlns:a16="http://schemas.microsoft.com/office/drawing/2014/main" val="1523605361"/>
                  </a:ext>
                </a:extLst>
              </a:tr>
            </a:tbl>
          </a:graphicData>
        </a:graphic>
      </p:graphicFrame>
    </p:spTree>
    <p:extLst>
      <p:ext uri="{BB962C8B-B14F-4D97-AF65-F5344CB8AC3E}">
        <p14:creationId xmlns:p14="http://schemas.microsoft.com/office/powerpoint/2010/main" val="3594136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332232"/>
            <a:ext cx="9220200" cy="685800"/>
          </a:xfrm>
          <a:prstGeom prst="rect">
            <a:avLst/>
          </a:prstGeom>
          <a:solidFill>
            <a:srgbClr val="8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Immigration Institute of the Bay Area</a:t>
            </a:r>
          </a:p>
        </p:txBody>
      </p:sp>
      <p:sp>
        <p:nvSpPr>
          <p:cNvPr id="2" name="AutoShape 2" descr="Image result for assistance for victims of cri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990600" y="1307068"/>
            <a:ext cx="7105052" cy="646331"/>
          </a:xfrm>
          <a:prstGeom prst="rect">
            <a:avLst/>
          </a:prstGeom>
          <a:noFill/>
        </p:spPr>
        <p:txBody>
          <a:bodyPr wrap="square" rtlCol="0">
            <a:spAutoFit/>
          </a:bodyPr>
          <a:lstStyle/>
          <a:p>
            <a:pPr lvl="0" algn="ctr"/>
            <a:r>
              <a:rPr lang="es-ES" sz="3600" b="1" u="sng" cap="all" dirty="0"/>
              <a:t>TPS</a:t>
            </a:r>
            <a:r>
              <a:rPr lang="es-ES" b="1" u="sng" cap="all" dirty="0"/>
              <a:t> </a:t>
            </a:r>
            <a:endParaRPr lang="es-MX" b="1" u="sng" cap="all" dirty="0"/>
          </a:p>
        </p:txBody>
      </p:sp>
      <p:sp>
        <p:nvSpPr>
          <p:cNvPr id="3" name="AutoShape 2" descr="Image result for DAC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990600" y="2006560"/>
            <a:ext cx="7619999" cy="4893647"/>
          </a:xfrm>
          <a:prstGeom prst="rect">
            <a:avLst/>
          </a:prstGeom>
          <a:noFill/>
        </p:spPr>
        <p:txBody>
          <a:bodyPr wrap="square" rtlCol="0">
            <a:spAutoFit/>
          </a:bodyPr>
          <a:lstStyle/>
          <a:p>
            <a:r>
              <a:rPr lang="en-US" sz="2400" dirty="0"/>
              <a:t>TPS and DACA recipients may be able to be considered to have a lawful parole entry that could help them adjust their status and obtain permanent residency if they are the spouse, parent, or child (under 21) of a U.S. Citizen </a:t>
            </a:r>
            <a:r>
              <a:rPr lang="en-US" sz="2400" u="sng" dirty="0"/>
              <a:t>and</a:t>
            </a:r>
            <a:r>
              <a:rPr lang="en-US" sz="2400" dirty="0"/>
              <a:t> travel on advance parole.  If they are a parent of a U.S. Citizen, that child has to be over 21 in order to petition for them.  </a:t>
            </a:r>
          </a:p>
          <a:p>
            <a:endParaRPr lang="en-US" sz="2400" dirty="0"/>
          </a:p>
          <a:p>
            <a:r>
              <a:rPr lang="en-US" sz="2400" dirty="0"/>
              <a:t>If you have TPS or DACA and think this might help you, please come to a consultation to analyze your options and see if it is time for you to renew. </a:t>
            </a:r>
          </a:p>
          <a:p>
            <a:endParaRPr lang="en-US" sz="2400" dirty="0"/>
          </a:p>
          <a:p>
            <a:endParaRPr lang="en-US" sz="2400" dirty="0"/>
          </a:p>
        </p:txBody>
      </p:sp>
      <p:sp>
        <p:nvSpPr>
          <p:cNvPr id="13" name="TextBox 12"/>
          <p:cNvSpPr txBox="1"/>
          <p:nvPr/>
        </p:nvSpPr>
        <p:spPr>
          <a:xfrm>
            <a:off x="0" y="499646"/>
            <a:ext cx="4477333" cy="338554"/>
          </a:xfrm>
          <a:prstGeom prst="rect">
            <a:avLst/>
          </a:prstGeom>
          <a:noFill/>
        </p:spPr>
        <p:txBody>
          <a:bodyPr wrap="square" rtlCol="0">
            <a:spAutoFit/>
          </a:bodyPr>
          <a:lstStyle/>
          <a:p>
            <a:pPr algn="ct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anose="02020602080505020303" pitchFamily="18" charset="0"/>
                <a:cs typeface="Arabic Typesetting" panose="03020402040406030203" pitchFamily="66" charset="-78"/>
              </a:rPr>
              <a:t>COMMON INMIGRATION REMEDIES</a:t>
            </a:r>
          </a:p>
        </p:txBody>
      </p:sp>
    </p:spTree>
    <p:extLst>
      <p:ext uri="{BB962C8B-B14F-4D97-AF65-F5344CB8AC3E}">
        <p14:creationId xmlns:p14="http://schemas.microsoft.com/office/powerpoint/2010/main" val="2151978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Rectangle 6"/>
          <p:cNvSpPr/>
          <p:nvPr/>
        </p:nvSpPr>
        <p:spPr>
          <a:xfrm>
            <a:off x="-76200" y="332232"/>
            <a:ext cx="9220200" cy="685800"/>
          </a:xfrm>
          <a:prstGeom prst="rect">
            <a:avLst/>
          </a:prstGeom>
          <a:solidFill>
            <a:srgbClr val="8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Immigration Institute of the Bay Area</a:t>
            </a:r>
          </a:p>
        </p:txBody>
      </p:sp>
      <p:sp>
        <p:nvSpPr>
          <p:cNvPr id="17" name="TextBox 16"/>
          <p:cNvSpPr txBox="1"/>
          <p:nvPr/>
        </p:nvSpPr>
        <p:spPr>
          <a:xfrm>
            <a:off x="1905000" y="1307068"/>
            <a:ext cx="5334000" cy="369332"/>
          </a:xfrm>
          <a:prstGeom prst="rect">
            <a:avLst/>
          </a:prstGeom>
          <a:noFill/>
        </p:spPr>
        <p:txBody>
          <a:bodyPr wrap="square" rtlCol="0">
            <a:spAutoFit/>
          </a:bodyPr>
          <a:lstStyle/>
          <a:p>
            <a:pPr lvl="0" algn="ctr"/>
            <a:r>
              <a:rPr lang="es-ES_tradnl" b="1" u="sng" dirty="0"/>
              <a:t>PROTECTION FOR VICTIMS OF CRIME</a:t>
            </a:r>
          </a:p>
        </p:txBody>
      </p:sp>
      <p:sp>
        <p:nvSpPr>
          <p:cNvPr id="18" name="TextBox 17"/>
          <p:cNvSpPr txBox="1"/>
          <p:nvPr/>
        </p:nvSpPr>
        <p:spPr>
          <a:xfrm>
            <a:off x="457200" y="1905000"/>
            <a:ext cx="4495800" cy="4524315"/>
          </a:xfrm>
          <a:prstGeom prst="rect">
            <a:avLst/>
          </a:prstGeom>
          <a:noFill/>
        </p:spPr>
        <p:txBody>
          <a:bodyPr wrap="square" rtlCol="0">
            <a:spAutoFit/>
          </a:bodyPr>
          <a:lstStyle/>
          <a:p>
            <a:pPr lvl="0"/>
            <a:r>
              <a:rPr lang="es-ES_tradnl" b="1" u="sng" dirty="0"/>
              <a:t>VAWA:</a:t>
            </a:r>
            <a:endParaRPr lang="es-ES_tradnl" dirty="0"/>
          </a:p>
          <a:p>
            <a:pPr marL="285750" lvl="0" indent="-285750">
              <a:buFont typeface="Wingdings" panose="05000000000000000000" pitchFamily="2" charset="2"/>
              <a:buChar char="q"/>
            </a:pPr>
            <a:r>
              <a:rPr lang="es-ES_tradnl" dirty="0" err="1"/>
              <a:t>Self-petition</a:t>
            </a:r>
            <a:r>
              <a:rPr lang="es-ES_tradnl" dirty="0"/>
              <a:t> done </a:t>
            </a:r>
            <a:r>
              <a:rPr lang="es-ES_tradnl" dirty="0" err="1"/>
              <a:t>by</a:t>
            </a:r>
            <a:r>
              <a:rPr lang="es-ES_tradnl" dirty="0"/>
              <a:t> </a:t>
            </a:r>
            <a:r>
              <a:rPr lang="es-ES_tradnl" dirty="0" err="1"/>
              <a:t>spouse</a:t>
            </a:r>
            <a:r>
              <a:rPr lang="es-ES_tradnl" dirty="0"/>
              <a:t>,  </a:t>
            </a:r>
            <a:r>
              <a:rPr lang="es-ES_tradnl" dirty="0" err="1"/>
              <a:t>child</a:t>
            </a:r>
            <a:r>
              <a:rPr lang="es-ES_tradnl" dirty="0"/>
              <a:t>, </a:t>
            </a:r>
            <a:r>
              <a:rPr lang="es-ES_tradnl" dirty="0" err="1"/>
              <a:t>or</a:t>
            </a:r>
            <a:r>
              <a:rPr lang="es-ES_tradnl" dirty="0"/>
              <a:t> </a:t>
            </a:r>
            <a:r>
              <a:rPr lang="es-ES_tradnl" dirty="0" err="1"/>
              <a:t>parent</a:t>
            </a:r>
            <a:r>
              <a:rPr lang="es-ES_tradnl" dirty="0"/>
              <a:t> of </a:t>
            </a:r>
            <a:r>
              <a:rPr lang="es-ES_tradnl" dirty="0" err="1"/>
              <a:t>Abusive</a:t>
            </a:r>
            <a:r>
              <a:rPr lang="es-ES_tradnl" dirty="0"/>
              <a:t> </a:t>
            </a:r>
            <a:r>
              <a:rPr lang="es-ES_tradnl" dirty="0" err="1"/>
              <a:t>Permanent</a:t>
            </a:r>
            <a:r>
              <a:rPr lang="es-ES_tradnl" dirty="0"/>
              <a:t> </a:t>
            </a:r>
            <a:r>
              <a:rPr lang="es-ES_tradnl" dirty="0" err="1"/>
              <a:t>Resident</a:t>
            </a:r>
            <a:r>
              <a:rPr lang="es-ES_tradnl" dirty="0"/>
              <a:t> </a:t>
            </a:r>
            <a:r>
              <a:rPr lang="es-ES_tradnl" dirty="0" err="1"/>
              <a:t>or</a:t>
            </a:r>
            <a:r>
              <a:rPr lang="es-ES_tradnl" dirty="0"/>
              <a:t> </a:t>
            </a:r>
            <a:r>
              <a:rPr lang="es-ES_tradnl" dirty="0" err="1"/>
              <a:t>Citizen</a:t>
            </a:r>
            <a:r>
              <a:rPr lang="es-ES_tradnl" dirty="0"/>
              <a:t>. </a:t>
            </a:r>
            <a:r>
              <a:rPr lang="es-ES_tradnl" dirty="0" err="1"/>
              <a:t>Eligible</a:t>
            </a:r>
            <a:r>
              <a:rPr lang="es-ES_tradnl" dirty="0"/>
              <a:t> </a:t>
            </a:r>
            <a:r>
              <a:rPr lang="es-ES_tradnl" dirty="0" err="1"/>
              <a:t>for</a:t>
            </a:r>
            <a:r>
              <a:rPr lang="es-ES_tradnl" dirty="0"/>
              <a:t> </a:t>
            </a:r>
            <a:r>
              <a:rPr lang="es-ES_tradnl" dirty="0" err="1"/>
              <a:t>Lawful</a:t>
            </a:r>
            <a:r>
              <a:rPr lang="es-ES_tradnl" dirty="0"/>
              <a:t> </a:t>
            </a:r>
            <a:r>
              <a:rPr lang="es-ES_tradnl" dirty="0" err="1"/>
              <a:t>Permanent</a:t>
            </a:r>
            <a:r>
              <a:rPr lang="es-ES_tradnl" dirty="0"/>
              <a:t> </a:t>
            </a:r>
            <a:r>
              <a:rPr lang="es-ES_tradnl" dirty="0" err="1"/>
              <a:t>Residency</a:t>
            </a:r>
            <a:r>
              <a:rPr lang="es-ES_tradnl" dirty="0"/>
              <a:t>.</a:t>
            </a:r>
          </a:p>
          <a:p>
            <a:pPr marL="285750" lvl="0" indent="-285750">
              <a:buFont typeface="Wingdings" panose="05000000000000000000" pitchFamily="2" charset="2"/>
              <a:buChar char="q"/>
            </a:pPr>
            <a:endParaRPr lang="es-ES_tradnl" dirty="0"/>
          </a:p>
          <a:p>
            <a:pPr lvl="0"/>
            <a:r>
              <a:rPr lang="es-ES_tradnl" b="1" u="sng" dirty="0"/>
              <a:t>U-Visa: </a:t>
            </a:r>
          </a:p>
          <a:p>
            <a:pPr marL="285750" indent="-285750">
              <a:buFont typeface="Wingdings" panose="05000000000000000000" pitchFamily="2" charset="2"/>
              <a:buChar char="q"/>
            </a:pPr>
            <a:r>
              <a:rPr lang="es-ES_tradnl" dirty="0"/>
              <a:t>4 </a:t>
            </a:r>
            <a:r>
              <a:rPr lang="es-ES_tradnl" dirty="0" err="1"/>
              <a:t>year</a:t>
            </a:r>
            <a:r>
              <a:rPr lang="es-ES_tradnl" dirty="0"/>
              <a:t> </a:t>
            </a:r>
            <a:r>
              <a:rPr lang="es-ES_tradnl" dirty="0" err="1"/>
              <a:t>humanitarian</a:t>
            </a:r>
            <a:r>
              <a:rPr lang="es-ES_tradnl" dirty="0"/>
              <a:t> visa </a:t>
            </a:r>
            <a:r>
              <a:rPr lang="es-ES_tradnl" dirty="0" err="1"/>
              <a:t>for</a:t>
            </a:r>
            <a:r>
              <a:rPr lang="es-ES_tradnl" dirty="0"/>
              <a:t> </a:t>
            </a:r>
            <a:r>
              <a:rPr lang="es-ES_tradnl" dirty="0" err="1"/>
              <a:t>survivors</a:t>
            </a:r>
            <a:r>
              <a:rPr lang="es-ES_tradnl" dirty="0"/>
              <a:t> of a </a:t>
            </a:r>
            <a:r>
              <a:rPr lang="es-ES_tradnl" dirty="0" err="1"/>
              <a:t>qualifying</a:t>
            </a:r>
            <a:r>
              <a:rPr lang="es-ES_tradnl" dirty="0"/>
              <a:t> </a:t>
            </a:r>
            <a:r>
              <a:rPr lang="es-ES_tradnl" dirty="0" err="1"/>
              <a:t>crime</a:t>
            </a:r>
            <a:r>
              <a:rPr lang="es-ES_tradnl" dirty="0"/>
              <a:t>. </a:t>
            </a:r>
            <a:r>
              <a:rPr lang="es-ES_tradnl" dirty="0" err="1"/>
              <a:t>Must</a:t>
            </a:r>
            <a:r>
              <a:rPr lang="es-ES_tradnl" dirty="0"/>
              <a:t> </a:t>
            </a:r>
            <a:r>
              <a:rPr lang="es-ES_tradnl" dirty="0" err="1"/>
              <a:t>demonstrate</a:t>
            </a:r>
            <a:r>
              <a:rPr lang="es-ES_tradnl" dirty="0"/>
              <a:t> </a:t>
            </a:r>
            <a:r>
              <a:rPr lang="es-ES_tradnl" dirty="0" err="1"/>
              <a:t>that</a:t>
            </a:r>
            <a:r>
              <a:rPr lang="es-ES_tradnl" dirty="0"/>
              <a:t> </a:t>
            </a:r>
            <a:r>
              <a:rPr lang="es-ES_tradnl" dirty="0" err="1"/>
              <a:t>they</a:t>
            </a:r>
            <a:r>
              <a:rPr lang="es-ES_tradnl" dirty="0"/>
              <a:t> </a:t>
            </a:r>
            <a:r>
              <a:rPr lang="es-ES_tradnl" dirty="0" err="1"/>
              <a:t>assisted</a:t>
            </a:r>
            <a:r>
              <a:rPr lang="es-ES_tradnl" dirty="0"/>
              <a:t> </a:t>
            </a:r>
            <a:r>
              <a:rPr lang="es-ES_tradnl" dirty="0" err="1"/>
              <a:t>with</a:t>
            </a:r>
            <a:r>
              <a:rPr lang="es-ES_tradnl" dirty="0"/>
              <a:t> </a:t>
            </a:r>
            <a:r>
              <a:rPr lang="es-ES_tradnl" dirty="0" err="1"/>
              <a:t>investigation</a:t>
            </a:r>
            <a:r>
              <a:rPr lang="es-ES_tradnl" dirty="0"/>
              <a:t>. </a:t>
            </a:r>
            <a:r>
              <a:rPr lang="es-ES_tradnl" dirty="0" err="1"/>
              <a:t>Eligible</a:t>
            </a:r>
            <a:r>
              <a:rPr lang="es-ES_tradnl" dirty="0"/>
              <a:t> </a:t>
            </a:r>
            <a:r>
              <a:rPr lang="es-ES_tradnl" dirty="0" err="1"/>
              <a:t>for</a:t>
            </a:r>
            <a:r>
              <a:rPr lang="es-ES_tradnl" dirty="0"/>
              <a:t> </a:t>
            </a:r>
            <a:r>
              <a:rPr lang="es-ES_tradnl" dirty="0" err="1"/>
              <a:t>Lawful</a:t>
            </a:r>
            <a:r>
              <a:rPr lang="es-ES_tradnl" dirty="0"/>
              <a:t> </a:t>
            </a:r>
            <a:r>
              <a:rPr lang="es-ES_tradnl" dirty="0" err="1"/>
              <a:t>Permanent</a:t>
            </a:r>
            <a:r>
              <a:rPr lang="es-ES_tradnl" dirty="0"/>
              <a:t> </a:t>
            </a:r>
            <a:r>
              <a:rPr lang="es-ES_tradnl" dirty="0" err="1"/>
              <a:t>Residency</a:t>
            </a:r>
            <a:r>
              <a:rPr lang="es-ES_tradnl" dirty="0"/>
              <a:t> in </a:t>
            </a:r>
            <a:r>
              <a:rPr lang="es-ES_tradnl" dirty="0" err="1"/>
              <a:t>the</a:t>
            </a:r>
            <a:r>
              <a:rPr lang="es-ES_tradnl" dirty="0"/>
              <a:t> </a:t>
            </a:r>
            <a:r>
              <a:rPr lang="es-ES_tradnl" dirty="0" err="1"/>
              <a:t>future</a:t>
            </a:r>
            <a:r>
              <a:rPr lang="es-ES_tradnl" dirty="0"/>
              <a:t>.</a:t>
            </a:r>
          </a:p>
          <a:p>
            <a:endParaRPr lang="es-ES_tradnl" dirty="0"/>
          </a:p>
          <a:p>
            <a:r>
              <a:rPr lang="es-ES_tradnl" b="1" u="sng" dirty="0"/>
              <a:t>T-Visa:</a:t>
            </a:r>
          </a:p>
          <a:p>
            <a:pPr marL="285750" indent="-285750">
              <a:buFont typeface="Wingdings" panose="05000000000000000000" pitchFamily="2" charset="2"/>
              <a:buChar char="q"/>
            </a:pPr>
            <a:r>
              <a:rPr lang="es-ES_tradnl" dirty="0"/>
              <a:t>4 </a:t>
            </a:r>
            <a:r>
              <a:rPr lang="es-ES_tradnl" dirty="0" err="1"/>
              <a:t>year</a:t>
            </a:r>
            <a:r>
              <a:rPr lang="es-ES_tradnl" dirty="0"/>
              <a:t> </a:t>
            </a:r>
            <a:r>
              <a:rPr lang="es-ES_tradnl" dirty="0" err="1"/>
              <a:t>humanitarian</a:t>
            </a:r>
            <a:r>
              <a:rPr lang="es-ES_tradnl" dirty="0"/>
              <a:t> visa </a:t>
            </a:r>
            <a:r>
              <a:rPr lang="es-ES_tradnl" dirty="0" err="1"/>
              <a:t>for</a:t>
            </a:r>
            <a:r>
              <a:rPr lang="es-ES_tradnl" dirty="0"/>
              <a:t> </a:t>
            </a:r>
            <a:r>
              <a:rPr lang="es-ES_tradnl" dirty="0" err="1"/>
              <a:t>survivors</a:t>
            </a:r>
            <a:r>
              <a:rPr lang="es-ES_tradnl" dirty="0"/>
              <a:t> of human </a:t>
            </a:r>
            <a:r>
              <a:rPr lang="es-ES_tradnl" dirty="0" err="1"/>
              <a:t>trafficking</a:t>
            </a:r>
            <a:r>
              <a:rPr lang="es-ES_tradnl" dirty="0"/>
              <a:t>. </a:t>
            </a:r>
            <a:r>
              <a:rPr lang="es-ES_tradnl" dirty="0" err="1"/>
              <a:t>Eligible</a:t>
            </a:r>
            <a:r>
              <a:rPr lang="es-ES_tradnl" dirty="0"/>
              <a:t> </a:t>
            </a:r>
            <a:r>
              <a:rPr lang="es-ES_tradnl" dirty="0" err="1"/>
              <a:t>for</a:t>
            </a:r>
            <a:r>
              <a:rPr lang="es-ES_tradnl" dirty="0"/>
              <a:t> </a:t>
            </a:r>
            <a:r>
              <a:rPr lang="es-ES_tradnl" dirty="0" err="1"/>
              <a:t>Lawful</a:t>
            </a:r>
            <a:r>
              <a:rPr lang="es-ES_tradnl" dirty="0"/>
              <a:t> </a:t>
            </a:r>
            <a:r>
              <a:rPr lang="es-ES_tradnl" dirty="0" err="1"/>
              <a:t>Permanent</a:t>
            </a:r>
            <a:r>
              <a:rPr lang="es-ES_tradnl" dirty="0"/>
              <a:t> </a:t>
            </a:r>
            <a:r>
              <a:rPr lang="es-ES_tradnl" dirty="0" err="1"/>
              <a:t>Residency</a:t>
            </a:r>
            <a:r>
              <a:rPr lang="es-ES_tradnl" dirty="0"/>
              <a:t> in </a:t>
            </a:r>
            <a:r>
              <a:rPr lang="es-ES_tradnl" dirty="0" err="1"/>
              <a:t>the</a:t>
            </a:r>
            <a:r>
              <a:rPr lang="es-ES_tradnl" dirty="0"/>
              <a:t> </a:t>
            </a:r>
            <a:r>
              <a:rPr lang="es-ES_tradnl" dirty="0" err="1"/>
              <a:t>future</a:t>
            </a:r>
            <a:r>
              <a:rPr lang="es-ES_tradnl" dirty="0"/>
              <a:t>.</a:t>
            </a:r>
          </a:p>
        </p:txBody>
      </p:sp>
      <p:sp>
        <p:nvSpPr>
          <p:cNvPr id="21" name="TextBox 20"/>
          <p:cNvSpPr txBox="1"/>
          <p:nvPr/>
        </p:nvSpPr>
        <p:spPr>
          <a:xfrm>
            <a:off x="0" y="499646"/>
            <a:ext cx="4477333" cy="338554"/>
          </a:xfrm>
          <a:prstGeom prst="rect">
            <a:avLst/>
          </a:prstGeom>
          <a:noFill/>
        </p:spPr>
        <p:txBody>
          <a:bodyPr wrap="square" rtlCol="0">
            <a:spAutoFit/>
          </a:bodyPr>
          <a:lstStyle/>
          <a:p>
            <a:pPr algn="ct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anose="02020602080505020303" pitchFamily="18" charset="0"/>
                <a:cs typeface="Arabic Typesetting" panose="03020402040406030203" pitchFamily="66" charset="-78"/>
              </a:rPr>
              <a:t>COMMON IMMIGRATION REMEDIES</a:t>
            </a:r>
          </a:p>
        </p:txBody>
      </p:sp>
      <p:pic>
        <p:nvPicPr>
          <p:cNvPr id="8" name="Picture 4" descr="The National Domestic Violence Hot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6714" y="1904999"/>
            <a:ext cx="2667000" cy="1223682"/>
          </a:xfrm>
          <a:prstGeom prst="rect">
            <a:avLst/>
          </a:prstGeom>
          <a:solidFill>
            <a:schemeClr val="bg1"/>
          </a:solidFill>
        </p:spPr>
      </p:pic>
      <p:sp>
        <p:nvSpPr>
          <p:cNvPr id="9" name="Rectangle 5"/>
          <p:cNvSpPr>
            <a:spLocks noChangeArrowheads="1"/>
          </p:cNvSpPr>
          <p:nvPr/>
        </p:nvSpPr>
        <p:spPr bwMode="auto">
          <a:xfrm>
            <a:off x="8598659" y="2516840"/>
            <a:ext cx="24237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808080"/>
                </a:solidFill>
                <a:effectLst/>
                <a:latin typeface="inherit"/>
                <a:cs typeface="Arial" pitchFamily="34" charset="0"/>
              </a:rPr>
              <a:t>  </a:t>
            </a:r>
            <a:endParaRPr kumimoji="0" lang="en-US" altLang="en-US" sz="1200" b="0" i="0" u="none" strike="noStrike" cap="none" normalizeH="0" baseline="0" dirty="0">
              <a:ln>
                <a:noFill/>
              </a:ln>
              <a:solidFill>
                <a:srgbClr val="808080"/>
              </a:solidFill>
              <a:effectLst/>
              <a:latin typeface="inherit"/>
              <a:cs typeface="Arial" pitchFamily="34" charset="0"/>
            </a:endParaRPr>
          </a:p>
        </p:txBody>
      </p:sp>
      <p:sp>
        <p:nvSpPr>
          <p:cNvPr id="10" name="TextBox 9"/>
          <p:cNvSpPr txBox="1"/>
          <p:nvPr/>
        </p:nvSpPr>
        <p:spPr>
          <a:xfrm>
            <a:off x="5029200" y="3124200"/>
            <a:ext cx="3657600" cy="646331"/>
          </a:xfrm>
          <a:prstGeom prst="rect">
            <a:avLst/>
          </a:prstGeom>
          <a:noFill/>
        </p:spPr>
        <p:txBody>
          <a:bodyPr wrap="square" rtlCol="0">
            <a:spAutoFit/>
          </a:bodyPr>
          <a:lstStyle/>
          <a:p>
            <a:pPr lvl="0" algn="ctr"/>
            <a:r>
              <a:rPr lang="en-US" altLang="en-US" b="1" dirty="0">
                <a:solidFill>
                  <a:schemeClr val="accent5">
                    <a:lumMod val="50000"/>
                  </a:schemeClr>
                </a:solidFill>
                <a:latin typeface="Open Sans"/>
                <a:cs typeface="Arial" pitchFamily="34" charset="0"/>
              </a:rPr>
              <a:t>http://www.thehotline.org/</a:t>
            </a:r>
          </a:p>
          <a:p>
            <a:pPr lvl="0"/>
            <a:r>
              <a:rPr lang="en-US" altLang="en-US" b="1" dirty="0">
                <a:solidFill>
                  <a:schemeClr val="accent5">
                    <a:lumMod val="50000"/>
                  </a:schemeClr>
                </a:solidFill>
                <a:latin typeface="Open Sans"/>
                <a:cs typeface="Arial" pitchFamily="34" charset="0"/>
              </a:rPr>
              <a:t>1-800-799-7233 | 1-800-787-3224 </a:t>
            </a:r>
            <a:endParaRPr lang="en-US" altLang="en-US" dirty="0">
              <a:solidFill>
                <a:schemeClr val="accent5">
                  <a:lumMod val="50000"/>
                </a:schemeClr>
              </a:solidFill>
              <a:latin typeface="Arial" pitchFamily="34" charset="0"/>
              <a:cs typeface="Arial" pitchFamily="34" charset="0"/>
            </a:endParaRPr>
          </a:p>
        </p:txBody>
      </p:sp>
      <p:sp>
        <p:nvSpPr>
          <p:cNvPr id="11" name="TextBox 10"/>
          <p:cNvSpPr txBox="1"/>
          <p:nvPr/>
        </p:nvSpPr>
        <p:spPr>
          <a:xfrm>
            <a:off x="4971198" y="6172200"/>
            <a:ext cx="3657600" cy="369332"/>
          </a:xfrm>
          <a:prstGeom prst="rect">
            <a:avLst/>
          </a:prstGeom>
          <a:noFill/>
        </p:spPr>
        <p:txBody>
          <a:bodyPr wrap="square" rtlCol="0">
            <a:spAutoFit/>
          </a:bodyPr>
          <a:lstStyle/>
          <a:p>
            <a:pPr lvl="0" algn="ctr"/>
            <a:r>
              <a:rPr lang="en-US" altLang="en-US" b="1" dirty="0">
                <a:solidFill>
                  <a:schemeClr val="accent5">
                    <a:lumMod val="50000"/>
                  </a:schemeClr>
                </a:solidFill>
                <a:latin typeface="Open Sans"/>
                <a:cs typeface="Arial" pitchFamily="34" charset="0"/>
              </a:rPr>
              <a:t>https://polarisproject.org</a:t>
            </a:r>
          </a:p>
        </p:txBody>
      </p:sp>
      <p:pic>
        <p:nvPicPr>
          <p:cNvPr id="12" name="Picture 2" descr="Image result for polaris project human trafficking"/>
          <p:cNvPicPr>
            <a:picLocks noChangeAspect="1" noChangeArrowheads="1"/>
          </p:cNvPicPr>
          <p:nvPr/>
        </p:nvPicPr>
        <p:blipFill rotWithShape="1">
          <a:blip r:embed="rId4">
            <a:extLst>
              <a:ext uri="{28A0092B-C50C-407E-A947-70E740481C1C}">
                <a14:useLocalDpi xmlns:a14="http://schemas.microsoft.com/office/drawing/2010/main" val="0"/>
              </a:ext>
            </a:extLst>
          </a:blip>
          <a:srcRect l="628" t="51752" r="20174" b="5499"/>
          <a:stretch/>
        </p:blipFill>
        <p:spPr bwMode="auto">
          <a:xfrm>
            <a:off x="4800600" y="4800600"/>
            <a:ext cx="4206114" cy="1370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447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Rectangle 6"/>
          <p:cNvSpPr/>
          <p:nvPr/>
        </p:nvSpPr>
        <p:spPr>
          <a:xfrm>
            <a:off x="-76200" y="332232"/>
            <a:ext cx="9220200" cy="685800"/>
          </a:xfrm>
          <a:prstGeom prst="rect">
            <a:avLst/>
          </a:prstGeom>
          <a:solidFill>
            <a:srgbClr val="8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Immigration Institute of the Bay Area</a:t>
            </a:r>
          </a:p>
        </p:txBody>
      </p:sp>
      <p:sp>
        <p:nvSpPr>
          <p:cNvPr id="17" name="TextBox 16"/>
          <p:cNvSpPr txBox="1"/>
          <p:nvPr/>
        </p:nvSpPr>
        <p:spPr>
          <a:xfrm>
            <a:off x="1905000" y="1307068"/>
            <a:ext cx="5334000" cy="369332"/>
          </a:xfrm>
          <a:prstGeom prst="rect">
            <a:avLst/>
          </a:prstGeom>
          <a:noFill/>
        </p:spPr>
        <p:txBody>
          <a:bodyPr wrap="square" rtlCol="0">
            <a:spAutoFit/>
          </a:bodyPr>
          <a:lstStyle/>
          <a:p>
            <a:pPr lvl="0" algn="ctr"/>
            <a:r>
              <a:rPr lang="es-ES_tradnl" b="1" u="sng" dirty="0"/>
              <a:t>IF YOU HAVE BEEN A VICTIM OF A CRIME…</a:t>
            </a:r>
          </a:p>
        </p:txBody>
      </p:sp>
      <p:sp>
        <p:nvSpPr>
          <p:cNvPr id="18" name="TextBox 17"/>
          <p:cNvSpPr txBox="1"/>
          <p:nvPr/>
        </p:nvSpPr>
        <p:spPr>
          <a:xfrm>
            <a:off x="457200" y="1905000"/>
            <a:ext cx="4495800" cy="4801314"/>
          </a:xfrm>
          <a:prstGeom prst="rect">
            <a:avLst/>
          </a:prstGeom>
          <a:noFill/>
        </p:spPr>
        <p:txBody>
          <a:bodyPr wrap="square" rtlCol="0">
            <a:spAutoFit/>
          </a:bodyPr>
          <a:lstStyle/>
          <a:p>
            <a:pPr lvl="0"/>
            <a:r>
              <a:rPr lang="es-ES_tradnl" b="1" u="sng" dirty="0"/>
              <a:t>REPORT IT TO THE POLICE:</a:t>
            </a:r>
            <a:endParaRPr lang="es-ES_tradnl" dirty="0"/>
          </a:p>
          <a:p>
            <a:pPr marL="285750" lvl="0" indent="-285750">
              <a:buFont typeface="Wingdings" panose="05000000000000000000" pitchFamily="2" charset="2"/>
              <a:buChar char="q"/>
            </a:pPr>
            <a:r>
              <a:rPr lang="es-ES_tradnl" dirty="0" err="1"/>
              <a:t>Everyone</a:t>
            </a:r>
            <a:r>
              <a:rPr lang="es-ES_tradnl" dirty="0"/>
              <a:t> has </a:t>
            </a:r>
            <a:r>
              <a:rPr lang="es-ES_tradnl" dirty="0" err="1"/>
              <a:t>the</a:t>
            </a:r>
            <a:r>
              <a:rPr lang="es-ES_tradnl" dirty="0"/>
              <a:t> </a:t>
            </a:r>
            <a:r>
              <a:rPr lang="es-ES_tradnl" dirty="0" err="1"/>
              <a:t>right</a:t>
            </a:r>
            <a:r>
              <a:rPr lang="es-ES_tradnl" dirty="0"/>
              <a:t> to </a:t>
            </a:r>
            <a:r>
              <a:rPr lang="es-ES_tradnl" dirty="0" err="1"/>
              <a:t>make</a:t>
            </a:r>
            <a:r>
              <a:rPr lang="es-ES_tradnl" dirty="0"/>
              <a:t> a </a:t>
            </a:r>
            <a:r>
              <a:rPr lang="es-ES_tradnl" dirty="0" err="1"/>
              <a:t>police</a:t>
            </a:r>
            <a:r>
              <a:rPr lang="es-ES_tradnl" dirty="0"/>
              <a:t> </a:t>
            </a:r>
            <a:r>
              <a:rPr lang="es-ES_tradnl" dirty="0" err="1"/>
              <a:t>report</a:t>
            </a:r>
            <a:r>
              <a:rPr lang="es-ES_tradnl" dirty="0"/>
              <a:t> and </a:t>
            </a:r>
            <a:r>
              <a:rPr lang="es-ES_tradnl" dirty="0" err="1"/>
              <a:t>everyone</a:t>
            </a:r>
            <a:r>
              <a:rPr lang="es-ES_tradnl" dirty="0"/>
              <a:t> </a:t>
            </a:r>
            <a:r>
              <a:rPr lang="es-ES_tradnl" dirty="0" err="1"/>
              <a:t>is</a:t>
            </a:r>
            <a:r>
              <a:rPr lang="es-ES_tradnl" dirty="0"/>
              <a:t> </a:t>
            </a:r>
            <a:r>
              <a:rPr lang="es-ES_tradnl" dirty="0" err="1"/>
              <a:t>entitled</a:t>
            </a:r>
            <a:r>
              <a:rPr lang="es-ES_tradnl" dirty="0"/>
              <a:t> to </a:t>
            </a:r>
            <a:r>
              <a:rPr lang="es-ES_tradnl" dirty="0" err="1"/>
              <a:t>the</a:t>
            </a:r>
            <a:r>
              <a:rPr lang="es-ES_tradnl" dirty="0"/>
              <a:t> </a:t>
            </a:r>
            <a:r>
              <a:rPr lang="es-ES_tradnl" dirty="0" err="1"/>
              <a:t>same</a:t>
            </a:r>
            <a:r>
              <a:rPr lang="es-ES_tradnl" dirty="0"/>
              <a:t> </a:t>
            </a:r>
            <a:r>
              <a:rPr lang="es-ES_tradnl" dirty="0" err="1"/>
              <a:t>protection</a:t>
            </a:r>
            <a:r>
              <a:rPr lang="es-ES_tradnl" dirty="0"/>
              <a:t> </a:t>
            </a:r>
            <a:r>
              <a:rPr lang="es-ES_tradnl" dirty="0" err="1"/>
              <a:t>by</a:t>
            </a:r>
            <a:r>
              <a:rPr lang="es-ES_tradnl" dirty="0"/>
              <a:t> </a:t>
            </a:r>
            <a:r>
              <a:rPr lang="es-ES_tradnl" dirty="0" err="1"/>
              <a:t>the</a:t>
            </a:r>
            <a:r>
              <a:rPr lang="es-ES_tradnl" dirty="0"/>
              <a:t> </a:t>
            </a:r>
            <a:r>
              <a:rPr lang="es-ES_tradnl" dirty="0" err="1"/>
              <a:t>police</a:t>
            </a:r>
            <a:r>
              <a:rPr lang="es-ES_tradnl" dirty="0"/>
              <a:t> </a:t>
            </a:r>
            <a:r>
              <a:rPr lang="es-ES_tradnl" dirty="0" err="1"/>
              <a:t>regardless</a:t>
            </a:r>
            <a:r>
              <a:rPr lang="es-ES_tradnl" dirty="0"/>
              <a:t> of </a:t>
            </a:r>
            <a:r>
              <a:rPr lang="es-ES_tradnl" dirty="0" err="1"/>
              <a:t>immigration</a:t>
            </a:r>
            <a:r>
              <a:rPr lang="es-ES_tradnl" dirty="0"/>
              <a:t> status.  </a:t>
            </a:r>
          </a:p>
          <a:p>
            <a:pPr marL="285750" lvl="0" indent="-285750">
              <a:buFont typeface="Wingdings" panose="05000000000000000000" pitchFamily="2" charset="2"/>
              <a:buChar char="q"/>
            </a:pPr>
            <a:endParaRPr lang="es-ES_tradnl" dirty="0"/>
          </a:p>
          <a:p>
            <a:pPr lvl="0"/>
            <a:r>
              <a:rPr lang="es-ES_tradnl" b="1" u="sng" dirty="0"/>
              <a:t>COOPERATE WITH LAW ENFORCEMENT: </a:t>
            </a:r>
          </a:p>
          <a:p>
            <a:pPr marL="285750" indent="-285750">
              <a:buFont typeface="Wingdings" panose="05000000000000000000" pitchFamily="2" charset="2"/>
              <a:buChar char="q"/>
            </a:pPr>
            <a:r>
              <a:rPr lang="es-ES_tradnl" dirty="0"/>
              <a:t>A U visa </a:t>
            </a:r>
            <a:r>
              <a:rPr lang="es-ES_tradnl" dirty="0" err="1"/>
              <a:t>is</a:t>
            </a:r>
            <a:r>
              <a:rPr lang="es-ES_tradnl" dirty="0"/>
              <a:t> </a:t>
            </a:r>
            <a:r>
              <a:rPr lang="es-ES_tradnl" dirty="0" err="1"/>
              <a:t>an</a:t>
            </a:r>
            <a:r>
              <a:rPr lang="es-ES_tradnl" dirty="0"/>
              <a:t> </a:t>
            </a:r>
            <a:r>
              <a:rPr lang="es-ES_tradnl" dirty="0" err="1"/>
              <a:t>option</a:t>
            </a:r>
            <a:r>
              <a:rPr lang="es-ES_tradnl" dirty="0"/>
              <a:t> </a:t>
            </a:r>
            <a:r>
              <a:rPr lang="es-ES_tradnl" dirty="0" err="1"/>
              <a:t>for</a:t>
            </a:r>
            <a:r>
              <a:rPr lang="es-ES_tradnl" dirty="0"/>
              <a:t> </a:t>
            </a:r>
            <a:r>
              <a:rPr lang="es-ES_tradnl" dirty="0" err="1"/>
              <a:t>crime</a:t>
            </a:r>
            <a:r>
              <a:rPr lang="es-ES_tradnl" dirty="0"/>
              <a:t> </a:t>
            </a:r>
            <a:r>
              <a:rPr lang="es-ES_tradnl" dirty="0" err="1"/>
              <a:t>victims</a:t>
            </a:r>
            <a:r>
              <a:rPr lang="es-ES_tradnl" dirty="0"/>
              <a:t> </a:t>
            </a:r>
            <a:r>
              <a:rPr lang="es-ES_tradnl" dirty="0" err="1"/>
              <a:t>if</a:t>
            </a:r>
            <a:r>
              <a:rPr lang="es-ES_tradnl" dirty="0"/>
              <a:t> </a:t>
            </a:r>
            <a:r>
              <a:rPr lang="es-ES_tradnl" dirty="0" err="1"/>
              <a:t>they</a:t>
            </a:r>
            <a:r>
              <a:rPr lang="es-ES_tradnl" dirty="0"/>
              <a:t> </a:t>
            </a:r>
            <a:r>
              <a:rPr lang="es-ES_tradnl" dirty="0" err="1"/>
              <a:t>cooperate</a:t>
            </a:r>
            <a:r>
              <a:rPr lang="es-ES_tradnl" dirty="0"/>
              <a:t> </a:t>
            </a:r>
            <a:r>
              <a:rPr lang="es-ES_tradnl" dirty="0" err="1"/>
              <a:t>with</a:t>
            </a:r>
            <a:r>
              <a:rPr lang="es-ES_tradnl" dirty="0"/>
              <a:t> </a:t>
            </a:r>
            <a:r>
              <a:rPr lang="es-ES_tradnl" dirty="0" err="1"/>
              <a:t>the</a:t>
            </a:r>
            <a:r>
              <a:rPr lang="es-ES_tradnl" dirty="0"/>
              <a:t> pólice in </a:t>
            </a:r>
            <a:r>
              <a:rPr lang="es-ES_tradnl" dirty="0" err="1"/>
              <a:t>the</a:t>
            </a:r>
            <a:r>
              <a:rPr lang="es-ES_tradnl" dirty="0"/>
              <a:t> </a:t>
            </a:r>
            <a:r>
              <a:rPr lang="es-ES_tradnl" dirty="0" err="1"/>
              <a:t>investigation</a:t>
            </a:r>
            <a:r>
              <a:rPr lang="es-ES_tradnl" dirty="0"/>
              <a:t> (and </a:t>
            </a:r>
            <a:r>
              <a:rPr lang="es-ES_tradnl" dirty="0" err="1"/>
              <a:t>the</a:t>
            </a:r>
            <a:r>
              <a:rPr lang="es-ES_tradnl" dirty="0"/>
              <a:t> </a:t>
            </a:r>
            <a:r>
              <a:rPr lang="es-ES_tradnl" dirty="0" err="1"/>
              <a:t>district</a:t>
            </a:r>
            <a:r>
              <a:rPr lang="es-ES_tradnl" dirty="0"/>
              <a:t> </a:t>
            </a:r>
            <a:r>
              <a:rPr lang="es-ES_tradnl" dirty="0" err="1"/>
              <a:t>attorney</a:t>
            </a:r>
            <a:r>
              <a:rPr lang="es-ES_tradnl" dirty="0"/>
              <a:t> </a:t>
            </a:r>
            <a:r>
              <a:rPr lang="es-ES_tradnl" dirty="0" err="1"/>
              <a:t>if</a:t>
            </a:r>
            <a:r>
              <a:rPr lang="es-ES_tradnl" dirty="0"/>
              <a:t> </a:t>
            </a:r>
            <a:r>
              <a:rPr lang="es-ES_tradnl" dirty="0" err="1"/>
              <a:t>there</a:t>
            </a:r>
            <a:r>
              <a:rPr lang="es-ES_tradnl" dirty="0"/>
              <a:t> </a:t>
            </a:r>
            <a:r>
              <a:rPr lang="es-ES_tradnl" dirty="0" err="1"/>
              <a:t>is</a:t>
            </a:r>
            <a:r>
              <a:rPr lang="es-ES_tradnl" dirty="0"/>
              <a:t> a </a:t>
            </a:r>
            <a:r>
              <a:rPr lang="es-ES_tradnl" dirty="0" err="1"/>
              <a:t>prosecution</a:t>
            </a:r>
            <a:r>
              <a:rPr lang="es-ES_tradnl" dirty="0"/>
              <a:t>).</a:t>
            </a:r>
          </a:p>
          <a:p>
            <a:endParaRPr lang="es-ES_tradnl" dirty="0"/>
          </a:p>
          <a:p>
            <a:r>
              <a:rPr lang="es-ES_tradnl" b="1" u="sng" dirty="0"/>
              <a:t>GET HELP:</a:t>
            </a:r>
          </a:p>
          <a:p>
            <a:pPr marL="285750" indent="-285750">
              <a:buFont typeface="Wingdings" panose="05000000000000000000" pitchFamily="2" charset="2"/>
              <a:buChar char="q"/>
            </a:pPr>
            <a:r>
              <a:rPr lang="es-ES_tradnl" dirty="0" err="1"/>
              <a:t>Help</a:t>
            </a:r>
            <a:r>
              <a:rPr lang="es-ES_tradnl" dirty="0"/>
              <a:t> </a:t>
            </a:r>
            <a:r>
              <a:rPr lang="es-ES_tradnl" dirty="0" err="1"/>
              <a:t>is</a:t>
            </a:r>
            <a:r>
              <a:rPr lang="es-ES_tradnl" dirty="0"/>
              <a:t> </a:t>
            </a:r>
            <a:r>
              <a:rPr lang="es-ES_tradnl" dirty="0" err="1"/>
              <a:t>available</a:t>
            </a:r>
            <a:r>
              <a:rPr lang="es-ES_tradnl" dirty="0"/>
              <a:t> </a:t>
            </a:r>
            <a:r>
              <a:rPr lang="es-ES_tradnl" dirty="0" err="1"/>
              <a:t>from</a:t>
            </a:r>
            <a:r>
              <a:rPr lang="es-ES_tradnl" dirty="0"/>
              <a:t> </a:t>
            </a:r>
            <a:r>
              <a:rPr lang="es-ES_tradnl" dirty="0" err="1"/>
              <a:t>the</a:t>
            </a:r>
            <a:r>
              <a:rPr lang="es-ES_tradnl" dirty="0"/>
              <a:t> </a:t>
            </a:r>
            <a:r>
              <a:rPr lang="es-ES_tradnl" dirty="0" err="1"/>
              <a:t>Victim</a:t>
            </a:r>
            <a:r>
              <a:rPr lang="es-ES_tradnl" dirty="0"/>
              <a:t> </a:t>
            </a:r>
            <a:r>
              <a:rPr lang="es-ES_tradnl" dirty="0" err="1"/>
              <a:t>Witness</a:t>
            </a:r>
            <a:r>
              <a:rPr lang="es-ES_tradnl" dirty="0"/>
              <a:t> Office of </a:t>
            </a:r>
            <a:r>
              <a:rPr lang="es-ES_tradnl" dirty="0" err="1"/>
              <a:t>the</a:t>
            </a:r>
            <a:r>
              <a:rPr lang="es-ES_tradnl" dirty="0"/>
              <a:t> </a:t>
            </a:r>
            <a:r>
              <a:rPr lang="es-ES_tradnl" dirty="0" err="1"/>
              <a:t>District</a:t>
            </a:r>
            <a:r>
              <a:rPr lang="es-ES_tradnl" dirty="0"/>
              <a:t> </a:t>
            </a:r>
            <a:r>
              <a:rPr lang="es-ES_tradnl" dirty="0" err="1"/>
              <a:t>Attorney</a:t>
            </a:r>
            <a:r>
              <a:rPr lang="es-ES_tradnl" dirty="0"/>
              <a:t> and </a:t>
            </a:r>
            <a:r>
              <a:rPr lang="es-ES_tradnl" dirty="0" err="1"/>
              <a:t>from</a:t>
            </a:r>
            <a:r>
              <a:rPr lang="es-ES_tradnl" dirty="0"/>
              <a:t> </a:t>
            </a:r>
            <a:r>
              <a:rPr lang="es-ES_tradnl" dirty="0" err="1"/>
              <a:t>nonprofit</a:t>
            </a:r>
            <a:r>
              <a:rPr lang="es-ES_tradnl" dirty="0"/>
              <a:t> </a:t>
            </a:r>
            <a:r>
              <a:rPr lang="es-ES_tradnl" dirty="0" err="1"/>
              <a:t>domestic</a:t>
            </a:r>
            <a:r>
              <a:rPr lang="es-ES_tradnl" dirty="0"/>
              <a:t> </a:t>
            </a:r>
            <a:r>
              <a:rPr lang="es-ES_tradnl" dirty="0" err="1"/>
              <a:t>violence</a:t>
            </a:r>
            <a:r>
              <a:rPr lang="es-ES_tradnl" dirty="0"/>
              <a:t> agencies (</a:t>
            </a:r>
            <a:r>
              <a:rPr lang="es-ES_tradnl" dirty="0" err="1"/>
              <a:t>including</a:t>
            </a:r>
            <a:r>
              <a:rPr lang="es-ES_tradnl" dirty="0"/>
              <a:t> </a:t>
            </a:r>
            <a:r>
              <a:rPr lang="es-ES_tradnl" dirty="0" err="1"/>
              <a:t>therapy</a:t>
            </a:r>
            <a:r>
              <a:rPr lang="es-ES_tradnl" dirty="0"/>
              <a:t>, </a:t>
            </a:r>
            <a:r>
              <a:rPr lang="es-ES_tradnl" dirty="0" err="1"/>
              <a:t>housing</a:t>
            </a:r>
            <a:r>
              <a:rPr lang="es-ES_tradnl" dirty="0"/>
              <a:t>, and </a:t>
            </a:r>
            <a:r>
              <a:rPr lang="es-ES_tradnl" dirty="0" err="1"/>
              <a:t>support</a:t>
            </a:r>
            <a:r>
              <a:rPr lang="es-ES_tradnl" dirty="0"/>
              <a:t>).</a:t>
            </a:r>
          </a:p>
        </p:txBody>
      </p:sp>
      <p:sp>
        <p:nvSpPr>
          <p:cNvPr id="21" name="TextBox 20"/>
          <p:cNvSpPr txBox="1"/>
          <p:nvPr/>
        </p:nvSpPr>
        <p:spPr>
          <a:xfrm>
            <a:off x="0" y="499646"/>
            <a:ext cx="4477333" cy="338554"/>
          </a:xfrm>
          <a:prstGeom prst="rect">
            <a:avLst/>
          </a:prstGeom>
          <a:noFill/>
        </p:spPr>
        <p:txBody>
          <a:bodyPr wrap="square" rtlCol="0">
            <a:spAutoFit/>
          </a:bodyPr>
          <a:lstStyle/>
          <a:p>
            <a:pPr algn="ct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anose="02020602080505020303" pitchFamily="18" charset="0"/>
                <a:cs typeface="Arabic Typesetting" panose="03020402040406030203" pitchFamily="66" charset="-78"/>
              </a:rPr>
              <a:t>COMMON IMMIGRATION REMEDIES</a:t>
            </a:r>
          </a:p>
        </p:txBody>
      </p:sp>
      <p:pic>
        <p:nvPicPr>
          <p:cNvPr id="8" name="Picture 4" descr="The National Domestic Violence Hot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6714" y="1904999"/>
            <a:ext cx="2667000" cy="1223682"/>
          </a:xfrm>
          <a:prstGeom prst="rect">
            <a:avLst/>
          </a:prstGeom>
          <a:solidFill>
            <a:schemeClr val="bg1"/>
          </a:solidFill>
        </p:spPr>
      </p:pic>
      <p:sp>
        <p:nvSpPr>
          <p:cNvPr id="9" name="Rectangle 5"/>
          <p:cNvSpPr>
            <a:spLocks noChangeArrowheads="1"/>
          </p:cNvSpPr>
          <p:nvPr/>
        </p:nvSpPr>
        <p:spPr bwMode="auto">
          <a:xfrm>
            <a:off x="8598659" y="2516840"/>
            <a:ext cx="24237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808080"/>
                </a:solidFill>
                <a:effectLst/>
                <a:latin typeface="inherit"/>
                <a:cs typeface="Arial" pitchFamily="34" charset="0"/>
              </a:rPr>
              <a:t>  </a:t>
            </a:r>
            <a:endParaRPr kumimoji="0" lang="en-US" altLang="en-US" sz="1200" b="0" i="0" u="none" strike="noStrike" cap="none" normalizeH="0" baseline="0" dirty="0">
              <a:ln>
                <a:noFill/>
              </a:ln>
              <a:solidFill>
                <a:srgbClr val="808080"/>
              </a:solidFill>
              <a:effectLst/>
              <a:latin typeface="inherit"/>
              <a:cs typeface="Arial" pitchFamily="34" charset="0"/>
            </a:endParaRPr>
          </a:p>
        </p:txBody>
      </p:sp>
      <p:sp>
        <p:nvSpPr>
          <p:cNvPr id="10" name="TextBox 9"/>
          <p:cNvSpPr txBox="1"/>
          <p:nvPr/>
        </p:nvSpPr>
        <p:spPr>
          <a:xfrm>
            <a:off x="5029200" y="3124200"/>
            <a:ext cx="3657600" cy="646331"/>
          </a:xfrm>
          <a:prstGeom prst="rect">
            <a:avLst/>
          </a:prstGeom>
          <a:noFill/>
        </p:spPr>
        <p:txBody>
          <a:bodyPr wrap="square" rtlCol="0">
            <a:spAutoFit/>
          </a:bodyPr>
          <a:lstStyle/>
          <a:p>
            <a:pPr lvl="0" algn="ctr"/>
            <a:r>
              <a:rPr lang="en-US" altLang="en-US" b="1" dirty="0">
                <a:solidFill>
                  <a:schemeClr val="accent5">
                    <a:lumMod val="50000"/>
                  </a:schemeClr>
                </a:solidFill>
                <a:latin typeface="Open Sans"/>
                <a:cs typeface="Arial" pitchFamily="34" charset="0"/>
              </a:rPr>
              <a:t>http://www.thehotline.org/</a:t>
            </a:r>
          </a:p>
          <a:p>
            <a:pPr lvl="0"/>
            <a:r>
              <a:rPr lang="en-US" altLang="en-US" b="1" dirty="0">
                <a:solidFill>
                  <a:schemeClr val="accent5">
                    <a:lumMod val="50000"/>
                  </a:schemeClr>
                </a:solidFill>
                <a:latin typeface="Open Sans"/>
                <a:cs typeface="Arial" pitchFamily="34" charset="0"/>
              </a:rPr>
              <a:t>1-800-799-7233 | 1-800-787-3224 </a:t>
            </a:r>
            <a:endParaRPr lang="en-US" altLang="en-US" dirty="0">
              <a:solidFill>
                <a:schemeClr val="accent5">
                  <a:lumMod val="50000"/>
                </a:schemeClr>
              </a:solidFill>
              <a:latin typeface="Arial" pitchFamily="34" charset="0"/>
              <a:cs typeface="Arial" pitchFamily="34" charset="0"/>
            </a:endParaRPr>
          </a:p>
        </p:txBody>
      </p:sp>
      <p:sp>
        <p:nvSpPr>
          <p:cNvPr id="11" name="TextBox 10"/>
          <p:cNvSpPr txBox="1"/>
          <p:nvPr/>
        </p:nvSpPr>
        <p:spPr>
          <a:xfrm>
            <a:off x="4971198" y="6172200"/>
            <a:ext cx="3657600" cy="369332"/>
          </a:xfrm>
          <a:prstGeom prst="rect">
            <a:avLst/>
          </a:prstGeom>
          <a:noFill/>
        </p:spPr>
        <p:txBody>
          <a:bodyPr wrap="square" rtlCol="0">
            <a:spAutoFit/>
          </a:bodyPr>
          <a:lstStyle/>
          <a:p>
            <a:pPr lvl="0" algn="ctr"/>
            <a:r>
              <a:rPr lang="en-US" altLang="en-US" b="1" dirty="0">
                <a:solidFill>
                  <a:schemeClr val="accent5">
                    <a:lumMod val="50000"/>
                  </a:schemeClr>
                </a:solidFill>
                <a:latin typeface="Open Sans"/>
                <a:cs typeface="Arial" pitchFamily="34" charset="0"/>
              </a:rPr>
              <a:t>https://polarisproject.org</a:t>
            </a:r>
          </a:p>
        </p:txBody>
      </p:sp>
      <p:pic>
        <p:nvPicPr>
          <p:cNvPr id="12" name="Picture 2" descr="Image result for polaris project human trafficking"/>
          <p:cNvPicPr>
            <a:picLocks noChangeAspect="1" noChangeArrowheads="1"/>
          </p:cNvPicPr>
          <p:nvPr/>
        </p:nvPicPr>
        <p:blipFill rotWithShape="1">
          <a:blip r:embed="rId4">
            <a:extLst>
              <a:ext uri="{28A0092B-C50C-407E-A947-70E740481C1C}">
                <a14:useLocalDpi xmlns:a14="http://schemas.microsoft.com/office/drawing/2010/main" val="0"/>
              </a:ext>
            </a:extLst>
          </a:blip>
          <a:srcRect l="628" t="51752" r="20174" b="5499"/>
          <a:stretch/>
        </p:blipFill>
        <p:spPr bwMode="auto">
          <a:xfrm>
            <a:off x="5029200" y="4800600"/>
            <a:ext cx="3977514" cy="1370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929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Rectangle 6"/>
          <p:cNvSpPr/>
          <p:nvPr/>
        </p:nvSpPr>
        <p:spPr>
          <a:xfrm>
            <a:off x="-76200" y="332232"/>
            <a:ext cx="9220200" cy="685800"/>
          </a:xfrm>
          <a:prstGeom prst="rect">
            <a:avLst/>
          </a:prstGeom>
          <a:solidFill>
            <a:srgbClr val="8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Immigration Institute of the Bay Area</a:t>
            </a:r>
          </a:p>
        </p:txBody>
      </p:sp>
      <p:sp>
        <p:nvSpPr>
          <p:cNvPr id="2" name="AutoShape 2" descr="Image result for assistance for victims of cri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1905000" y="1307068"/>
            <a:ext cx="5334000" cy="369332"/>
          </a:xfrm>
          <a:prstGeom prst="rect">
            <a:avLst/>
          </a:prstGeom>
          <a:noFill/>
        </p:spPr>
        <p:txBody>
          <a:bodyPr wrap="square" rtlCol="0">
            <a:spAutoFit/>
          </a:bodyPr>
          <a:lstStyle/>
          <a:p>
            <a:pPr lvl="0" algn="ctr"/>
            <a:r>
              <a:rPr lang="es-ES_tradnl" b="1" u="sng" dirty="0"/>
              <a:t>OTHER OPTIONS</a:t>
            </a:r>
            <a:endParaRPr lang="es-ES_tradnl" b="1" dirty="0"/>
          </a:p>
        </p:txBody>
      </p:sp>
      <p:sp>
        <p:nvSpPr>
          <p:cNvPr id="19" name="TextBox 18"/>
          <p:cNvSpPr txBox="1"/>
          <p:nvPr/>
        </p:nvSpPr>
        <p:spPr>
          <a:xfrm>
            <a:off x="762000" y="1756889"/>
            <a:ext cx="8077200" cy="5570756"/>
          </a:xfrm>
          <a:prstGeom prst="rect">
            <a:avLst/>
          </a:prstGeom>
          <a:noFill/>
        </p:spPr>
        <p:txBody>
          <a:bodyPr wrap="square" rtlCol="0">
            <a:spAutoFit/>
          </a:bodyPr>
          <a:lstStyle/>
          <a:p>
            <a:pPr lvl="0"/>
            <a:r>
              <a:rPr lang="es-ES_tradnl" sz="1600" b="1" u="sng" dirty="0"/>
              <a:t>CANCELLATION OF REMOVAL:</a:t>
            </a:r>
          </a:p>
          <a:p>
            <a:r>
              <a:rPr lang="es-ES_tradnl" sz="1600" dirty="0" err="1"/>
              <a:t>Relief</a:t>
            </a:r>
            <a:r>
              <a:rPr lang="es-ES_tradnl" sz="1600" dirty="0"/>
              <a:t> </a:t>
            </a:r>
            <a:r>
              <a:rPr lang="es-ES_tradnl" sz="1600" dirty="0" err="1"/>
              <a:t>for</a:t>
            </a:r>
            <a:r>
              <a:rPr lang="es-ES_tradnl" sz="1600" dirty="0"/>
              <a:t> </a:t>
            </a:r>
            <a:r>
              <a:rPr lang="es-ES_tradnl" sz="1600" dirty="0" err="1"/>
              <a:t>individuals</a:t>
            </a:r>
            <a:r>
              <a:rPr lang="es-ES_tradnl" sz="1600" dirty="0"/>
              <a:t> </a:t>
            </a:r>
            <a:r>
              <a:rPr lang="es-ES_tradnl" sz="1600" dirty="0" err="1"/>
              <a:t>who</a:t>
            </a:r>
            <a:r>
              <a:rPr lang="es-ES_tradnl" sz="1600" dirty="0"/>
              <a:t> are in </a:t>
            </a:r>
            <a:r>
              <a:rPr lang="es-ES_tradnl" sz="1600" dirty="0" err="1"/>
              <a:t>removal</a:t>
            </a:r>
            <a:r>
              <a:rPr lang="es-ES_tradnl" sz="1600" dirty="0"/>
              <a:t> </a:t>
            </a:r>
            <a:r>
              <a:rPr lang="es-ES_tradnl" sz="1600" dirty="0" err="1"/>
              <a:t>proceedings</a:t>
            </a:r>
            <a:r>
              <a:rPr lang="es-ES_tradnl" sz="1600" dirty="0"/>
              <a:t> (</a:t>
            </a:r>
            <a:r>
              <a:rPr lang="es-ES_tradnl" sz="1600" dirty="0" err="1"/>
              <a:t>deportation</a:t>
            </a:r>
            <a:r>
              <a:rPr lang="es-ES_tradnl" sz="1600" dirty="0"/>
              <a:t>).</a:t>
            </a:r>
          </a:p>
          <a:p>
            <a:pPr marL="285750" indent="-285750">
              <a:buFont typeface="Wingdings" panose="05000000000000000000" pitchFamily="2" charset="2"/>
              <a:buChar char="q"/>
            </a:pPr>
            <a:r>
              <a:rPr lang="es-ES_tradnl" sz="1600" dirty="0" err="1"/>
              <a:t>Must</a:t>
            </a:r>
            <a:r>
              <a:rPr lang="es-ES_tradnl" sz="1600" dirty="0"/>
              <a:t> </a:t>
            </a:r>
            <a:r>
              <a:rPr lang="es-ES_tradnl" sz="1600" dirty="0" err="1"/>
              <a:t>have</a:t>
            </a:r>
            <a:r>
              <a:rPr lang="es-ES_tradnl" sz="1600" dirty="0"/>
              <a:t> </a:t>
            </a:r>
            <a:r>
              <a:rPr lang="es-ES_tradnl" sz="1600" dirty="0" err="1"/>
              <a:t>lived</a:t>
            </a:r>
            <a:r>
              <a:rPr lang="es-ES_tradnl" sz="1600" dirty="0"/>
              <a:t> </a:t>
            </a:r>
            <a:r>
              <a:rPr lang="es-ES_tradnl" sz="1600" dirty="0" err="1"/>
              <a:t>continuously</a:t>
            </a:r>
            <a:r>
              <a:rPr lang="es-ES_tradnl" sz="1600" dirty="0"/>
              <a:t> in </a:t>
            </a:r>
            <a:r>
              <a:rPr lang="es-ES_tradnl" sz="1600" dirty="0" err="1"/>
              <a:t>the</a:t>
            </a:r>
            <a:r>
              <a:rPr lang="es-ES_tradnl" sz="1600" dirty="0"/>
              <a:t> U.S. </a:t>
            </a:r>
            <a:r>
              <a:rPr lang="es-ES_tradnl" sz="1600" dirty="0" err="1"/>
              <a:t>for</a:t>
            </a:r>
            <a:r>
              <a:rPr lang="es-ES_tradnl" sz="1600" dirty="0"/>
              <a:t> 10 </a:t>
            </a:r>
            <a:r>
              <a:rPr lang="es-ES_tradnl" sz="1600" dirty="0" err="1"/>
              <a:t>years</a:t>
            </a:r>
            <a:endParaRPr lang="es-ES_tradnl" sz="1600" dirty="0"/>
          </a:p>
          <a:p>
            <a:pPr marL="285750" indent="-285750">
              <a:buFont typeface="Wingdings" panose="05000000000000000000" pitchFamily="2" charset="2"/>
              <a:buChar char="q"/>
            </a:pPr>
            <a:r>
              <a:rPr lang="es-ES_tradnl" sz="1600" dirty="0"/>
              <a:t>Show </a:t>
            </a:r>
            <a:r>
              <a:rPr lang="es-ES_tradnl" sz="1600" dirty="0" err="1"/>
              <a:t>good</a:t>
            </a:r>
            <a:r>
              <a:rPr lang="es-ES_tradnl" sz="1600" dirty="0"/>
              <a:t> moral </a:t>
            </a:r>
            <a:r>
              <a:rPr lang="es-ES_tradnl" sz="1600" dirty="0" err="1"/>
              <a:t>character</a:t>
            </a:r>
            <a:endParaRPr lang="es-ES_tradnl" sz="1600" dirty="0"/>
          </a:p>
          <a:p>
            <a:pPr marL="285750" indent="-285750">
              <a:buFont typeface="Wingdings" panose="05000000000000000000" pitchFamily="2" charset="2"/>
              <a:buChar char="q"/>
            </a:pPr>
            <a:r>
              <a:rPr lang="es-ES_tradnl" sz="1600" dirty="0" err="1"/>
              <a:t>Prove</a:t>
            </a:r>
            <a:r>
              <a:rPr lang="es-ES_tradnl" sz="1600" dirty="0"/>
              <a:t> “</a:t>
            </a:r>
            <a:r>
              <a:rPr lang="es-ES_tradnl" sz="1600" dirty="0" err="1"/>
              <a:t>exceptional</a:t>
            </a:r>
            <a:r>
              <a:rPr lang="es-ES_tradnl" sz="1600" dirty="0"/>
              <a:t> and </a:t>
            </a:r>
            <a:r>
              <a:rPr lang="es-ES_tradnl" sz="1600" dirty="0" err="1"/>
              <a:t>extremely</a:t>
            </a:r>
            <a:r>
              <a:rPr lang="es-ES_tradnl" sz="1600" dirty="0"/>
              <a:t> </a:t>
            </a:r>
            <a:r>
              <a:rPr lang="es-ES_tradnl" sz="1600" dirty="0" err="1"/>
              <a:t>unusual</a:t>
            </a:r>
            <a:r>
              <a:rPr lang="es-ES_tradnl" sz="1600" dirty="0"/>
              <a:t> </a:t>
            </a:r>
            <a:r>
              <a:rPr lang="es-ES_tradnl" sz="1600" dirty="0" err="1"/>
              <a:t>hardship</a:t>
            </a:r>
            <a:r>
              <a:rPr lang="es-ES_tradnl" sz="1600" dirty="0"/>
              <a:t>” to </a:t>
            </a:r>
            <a:r>
              <a:rPr lang="es-ES_tradnl" sz="1600" dirty="0" err="1"/>
              <a:t>spouse</a:t>
            </a:r>
            <a:r>
              <a:rPr lang="es-ES_tradnl" sz="1600" dirty="0"/>
              <a:t>, </a:t>
            </a:r>
            <a:r>
              <a:rPr lang="es-ES_tradnl" sz="1600" dirty="0" err="1"/>
              <a:t>child</a:t>
            </a:r>
            <a:r>
              <a:rPr lang="es-ES_tradnl" sz="1600" dirty="0"/>
              <a:t>, </a:t>
            </a:r>
            <a:r>
              <a:rPr lang="es-ES_tradnl" sz="1600" dirty="0" err="1"/>
              <a:t>or</a:t>
            </a:r>
            <a:r>
              <a:rPr lang="es-ES_tradnl" sz="1600" dirty="0"/>
              <a:t> </a:t>
            </a:r>
            <a:r>
              <a:rPr lang="es-ES_tradnl" sz="1600" dirty="0" err="1"/>
              <a:t>parent</a:t>
            </a:r>
            <a:r>
              <a:rPr lang="es-ES_tradnl" sz="1600" dirty="0"/>
              <a:t> </a:t>
            </a:r>
            <a:r>
              <a:rPr lang="es-ES_tradnl" sz="1600" dirty="0" err="1"/>
              <a:t>who</a:t>
            </a:r>
            <a:r>
              <a:rPr lang="es-ES_tradnl" sz="1600" dirty="0"/>
              <a:t> </a:t>
            </a:r>
            <a:r>
              <a:rPr lang="es-ES_tradnl" sz="1600" dirty="0" err="1"/>
              <a:t>is</a:t>
            </a:r>
            <a:r>
              <a:rPr lang="es-ES_tradnl" sz="1600" dirty="0"/>
              <a:t> USC </a:t>
            </a:r>
            <a:r>
              <a:rPr lang="es-ES_tradnl" sz="1600" dirty="0" err="1"/>
              <a:t>or</a:t>
            </a:r>
            <a:r>
              <a:rPr lang="es-ES_tradnl" sz="1600" dirty="0"/>
              <a:t> LPR</a:t>
            </a:r>
          </a:p>
          <a:p>
            <a:endParaRPr lang="es-ES_tradnl" sz="1600" dirty="0"/>
          </a:p>
          <a:p>
            <a:r>
              <a:rPr lang="es-ES_tradnl" sz="1600" b="1" u="sng" dirty="0"/>
              <a:t>ASYLUM:</a:t>
            </a:r>
          </a:p>
          <a:p>
            <a:r>
              <a:rPr lang="en-US" sz="1600" dirty="0"/>
              <a:t>Protection for those who fear return to their home country and are already in the U.S. or are seeking admission at a port of entry. Generally must submit the application within a year after entry even if still waiting for your court date.  Have to show fear of return to the home country on account of race, religion, nationality, political opinion, or membership in a particular social group.  Every case is different and it is important to consult with an attorney or accredited representative.  Can apply for permanent residence a year after asylum is granted.  </a:t>
            </a:r>
          </a:p>
          <a:p>
            <a:endParaRPr lang="es-ES_tradnl" sz="1600" b="1" u="sng" dirty="0"/>
          </a:p>
          <a:p>
            <a:r>
              <a:rPr lang="es-ES_tradnl" sz="1600" b="1" u="sng" dirty="0"/>
              <a:t>SPECIAL IMMIGRANT JUVENILE STATUS (SIJS)</a:t>
            </a:r>
          </a:p>
          <a:p>
            <a:pPr marL="285750" indent="-285750">
              <a:buFont typeface="Wingdings" panose="05000000000000000000" pitchFamily="2" charset="2"/>
              <a:buChar char="q"/>
            </a:pPr>
            <a:r>
              <a:rPr lang="es-ES_tradnl" sz="1600" dirty="0" err="1"/>
              <a:t>For</a:t>
            </a:r>
            <a:r>
              <a:rPr lang="es-ES_tradnl" sz="1600" dirty="0"/>
              <a:t> </a:t>
            </a:r>
            <a:r>
              <a:rPr lang="es-ES_tradnl" sz="1600" dirty="0" err="1"/>
              <a:t>unmarried</a:t>
            </a:r>
            <a:r>
              <a:rPr lang="es-ES_tradnl" sz="1600" dirty="0"/>
              <a:t> </a:t>
            </a:r>
            <a:r>
              <a:rPr lang="es-ES_tradnl" sz="1600" dirty="0" err="1"/>
              <a:t>children</a:t>
            </a:r>
            <a:r>
              <a:rPr lang="es-ES_tradnl" sz="1600" dirty="0"/>
              <a:t> </a:t>
            </a:r>
            <a:r>
              <a:rPr lang="es-ES_tradnl" sz="1600" dirty="0" err="1"/>
              <a:t>under</a:t>
            </a:r>
            <a:r>
              <a:rPr lang="es-ES_tradnl" sz="1600" dirty="0"/>
              <a:t> </a:t>
            </a:r>
            <a:r>
              <a:rPr lang="es-ES_tradnl" sz="1600" dirty="0" err="1"/>
              <a:t>age</a:t>
            </a:r>
            <a:r>
              <a:rPr lang="es-ES_tradnl" sz="1600" dirty="0"/>
              <a:t> 21who </a:t>
            </a:r>
            <a:r>
              <a:rPr lang="es-ES_tradnl" sz="1600" dirty="0" err="1"/>
              <a:t>have</a:t>
            </a:r>
            <a:r>
              <a:rPr lang="es-ES_tradnl" sz="1600" dirty="0"/>
              <a:t> </a:t>
            </a:r>
            <a:r>
              <a:rPr lang="es-ES_tradnl" sz="1600" dirty="0" err="1"/>
              <a:t>been</a:t>
            </a:r>
            <a:r>
              <a:rPr lang="es-ES_tradnl" sz="1600" dirty="0"/>
              <a:t> </a:t>
            </a:r>
            <a:r>
              <a:rPr lang="es-ES_tradnl" sz="1600" dirty="0" err="1"/>
              <a:t>declared</a:t>
            </a:r>
            <a:r>
              <a:rPr lang="es-ES_tradnl" sz="1600" dirty="0"/>
              <a:t> </a:t>
            </a:r>
            <a:r>
              <a:rPr lang="es-ES_tradnl" sz="1600" dirty="0" err="1"/>
              <a:t>dependent</a:t>
            </a:r>
            <a:r>
              <a:rPr lang="es-ES_tradnl" sz="1600" dirty="0"/>
              <a:t> </a:t>
            </a:r>
            <a:r>
              <a:rPr lang="es-ES_tradnl" sz="1600" dirty="0" err="1"/>
              <a:t>on</a:t>
            </a:r>
            <a:r>
              <a:rPr lang="es-ES_tradnl" sz="1600" dirty="0"/>
              <a:t> a </a:t>
            </a:r>
            <a:r>
              <a:rPr lang="es-ES_tradnl" sz="1600" dirty="0" err="1"/>
              <a:t>juvenile</a:t>
            </a:r>
            <a:r>
              <a:rPr lang="es-ES_tradnl" sz="1600" dirty="0"/>
              <a:t> </a:t>
            </a:r>
            <a:r>
              <a:rPr lang="es-ES_tradnl" sz="1600" dirty="0" err="1"/>
              <a:t>court</a:t>
            </a:r>
            <a:r>
              <a:rPr lang="es-ES_tradnl" sz="1600" dirty="0"/>
              <a:t> </a:t>
            </a:r>
            <a:r>
              <a:rPr lang="es-ES_tradnl" sz="1600" dirty="0" err="1"/>
              <a:t>or</a:t>
            </a:r>
            <a:r>
              <a:rPr lang="es-ES_tradnl" sz="1600" dirty="0"/>
              <a:t> placed in </a:t>
            </a:r>
            <a:r>
              <a:rPr lang="es-ES_tradnl" sz="1600" dirty="0" err="1"/>
              <a:t>custody</a:t>
            </a:r>
            <a:r>
              <a:rPr lang="es-ES_tradnl" sz="1600" dirty="0"/>
              <a:t> of individual </a:t>
            </a:r>
            <a:r>
              <a:rPr lang="es-ES_tradnl" sz="1600" dirty="0" err="1"/>
              <a:t>or</a:t>
            </a:r>
            <a:r>
              <a:rPr lang="es-ES_tradnl" sz="1600" dirty="0"/>
              <a:t> </a:t>
            </a:r>
            <a:r>
              <a:rPr lang="es-ES_tradnl" sz="1600" dirty="0" err="1"/>
              <a:t>entity</a:t>
            </a:r>
            <a:r>
              <a:rPr lang="es-ES_tradnl" sz="1600" dirty="0"/>
              <a:t> </a:t>
            </a:r>
            <a:r>
              <a:rPr lang="es-ES_tradnl" sz="1600" dirty="0" err="1"/>
              <a:t>appointed</a:t>
            </a:r>
            <a:r>
              <a:rPr lang="es-ES_tradnl" sz="1600" dirty="0"/>
              <a:t> </a:t>
            </a:r>
            <a:r>
              <a:rPr lang="es-ES_tradnl" sz="1600" dirty="0" err="1"/>
              <a:t>by</a:t>
            </a:r>
            <a:r>
              <a:rPr lang="es-ES_tradnl" sz="1600" dirty="0"/>
              <a:t> </a:t>
            </a:r>
            <a:r>
              <a:rPr lang="es-ES_tradnl" sz="1600" dirty="0" err="1"/>
              <a:t>court</a:t>
            </a:r>
            <a:endParaRPr lang="es-ES_tradnl" sz="1600" dirty="0"/>
          </a:p>
          <a:p>
            <a:pPr marL="285750" indent="-285750">
              <a:buFont typeface="Wingdings" panose="05000000000000000000" pitchFamily="2" charset="2"/>
              <a:buChar char="q"/>
            </a:pPr>
            <a:r>
              <a:rPr lang="es-ES_tradnl" sz="1600" dirty="0" err="1"/>
              <a:t>Must</a:t>
            </a:r>
            <a:r>
              <a:rPr lang="es-ES_tradnl" sz="1600" dirty="0"/>
              <a:t> show </a:t>
            </a:r>
            <a:r>
              <a:rPr lang="es-ES_tradnl" sz="1600" dirty="0" err="1"/>
              <a:t>that</a:t>
            </a:r>
            <a:r>
              <a:rPr lang="es-ES_tradnl" sz="1600" dirty="0"/>
              <a:t> </a:t>
            </a:r>
            <a:r>
              <a:rPr lang="es-ES_tradnl" sz="1600" dirty="0" err="1"/>
              <a:t>reunification</a:t>
            </a:r>
            <a:r>
              <a:rPr lang="es-ES_tradnl" sz="1600" dirty="0"/>
              <a:t> </a:t>
            </a:r>
            <a:r>
              <a:rPr lang="es-ES_tradnl" sz="1600" dirty="0" err="1"/>
              <a:t>with</a:t>
            </a:r>
            <a:r>
              <a:rPr lang="es-ES_tradnl" sz="1600" dirty="0"/>
              <a:t> </a:t>
            </a:r>
            <a:r>
              <a:rPr lang="es-ES_tradnl" sz="1600" dirty="0" err="1"/>
              <a:t>one</a:t>
            </a:r>
            <a:r>
              <a:rPr lang="es-ES_tradnl" sz="1600" dirty="0"/>
              <a:t> </a:t>
            </a:r>
            <a:r>
              <a:rPr lang="es-ES_tradnl" sz="1600" dirty="0" err="1"/>
              <a:t>or</a:t>
            </a:r>
            <a:r>
              <a:rPr lang="es-ES_tradnl" sz="1600" dirty="0"/>
              <a:t> </a:t>
            </a:r>
            <a:r>
              <a:rPr lang="es-ES_tradnl" sz="1600" dirty="0" err="1"/>
              <a:t>both</a:t>
            </a:r>
            <a:r>
              <a:rPr lang="es-ES_tradnl" sz="1600" dirty="0"/>
              <a:t> </a:t>
            </a:r>
            <a:r>
              <a:rPr lang="es-ES_tradnl" sz="1600" dirty="0" err="1"/>
              <a:t>parents</a:t>
            </a:r>
            <a:r>
              <a:rPr lang="es-ES_tradnl" sz="1600" dirty="0"/>
              <a:t> </a:t>
            </a:r>
            <a:r>
              <a:rPr lang="es-ES_tradnl" sz="1600" dirty="0" err="1"/>
              <a:t>is</a:t>
            </a:r>
            <a:r>
              <a:rPr lang="es-ES_tradnl" sz="1600" dirty="0"/>
              <a:t> </a:t>
            </a:r>
            <a:r>
              <a:rPr lang="es-ES_tradnl" sz="1600" dirty="0" err="1"/>
              <a:t>not</a:t>
            </a:r>
            <a:r>
              <a:rPr lang="es-ES_tradnl" sz="1600" dirty="0"/>
              <a:t> viable </a:t>
            </a:r>
            <a:r>
              <a:rPr lang="es-ES_tradnl" sz="1600" dirty="0" err="1"/>
              <a:t>due</a:t>
            </a:r>
            <a:r>
              <a:rPr lang="es-ES_tradnl" sz="1600" dirty="0"/>
              <a:t> to abuse, </a:t>
            </a:r>
            <a:r>
              <a:rPr lang="es-ES_tradnl" sz="1600" dirty="0" err="1"/>
              <a:t>neglect</a:t>
            </a:r>
            <a:r>
              <a:rPr lang="es-ES_tradnl" sz="1600" dirty="0"/>
              <a:t> </a:t>
            </a:r>
            <a:r>
              <a:rPr lang="es-ES_tradnl" sz="1600" dirty="0" err="1"/>
              <a:t>or</a:t>
            </a:r>
            <a:r>
              <a:rPr lang="es-ES_tradnl" sz="1600" dirty="0"/>
              <a:t> </a:t>
            </a:r>
            <a:r>
              <a:rPr lang="es-ES_tradnl" sz="1600" dirty="0" err="1"/>
              <a:t>abandonment</a:t>
            </a:r>
            <a:endParaRPr lang="es-ES_tradnl" sz="1600" dirty="0"/>
          </a:p>
          <a:p>
            <a:endParaRPr lang="es-ES_tradnl" b="1" u="sng" dirty="0"/>
          </a:p>
          <a:p>
            <a:endParaRPr lang="es-ES_tradnl" b="1" u="sng" dirty="0"/>
          </a:p>
        </p:txBody>
      </p:sp>
      <p:sp>
        <p:nvSpPr>
          <p:cNvPr id="17" name="TextBox 16"/>
          <p:cNvSpPr txBox="1"/>
          <p:nvPr/>
        </p:nvSpPr>
        <p:spPr>
          <a:xfrm>
            <a:off x="0" y="499646"/>
            <a:ext cx="4477333" cy="338554"/>
          </a:xfrm>
          <a:prstGeom prst="rect">
            <a:avLst/>
          </a:prstGeom>
          <a:noFill/>
        </p:spPr>
        <p:txBody>
          <a:bodyPr wrap="square" rtlCol="0">
            <a:spAutoFit/>
          </a:bodyPr>
          <a:lstStyle/>
          <a:p>
            <a:pPr algn="ct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anose="02020602080505020303" pitchFamily="18" charset="0"/>
                <a:cs typeface="Arabic Typesetting" panose="03020402040406030203" pitchFamily="66" charset="-78"/>
              </a:rPr>
              <a:t>COMMON IMMIGRATION REMEDIES</a:t>
            </a:r>
          </a:p>
        </p:txBody>
      </p:sp>
    </p:spTree>
    <p:extLst>
      <p:ext uri="{BB962C8B-B14F-4D97-AF65-F5344CB8AC3E}">
        <p14:creationId xmlns:p14="http://schemas.microsoft.com/office/powerpoint/2010/main" val="4228792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7" name="Rectangle 6"/>
          <p:cNvSpPr/>
          <p:nvPr/>
        </p:nvSpPr>
        <p:spPr>
          <a:xfrm>
            <a:off x="-76200" y="332232"/>
            <a:ext cx="9220200" cy="685800"/>
          </a:xfrm>
          <a:prstGeom prst="rect">
            <a:avLst/>
          </a:prstGeom>
          <a:solidFill>
            <a:srgbClr val="8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Immigration Institute of the Bay Area</a:t>
            </a:r>
          </a:p>
        </p:txBody>
      </p:sp>
      <p:sp>
        <p:nvSpPr>
          <p:cNvPr id="2" name="AutoShape 2" descr="Image result for assistance for victims of cri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TextBox 18"/>
          <p:cNvSpPr txBox="1"/>
          <p:nvPr/>
        </p:nvSpPr>
        <p:spPr>
          <a:xfrm>
            <a:off x="-30480" y="499646"/>
            <a:ext cx="4507813" cy="338554"/>
          </a:xfrm>
          <a:prstGeom prst="rect">
            <a:avLst/>
          </a:prstGeom>
          <a:noFill/>
        </p:spPr>
        <p:txBody>
          <a:bodyPr wrap="square" rtlCol="0">
            <a:spAutoFit/>
          </a:bodyPr>
          <a:lstStyle/>
          <a:p>
            <a:pPr algn="ct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anose="02020602080505020303" pitchFamily="18" charset="0"/>
                <a:cs typeface="Arabic Typesetting" panose="03020402040406030203" pitchFamily="66" charset="-78"/>
              </a:rPr>
              <a:t>KNOW YOUR RIGHTS</a:t>
            </a:r>
          </a:p>
        </p:txBody>
      </p:sp>
      <p:pic>
        <p:nvPicPr>
          <p:cNvPr id="8196" name="Picture 4" descr="Picture"/>
          <p:cNvPicPr>
            <a:picLocks noChangeAspect="1" noChangeArrowheads="1"/>
          </p:cNvPicPr>
          <p:nvPr/>
        </p:nvPicPr>
        <p:blipFill rotWithShape="1">
          <a:blip r:embed="rId3">
            <a:extLst>
              <a:ext uri="{28A0092B-C50C-407E-A947-70E740481C1C}">
                <a14:useLocalDpi xmlns:a14="http://schemas.microsoft.com/office/drawing/2010/main" val="0"/>
              </a:ext>
            </a:extLst>
          </a:blip>
          <a:srcRect t="28765" b="9925"/>
          <a:stretch/>
        </p:blipFill>
        <p:spPr bwMode="auto">
          <a:xfrm>
            <a:off x="1345999" y="1167861"/>
            <a:ext cx="6262668" cy="46057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38400" y="5923444"/>
            <a:ext cx="4660891" cy="369332"/>
          </a:xfrm>
          <a:prstGeom prst="rect">
            <a:avLst/>
          </a:prstGeom>
          <a:noFill/>
        </p:spPr>
        <p:txBody>
          <a:bodyPr wrap="none" rtlCol="0">
            <a:spAutoFit/>
          </a:bodyPr>
          <a:lstStyle/>
          <a:p>
            <a:r>
              <a:rPr lang="en-US" dirty="0">
                <a:hlinkClick r:id="rId4"/>
              </a:rPr>
              <a:t>https://www.youtube.com/watch?v=lX_XOnesuvI</a:t>
            </a:r>
            <a:endParaRPr lang="en-US" dirty="0"/>
          </a:p>
        </p:txBody>
      </p:sp>
    </p:spTree>
    <p:extLst>
      <p:ext uri="{BB962C8B-B14F-4D97-AF65-F5344CB8AC3E}">
        <p14:creationId xmlns:p14="http://schemas.microsoft.com/office/powerpoint/2010/main" val="1211062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362200" y="357187"/>
            <a:ext cx="4267200" cy="6400801"/>
          </a:xfrm>
        </p:spPr>
      </p:pic>
    </p:spTree>
    <p:extLst>
      <p:ext uri="{BB962C8B-B14F-4D97-AF65-F5344CB8AC3E}">
        <p14:creationId xmlns:p14="http://schemas.microsoft.com/office/powerpoint/2010/main" val="276006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7" name="Rectangle 6"/>
          <p:cNvSpPr/>
          <p:nvPr/>
        </p:nvSpPr>
        <p:spPr>
          <a:xfrm>
            <a:off x="-76200" y="332232"/>
            <a:ext cx="9220200" cy="685800"/>
          </a:xfrm>
          <a:prstGeom prst="rect">
            <a:avLst/>
          </a:prstGeom>
          <a:solidFill>
            <a:srgbClr val="8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Immigration Institute of the Bay Area</a:t>
            </a:r>
          </a:p>
        </p:txBody>
      </p:sp>
      <p:sp>
        <p:nvSpPr>
          <p:cNvPr id="8" name="TextBox 7"/>
          <p:cNvSpPr txBox="1"/>
          <p:nvPr/>
        </p:nvSpPr>
        <p:spPr>
          <a:xfrm>
            <a:off x="0" y="445041"/>
            <a:ext cx="5257800" cy="469359"/>
          </a:xfrm>
          <a:prstGeom prst="rect">
            <a:avLst/>
          </a:prstGeom>
          <a:noFill/>
        </p:spPr>
        <p:txBody>
          <a:bodyPr wrap="square" rtlCol="0">
            <a:spAutoFit/>
          </a:bodyPr>
          <a:lstStyle/>
          <a:p>
            <a:pPr algn="ctr"/>
            <a:r>
              <a:rPr lang="es-MX"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anose="02020602080505020303" pitchFamily="18" charset="0"/>
                <a:cs typeface="Arabic Typesetting" panose="03020402040406030203" pitchFamily="66" charset="-78"/>
              </a:rPr>
              <a:t>IIBA OFFICES</a:t>
            </a:r>
          </a:p>
        </p:txBody>
      </p:sp>
      <p:sp>
        <p:nvSpPr>
          <p:cNvPr id="3" name="TextBox 2"/>
          <p:cNvSpPr txBox="1"/>
          <p:nvPr/>
        </p:nvSpPr>
        <p:spPr>
          <a:xfrm>
            <a:off x="914400" y="2133600"/>
            <a:ext cx="7086600" cy="5416868"/>
          </a:xfrm>
          <a:prstGeom prst="rect">
            <a:avLst/>
          </a:prstGeom>
          <a:noFill/>
        </p:spPr>
        <p:txBody>
          <a:bodyPr wrap="square" rtlCol="0">
            <a:spAutoFit/>
          </a:bodyPr>
          <a:lstStyle/>
          <a:p>
            <a:pPr algn="ctr"/>
            <a:r>
              <a:rPr lang="en-US" sz="2800" b="1" dirty="0">
                <a:solidFill>
                  <a:srgbClr val="FFC000"/>
                </a:solidFill>
              </a:rPr>
              <a:t>Immigration Institute of the Bay Area</a:t>
            </a:r>
          </a:p>
          <a:p>
            <a:pPr algn="ctr"/>
            <a:r>
              <a:rPr lang="en-US" sz="2400" dirty="0">
                <a:solidFill>
                  <a:srgbClr val="FFC000"/>
                </a:solidFill>
              </a:rPr>
              <a:t>Brentwood:  925-237-8581 ext. 11</a:t>
            </a:r>
          </a:p>
          <a:p>
            <a:pPr algn="ctr"/>
            <a:r>
              <a:rPr lang="en-US" sz="2400" dirty="0">
                <a:solidFill>
                  <a:srgbClr val="FFC000"/>
                </a:solidFill>
              </a:rPr>
              <a:t>Fremont:  510-894-3639</a:t>
            </a:r>
          </a:p>
          <a:p>
            <a:pPr algn="ctr"/>
            <a:r>
              <a:rPr lang="nn-NO" sz="2400" dirty="0">
                <a:solidFill>
                  <a:srgbClr val="FFC000"/>
                </a:solidFill>
              </a:rPr>
              <a:t>Napa:  </a:t>
            </a:r>
            <a:r>
              <a:rPr lang="en-US" sz="2400" dirty="0">
                <a:solidFill>
                  <a:srgbClr val="FFC000"/>
                </a:solidFill>
              </a:rPr>
              <a:t>707-266-1568 ext. 401</a:t>
            </a:r>
          </a:p>
          <a:p>
            <a:pPr algn="ctr"/>
            <a:r>
              <a:rPr lang="en-US" sz="2400" dirty="0">
                <a:solidFill>
                  <a:srgbClr val="FFC000"/>
                </a:solidFill>
              </a:rPr>
              <a:t>Oakland:  510-451-2846 x 301</a:t>
            </a:r>
          </a:p>
          <a:p>
            <a:pPr algn="ctr"/>
            <a:r>
              <a:rPr lang="en-US" sz="2400" dirty="0">
                <a:solidFill>
                  <a:srgbClr val="FFC000"/>
                </a:solidFill>
              </a:rPr>
              <a:t>Redwood City:  650-780-7530</a:t>
            </a:r>
          </a:p>
          <a:p>
            <a:pPr algn="ctr"/>
            <a:r>
              <a:rPr lang="en-US" sz="2400" dirty="0">
                <a:solidFill>
                  <a:srgbClr val="FFC000"/>
                </a:solidFill>
              </a:rPr>
              <a:t>San Francisco:  415-538-8100 x 206</a:t>
            </a:r>
          </a:p>
          <a:p>
            <a:pPr algn="ctr"/>
            <a:r>
              <a:rPr lang="nn-NO" sz="2400" dirty="0">
                <a:solidFill>
                  <a:srgbClr val="FFC000"/>
                </a:solidFill>
              </a:rPr>
              <a:t>Petaluma:  </a:t>
            </a:r>
            <a:r>
              <a:rPr lang="en-US" sz="2400" dirty="0">
                <a:solidFill>
                  <a:srgbClr val="FFC000"/>
                </a:solidFill>
              </a:rPr>
              <a:t>707-932-7000</a:t>
            </a:r>
          </a:p>
          <a:p>
            <a:pPr algn="ctr"/>
            <a:r>
              <a:rPr lang="en-US" sz="2400" dirty="0">
                <a:solidFill>
                  <a:srgbClr val="FFC000"/>
                </a:solidFill>
              </a:rPr>
              <a:t>iibayarea.org</a:t>
            </a:r>
          </a:p>
          <a:p>
            <a:pPr algn="ctr"/>
            <a:endParaRPr lang="en-US" sz="2400" dirty="0">
              <a:solidFill>
                <a:srgbClr val="FFC000"/>
              </a:solidFill>
            </a:endParaRPr>
          </a:p>
          <a:p>
            <a:pPr algn="ctr"/>
            <a:r>
              <a:rPr lang="en-US" sz="2400" dirty="0">
                <a:solidFill>
                  <a:srgbClr val="FFC000"/>
                </a:solidFill>
              </a:rPr>
              <a:t>Call to make an appointment!</a:t>
            </a:r>
          </a:p>
          <a:p>
            <a:pPr algn="ctr"/>
            <a:endParaRPr lang="en-US" sz="2400" dirty="0">
              <a:solidFill>
                <a:srgbClr val="FFC000"/>
              </a:solidFill>
            </a:endParaRPr>
          </a:p>
          <a:p>
            <a:endParaRPr lang="en-US" dirty="0"/>
          </a:p>
          <a:p>
            <a:endParaRPr lang="en-US" dirty="0"/>
          </a:p>
          <a:p>
            <a:endParaRPr lang="en-US" dirty="0"/>
          </a:p>
        </p:txBody>
      </p:sp>
    </p:spTree>
    <p:extLst>
      <p:ext uri="{BB962C8B-B14F-4D97-AF65-F5344CB8AC3E}">
        <p14:creationId xmlns:p14="http://schemas.microsoft.com/office/powerpoint/2010/main" val="3539758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Rectangle 6"/>
          <p:cNvSpPr/>
          <p:nvPr/>
        </p:nvSpPr>
        <p:spPr>
          <a:xfrm>
            <a:off x="-76200" y="332232"/>
            <a:ext cx="9220200" cy="685800"/>
          </a:xfrm>
          <a:prstGeom prst="rect">
            <a:avLst/>
          </a:prstGeom>
          <a:solidFill>
            <a:srgbClr val="8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Immigration Institute of the Bay Area</a:t>
            </a:r>
          </a:p>
        </p:txBody>
      </p:sp>
      <p:sp>
        <p:nvSpPr>
          <p:cNvPr id="2" name="AutoShape 2" descr="Image result for assistance for victims of cri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Content Placeholder 2"/>
          <p:cNvSpPr txBox="1">
            <a:spLocks/>
          </p:cNvSpPr>
          <p:nvPr/>
        </p:nvSpPr>
        <p:spPr>
          <a:xfrm>
            <a:off x="612648" y="1600200"/>
            <a:ext cx="8153400" cy="48006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None/>
            </a:pPr>
            <a:r>
              <a:rPr lang="es-EC" sz="2400" b="1" dirty="0"/>
              <a:t>EVERYONE HAS RIGHTS UNDER THE CONSTITUTION</a:t>
            </a:r>
          </a:p>
          <a:p>
            <a:pPr marL="0" indent="0" algn="ctr">
              <a:buNone/>
            </a:pPr>
            <a:endParaRPr lang="es-EC" sz="1900" b="1" dirty="0"/>
          </a:p>
          <a:p>
            <a:pPr>
              <a:buClrTx/>
            </a:pPr>
            <a:r>
              <a:rPr lang="es-EC" sz="2400" b="1" i="1" dirty="0" err="1"/>
              <a:t>Not</a:t>
            </a:r>
            <a:r>
              <a:rPr lang="es-EC" sz="2400" b="1" i="1" dirty="0"/>
              <a:t> to </a:t>
            </a:r>
            <a:r>
              <a:rPr lang="es-EC" sz="2400" b="1" i="1" dirty="0" err="1"/>
              <a:t>disclose</a:t>
            </a:r>
            <a:r>
              <a:rPr lang="es-EC" sz="2400" b="1" i="1" dirty="0"/>
              <a:t> – </a:t>
            </a:r>
            <a:r>
              <a:rPr lang="es-EC" sz="2400" dirty="0"/>
              <a:t>do </a:t>
            </a:r>
            <a:r>
              <a:rPr lang="es-EC" sz="2400" dirty="0" err="1"/>
              <a:t>not</a:t>
            </a:r>
            <a:r>
              <a:rPr lang="es-EC" sz="2400" dirty="0"/>
              <a:t> </a:t>
            </a:r>
            <a:r>
              <a:rPr lang="es-EC" sz="2400" dirty="0" err="1"/>
              <a:t>need</a:t>
            </a:r>
            <a:r>
              <a:rPr lang="es-EC" sz="2400" dirty="0"/>
              <a:t> to </a:t>
            </a:r>
            <a:r>
              <a:rPr lang="es-EC" sz="2400" dirty="0" err="1"/>
              <a:t>give</a:t>
            </a:r>
            <a:r>
              <a:rPr lang="es-EC" sz="2400" dirty="0"/>
              <a:t> </a:t>
            </a:r>
            <a:r>
              <a:rPr lang="es-EC" sz="2400" dirty="0" err="1"/>
              <a:t>information</a:t>
            </a:r>
            <a:r>
              <a:rPr lang="es-EC" sz="2400" dirty="0"/>
              <a:t> </a:t>
            </a:r>
            <a:r>
              <a:rPr lang="es-EC" sz="2400" dirty="0" err="1"/>
              <a:t>about</a:t>
            </a:r>
            <a:r>
              <a:rPr lang="es-EC" sz="2400" dirty="0"/>
              <a:t> </a:t>
            </a:r>
            <a:r>
              <a:rPr lang="es-EC" sz="2400" dirty="0" err="1"/>
              <a:t>where</a:t>
            </a:r>
            <a:r>
              <a:rPr lang="es-EC" sz="2400" dirty="0"/>
              <a:t> </a:t>
            </a:r>
            <a:r>
              <a:rPr lang="es-EC" sz="2400" dirty="0" err="1"/>
              <a:t>you</a:t>
            </a:r>
            <a:r>
              <a:rPr lang="es-EC" sz="2400" dirty="0"/>
              <a:t> </a:t>
            </a:r>
            <a:r>
              <a:rPr lang="es-EC" sz="2400" dirty="0" err="1"/>
              <a:t>were</a:t>
            </a:r>
            <a:r>
              <a:rPr lang="es-EC" sz="2400" dirty="0"/>
              <a:t> </a:t>
            </a:r>
            <a:r>
              <a:rPr lang="es-EC" sz="2400" dirty="0" err="1"/>
              <a:t>born</a:t>
            </a:r>
            <a:r>
              <a:rPr lang="es-EC" sz="2400" dirty="0"/>
              <a:t> </a:t>
            </a:r>
            <a:r>
              <a:rPr lang="es-EC" sz="2400" dirty="0" err="1"/>
              <a:t>or</a:t>
            </a:r>
            <a:r>
              <a:rPr lang="es-EC" sz="2400" dirty="0"/>
              <a:t> </a:t>
            </a:r>
            <a:r>
              <a:rPr lang="es-EC" sz="2400" dirty="0" err="1"/>
              <a:t>how</a:t>
            </a:r>
            <a:r>
              <a:rPr lang="es-EC" sz="2400" dirty="0"/>
              <a:t> </a:t>
            </a:r>
            <a:r>
              <a:rPr lang="es-EC" sz="2400" dirty="0" err="1"/>
              <a:t>you</a:t>
            </a:r>
            <a:r>
              <a:rPr lang="es-EC" sz="2400" dirty="0"/>
              <a:t> </a:t>
            </a:r>
            <a:r>
              <a:rPr lang="es-EC" sz="2400" dirty="0" err="1"/>
              <a:t>entered</a:t>
            </a:r>
            <a:r>
              <a:rPr lang="es-EC" sz="2400" dirty="0"/>
              <a:t> </a:t>
            </a:r>
            <a:r>
              <a:rPr lang="es-EC" sz="2400" dirty="0" err="1"/>
              <a:t>the</a:t>
            </a:r>
            <a:r>
              <a:rPr lang="es-EC" sz="2400" dirty="0"/>
              <a:t> U.S.</a:t>
            </a:r>
          </a:p>
          <a:p>
            <a:pPr marL="0" indent="0">
              <a:buClrTx/>
              <a:buNone/>
            </a:pPr>
            <a:endParaRPr lang="es-EC" sz="1200" dirty="0"/>
          </a:p>
          <a:p>
            <a:pPr>
              <a:buClrTx/>
            </a:pPr>
            <a:r>
              <a:rPr lang="es-EC" sz="2400" b="1" i="1" dirty="0" err="1"/>
              <a:t>Not</a:t>
            </a:r>
            <a:r>
              <a:rPr lang="es-EC" sz="2400" b="1" i="1" dirty="0"/>
              <a:t> to open </a:t>
            </a:r>
            <a:r>
              <a:rPr lang="es-EC" sz="2400" b="1" i="1" dirty="0" err="1"/>
              <a:t>the</a:t>
            </a:r>
            <a:r>
              <a:rPr lang="es-EC" sz="2400" b="1" i="1" dirty="0"/>
              <a:t> </a:t>
            </a:r>
            <a:r>
              <a:rPr lang="es-EC" sz="2400" b="1" i="1" dirty="0" err="1"/>
              <a:t>door</a:t>
            </a:r>
            <a:r>
              <a:rPr lang="es-EC" sz="2400" b="1" i="1" dirty="0"/>
              <a:t> – </a:t>
            </a:r>
            <a:r>
              <a:rPr lang="es-EC" sz="2400" dirty="0"/>
              <a:t>to </a:t>
            </a:r>
            <a:r>
              <a:rPr lang="es-EC" sz="2400" dirty="0" err="1"/>
              <a:t>enter</a:t>
            </a:r>
            <a:r>
              <a:rPr lang="es-EC" sz="2400" dirty="0"/>
              <a:t> </a:t>
            </a:r>
            <a:r>
              <a:rPr lang="es-EC" sz="2400" dirty="0" err="1"/>
              <a:t>your</a:t>
            </a:r>
            <a:r>
              <a:rPr lang="es-EC" sz="2400" dirty="0"/>
              <a:t> home </a:t>
            </a:r>
            <a:r>
              <a:rPr lang="es-EC" sz="2400" dirty="0" err="1"/>
              <a:t>by</a:t>
            </a:r>
            <a:r>
              <a:rPr lang="es-EC" sz="2400" dirty="0"/>
              <a:t> </a:t>
            </a:r>
            <a:r>
              <a:rPr lang="es-EC" sz="2400" dirty="0" err="1"/>
              <a:t>force</a:t>
            </a:r>
            <a:r>
              <a:rPr lang="es-EC" sz="2400" dirty="0"/>
              <a:t>, ICE </a:t>
            </a:r>
            <a:r>
              <a:rPr lang="es-EC" sz="2400" dirty="0" err="1"/>
              <a:t>must</a:t>
            </a:r>
            <a:r>
              <a:rPr lang="es-EC" sz="2400" dirty="0"/>
              <a:t> </a:t>
            </a:r>
            <a:r>
              <a:rPr lang="es-EC" sz="2400" dirty="0" err="1"/>
              <a:t>have</a:t>
            </a:r>
            <a:r>
              <a:rPr lang="es-EC" sz="2400" dirty="0"/>
              <a:t> a warrant </a:t>
            </a:r>
            <a:r>
              <a:rPr lang="es-EC" sz="2400" dirty="0" err="1"/>
              <a:t>signed</a:t>
            </a:r>
            <a:r>
              <a:rPr lang="es-EC" sz="2400" dirty="0"/>
              <a:t> </a:t>
            </a:r>
            <a:r>
              <a:rPr lang="es-EC" sz="2400" dirty="0" err="1"/>
              <a:t>by</a:t>
            </a:r>
            <a:r>
              <a:rPr lang="es-EC" sz="2400" dirty="0"/>
              <a:t> a </a:t>
            </a:r>
            <a:r>
              <a:rPr lang="es-EC" sz="2400" dirty="0" err="1"/>
              <a:t>judge</a:t>
            </a:r>
            <a:r>
              <a:rPr lang="es-EC" sz="2400" dirty="0"/>
              <a:t>. </a:t>
            </a:r>
            <a:r>
              <a:rPr lang="es-EC" sz="2400" dirty="0" err="1"/>
              <a:t>They</a:t>
            </a:r>
            <a:r>
              <a:rPr lang="es-EC" sz="2400" dirty="0"/>
              <a:t> </a:t>
            </a:r>
            <a:r>
              <a:rPr lang="es-EC" sz="2400" dirty="0" err="1"/>
              <a:t>almost</a:t>
            </a:r>
            <a:r>
              <a:rPr lang="es-EC" sz="2400" dirty="0"/>
              <a:t> </a:t>
            </a:r>
            <a:r>
              <a:rPr lang="es-EC" sz="2400" dirty="0" err="1"/>
              <a:t>never</a:t>
            </a:r>
            <a:r>
              <a:rPr lang="es-EC" sz="2400" dirty="0"/>
              <a:t> </a:t>
            </a:r>
            <a:r>
              <a:rPr lang="es-EC" sz="2400" dirty="0" err="1"/>
              <a:t>have</a:t>
            </a:r>
            <a:r>
              <a:rPr lang="es-EC" sz="2400" dirty="0"/>
              <a:t> a warrant </a:t>
            </a:r>
            <a:r>
              <a:rPr lang="es-EC" sz="2400" dirty="0" err="1"/>
              <a:t>signed</a:t>
            </a:r>
            <a:r>
              <a:rPr lang="es-EC" sz="2400" dirty="0"/>
              <a:t> </a:t>
            </a:r>
            <a:r>
              <a:rPr lang="es-EC" sz="2400" dirty="0" err="1"/>
              <a:t>by</a:t>
            </a:r>
            <a:r>
              <a:rPr lang="es-EC" sz="2400" dirty="0"/>
              <a:t> a </a:t>
            </a:r>
            <a:r>
              <a:rPr lang="es-EC" sz="2400" dirty="0" err="1"/>
              <a:t>judge</a:t>
            </a:r>
            <a:r>
              <a:rPr lang="es-EC" sz="2400" dirty="0"/>
              <a:t>.  </a:t>
            </a:r>
            <a:r>
              <a:rPr lang="es-EC" sz="2400" dirty="0" err="1"/>
              <a:t>Your</a:t>
            </a:r>
            <a:r>
              <a:rPr lang="es-EC" sz="2400" dirty="0"/>
              <a:t> </a:t>
            </a:r>
            <a:r>
              <a:rPr lang="es-EC" sz="2400" dirty="0" err="1"/>
              <a:t>best</a:t>
            </a:r>
            <a:r>
              <a:rPr lang="es-EC" sz="2400" dirty="0"/>
              <a:t> </a:t>
            </a:r>
            <a:r>
              <a:rPr lang="es-EC" sz="2400" dirty="0" err="1"/>
              <a:t>protection</a:t>
            </a:r>
            <a:r>
              <a:rPr lang="es-EC" sz="2400" dirty="0"/>
              <a:t> </a:t>
            </a:r>
            <a:r>
              <a:rPr lang="es-EC" sz="2400" dirty="0" err="1"/>
              <a:t>is</a:t>
            </a:r>
            <a:r>
              <a:rPr lang="es-EC" sz="2400" dirty="0"/>
              <a:t> to </a:t>
            </a:r>
            <a:r>
              <a:rPr lang="es-EC" sz="2400" dirty="0" err="1"/>
              <a:t>not</a:t>
            </a:r>
            <a:r>
              <a:rPr lang="es-EC" sz="2400" dirty="0"/>
              <a:t> open </a:t>
            </a:r>
            <a:r>
              <a:rPr lang="es-EC" sz="2400" dirty="0" err="1"/>
              <a:t>the</a:t>
            </a:r>
            <a:r>
              <a:rPr lang="es-EC" sz="2400" dirty="0"/>
              <a:t> </a:t>
            </a:r>
            <a:r>
              <a:rPr lang="es-EC" sz="2400" dirty="0" err="1"/>
              <a:t>door</a:t>
            </a:r>
            <a:r>
              <a:rPr lang="es-EC" sz="2400" dirty="0"/>
              <a:t>. </a:t>
            </a:r>
          </a:p>
          <a:p>
            <a:pPr>
              <a:buClrTx/>
            </a:pPr>
            <a:r>
              <a:rPr lang="es-EC" sz="2400" b="1" i="1" dirty="0"/>
              <a:t>Do </a:t>
            </a:r>
            <a:r>
              <a:rPr lang="es-EC" sz="2400" b="1" i="1" dirty="0" err="1"/>
              <a:t>not</a:t>
            </a:r>
            <a:r>
              <a:rPr lang="es-EC" sz="2400" b="1" i="1" dirty="0"/>
              <a:t> </a:t>
            </a:r>
            <a:r>
              <a:rPr lang="es-EC" sz="2400" b="1" i="1" dirty="0" err="1"/>
              <a:t>sign</a:t>
            </a:r>
            <a:r>
              <a:rPr lang="es-EC" sz="2400" b="1" i="1" dirty="0"/>
              <a:t> </a:t>
            </a:r>
            <a:r>
              <a:rPr lang="es-EC" sz="2400" b="1" i="1" dirty="0" err="1"/>
              <a:t>documents</a:t>
            </a:r>
            <a:r>
              <a:rPr lang="es-EC" sz="2400" b="1" i="1" dirty="0"/>
              <a:t> – </a:t>
            </a:r>
            <a:r>
              <a:rPr lang="es-EC" sz="2400" dirty="0"/>
              <a:t>Do </a:t>
            </a:r>
            <a:r>
              <a:rPr lang="es-EC" sz="2400" dirty="0" err="1"/>
              <a:t>not</a:t>
            </a:r>
            <a:r>
              <a:rPr lang="es-EC" sz="2400" dirty="0"/>
              <a:t> </a:t>
            </a:r>
            <a:r>
              <a:rPr lang="es-EC" sz="2400" dirty="0" err="1"/>
              <a:t>sign</a:t>
            </a:r>
            <a:r>
              <a:rPr lang="es-EC" sz="2400" dirty="0"/>
              <a:t> </a:t>
            </a:r>
            <a:r>
              <a:rPr lang="es-EC" sz="2400" dirty="0" err="1"/>
              <a:t>any</a:t>
            </a:r>
            <a:r>
              <a:rPr lang="es-EC" sz="2400" dirty="0"/>
              <a:t> </a:t>
            </a:r>
            <a:r>
              <a:rPr lang="es-EC" sz="2400" dirty="0" err="1"/>
              <a:t>documents</a:t>
            </a:r>
            <a:r>
              <a:rPr lang="es-EC" sz="2400" dirty="0"/>
              <a:t> </a:t>
            </a:r>
            <a:r>
              <a:rPr lang="es-EC" sz="2400" dirty="0" err="1"/>
              <a:t>without</a:t>
            </a:r>
            <a:r>
              <a:rPr lang="es-EC" sz="2400" dirty="0"/>
              <a:t> </a:t>
            </a:r>
            <a:r>
              <a:rPr lang="es-EC" sz="2400" dirty="0" err="1"/>
              <a:t>first</a:t>
            </a:r>
            <a:r>
              <a:rPr lang="es-EC" sz="2400" dirty="0"/>
              <a:t> </a:t>
            </a:r>
            <a:r>
              <a:rPr lang="es-EC" sz="2400" dirty="0" err="1"/>
              <a:t>speaking</a:t>
            </a:r>
            <a:r>
              <a:rPr lang="es-EC" sz="2400" dirty="0"/>
              <a:t> </a:t>
            </a:r>
            <a:r>
              <a:rPr lang="es-EC" sz="2400" dirty="0" err="1"/>
              <a:t>with</a:t>
            </a:r>
            <a:r>
              <a:rPr lang="es-EC" sz="2400" dirty="0"/>
              <a:t> </a:t>
            </a:r>
            <a:r>
              <a:rPr lang="es-EC" sz="2400" dirty="0" err="1"/>
              <a:t>an</a:t>
            </a:r>
            <a:r>
              <a:rPr lang="es-EC" sz="2400" dirty="0"/>
              <a:t> </a:t>
            </a:r>
            <a:r>
              <a:rPr lang="es-EC" sz="2400" dirty="0" err="1"/>
              <a:t>attorney</a:t>
            </a:r>
            <a:r>
              <a:rPr lang="es-EC" sz="2400" dirty="0"/>
              <a:t>.  Ask </a:t>
            </a:r>
            <a:r>
              <a:rPr lang="es-EC" sz="2400" dirty="0" err="1"/>
              <a:t>for</a:t>
            </a:r>
            <a:r>
              <a:rPr lang="es-EC" sz="2400" dirty="0"/>
              <a:t> a </a:t>
            </a:r>
            <a:r>
              <a:rPr lang="es-EC" sz="2400" dirty="0" err="1"/>
              <a:t>hearing</a:t>
            </a:r>
            <a:r>
              <a:rPr lang="es-EC" sz="2400" dirty="0"/>
              <a:t> </a:t>
            </a:r>
            <a:r>
              <a:rPr lang="es-EC" sz="2400" dirty="0" err="1"/>
              <a:t>with</a:t>
            </a:r>
            <a:r>
              <a:rPr lang="es-EC" sz="2400" dirty="0"/>
              <a:t> </a:t>
            </a:r>
            <a:r>
              <a:rPr lang="es-EC" sz="2400" dirty="0" err="1"/>
              <a:t>an</a:t>
            </a:r>
            <a:r>
              <a:rPr lang="es-EC" sz="2400" dirty="0"/>
              <a:t> </a:t>
            </a:r>
            <a:r>
              <a:rPr lang="es-EC" sz="2400" dirty="0" err="1"/>
              <a:t>immigration</a:t>
            </a:r>
            <a:r>
              <a:rPr lang="es-EC" sz="2400" dirty="0"/>
              <a:t> </a:t>
            </a:r>
            <a:r>
              <a:rPr lang="es-EC" sz="2400" dirty="0" err="1"/>
              <a:t>judge</a:t>
            </a:r>
            <a:r>
              <a:rPr lang="es-EC" sz="2400" dirty="0"/>
              <a:t>.</a:t>
            </a:r>
            <a:endParaRPr lang="es-EC" sz="2400" i="1" dirty="0"/>
          </a:p>
        </p:txBody>
      </p:sp>
      <p:sp>
        <p:nvSpPr>
          <p:cNvPr id="18" name="TextBox 17"/>
          <p:cNvSpPr txBox="1"/>
          <p:nvPr/>
        </p:nvSpPr>
        <p:spPr>
          <a:xfrm>
            <a:off x="-30480" y="499646"/>
            <a:ext cx="4507813" cy="338554"/>
          </a:xfrm>
          <a:prstGeom prst="rect">
            <a:avLst/>
          </a:prstGeom>
          <a:noFill/>
        </p:spPr>
        <p:txBody>
          <a:bodyPr wrap="square" rtlCol="0">
            <a:spAutoFit/>
          </a:bodyPr>
          <a:lstStyle/>
          <a:p>
            <a:pPr algn="ct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anose="02020602080505020303" pitchFamily="18" charset="0"/>
                <a:cs typeface="Arabic Typesetting" panose="03020402040406030203" pitchFamily="66" charset="-78"/>
              </a:rPr>
              <a:t>KNOW YOUR RIGHTS</a:t>
            </a:r>
          </a:p>
        </p:txBody>
      </p:sp>
    </p:spTree>
    <p:extLst>
      <p:ext uri="{BB962C8B-B14F-4D97-AF65-F5344CB8AC3E}">
        <p14:creationId xmlns:p14="http://schemas.microsoft.com/office/powerpoint/2010/main" val="1211062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159" t="32762" r="43254" b="48190"/>
          <a:stretch/>
        </p:blipFill>
        <p:spPr bwMode="auto">
          <a:xfrm>
            <a:off x="209804" y="3581400"/>
            <a:ext cx="8876792" cy="2888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9" y="1524000"/>
            <a:ext cx="93027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 y="332232"/>
            <a:ext cx="9220200" cy="685800"/>
          </a:xfrm>
          <a:prstGeom prst="rect">
            <a:avLst/>
          </a:prstGeom>
          <a:solidFill>
            <a:srgbClr val="8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r>
              <a:rPr lang="en-US" dirty="0" err="1">
                <a:solidFill>
                  <a:prstClr val="white"/>
                </a:solidFill>
              </a:rPr>
              <a:t>Instituto</a:t>
            </a:r>
            <a:r>
              <a:rPr lang="en-US" dirty="0">
                <a:solidFill>
                  <a:prstClr val="white"/>
                </a:solidFill>
              </a:rPr>
              <a:t> de </a:t>
            </a:r>
            <a:r>
              <a:rPr lang="en-US" dirty="0" err="1">
                <a:solidFill>
                  <a:prstClr val="white"/>
                </a:solidFill>
              </a:rPr>
              <a:t>Inmigracion</a:t>
            </a:r>
            <a:r>
              <a:rPr lang="en-US" dirty="0">
                <a:solidFill>
                  <a:prstClr val="white"/>
                </a:solidFill>
              </a:rPr>
              <a:t> del Area de la Bahia</a:t>
            </a:r>
          </a:p>
        </p:txBody>
      </p:sp>
      <p:sp>
        <p:nvSpPr>
          <p:cNvPr id="5" name="TextBox 4"/>
          <p:cNvSpPr txBox="1"/>
          <p:nvPr/>
        </p:nvSpPr>
        <p:spPr>
          <a:xfrm>
            <a:off x="-30480" y="499646"/>
            <a:ext cx="4507813" cy="338554"/>
          </a:xfrm>
          <a:prstGeom prst="rect">
            <a:avLst/>
          </a:prstGeom>
          <a:noFill/>
        </p:spPr>
        <p:txBody>
          <a:bodyPr wrap="square" rtlCol="0">
            <a:spAutoFit/>
          </a:bodyPr>
          <a:lstStyle/>
          <a:p>
            <a:pPr algn="ct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anose="02020602080505020303" pitchFamily="18" charset="0"/>
                <a:cs typeface="Arabic Typesetting" panose="03020402040406030203" pitchFamily="66" charset="-78"/>
              </a:rPr>
              <a:t>CONOZCA SUS DERECHOS</a:t>
            </a:r>
          </a:p>
        </p:txBody>
      </p:sp>
      <p:sp>
        <p:nvSpPr>
          <p:cNvPr id="2" name="TextBox 1"/>
          <p:cNvSpPr txBox="1"/>
          <p:nvPr/>
        </p:nvSpPr>
        <p:spPr>
          <a:xfrm>
            <a:off x="1181100" y="1612612"/>
            <a:ext cx="6705600" cy="584775"/>
          </a:xfrm>
          <a:prstGeom prst="rect">
            <a:avLst/>
          </a:prstGeom>
          <a:noFill/>
        </p:spPr>
        <p:txBody>
          <a:bodyPr wrap="square" rtlCol="0">
            <a:spAutoFit/>
          </a:bodyPr>
          <a:lstStyle/>
          <a:p>
            <a:pPr algn="ctr"/>
            <a:r>
              <a:rPr lang="en-US" sz="3200" dirty="0">
                <a:solidFill>
                  <a:schemeClr val="bg1"/>
                </a:solidFill>
              </a:rPr>
              <a:t>Red Card for ICE</a:t>
            </a:r>
          </a:p>
        </p:txBody>
      </p:sp>
    </p:spTree>
    <p:extLst>
      <p:ext uri="{BB962C8B-B14F-4D97-AF65-F5344CB8AC3E}">
        <p14:creationId xmlns:p14="http://schemas.microsoft.com/office/powerpoint/2010/main" val="1441319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Rectangle 6"/>
          <p:cNvSpPr/>
          <p:nvPr/>
        </p:nvSpPr>
        <p:spPr>
          <a:xfrm>
            <a:off x="-76200" y="332232"/>
            <a:ext cx="9220200" cy="685800"/>
          </a:xfrm>
          <a:prstGeom prst="rect">
            <a:avLst/>
          </a:prstGeom>
          <a:solidFill>
            <a:srgbClr val="8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Immigration Institute of the Bay Area</a:t>
            </a:r>
          </a:p>
        </p:txBody>
      </p:sp>
      <p:sp>
        <p:nvSpPr>
          <p:cNvPr id="17" name="TextBox 16"/>
          <p:cNvSpPr txBox="1"/>
          <p:nvPr/>
        </p:nvSpPr>
        <p:spPr>
          <a:xfrm>
            <a:off x="1905000" y="1295400"/>
            <a:ext cx="5334000" cy="369332"/>
          </a:xfrm>
          <a:prstGeom prst="rect">
            <a:avLst/>
          </a:prstGeom>
          <a:noFill/>
        </p:spPr>
        <p:txBody>
          <a:bodyPr wrap="square" rtlCol="0">
            <a:spAutoFit/>
          </a:bodyPr>
          <a:lstStyle/>
          <a:p>
            <a:pPr lvl="0" algn="ctr"/>
            <a:r>
              <a:rPr lang="es-ES_tradnl" b="1" dirty="0"/>
              <a:t>WHAT CAN PEOPLE DO TO PROTECT THEMSELVES?</a:t>
            </a:r>
          </a:p>
        </p:txBody>
      </p:sp>
      <p:sp>
        <p:nvSpPr>
          <p:cNvPr id="18" name="TextBox 17"/>
          <p:cNvSpPr txBox="1"/>
          <p:nvPr/>
        </p:nvSpPr>
        <p:spPr>
          <a:xfrm>
            <a:off x="-30480" y="499646"/>
            <a:ext cx="4507813" cy="338554"/>
          </a:xfrm>
          <a:prstGeom prst="rect">
            <a:avLst/>
          </a:prstGeom>
          <a:noFill/>
        </p:spPr>
        <p:txBody>
          <a:bodyPr wrap="square" rtlCol="0">
            <a:spAutoFit/>
          </a:bodyPr>
          <a:lstStyle/>
          <a:p>
            <a:pPr algn="ct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anose="02020602080505020303" pitchFamily="18" charset="0"/>
                <a:cs typeface="Arabic Typesetting" panose="03020402040406030203" pitchFamily="66" charset="-78"/>
              </a:rPr>
              <a:t>KNOW YOUR RIGHTS</a:t>
            </a:r>
          </a:p>
        </p:txBody>
      </p:sp>
      <p:sp>
        <p:nvSpPr>
          <p:cNvPr id="10" name="TextBox 9"/>
          <p:cNvSpPr txBox="1"/>
          <p:nvPr/>
        </p:nvSpPr>
        <p:spPr>
          <a:xfrm>
            <a:off x="762000" y="2057400"/>
            <a:ext cx="3810000" cy="3970318"/>
          </a:xfrm>
          <a:prstGeom prst="rect">
            <a:avLst/>
          </a:prstGeom>
          <a:noFill/>
        </p:spPr>
        <p:txBody>
          <a:bodyPr wrap="square" rtlCol="0">
            <a:spAutoFit/>
          </a:bodyPr>
          <a:lstStyle/>
          <a:p>
            <a:r>
              <a:rPr lang="es-MX" b="1" dirty="0">
                <a:solidFill>
                  <a:prstClr val="black"/>
                </a:solidFill>
              </a:rPr>
              <a:t>Prepare an immigration file:</a:t>
            </a:r>
            <a:endParaRPr lang="es-MX" dirty="0">
              <a:solidFill>
                <a:prstClr val="black"/>
              </a:solidFill>
            </a:endParaRPr>
          </a:p>
          <a:p>
            <a:pPr marL="285750" indent="-285750">
              <a:buFont typeface="Wingdings" panose="05000000000000000000" pitchFamily="2" charset="2"/>
              <a:buChar char="q"/>
            </a:pPr>
            <a:r>
              <a:rPr lang="es-MX" dirty="0">
                <a:solidFill>
                  <a:prstClr val="black"/>
                </a:solidFill>
              </a:rPr>
              <a:t>Store important documents in a folder, let a family member or close friend know where it is and memorize that person’s </a:t>
            </a:r>
            <a:r>
              <a:rPr lang="es-MX" dirty="0" err="1">
                <a:solidFill>
                  <a:prstClr val="black"/>
                </a:solidFill>
              </a:rPr>
              <a:t>phone</a:t>
            </a:r>
            <a:r>
              <a:rPr lang="es-MX" dirty="0">
                <a:solidFill>
                  <a:prstClr val="black"/>
                </a:solidFill>
              </a:rPr>
              <a:t> </a:t>
            </a:r>
            <a:r>
              <a:rPr lang="es-MX" dirty="0" err="1">
                <a:solidFill>
                  <a:prstClr val="black"/>
                </a:solidFill>
              </a:rPr>
              <a:t>number</a:t>
            </a:r>
            <a:endParaRPr lang="es-MX" dirty="0">
              <a:solidFill>
                <a:prstClr val="black"/>
              </a:solidFill>
            </a:endParaRPr>
          </a:p>
          <a:p>
            <a:pPr marL="285750" indent="-285750">
              <a:buFont typeface="Wingdings" panose="05000000000000000000" pitchFamily="2" charset="2"/>
              <a:buChar char="q"/>
            </a:pPr>
            <a:r>
              <a:rPr lang="es-MX" dirty="0" err="1">
                <a:solidFill>
                  <a:prstClr val="black"/>
                </a:solidFill>
              </a:rPr>
              <a:t>Gather</a:t>
            </a:r>
            <a:r>
              <a:rPr lang="es-MX" dirty="0">
                <a:solidFill>
                  <a:prstClr val="black"/>
                </a:solidFill>
              </a:rPr>
              <a:t> records </a:t>
            </a:r>
            <a:r>
              <a:rPr lang="es-MX" dirty="0" err="1">
                <a:solidFill>
                  <a:prstClr val="black"/>
                </a:solidFill>
              </a:rPr>
              <a:t>relating</a:t>
            </a:r>
            <a:r>
              <a:rPr lang="es-MX" dirty="0">
                <a:solidFill>
                  <a:prstClr val="black"/>
                </a:solidFill>
              </a:rPr>
              <a:t> to </a:t>
            </a:r>
            <a:r>
              <a:rPr lang="es-MX" dirty="0" err="1">
                <a:solidFill>
                  <a:prstClr val="black"/>
                </a:solidFill>
              </a:rPr>
              <a:t>any</a:t>
            </a:r>
            <a:r>
              <a:rPr lang="es-MX" dirty="0">
                <a:solidFill>
                  <a:prstClr val="black"/>
                </a:solidFill>
              </a:rPr>
              <a:t> </a:t>
            </a:r>
            <a:r>
              <a:rPr lang="es-MX" dirty="0" err="1">
                <a:solidFill>
                  <a:prstClr val="black"/>
                </a:solidFill>
              </a:rPr>
              <a:t>arrests</a:t>
            </a:r>
            <a:r>
              <a:rPr lang="es-MX" dirty="0">
                <a:solidFill>
                  <a:prstClr val="black"/>
                </a:solidFill>
              </a:rPr>
              <a:t> </a:t>
            </a:r>
            <a:r>
              <a:rPr lang="es-MX" dirty="0" err="1">
                <a:solidFill>
                  <a:prstClr val="black"/>
                </a:solidFill>
              </a:rPr>
              <a:t>or</a:t>
            </a:r>
            <a:r>
              <a:rPr lang="es-MX" dirty="0">
                <a:solidFill>
                  <a:prstClr val="black"/>
                </a:solidFill>
              </a:rPr>
              <a:t> </a:t>
            </a:r>
            <a:r>
              <a:rPr lang="es-MX" dirty="0" err="1">
                <a:solidFill>
                  <a:prstClr val="black"/>
                </a:solidFill>
              </a:rPr>
              <a:t>convictions</a:t>
            </a:r>
            <a:r>
              <a:rPr lang="es-MX" dirty="0">
                <a:solidFill>
                  <a:prstClr val="black"/>
                </a:solidFill>
              </a:rPr>
              <a:t>.</a:t>
            </a:r>
          </a:p>
          <a:p>
            <a:pPr marL="285750" indent="-285750">
              <a:buFont typeface="Wingdings" panose="05000000000000000000" pitchFamily="2" charset="2"/>
              <a:buChar char="q"/>
            </a:pPr>
            <a:r>
              <a:rPr lang="es-EC" dirty="0" err="1">
                <a:solidFill>
                  <a:prstClr val="black"/>
                </a:solidFill>
              </a:rPr>
              <a:t>Talk</a:t>
            </a:r>
            <a:r>
              <a:rPr lang="es-EC" dirty="0">
                <a:solidFill>
                  <a:prstClr val="black"/>
                </a:solidFill>
              </a:rPr>
              <a:t> to </a:t>
            </a:r>
            <a:r>
              <a:rPr lang="es-EC" dirty="0" err="1">
                <a:solidFill>
                  <a:prstClr val="black"/>
                </a:solidFill>
              </a:rPr>
              <a:t>an</a:t>
            </a:r>
            <a:r>
              <a:rPr lang="es-EC" dirty="0">
                <a:solidFill>
                  <a:prstClr val="black"/>
                </a:solidFill>
              </a:rPr>
              <a:t> </a:t>
            </a:r>
            <a:r>
              <a:rPr lang="es-EC" dirty="0" err="1">
                <a:solidFill>
                  <a:prstClr val="black"/>
                </a:solidFill>
              </a:rPr>
              <a:t>immigration</a:t>
            </a:r>
            <a:r>
              <a:rPr lang="es-EC" dirty="0">
                <a:solidFill>
                  <a:prstClr val="black"/>
                </a:solidFill>
              </a:rPr>
              <a:t> </a:t>
            </a:r>
            <a:r>
              <a:rPr lang="es-EC" dirty="0" err="1">
                <a:solidFill>
                  <a:prstClr val="black"/>
                </a:solidFill>
              </a:rPr>
              <a:t>lawyer</a:t>
            </a:r>
            <a:r>
              <a:rPr lang="es-EC" dirty="0">
                <a:solidFill>
                  <a:prstClr val="black"/>
                </a:solidFill>
              </a:rPr>
              <a:t> </a:t>
            </a:r>
            <a:r>
              <a:rPr lang="es-EC" dirty="0" err="1">
                <a:solidFill>
                  <a:prstClr val="black"/>
                </a:solidFill>
              </a:rPr>
              <a:t>or</a:t>
            </a:r>
            <a:r>
              <a:rPr lang="es-EC" dirty="0">
                <a:solidFill>
                  <a:prstClr val="black"/>
                </a:solidFill>
              </a:rPr>
              <a:t> </a:t>
            </a:r>
            <a:r>
              <a:rPr lang="es-EC" dirty="0" err="1">
                <a:solidFill>
                  <a:prstClr val="black"/>
                </a:solidFill>
              </a:rPr>
              <a:t>accredited</a:t>
            </a:r>
            <a:r>
              <a:rPr lang="es-EC" dirty="0">
                <a:solidFill>
                  <a:prstClr val="black"/>
                </a:solidFill>
              </a:rPr>
              <a:t> </a:t>
            </a:r>
            <a:r>
              <a:rPr lang="es-EC" dirty="0" err="1">
                <a:solidFill>
                  <a:prstClr val="black"/>
                </a:solidFill>
              </a:rPr>
              <a:t>representative</a:t>
            </a:r>
            <a:r>
              <a:rPr lang="es-EC" dirty="0">
                <a:solidFill>
                  <a:prstClr val="black"/>
                </a:solidFill>
              </a:rPr>
              <a:t> to </a:t>
            </a:r>
            <a:r>
              <a:rPr lang="es-EC" dirty="0" err="1">
                <a:solidFill>
                  <a:prstClr val="black"/>
                </a:solidFill>
              </a:rPr>
              <a:t>find</a:t>
            </a:r>
            <a:r>
              <a:rPr lang="es-EC" dirty="0">
                <a:solidFill>
                  <a:prstClr val="black"/>
                </a:solidFill>
              </a:rPr>
              <a:t> </a:t>
            </a:r>
            <a:r>
              <a:rPr lang="es-EC" dirty="0" err="1">
                <a:solidFill>
                  <a:prstClr val="black"/>
                </a:solidFill>
              </a:rPr>
              <a:t>out</a:t>
            </a:r>
            <a:r>
              <a:rPr lang="es-EC" dirty="0">
                <a:solidFill>
                  <a:prstClr val="black"/>
                </a:solidFill>
              </a:rPr>
              <a:t> </a:t>
            </a:r>
            <a:r>
              <a:rPr lang="es-EC" dirty="0" err="1">
                <a:solidFill>
                  <a:prstClr val="black"/>
                </a:solidFill>
              </a:rPr>
              <a:t>whether</a:t>
            </a:r>
            <a:r>
              <a:rPr lang="es-EC" dirty="0">
                <a:solidFill>
                  <a:prstClr val="black"/>
                </a:solidFill>
              </a:rPr>
              <a:t> </a:t>
            </a:r>
            <a:r>
              <a:rPr lang="es-EC" dirty="0" err="1">
                <a:solidFill>
                  <a:prstClr val="black"/>
                </a:solidFill>
              </a:rPr>
              <a:t>you</a:t>
            </a:r>
            <a:r>
              <a:rPr lang="es-EC" dirty="0">
                <a:solidFill>
                  <a:prstClr val="black"/>
                </a:solidFill>
              </a:rPr>
              <a:t> are </a:t>
            </a:r>
            <a:r>
              <a:rPr lang="es-EC" dirty="0" err="1">
                <a:solidFill>
                  <a:prstClr val="black"/>
                </a:solidFill>
              </a:rPr>
              <a:t>eligible</a:t>
            </a:r>
            <a:r>
              <a:rPr lang="es-EC" dirty="0">
                <a:solidFill>
                  <a:prstClr val="black"/>
                </a:solidFill>
              </a:rPr>
              <a:t> </a:t>
            </a:r>
            <a:r>
              <a:rPr lang="es-EC" dirty="0" err="1">
                <a:solidFill>
                  <a:prstClr val="black"/>
                </a:solidFill>
              </a:rPr>
              <a:t>for</a:t>
            </a:r>
            <a:r>
              <a:rPr lang="es-EC" dirty="0">
                <a:solidFill>
                  <a:prstClr val="black"/>
                </a:solidFill>
              </a:rPr>
              <a:t> </a:t>
            </a:r>
            <a:r>
              <a:rPr lang="es-EC" dirty="0" err="1">
                <a:solidFill>
                  <a:prstClr val="black"/>
                </a:solidFill>
              </a:rPr>
              <a:t>any</a:t>
            </a:r>
            <a:r>
              <a:rPr lang="es-EC" dirty="0">
                <a:solidFill>
                  <a:prstClr val="black"/>
                </a:solidFill>
              </a:rPr>
              <a:t> </a:t>
            </a:r>
            <a:r>
              <a:rPr lang="es-EC" dirty="0" err="1">
                <a:solidFill>
                  <a:prstClr val="black"/>
                </a:solidFill>
              </a:rPr>
              <a:t>immigration</a:t>
            </a:r>
            <a:r>
              <a:rPr lang="es-EC" dirty="0">
                <a:solidFill>
                  <a:prstClr val="black"/>
                </a:solidFill>
              </a:rPr>
              <a:t> remedies</a:t>
            </a:r>
          </a:p>
          <a:p>
            <a:pPr marL="285750" indent="-285750">
              <a:buFont typeface="Wingdings" panose="05000000000000000000" pitchFamily="2" charset="2"/>
              <a:buChar char="q"/>
            </a:pPr>
            <a:endParaRPr lang="es-MX" dirty="0">
              <a:solidFill>
                <a:prstClr val="black"/>
              </a:solidFill>
            </a:endParaRPr>
          </a:p>
          <a:p>
            <a:endParaRPr lang="es-MX" dirty="0">
              <a:solidFill>
                <a:prstClr val="black"/>
              </a:solidFill>
            </a:endParaRPr>
          </a:p>
        </p:txBody>
      </p:sp>
      <p:sp>
        <p:nvSpPr>
          <p:cNvPr id="11" name="TextBox 10"/>
          <p:cNvSpPr txBox="1"/>
          <p:nvPr/>
        </p:nvSpPr>
        <p:spPr>
          <a:xfrm>
            <a:off x="4800600" y="1981200"/>
            <a:ext cx="3962400" cy="3416320"/>
          </a:xfrm>
          <a:prstGeom prst="rect">
            <a:avLst/>
          </a:prstGeom>
          <a:noFill/>
        </p:spPr>
        <p:txBody>
          <a:bodyPr wrap="square" rtlCol="0">
            <a:spAutoFit/>
          </a:bodyPr>
          <a:lstStyle/>
          <a:p>
            <a:r>
              <a:rPr lang="es-EC" b="1" dirty="0">
                <a:solidFill>
                  <a:prstClr val="black"/>
                </a:solidFill>
              </a:rPr>
              <a:t>Make a plan:</a:t>
            </a:r>
          </a:p>
          <a:p>
            <a:pPr marL="285750" indent="-285750">
              <a:buFont typeface="Wingdings" panose="05000000000000000000" pitchFamily="2" charset="2"/>
              <a:buChar char="q"/>
            </a:pPr>
            <a:r>
              <a:rPr lang="es-EC" dirty="0">
                <a:solidFill>
                  <a:prstClr val="black"/>
                </a:solidFill>
              </a:rPr>
              <a:t>Decide who will take care of your children if you are not </a:t>
            </a:r>
            <a:r>
              <a:rPr lang="es-EC" dirty="0" err="1">
                <a:solidFill>
                  <a:prstClr val="black"/>
                </a:solidFill>
              </a:rPr>
              <a:t>able</a:t>
            </a:r>
            <a:r>
              <a:rPr lang="es-EC" dirty="0">
                <a:solidFill>
                  <a:prstClr val="black"/>
                </a:solidFill>
              </a:rPr>
              <a:t> to. </a:t>
            </a:r>
            <a:r>
              <a:rPr lang="es-MX" dirty="0" err="1">
                <a:solidFill>
                  <a:prstClr val="black"/>
                </a:solidFill>
              </a:rPr>
              <a:t>Talk</a:t>
            </a:r>
            <a:r>
              <a:rPr lang="es-MX" dirty="0">
                <a:solidFill>
                  <a:prstClr val="black"/>
                </a:solidFill>
              </a:rPr>
              <a:t> to </a:t>
            </a:r>
            <a:r>
              <a:rPr lang="es-MX" dirty="0" err="1">
                <a:solidFill>
                  <a:prstClr val="black"/>
                </a:solidFill>
              </a:rPr>
              <a:t>that</a:t>
            </a:r>
            <a:r>
              <a:rPr lang="es-MX" dirty="0">
                <a:solidFill>
                  <a:prstClr val="black"/>
                </a:solidFill>
              </a:rPr>
              <a:t> </a:t>
            </a:r>
            <a:r>
              <a:rPr lang="es-MX" dirty="0" err="1">
                <a:solidFill>
                  <a:prstClr val="black"/>
                </a:solidFill>
              </a:rPr>
              <a:t>person</a:t>
            </a:r>
            <a:r>
              <a:rPr lang="es-MX" dirty="0">
                <a:solidFill>
                  <a:prstClr val="black"/>
                </a:solidFill>
              </a:rPr>
              <a:t> and </a:t>
            </a:r>
            <a:r>
              <a:rPr lang="es-MX" dirty="0" err="1">
                <a:solidFill>
                  <a:prstClr val="black"/>
                </a:solidFill>
              </a:rPr>
              <a:t>make</a:t>
            </a:r>
            <a:r>
              <a:rPr lang="es-MX" dirty="0">
                <a:solidFill>
                  <a:prstClr val="black"/>
                </a:solidFill>
              </a:rPr>
              <a:t> </a:t>
            </a:r>
            <a:r>
              <a:rPr lang="es-MX" dirty="0" err="1">
                <a:solidFill>
                  <a:prstClr val="black"/>
                </a:solidFill>
              </a:rPr>
              <a:t>sure</a:t>
            </a:r>
            <a:r>
              <a:rPr lang="es-MX" dirty="0">
                <a:solidFill>
                  <a:prstClr val="black"/>
                </a:solidFill>
              </a:rPr>
              <a:t> he </a:t>
            </a:r>
            <a:r>
              <a:rPr lang="es-MX" dirty="0" err="1">
                <a:solidFill>
                  <a:prstClr val="black"/>
                </a:solidFill>
              </a:rPr>
              <a:t>or</a:t>
            </a:r>
            <a:r>
              <a:rPr lang="es-MX" dirty="0">
                <a:solidFill>
                  <a:prstClr val="black"/>
                </a:solidFill>
              </a:rPr>
              <a:t> </a:t>
            </a:r>
            <a:r>
              <a:rPr lang="es-MX" dirty="0" err="1">
                <a:solidFill>
                  <a:prstClr val="black"/>
                </a:solidFill>
              </a:rPr>
              <a:t>she</a:t>
            </a:r>
            <a:r>
              <a:rPr lang="es-MX" dirty="0">
                <a:solidFill>
                  <a:prstClr val="black"/>
                </a:solidFill>
              </a:rPr>
              <a:t> </a:t>
            </a:r>
            <a:r>
              <a:rPr lang="es-MX" dirty="0" err="1">
                <a:solidFill>
                  <a:prstClr val="black"/>
                </a:solidFill>
              </a:rPr>
              <a:t>is</a:t>
            </a:r>
            <a:r>
              <a:rPr lang="es-MX" dirty="0">
                <a:solidFill>
                  <a:prstClr val="black"/>
                </a:solidFill>
              </a:rPr>
              <a:t> </a:t>
            </a:r>
            <a:r>
              <a:rPr lang="es-MX" dirty="0" err="1">
                <a:solidFill>
                  <a:prstClr val="black"/>
                </a:solidFill>
              </a:rPr>
              <a:t>willing</a:t>
            </a:r>
            <a:r>
              <a:rPr lang="es-MX" dirty="0">
                <a:solidFill>
                  <a:prstClr val="black"/>
                </a:solidFill>
              </a:rPr>
              <a:t> to </a:t>
            </a:r>
            <a:r>
              <a:rPr lang="es-MX" dirty="0" err="1">
                <a:solidFill>
                  <a:prstClr val="black"/>
                </a:solidFill>
              </a:rPr>
              <a:t>help</a:t>
            </a:r>
            <a:r>
              <a:rPr lang="es-MX" dirty="0">
                <a:solidFill>
                  <a:prstClr val="black"/>
                </a:solidFill>
              </a:rPr>
              <a:t> </a:t>
            </a:r>
            <a:r>
              <a:rPr lang="es-MX" dirty="0" err="1">
                <a:solidFill>
                  <a:prstClr val="black"/>
                </a:solidFill>
              </a:rPr>
              <a:t>you</a:t>
            </a:r>
            <a:endParaRPr lang="es-MX" dirty="0">
              <a:solidFill>
                <a:prstClr val="black"/>
              </a:solidFill>
            </a:endParaRPr>
          </a:p>
          <a:p>
            <a:pPr marL="285750" indent="-285750">
              <a:buFont typeface="Wingdings" panose="05000000000000000000" pitchFamily="2" charset="2"/>
              <a:buChar char="q"/>
            </a:pPr>
            <a:r>
              <a:rPr lang="es-EC" dirty="0" err="1">
                <a:solidFill>
                  <a:prstClr val="black"/>
                </a:solidFill>
              </a:rPr>
              <a:t>Without</a:t>
            </a:r>
            <a:r>
              <a:rPr lang="es-EC" dirty="0">
                <a:solidFill>
                  <a:prstClr val="black"/>
                </a:solidFill>
              </a:rPr>
              <a:t> </a:t>
            </a:r>
            <a:r>
              <a:rPr lang="es-EC" dirty="0" err="1">
                <a:solidFill>
                  <a:prstClr val="black"/>
                </a:solidFill>
              </a:rPr>
              <a:t>worrying</a:t>
            </a:r>
            <a:r>
              <a:rPr lang="es-EC" dirty="0">
                <a:solidFill>
                  <a:prstClr val="black"/>
                </a:solidFill>
              </a:rPr>
              <a:t> </a:t>
            </a:r>
            <a:r>
              <a:rPr lang="es-EC" dirty="0" err="1">
                <a:solidFill>
                  <a:prstClr val="black"/>
                </a:solidFill>
              </a:rPr>
              <a:t>them</a:t>
            </a:r>
            <a:r>
              <a:rPr lang="es-EC" dirty="0">
                <a:solidFill>
                  <a:prstClr val="black"/>
                </a:solidFill>
              </a:rPr>
              <a:t>, </a:t>
            </a:r>
            <a:r>
              <a:rPr lang="es-EC" dirty="0" err="1">
                <a:solidFill>
                  <a:prstClr val="black"/>
                </a:solidFill>
              </a:rPr>
              <a:t>assure</a:t>
            </a:r>
            <a:r>
              <a:rPr lang="es-EC" dirty="0">
                <a:solidFill>
                  <a:prstClr val="black"/>
                </a:solidFill>
              </a:rPr>
              <a:t> </a:t>
            </a:r>
            <a:r>
              <a:rPr lang="es-EC" dirty="0" err="1">
                <a:solidFill>
                  <a:prstClr val="black"/>
                </a:solidFill>
              </a:rPr>
              <a:t>your</a:t>
            </a:r>
            <a:r>
              <a:rPr lang="es-EC" dirty="0">
                <a:solidFill>
                  <a:prstClr val="black"/>
                </a:solidFill>
              </a:rPr>
              <a:t> </a:t>
            </a:r>
            <a:r>
              <a:rPr lang="es-EC" dirty="0" err="1">
                <a:solidFill>
                  <a:prstClr val="black"/>
                </a:solidFill>
              </a:rPr>
              <a:t>children</a:t>
            </a:r>
            <a:r>
              <a:rPr lang="es-EC" dirty="0">
                <a:solidFill>
                  <a:prstClr val="black"/>
                </a:solidFill>
              </a:rPr>
              <a:t> </a:t>
            </a:r>
            <a:r>
              <a:rPr lang="es-EC" dirty="0" err="1">
                <a:solidFill>
                  <a:prstClr val="black"/>
                </a:solidFill>
              </a:rPr>
              <a:t>they</a:t>
            </a:r>
            <a:r>
              <a:rPr lang="es-EC" dirty="0">
                <a:solidFill>
                  <a:prstClr val="black"/>
                </a:solidFill>
              </a:rPr>
              <a:t> </a:t>
            </a:r>
            <a:r>
              <a:rPr lang="es-EC" dirty="0" err="1">
                <a:solidFill>
                  <a:prstClr val="black"/>
                </a:solidFill>
              </a:rPr>
              <a:t>will</a:t>
            </a:r>
            <a:r>
              <a:rPr lang="es-EC" dirty="0">
                <a:solidFill>
                  <a:prstClr val="black"/>
                </a:solidFill>
              </a:rPr>
              <a:t> be </a:t>
            </a:r>
            <a:r>
              <a:rPr lang="es-EC" dirty="0" err="1">
                <a:solidFill>
                  <a:prstClr val="black"/>
                </a:solidFill>
              </a:rPr>
              <a:t>taken</a:t>
            </a:r>
            <a:r>
              <a:rPr lang="es-EC" dirty="0">
                <a:solidFill>
                  <a:prstClr val="black"/>
                </a:solidFill>
              </a:rPr>
              <a:t> </a:t>
            </a:r>
            <a:r>
              <a:rPr lang="es-EC" dirty="0" err="1">
                <a:solidFill>
                  <a:prstClr val="black"/>
                </a:solidFill>
              </a:rPr>
              <a:t>care</a:t>
            </a:r>
            <a:r>
              <a:rPr lang="es-EC" dirty="0">
                <a:solidFill>
                  <a:prstClr val="black"/>
                </a:solidFill>
              </a:rPr>
              <a:t> of </a:t>
            </a:r>
            <a:r>
              <a:rPr lang="es-EC" dirty="0" err="1">
                <a:solidFill>
                  <a:prstClr val="black"/>
                </a:solidFill>
              </a:rPr>
              <a:t>if</a:t>
            </a:r>
            <a:r>
              <a:rPr lang="es-EC" dirty="0">
                <a:solidFill>
                  <a:prstClr val="black"/>
                </a:solidFill>
              </a:rPr>
              <a:t> </a:t>
            </a:r>
            <a:r>
              <a:rPr lang="es-EC" dirty="0" err="1">
                <a:solidFill>
                  <a:prstClr val="black"/>
                </a:solidFill>
              </a:rPr>
              <a:t>you</a:t>
            </a:r>
            <a:r>
              <a:rPr lang="es-EC" dirty="0">
                <a:solidFill>
                  <a:prstClr val="black"/>
                </a:solidFill>
              </a:rPr>
              <a:t> are </a:t>
            </a:r>
            <a:r>
              <a:rPr lang="es-EC" dirty="0" err="1">
                <a:solidFill>
                  <a:prstClr val="black"/>
                </a:solidFill>
              </a:rPr>
              <a:t>not</a:t>
            </a:r>
            <a:r>
              <a:rPr lang="es-EC" dirty="0">
                <a:solidFill>
                  <a:prstClr val="black"/>
                </a:solidFill>
              </a:rPr>
              <a:t> </a:t>
            </a:r>
            <a:r>
              <a:rPr lang="es-EC" dirty="0" err="1">
                <a:solidFill>
                  <a:prstClr val="black"/>
                </a:solidFill>
              </a:rPr>
              <a:t>available</a:t>
            </a:r>
            <a:r>
              <a:rPr lang="es-EC" dirty="0">
                <a:solidFill>
                  <a:prstClr val="black"/>
                </a:solidFill>
              </a:rPr>
              <a:t> to </a:t>
            </a:r>
            <a:r>
              <a:rPr lang="es-EC" dirty="0" err="1">
                <a:solidFill>
                  <a:prstClr val="black"/>
                </a:solidFill>
              </a:rPr>
              <a:t>care</a:t>
            </a:r>
            <a:r>
              <a:rPr lang="es-EC" dirty="0">
                <a:solidFill>
                  <a:prstClr val="black"/>
                </a:solidFill>
              </a:rPr>
              <a:t> </a:t>
            </a:r>
            <a:r>
              <a:rPr lang="es-EC" dirty="0" err="1">
                <a:solidFill>
                  <a:prstClr val="black"/>
                </a:solidFill>
              </a:rPr>
              <a:t>for</a:t>
            </a:r>
            <a:r>
              <a:rPr lang="es-EC" dirty="0">
                <a:solidFill>
                  <a:prstClr val="black"/>
                </a:solidFill>
              </a:rPr>
              <a:t> </a:t>
            </a:r>
            <a:r>
              <a:rPr lang="es-EC" dirty="0" err="1">
                <a:solidFill>
                  <a:prstClr val="black"/>
                </a:solidFill>
              </a:rPr>
              <a:t>them</a:t>
            </a:r>
            <a:r>
              <a:rPr lang="es-EC" dirty="0">
                <a:solidFill>
                  <a:prstClr val="black"/>
                </a:solidFill>
              </a:rPr>
              <a:t> </a:t>
            </a:r>
          </a:p>
          <a:p>
            <a:pPr marL="285750" indent="-285750">
              <a:buFont typeface="Wingdings" panose="05000000000000000000" pitchFamily="2" charset="2"/>
              <a:buChar char="q"/>
            </a:pPr>
            <a:r>
              <a:rPr lang="es-EC" dirty="0" err="1">
                <a:solidFill>
                  <a:prstClr val="black"/>
                </a:solidFill>
              </a:rPr>
              <a:t>Make</a:t>
            </a:r>
            <a:r>
              <a:rPr lang="es-EC" dirty="0">
                <a:solidFill>
                  <a:prstClr val="black"/>
                </a:solidFill>
              </a:rPr>
              <a:t> </a:t>
            </a:r>
            <a:r>
              <a:rPr lang="es-EC" dirty="0" err="1">
                <a:solidFill>
                  <a:prstClr val="black"/>
                </a:solidFill>
              </a:rPr>
              <a:t>sure</a:t>
            </a:r>
            <a:r>
              <a:rPr lang="es-EC" dirty="0">
                <a:solidFill>
                  <a:prstClr val="black"/>
                </a:solidFill>
              </a:rPr>
              <a:t> </a:t>
            </a:r>
            <a:r>
              <a:rPr lang="es-EC" dirty="0" err="1">
                <a:solidFill>
                  <a:prstClr val="black"/>
                </a:solidFill>
              </a:rPr>
              <a:t>they</a:t>
            </a:r>
            <a:r>
              <a:rPr lang="es-EC" dirty="0">
                <a:solidFill>
                  <a:prstClr val="black"/>
                </a:solidFill>
              </a:rPr>
              <a:t> </a:t>
            </a:r>
            <a:r>
              <a:rPr lang="es-EC" dirty="0" err="1">
                <a:solidFill>
                  <a:prstClr val="black"/>
                </a:solidFill>
              </a:rPr>
              <a:t>know</a:t>
            </a:r>
            <a:r>
              <a:rPr lang="es-EC" dirty="0">
                <a:solidFill>
                  <a:prstClr val="black"/>
                </a:solidFill>
              </a:rPr>
              <a:t> </a:t>
            </a:r>
            <a:r>
              <a:rPr lang="es-EC" dirty="0" err="1">
                <a:solidFill>
                  <a:prstClr val="black"/>
                </a:solidFill>
              </a:rPr>
              <a:t>who</a:t>
            </a:r>
            <a:r>
              <a:rPr lang="es-EC" dirty="0">
                <a:solidFill>
                  <a:prstClr val="black"/>
                </a:solidFill>
              </a:rPr>
              <a:t> </a:t>
            </a:r>
            <a:r>
              <a:rPr lang="es-EC" dirty="0" err="1">
                <a:solidFill>
                  <a:prstClr val="black"/>
                </a:solidFill>
              </a:rPr>
              <a:t>will</a:t>
            </a:r>
            <a:r>
              <a:rPr lang="es-EC" dirty="0">
                <a:solidFill>
                  <a:prstClr val="black"/>
                </a:solidFill>
              </a:rPr>
              <a:t> </a:t>
            </a:r>
            <a:r>
              <a:rPr lang="es-EC" dirty="0" err="1">
                <a:solidFill>
                  <a:prstClr val="black"/>
                </a:solidFill>
              </a:rPr>
              <a:t>take</a:t>
            </a:r>
            <a:r>
              <a:rPr lang="es-EC" dirty="0">
                <a:solidFill>
                  <a:prstClr val="black"/>
                </a:solidFill>
              </a:rPr>
              <a:t> </a:t>
            </a:r>
            <a:r>
              <a:rPr lang="es-EC" dirty="0" err="1">
                <a:solidFill>
                  <a:prstClr val="black"/>
                </a:solidFill>
              </a:rPr>
              <a:t>care</a:t>
            </a:r>
            <a:r>
              <a:rPr lang="es-EC" dirty="0">
                <a:solidFill>
                  <a:prstClr val="black"/>
                </a:solidFill>
              </a:rPr>
              <a:t> of </a:t>
            </a:r>
            <a:r>
              <a:rPr lang="es-EC" dirty="0" err="1">
                <a:solidFill>
                  <a:prstClr val="black"/>
                </a:solidFill>
              </a:rPr>
              <a:t>them</a:t>
            </a:r>
            <a:r>
              <a:rPr lang="es-EC" dirty="0">
                <a:solidFill>
                  <a:prstClr val="black"/>
                </a:solidFill>
              </a:rPr>
              <a:t>.  </a:t>
            </a:r>
            <a:r>
              <a:rPr lang="es-EC" dirty="0" err="1">
                <a:solidFill>
                  <a:prstClr val="black"/>
                </a:solidFill>
              </a:rPr>
              <a:t>Have</a:t>
            </a:r>
            <a:r>
              <a:rPr lang="es-EC" dirty="0">
                <a:solidFill>
                  <a:prstClr val="black"/>
                </a:solidFill>
              </a:rPr>
              <a:t> </a:t>
            </a:r>
            <a:r>
              <a:rPr lang="es-EC" dirty="0" err="1">
                <a:solidFill>
                  <a:prstClr val="black"/>
                </a:solidFill>
              </a:rPr>
              <a:t>your</a:t>
            </a:r>
            <a:r>
              <a:rPr lang="es-EC" dirty="0">
                <a:solidFill>
                  <a:prstClr val="black"/>
                </a:solidFill>
              </a:rPr>
              <a:t> </a:t>
            </a:r>
            <a:r>
              <a:rPr lang="es-EC" dirty="0" err="1">
                <a:solidFill>
                  <a:prstClr val="black"/>
                </a:solidFill>
              </a:rPr>
              <a:t>children</a:t>
            </a:r>
            <a:r>
              <a:rPr lang="es-EC" dirty="0">
                <a:solidFill>
                  <a:prstClr val="black"/>
                </a:solidFill>
              </a:rPr>
              <a:t> </a:t>
            </a:r>
            <a:r>
              <a:rPr lang="es-EC" dirty="0" err="1">
                <a:solidFill>
                  <a:prstClr val="black"/>
                </a:solidFill>
              </a:rPr>
              <a:t>memorize</a:t>
            </a:r>
            <a:r>
              <a:rPr lang="es-EC" dirty="0">
                <a:solidFill>
                  <a:prstClr val="black"/>
                </a:solidFill>
              </a:rPr>
              <a:t> </a:t>
            </a:r>
            <a:r>
              <a:rPr lang="es-EC" dirty="0" err="1">
                <a:solidFill>
                  <a:prstClr val="black"/>
                </a:solidFill>
              </a:rPr>
              <a:t>that</a:t>
            </a:r>
            <a:r>
              <a:rPr lang="es-EC" dirty="0">
                <a:solidFill>
                  <a:prstClr val="black"/>
                </a:solidFill>
              </a:rPr>
              <a:t> </a:t>
            </a:r>
            <a:r>
              <a:rPr lang="es-EC" dirty="0" err="1">
                <a:solidFill>
                  <a:prstClr val="black"/>
                </a:solidFill>
              </a:rPr>
              <a:t>person’s</a:t>
            </a:r>
            <a:r>
              <a:rPr lang="es-EC" dirty="0">
                <a:solidFill>
                  <a:prstClr val="black"/>
                </a:solidFill>
              </a:rPr>
              <a:t> </a:t>
            </a:r>
            <a:r>
              <a:rPr lang="es-EC" dirty="0" err="1">
                <a:solidFill>
                  <a:prstClr val="black"/>
                </a:solidFill>
              </a:rPr>
              <a:t>phone</a:t>
            </a:r>
            <a:r>
              <a:rPr lang="es-EC" dirty="0">
                <a:solidFill>
                  <a:prstClr val="black"/>
                </a:solidFill>
              </a:rPr>
              <a:t> </a:t>
            </a:r>
            <a:r>
              <a:rPr lang="es-EC" dirty="0" err="1">
                <a:solidFill>
                  <a:prstClr val="black"/>
                </a:solidFill>
              </a:rPr>
              <a:t>number</a:t>
            </a:r>
            <a:endParaRPr lang="es-EC" dirty="0">
              <a:solidFill>
                <a:prstClr val="black"/>
              </a:solidFill>
            </a:endParaRPr>
          </a:p>
          <a:p>
            <a:pPr marL="285750" indent="-285750">
              <a:buFont typeface="Wingdings" panose="05000000000000000000" pitchFamily="2" charset="2"/>
              <a:buChar char="q"/>
            </a:pPr>
            <a:r>
              <a:rPr lang="es-EC" dirty="0">
                <a:solidFill>
                  <a:prstClr val="black"/>
                </a:solidFill>
              </a:rPr>
              <a:t>Save money for a bond</a:t>
            </a:r>
          </a:p>
        </p:txBody>
      </p:sp>
    </p:spTree>
    <p:extLst>
      <p:ext uri="{BB962C8B-B14F-4D97-AF65-F5344CB8AC3E}">
        <p14:creationId xmlns:p14="http://schemas.microsoft.com/office/powerpoint/2010/main" val="1513389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Rectangle 6"/>
          <p:cNvSpPr/>
          <p:nvPr/>
        </p:nvSpPr>
        <p:spPr>
          <a:xfrm>
            <a:off x="-76200" y="332232"/>
            <a:ext cx="9220200" cy="685800"/>
          </a:xfrm>
          <a:prstGeom prst="rect">
            <a:avLst/>
          </a:prstGeom>
          <a:solidFill>
            <a:srgbClr val="8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Immigration Institute of the Bay Area</a:t>
            </a:r>
          </a:p>
        </p:txBody>
      </p:sp>
      <p:sp>
        <p:nvSpPr>
          <p:cNvPr id="17" name="TextBox 16"/>
          <p:cNvSpPr txBox="1"/>
          <p:nvPr/>
        </p:nvSpPr>
        <p:spPr>
          <a:xfrm>
            <a:off x="1905000" y="1295400"/>
            <a:ext cx="5334000" cy="523220"/>
          </a:xfrm>
          <a:prstGeom prst="rect">
            <a:avLst/>
          </a:prstGeom>
          <a:noFill/>
        </p:spPr>
        <p:txBody>
          <a:bodyPr wrap="square" rtlCol="0">
            <a:spAutoFit/>
          </a:bodyPr>
          <a:lstStyle/>
          <a:p>
            <a:pPr lvl="0" algn="ctr"/>
            <a:r>
              <a:rPr lang="es-ES_tradnl" sz="2800" b="1" dirty="0" err="1"/>
              <a:t>Avoid</a:t>
            </a:r>
            <a:r>
              <a:rPr lang="es-ES_tradnl" sz="2800" b="1" dirty="0"/>
              <a:t> </a:t>
            </a:r>
            <a:r>
              <a:rPr lang="es-ES_tradnl" sz="2800" b="1" dirty="0" err="1"/>
              <a:t>Being</a:t>
            </a:r>
            <a:r>
              <a:rPr lang="es-ES_tradnl" sz="2800" b="1" dirty="0"/>
              <a:t> a </a:t>
            </a:r>
            <a:r>
              <a:rPr lang="es-ES_tradnl" sz="2800" b="1" dirty="0" err="1"/>
              <a:t>Victim</a:t>
            </a:r>
            <a:r>
              <a:rPr lang="es-ES_tradnl" sz="2800" b="1" dirty="0"/>
              <a:t> of </a:t>
            </a:r>
            <a:r>
              <a:rPr lang="es-ES_tradnl" sz="2800" b="1" dirty="0" err="1"/>
              <a:t>Fraud</a:t>
            </a:r>
            <a:endParaRPr lang="es-ES_tradnl" sz="2800" b="1" dirty="0"/>
          </a:p>
        </p:txBody>
      </p:sp>
      <p:sp>
        <p:nvSpPr>
          <p:cNvPr id="18" name="TextBox 17"/>
          <p:cNvSpPr txBox="1"/>
          <p:nvPr/>
        </p:nvSpPr>
        <p:spPr>
          <a:xfrm>
            <a:off x="381000" y="2261782"/>
            <a:ext cx="8534400" cy="3970318"/>
          </a:xfrm>
          <a:prstGeom prst="rect">
            <a:avLst/>
          </a:prstGeom>
          <a:noFill/>
        </p:spPr>
        <p:txBody>
          <a:bodyPr wrap="square" rtlCol="0">
            <a:spAutoFit/>
          </a:bodyPr>
          <a:lstStyle/>
          <a:p>
            <a:pPr marL="285750" indent="-285750">
              <a:buFont typeface="Wingdings" panose="05000000000000000000" pitchFamily="2" charset="2"/>
              <a:buChar char="q"/>
            </a:pPr>
            <a:r>
              <a:rPr lang="es-EC" sz="2800" dirty="0" err="1"/>
              <a:t>Only</a:t>
            </a:r>
            <a:r>
              <a:rPr lang="es-EC" sz="2800" dirty="0"/>
              <a:t> </a:t>
            </a:r>
            <a:r>
              <a:rPr lang="es-EC" sz="2800" dirty="0" err="1"/>
              <a:t>get</a:t>
            </a:r>
            <a:r>
              <a:rPr lang="es-EC" sz="2800" dirty="0"/>
              <a:t> legal </a:t>
            </a:r>
            <a:r>
              <a:rPr lang="es-EC" sz="2800" dirty="0" err="1"/>
              <a:t>advice</a:t>
            </a:r>
            <a:r>
              <a:rPr lang="es-EC" sz="2800" dirty="0"/>
              <a:t> </a:t>
            </a:r>
            <a:r>
              <a:rPr lang="es-EC" sz="2800" dirty="0" err="1"/>
              <a:t>from</a:t>
            </a:r>
            <a:r>
              <a:rPr lang="es-EC" sz="2800" dirty="0"/>
              <a:t> </a:t>
            </a:r>
            <a:r>
              <a:rPr lang="es-EC" sz="2800" dirty="0" err="1"/>
              <a:t>attorneys</a:t>
            </a:r>
            <a:r>
              <a:rPr lang="es-EC" sz="2800" dirty="0"/>
              <a:t> and </a:t>
            </a:r>
            <a:r>
              <a:rPr lang="es-EC" sz="2800" dirty="0" err="1"/>
              <a:t>accredited</a:t>
            </a:r>
            <a:r>
              <a:rPr lang="es-EC" sz="2800" dirty="0"/>
              <a:t> </a:t>
            </a:r>
            <a:r>
              <a:rPr lang="es-EC" sz="2800" dirty="0" err="1"/>
              <a:t>representatives</a:t>
            </a:r>
            <a:r>
              <a:rPr lang="es-EC" sz="2800" dirty="0"/>
              <a:t>, NOT NOTARIES. </a:t>
            </a:r>
            <a:r>
              <a:rPr lang="es-EC" sz="2800" dirty="0" err="1"/>
              <a:t>An</a:t>
            </a:r>
            <a:r>
              <a:rPr lang="es-EC" sz="2800" dirty="0"/>
              <a:t> </a:t>
            </a:r>
            <a:r>
              <a:rPr lang="es-EC" sz="2800" dirty="0" err="1"/>
              <a:t>attorney</a:t>
            </a:r>
            <a:r>
              <a:rPr lang="es-EC" sz="2800" dirty="0"/>
              <a:t> </a:t>
            </a:r>
            <a:r>
              <a:rPr lang="es-EC" sz="2800" dirty="0" err="1"/>
              <a:t>will</a:t>
            </a:r>
            <a:r>
              <a:rPr lang="es-EC" sz="2800" dirty="0"/>
              <a:t> </a:t>
            </a:r>
            <a:r>
              <a:rPr lang="es-EC" sz="2800" dirty="0" err="1"/>
              <a:t>not</a:t>
            </a:r>
            <a:r>
              <a:rPr lang="es-EC" sz="2800" dirty="0"/>
              <a:t> be </a:t>
            </a:r>
            <a:r>
              <a:rPr lang="es-EC" sz="2800" dirty="0" err="1"/>
              <a:t>offended</a:t>
            </a:r>
            <a:r>
              <a:rPr lang="es-EC" sz="2800" dirty="0"/>
              <a:t> </a:t>
            </a:r>
            <a:r>
              <a:rPr lang="es-EC" sz="2800" dirty="0" err="1"/>
              <a:t>if</a:t>
            </a:r>
            <a:r>
              <a:rPr lang="es-EC" sz="2800" dirty="0"/>
              <a:t> </a:t>
            </a:r>
            <a:r>
              <a:rPr lang="es-EC" sz="2800" dirty="0" err="1"/>
              <a:t>you</a:t>
            </a:r>
            <a:r>
              <a:rPr lang="es-EC" sz="2800" dirty="0"/>
              <a:t> </a:t>
            </a:r>
            <a:r>
              <a:rPr lang="es-EC" sz="2800" dirty="0" err="1"/>
              <a:t>ask</a:t>
            </a:r>
            <a:r>
              <a:rPr lang="es-EC" sz="2800" dirty="0"/>
              <a:t> </a:t>
            </a:r>
            <a:r>
              <a:rPr lang="es-EC" sz="2800" dirty="0" err="1"/>
              <a:t>for</a:t>
            </a:r>
            <a:r>
              <a:rPr lang="es-EC" sz="2800" dirty="0"/>
              <a:t> </a:t>
            </a:r>
            <a:r>
              <a:rPr lang="es-EC" sz="2800" dirty="0" err="1"/>
              <a:t>their</a:t>
            </a:r>
            <a:r>
              <a:rPr lang="es-EC" sz="2800" dirty="0"/>
              <a:t> </a:t>
            </a:r>
            <a:r>
              <a:rPr lang="es-EC" sz="2800" dirty="0" err="1"/>
              <a:t>license</a:t>
            </a:r>
            <a:r>
              <a:rPr lang="es-EC" sz="2800" dirty="0"/>
              <a:t> </a:t>
            </a:r>
            <a:r>
              <a:rPr lang="es-EC" sz="2800" dirty="0" err="1"/>
              <a:t>number</a:t>
            </a:r>
            <a:r>
              <a:rPr lang="es-EC" sz="2800" dirty="0"/>
              <a:t>. To look up </a:t>
            </a:r>
            <a:r>
              <a:rPr lang="es-EC" sz="2800" dirty="0" err="1"/>
              <a:t>if</a:t>
            </a:r>
            <a:r>
              <a:rPr lang="es-EC" sz="2800" dirty="0"/>
              <a:t> a </a:t>
            </a:r>
            <a:r>
              <a:rPr lang="es-EC" sz="2800" dirty="0" err="1"/>
              <a:t>person</a:t>
            </a:r>
            <a:r>
              <a:rPr lang="es-EC" sz="2800" dirty="0"/>
              <a:t> </a:t>
            </a:r>
            <a:r>
              <a:rPr lang="es-EC" sz="2800" dirty="0" err="1"/>
              <a:t>is</a:t>
            </a:r>
            <a:r>
              <a:rPr lang="es-EC" sz="2800" dirty="0"/>
              <a:t> </a:t>
            </a:r>
            <a:r>
              <a:rPr lang="es-EC" sz="2800" dirty="0" err="1"/>
              <a:t>an</a:t>
            </a:r>
            <a:r>
              <a:rPr lang="es-EC" sz="2800" dirty="0"/>
              <a:t> </a:t>
            </a:r>
            <a:r>
              <a:rPr lang="es-EC" sz="2800" dirty="0" err="1"/>
              <a:t>attorney</a:t>
            </a:r>
            <a:r>
              <a:rPr lang="es-EC" sz="2800" dirty="0"/>
              <a:t> </a:t>
            </a:r>
            <a:r>
              <a:rPr lang="es-EC" sz="2800" dirty="0" err="1"/>
              <a:t>licensed</a:t>
            </a:r>
            <a:r>
              <a:rPr lang="es-EC" sz="2800" dirty="0"/>
              <a:t> to </a:t>
            </a:r>
            <a:r>
              <a:rPr lang="es-EC" sz="2800" dirty="0" err="1"/>
              <a:t>practice</a:t>
            </a:r>
            <a:r>
              <a:rPr lang="es-EC" sz="2800" dirty="0"/>
              <a:t> </a:t>
            </a:r>
            <a:r>
              <a:rPr lang="es-EC" sz="2800" dirty="0" err="1"/>
              <a:t>law</a:t>
            </a:r>
            <a:r>
              <a:rPr lang="es-EC" sz="2800" dirty="0"/>
              <a:t> in CA, </a:t>
            </a:r>
            <a:r>
              <a:rPr lang="es-EC" sz="2800" dirty="0" err="1"/>
              <a:t>visit</a:t>
            </a:r>
            <a:r>
              <a:rPr lang="es-EC" sz="2800" dirty="0"/>
              <a:t> calbar.org. </a:t>
            </a:r>
          </a:p>
          <a:p>
            <a:pPr marL="285750" indent="-285750">
              <a:buFont typeface="Wingdings" panose="05000000000000000000" pitchFamily="2" charset="2"/>
              <a:buChar char="q"/>
            </a:pPr>
            <a:r>
              <a:rPr lang="es-EC" sz="2800" dirty="0" err="1"/>
              <a:t>If</a:t>
            </a:r>
            <a:r>
              <a:rPr lang="es-EC" sz="2800" dirty="0"/>
              <a:t> </a:t>
            </a:r>
            <a:r>
              <a:rPr lang="es-EC" sz="2800" dirty="0" err="1"/>
              <a:t>something</a:t>
            </a:r>
            <a:r>
              <a:rPr lang="es-EC" sz="2800" dirty="0"/>
              <a:t> </a:t>
            </a:r>
            <a:r>
              <a:rPr lang="es-EC" sz="2800" dirty="0" err="1"/>
              <a:t>is</a:t>
            </a:r>
            <a:r>
              <a:rPr lang="es-EC" sz="2800" dirty="0"/>
              <a:t> </a:t>
            </a:r>
            <a:r>
              <a:rPr lang="es-EC" sz="2800" dirty="0" err="1"/>
              <a:t>too</a:t>
            </a:r>
            <a:r>
              <a:rPr lang="es-EC" sz="2800" dirty="0"/>
              <a:t> </a:t>
            </a:r>
            <a:r>
              <a:rPr lang="es-EC" sz="2800" dirty="0" err="1"/>
              <a:t>good</a:t>
            </a:r>
            <a:r>
              <a:rPr lang="es-EC" sz="2800" dirty="0"/>
              <a:t> to be true, </a:t>
            </a:r>
            <a:r>
              <a:rPr lang="es-EC" sz="2800" dirty="0" err="1"/>
              <a:t>it</a:t>
            </a:r>
            <a:r>
              <a:rPr lang="es-EC" sz="2800" dirty="0"/>
              <a:t> </a:t>
            </a:r>
            <a:r>
              <a:rPr lang="es-EC" sz="2800" dirty="0" err="1"/>
              <a:t>probably</a:t>
            </a:r>
            <a:r>
              <a:rPr lang="es-EC" sz="2800" dirty="0"/>
              <a:t> </a:t>
            </a:r>
            <a:r>
              <a:rPr lang="es-EC" sz="2800" dirty="0" err="1"/>
              <a:t>is</a:t>
            </a:r>
            <a:r>
              <a:rPr lang="es-EC" sz="2800" dirty="0"/>
              <a:t>.  </a:t>
            </a:r>
          </a:p>
          <a:p>
            <a:pPr marL="285750" indent="-285750">
              <a:buFont typeface="Wingdings" panose="05000000000000000000" pitchFamily="2" charset="2"/>
              <a:buChar char="q"/>
            </a:pPr>
            <a:r>
              <a:rPr lang="es-EC" sz="2800" dirty="0"/>
              <a:t>Be </a:t>
            </a:r>
            <a:r>
              <a:rPr lang="es-EC" sz="2800" dirty="0" err="1"/>
              <a:t>careful</a:t>
            </a:r>
            <a:r>
              <a:rPr lang="es-EC" sz="2800" dirty="0"/>
              <a:t> </a:t>
            </a:r>
            <a:r>
              <a:rPr lang="es-EC" sz="2800" dirty="0" err="1"/>
              <a:t>about</a:t>
            </a:r>
            <a:r>
              <a:rPr lang="es-EC" sz="2800" dirty="0"/>
              <a:t> </a:t>
            </a:r>
            <a:r>
              <a:rPr lang="es-EC" sz="2800" dirty="0" err="1"/>
              <a:t>traveling</a:t>
            </a:r>
            <a:r>
              <a:rPr lang="es-EC" sz="2800" dirty="0"/>
              <a:t> </a:t>
            </a:r>
            <a:r>
              <a:rPr lang="es-EC" sz="2800" dirty="0" err="1"/>
              <a:t>outside</a:t>
            </a:r>
            <a:r>
              <a:rPr lang="es-EC" sz="2800" dirty="0"/>
              <a:t> of </a:t>
            </a:r>
            <a:r>
              <a:rPr lang="es-EC" sz="2800" dirty="0" err="1"/>
              <a:t>the</a:t>
            </a:r>
            <a:r>
              <a:rPr lang="es-EC" sz="2800" dirty="0"/>
              <a:t> U.S.  </a:t>
            </a:r>
            <a:r>
              <a:rPr lang="es-EC" sz="2800" dirty="0" err="1"/>
              <a:t>Depending</a:t>
            </a:r>
            <a:r>
              <a:rPr lang="es-EC" sz="2800" dirty="0"/>
              <a:t> </a:t>
            </a:r>
            <a:r>
              <a:rPr lang="es-EC" sz="2800" dirty="0" err="1"/>
              <a:t>on</a:t>
            </a:r>
            <a:r>
              <a:rPr lang="es-EC" sz="2800" dirty="0"/>
              <a:t> </a:t>
            </a:r>
            <a:r>
              <a:rPr lang="es-EC" sz="2800" dirty="0" err="1"/>
              <a:t>your</a:t>
            </a:r>
            <a:r>
              <a:rPr lang="es-EC" sz="2800" dirty="0"/>
              <a:t> </a:t>
            </a:r>
            <a:r>
              <a:rPr lang="es-EC" sz="2800" dirty="0" err="1"/>
              <a:t>circumstances</a:t>
            </a:r>
            <a:r>
              <a:rPr lang="es-EC" sz="2800" dirty="0"/>
              <a:t>, </a:t>
            </a:r>
            <a:r>
              <a:rPr lang="es-EC" sz="2800" dirty="0" err="1"/>
              <a:t>it</a:t>
            </a:r>
            <a:r>
              <a:rPr lang="es-EC" sz="2800" dirty="0"/>
              <a:t> </a:t>
            </a:r>
            <a:r>
              <a:rPr lang="es-EC" sz="2800" dirty="0" err="1"/>
              <a:t>could</a:t>
            </a:r>
            <a:r>
              <a:rPr lang="es-EC" sz="2800" dirty="0"/>
              <a:t> </a:t>
            </a:r>
            <a:r>
              <a:rPr lang="es-EC" sz="2800" dirty="0" err="1"/>
              <a:t>affect</a:t>
            </a:r>
            <a:r>
              <a:rPr lang="es-EC" sz="2800" dirty="0"/>
              <a:t> </a:t>
            </a:r>
            <a:r>
              <a:rPr lang="es-EC" sz="2800" dirty="0" err="1"/>
              <a:t>your</a:t>
            </a:r>
            <a:r>
              <a:rPr lang="es-EC" sz="2800" dirty="0"/>
              <a:t> </a:t>
            </a:r>
            <a:r>
              <a:rPr lang="es-EC" sz="2800" dirty="0" err="1"/>
              <a:t>immigration</a:t>
            </a:r>
            <a:r>
              <a:rPr lang="es-EC" sz="2800" dirty="0"/>
              <a:t> case and </a:t>
            </a:r>
            <a:r>
              <a:rPr lang="es-EC" sz="2800" dirty="0" err="1"/>
              <a:t>you</a:t>
            </a:r>
            <a:r>
              <a:rPr lang="es-EC" sz="2800" dirty="0"/>
              <a:t> </a:t>
            </a:r>
            <a:r>
              <a:rPr lang="es-EC" sz="2800" dirty="0" err="1"/>
              <a:t>may</a:t>
            </a:r>
            <a:r>
              <a:rPr lang="es-EC" sz="2800" dirty="0"/>
              <a:t> </a:t>
            </a:r>
            <a:r>
              <a:rPr lang="es-EC" sz="2800" dirty="0" err="1"/>
              <a:t>not</a:t>
            </a:r>
            <a:r>
              <a:rPr lang="es-EC" sz="2800" dirty="0"/>
              <a:t> be </a:t>
            </a:r>
            <a:r>
              <a:rPr lang="es-EC" sz="2800" dirty="0" err="1"/>
              <a:t>able</a:t>
            </a:r>
            <a:r>
              <a:rPr lang="es-EC" sz="2800" dirty="0"/>
              <a:t> to </a:t>
            </a:r>
            <a:r>
              <a:rPr lang="es-EC" sz="2800" dirty="0" err="1"/>
              <a:t>return</a:t>
            </a:r>
            <a:r>
              <a:rPr lang="es-EC" sz="2800" dirty="0"/>
              <a:t>.  </a:t>
            </a:r>
          </a:p>
        </p:txBody>
      </p:sp>
      <p:sp>
        <p:nvSpPr>
          <p:cNvPr id="19" name="TextBox 18"/>
          <p:cNvSpPr txBox="1"/>
          <p:nvPr/>
        </p:nvSpPr>
        <p:spPr>
          <a:xfrm>
            <a:off x="-30480" y="499646"/>
            <a:ext cx="4507813" cy="338554"/>
          </a:xfrm>
          <a:prstGeom prst="rect">
            <a:avLst/>
          </a:prstGeom>
          <a:noFill/>
        </p:spPr>
        <p:txBody>
          <a:bodyPr wrap="square" rtlCol="0">
            <a:spAutoFit/>
          </a:bodyPr>
          <a:lstStyle/>
          <a:p>
            <a:pPr algn="ct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anose="02020602080505020303" pitchFamily="18" charset="0"/>
                <a:cs typeface="Arabic Typesetting" panose="03020402040406030203" pitchFamily="66" charset="-78"/>
              </a:rPr>
              <a:t>KNOW YOUR RIGHTS</a:t>
            </a:r>
          </a:p>
        </p:txBody>
      </p:sp>
    </p:spTree>
    <p:extLst>
      <p:ext uri="{BB962C8B-B14F-4D97-AF65-F5344CB8AC3E}">
        <p14:creationId xmlns:p14="http://schemas.microsoft.com/office/powerpoint/2010/main" val="1513389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Rectangle 6"/>
          <p:cNvSpPr/>
          <p:nvPr/>
        </p:nvSpPr>
        <p:spPr>
          <a:xfrm>
            <a:off x="-76200" y="332232"/>
            <a:ext cx="9220200" cy="685800"/>
          </a:xfrm>
          <a:prstGeom prst="rect">
            <a:avLst/>
          </a:prstGeom>
          <a:solidFill>
            <a:srgbClr val="8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Immigration Institute of the Bay Area</a:t>
            </a:r>
          </a:p>
        </p:txBody>
      </p:sp>
      <p:sp>
        <p:nvSpPr>
          <p:cNvPr id="17" name="TextBox 16"/>
          <p:cNvSpPr txBox="1"/>
          <p:nvPr/>
        </p:nvSpPr>
        <p:spPr>
          <a:xfrm>
            <a:off x="1905000" y="1295400"/>
            <a:ext cx="5334000" cy="954107"/>
          </a:xfrm>
          <a:prstGeom prst="rect">
            <a:avLst/>
          </a:prstGeom>
          <a:noFill/>
        </p:spPr>
        <p:txBody>
          <a:bodyPr wrap="square" rtlCol="0">
            <a:spAutoFit/>
          </a:bodyPr>
          <a:lstStyle/>
          <a:p>
            <a:pPr lvl="0" algn="ctr"/>
            <a:r>
              <a:rPr lang="es-ES_tradnl" sz="2800" b="1" dirty="0" err="1"/>
              <a:t>Immigration</a:t>
            </a:r>
            <a:r>
              <a:rPr lang="es-ES_tradnl" sz="2800" b="1" dirty="0"/>
              <a:t> </a:t>
            </a:r>
            <a:r>
              <a:rPr lang="es-ES_tradnl" sz="2800" b="1" dirty="0" err="1"/>
              <a:t>Institute</a:t>
            </a:r>
            <a:r>
              <a:rPr lang="es-ES_tradnl" sz="2800" b="1" dirty="0"/>
              <a:t> of </a:t>
            </a:r>
            <a:r>
              <a:rPr lang="es-ES_tradnl" sz="2800" b="1" dirty="0" err="1"/>
              <a:t>the</a:t>
            </a:r>
            <a:r>
              <a:rPr lang="es-ES_tradnl" sz="2800" b="1" dirty="0"/>
              <a:t> </a:t>
            </a:r>
            <a:r>
              <a:rPr lang="es-ES_tradnl" sz="2800" b="1" dirty="0" err="1"/>
              <a:t>Bay</a:t>
            </a:r>
            <a:r>
              <a:rPr lang="es-ES_tradnl" sz="2800" b="1" dirty="0"/>
              <a:t> </a:t>
            </a:r>
            <a:r>
              <a:rPr lang="es-ES_tradnl" sz="2800" b="1" dirty="0" err="1"/>
              <a:t>Area</a:t>
            </a:r>
            <a:r>
              <a:rPr lang="es-ES_tradnl" sz="2800" b="1" dirty="0"/>
              <a:t> </a:t>
            </a:r>
            <a:r>
              <a:rPr lang="es-ES_tradnl" sz="2800" b="1" dirty="0" err="1"/>
              <a:t>Services</a:t>
            </a:r>
            <a:endParaRPr lang="es-ES_tradnl" sz="2800" b="1" dirty="0"/>
          </a:p>
        </p:txBody>
      </p:sp>
      <p:sp>
        <p:nvSpPr>
          <p:cNvPr id="18" name="TextBox 17"/>
          <p:cNvSpPr txBox="1"/>
          <p:nvPr/>
        </p:nvSpPr>
        <p:spPr>
          <a:xfrm>
            <a:off x="838200" y="2469814"/>
            <a:ext cx="7620000" cy="3108543"/>
          </a:xfrm>
          <a:prstGeom prst="rect">
            <a:avLst/>
          </a:prstGeom>
          <a:noFill/>
        </p:spPr>
        <p:txBody>
          <a:bodyPr wrap="square" rtlCol="0">
            <a:spAutoFit/>
          </a:bodyPr>
          <a:lstStyle/>
          <a:p>
            <a:pPr marL="342900" indent="-342900">
              <a:buFont typeface="Arial" panose="020B0604020202020204" pitchFamily="34" charset="0"/>
              <a:buChar char="•"/>
            </a:pPr>
            <a:r>
              <a:rPr lang="es-EC" sz="2800" dirty="0" err="1"/>
              <a:t>Confidential</a:t>
            </a:r>
            <a:r>
              <a:rPr lang="es-EC" sz="2800" dirty="0"/>
              <a:t> </a:t>
            </a:r>
            <a:r>
              <a:rPr lang="es-EC" sz="2800" dirty="0" err="1"/>
              <a:t>immigration</a:t>
            </a:r>
            <a:r>
              <a:rPr lang="es-EC" sz="2800" dirty="0"/>
              <a:t> </a:t>
            </a:r>
            <a:r>
              <a:rPr lang="es-EC" sz="2800" dirty="0" err="1"/>
              <a:t>consults</a:t>
            </a:r>
            <a:endParaRPr lang="es-EC" sz="2800" i="1" dirty="0"/>
          </a:p>
          <a:p>
            <a:pPr marL="342900" indent="-342900">
              <a:buFont typeface="Arial" panose="020B0604020202020204" pitchFamily="34" charset="0"/>
              <a:buChar char="•"/>
            </a:pPr>
            <a:r>
              <a:rPr lang="es-EC" sz="2800" b="1" dirty="0" err="1"/>
              <a:t>Representation</a:t>
            </a:r>
            <a:r>
              <a:rPr lang="es-EC" sz="2800" b="1" dirty="0"/>
              <a:t> </a:t>
            </a:r>
            <a:r>
              <a:rPr lang="es-EC" sz="2800" dirty="0"/>
              <a:t>in </a:t>
            </a:r>
            <a:r>
              <a:rPr lang="es-EC" sz="2800" dirty="0" err="1"/>
              <a:t>deportation</a:t>
            </a:r>
            <a:r>
              <a:rPr lang="es-EC" sz="2800" dirty="0"/>
              <a:t> </a:t>
            </a:r>
            <a:r>
              <a:rPr lang="es-EC" sz="2800" dirty="0" err="1"/>
              <a:t>matters</a:t>
            </a:r>
            <a:r>
              <a:rPr lang="es-EC" sz="2800" dirty="0"/>
              <a:t> (</a:t>
            </a:r>
            <a:r>
              <a:rPr lang="es-EC" sz="2800" dirty="0" err="1"/>
              <a:t>limited</a:t>
            </a:r>
            <a:r>
              <a:rPr lang="es-EC" sz="2800" dirty="0"/>
              <a:t>)</a:t>
            </a:r>
          </a:p>
          <a:p>
            <a:pPr marL="342900" indent="-342900">
              <a:buFont typeface="Arial" panose="020B0604020202020204" pitchFamily="34" charset="0"/>
              <a:buChar char="•"/>
            </a:pPr>
            <a:r>
              <a:rPr lang="es-EC" sz="2800" b="1" dirty="0"/>
              <a:t>Legal </a:t>
            </a:r>
            <a:r>
              <a:rPr lang="es-EC" sz="2800" b="1" dirty="0" err="1"/>
              <a:t>assistance</a:t>
            </a:r>
            <a:r>
              <a:rPr lang="es-EC" sz="2800" b="1" dirty="0"/>
              <a:t> </a:t>
            </a:r>
            <a:r>
              <a:rPr lang="es-EC" sz="2800" dirty="0" err="1"/>
              <a:t>for</a:t>
            </a:r>
            <a:r>
              <a:rPr lang="es-EC" sz="2800" dirty="0"/>
              <a:t> </a:t>
            </a:r>
            <a:r>
              <a:rPr lang="es-EC" sz="2800" dirty="0" err="1"/>
              <a:t>naturalization</a:t>
            </a:r>
            <a:r>
              <a:rPr lang="es-EC" sz="2800" dirty="0"/>
              <a:t>, U-visa, </a:t>
            </a:r>
            <a:r>
              <a:rPr lang="es-EC" sz="2800" dirty="0" err="1"/>
              <a:t>family</a:t>
            </a:r>
            <a:r>
              <a:rPr lang="es-EC" sz="2800" dirty="0"/>
              <a:t> </a:t>
            </a:r>
            <a:r>
              <a:rPr lang="es-EC" sz="2800" dirty="0" err="1"/>
              <a:t>petitions</a:t>
            </a:r>
            <a:r>
              <a:rPr lang="es-EC" sz="2800" dirty="0"/>
              <a:t>, DACA, TPS, Green </a:t>
            </a:r>
            <a:r>
              <a:rPr lang="es-EC" sz="2800" dirty="0" err="1"/>
              <a:t>card</a:t>
            </a:r>
            <a:r>
              <a:rPr lang="es-EC" sz="2800" dirty="0"/>
              <a:t> </a:t>
            </a:r>
            <a:r>
              <a:rPr lang="es-EC" sz="2800" dirty="0" err="1"/>
              <a:t>renewal</a:t>
            </a:r>
            <a:r>
              <a:rPr lang="es-EC" sz="2800" dirty="0"/>
              <a:t>/</a:t>
            </a:r>
            <a:r>
              <a:rPr lang="es-EC" sz="2800" dirty="0" err="1"/>
              <a:t>replacement</a:t>
            </a:r>
            <a:r>
              <a:rPr lang="es-EC" sz="2800" dirty="0"/>
              <a:t>, etc.  </a:t>
            </a:r>
          </a:p>
          <a:p>
            <a:pPr marL="342900" indent="-342900">
              <a:buFont typeface="Arial" panose="020B0604020202020204" pitchFamily="34" charset="0"/>
              <a:buChar char="•"/>
            </a:pPr>
            <a:r>
              <a:rPr lang="es-EC" sz="2800" dirty="0" err="1"/>
              <a:t>Citizenship</a:t>
            </a:r>
            <a:r>
              <a:rPr lang="es-EC" sz="2800" dirty="0"/>
              <a:t> </a:t>
            </a:r>
            <a:r>
              <a:rPr lang="es-EC" sz="2800" b="1" dirty="0"/>
              <a:t>workshops  </a:t>
            </a:r>
          </a:p>
          <a:p>
            <a:pPr marL="342900" indent="-342900">
              <a:buFont typeface="Arial" panose="020B0604020202020204" pitchFamily="34" charset="0"/>
              <a:buChar char="•"/>
            </a:pPr>
            <a:r>
              <a:rPr lang="es-EC" sz="2800" b="1" dirty="0" err="1"/>
              <a:t>Classes</a:t>
            </a:r>
            <a:r>
              <a:rPr lang="es-EC" sz="2800" b="1" dirty="0"/>
              <a:t> </a:t>
            </a:r>
            <a:r>
              <a:rPr lang="es-EC" sz="2800" dirty="0"/>
              <a:t>to </a:t>
            </a:r>
            <a:r>
              <a:rPr lang="es-EC" sz="2800" dirty="0" err="1"/>
              <a:t>study</a:t>
            </a:r>
            <a:r>
              <a:rPr lang="es-EC" sz="2800" dirty="0"/>
              <a:t> </a:t>
            </a:r>
            <a:r>
              <a:rPr lang="es-EC" sz="2800" dirty="0" err="1"/>
              <a:t>for</a:t>
            </a:r>
            <a:r>
              <a:rPr lang="es-EC" sz="2800" dirty="0"/>
              <a:t> </a:t>
            </a:r>
            <a:r>
              <a:rPr lang="es-EC" sz="2800" dirty="0" err="1"/>
              <a:t>your</a:t>
            </a:r>
            <a:r>
              <a:rPr lang="es-EC" sz="2800" dirty="0"/>
              <a:t> </a:t>
            </a:r>
            <a:r>
              <a:rPr lang="es-EC" sz="2800" dirty="0" err="1"/>
              <a:t>citizenship</a:t>
            </a:r>
            <a:r>
              <a:rPr lang="es-EC" sz="2800" dirty="0"/>
              <a:t> interview</a:t>
            </a:r>
          </a:p>
        </p:txBody>
      </p:sp>
      <p:sp>
        <p:nvSpPr>
          <p:cNvPr id="19" name="TextBox 18"/>
          <p:cNvSpPr txBox="1"/>
          <p:nvPr/>
        </p:nvSpPr>
        <p:spPr>
          <a:xfrm>
            <a:off x="-30480" y="499646"/>
            <a:ext cx="4507813" cy="338554"/>
          </a:xfrm>
          <a:prstGeom prst="rect">
            <a:avLst/>
          </a:prstGeom>
          <a:noFill/>
        </p:spPr>
        <p:txBody>
          <a:bodyPr wrap="square" rtlCol="0">
            <a:spAutoFit/>
          </a:bodyPr>
          <a:lstStyle/>
          <a:p>
            <a:pPr algn="ct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anose="02020602080505020303" pitchFamily="18" charset="0"/>
                <a:cs typeface="Arabic Typesetting" panose="03020402040406030203" pitchFamily="66" charset="-78"/>
              </a:rPr>
              <a:t>COMMUNITY RESOURCES</a:t>
            </a:r>
          </a:p>
        </p:txBody>
      </p:sp>
    </p:spTree>
    <p:extLst>
      <p:ext uri="{BB962C8B-B14F-4D97-AF65-F5344CB8AC3E}">
        <p14:creationId xmlns:p14="http://schemas.microsoft.com/office/powerpoint/2010/main" val="3676835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Rectangle 6"/>
          <p:cNvSpPr/>
          <p:nvPr/>
        </p:nvSpPr>
        <p:spPr>
          <a:xfrm>
            <a:off x="-76200" y="332232"/>
            <a:ext cx="9220200" cy="685800"/>
          </a:xfrm>
          <a:prstGeom prst="rect">
            <a:avLst/>
          </a:prstGeom>
          <a:solidFill>
            <a:srgbClr val="8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Immigration Institute of the Bay Area</a:t>
            </a:r>
          </a:p>
        </p:txBody>
      </p:sp>
      <p:sp>
        <p:nvSpPr>
          <p:cNvPr id="17" name="TextBox 16"/>
          <p:cNvSpPr txBox="1"/>
          <p:nvPr/>
        </p:nvSpPr>
        <p:spPr>
          <a:xfrm>
            <a:off x="1676400" y="1524000"/>
            <a:ext cx="5334000" cy="1384995"/>
          </a:xfrm>
          <a:prstGeom prst="rect">
            <a:avLst/>
          </a:prstGeom>
          <a:noFill/>
        </p:spPr>
        <p:txBody>
          <a:bodyPr wrap="square" rtlCol="0">
            <a:spAutoFit/>
          </a:bodyPr>
          <a:lstStyle/>
          <a:p>
            <a:pPr lvl="0" algn="ctr"/>
            <a:r>
              <a:rPr lang="es-ES_tradnl" sz="2800" b="1" dirty="0"/>
              <a:t>QUESTIONS? </a:t>
            </a:r>
          </a:p>
          <a:p>
            <a:pPr lvl="0" algn="ctr"/>
            <a:endParaRPr lang="es-ES_tradnl" sz="2800" b="1" dirty="0"/>
          </a:p>
          <a:p>
            <a:pPr lvl="0" algn="ctr"/>
            <a:r>
              <a:rPr lang="es-ES_tradnl" sz="2800" b="1" dirty="0"/>
              <a:t>THANK YOU!</a:t>
            </a:r>
          </a:p>
        </p:txBody>
      </p:sp>
      <p:sp>
        <p:nvSpPr>
          <p:cNvPr id="18" name="TextBox 17"/>
          <p:cNvSpPr txBox="1"/>
          <p:nvPr/>
        </p:nvSpPr>
        <p:spPr>
          <a:xfrm>
            <a:off x="381000" y="2244767"/>
            <a:ext cx="5822950" cy="646331"/>
          </a:xfrm>
          <a:prstGeom prst="rect">
            <a:avLst/>
          </a:prstGeom>
          <a:noFill/>
        </p:spPr>
        <p:txBody>
          <a:bodyPr wrap="square" rtlCol="0">
            <a:spAutoFit/>
          </a:bodyPr>
          <a:lstStyle/>
          <a:p>
            <a:endParaRPr lang="es-EC" b="1" dirty="0"/>
          </a:p>
          <a:p>
            <a:r>
              <a:rPr lang="es-EC" b="1" dirty="0"/>
              <a:t> </a:t>
            </a:r>
          </a:p>
        </p:txBody>
      </p:sp>
      <p:sp>
        <p:nvSpPr>
          <p:cNvPr id="19" name="TextBox 18"/>
          <p:cNvSpPr txBox="1"/>
          <p:nvPr/>
        </p:nvSpPr>
        <p:spPr>
          <a:xfrm>
            <a:off x="-30480" y="499646"/>
            <a:ext cx="4507813" cy="584775"/>
          </a:xfrm>
          <a:prstGeom prst="rect">
            <a:avLst/>
          </a:prstGeom>
          <a:noFill/>
        </p:spPr>
        <p:txBody>
          <a:bodyPr wrap="square" rtlCol="0">
            <a:spAutoFit/>
          </a:bodyPr>
          <a:lstStyle/>
          <a:p>
            <a:pPr algn="ctr"/>
            <a:r>
              <a:rPr lang="es-MX"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anose="02020602080505020303" pitchFamily="18" charset="0"/>
                <a:cs typeface="Arabic Typesetting" panose="03020402040406030203" pitchFamily="66" charset="-78"/>
              </a:rPr>
              <a:t>IIBA OFFICES</a:t>
            </a:r>
          </a:p>
          <a:p>
            <a:pPr algn="ct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anose="02020602080505020303" pitchFamily="18" charset="0"/>
                <a:cs typeface="Arabic Typesetting" panose="03020402040406030203" pitchFamily="66" charset="-78"/>
              </a:rPr>
              <a:t>	</a:t>
            </a:r>
          </a:p>
        </p:txBody>
      </p:sp>
      <p:sp>
        <p:nvSpPr>
          <p:cNvPr id="2" name="Rectangle 1"/>
          <p:cNvSpPr/>
          <p:nvPr/>
        </p:nvSpPr>
        <p:spPr>
          <a:xfrm>
            <a:off x="1990271" y="3124200"/>
            <a:ext cx="4572000" cy="3139321"/>
          </a:xfrm>
          <a:prstGeom prst="rect">
            <a:avLst/>
          </a:prstGeom>
        </p:spPr>
        <p:txBody>
          <a:bodyPr>
            <a:spAutoFit/>
          </a:bodyPr>
          <a:lstStyle/>
          <a:p>
            <a:pPr algn="ctr"/>
            <a:r>
              <a:rPr lang="en-US" dirty="0"/>
              <a:t>Brentwood:  925-237-8581 ext. 11</a:t>
            </a:r>
          </a:p>
          <a:p>
            <a:pPr algn="ctr"/>
            <a:r>
              <a:rPr lang="en-US" dirty="0"/>
              <a:t>Fremont:  510-894-3639</a:t>
            </a:r>
          </a:p>
          <a:p>
            <a:pPr algn="ctr"/>
            <a:r>
              <a:rPr lang="nn-NO" dirty="0"/>
              <a:t>Napa:  </a:t>
            </a:r>
            <a:r>
              <a:rPr lang="en-US" dirty="0"/>
              <a:t>707-266-1568 ext. 401</a:t>
            </a:r>
          </a:p>
          <a:p>
            <a:pPr algn="ctr"/>
            <a:r>
              <a:rPr lang="en-US" dirty="0"/>
              <a:t>Oakland:  510-451-2846 x 301</a:t>
            </a:r>
          </a:p>
          <a:p>
            <a:pPr algn="ctr"/>
            <a:r>
              <a:rPr lang="en-US" dirty="0"/>
              <a:t>Redwood City:  650-780-7530</a:t>
            </a:r>
          </a:p>
          <a:p>
            <a:pPr algn="ctr"/>
            <a:r>
              <a:rPr lang="en-US" dirty="0"/>
              <a:t>San Francisco:  415-538-8100 x 206</a:t>
            </a:r>
          </a:p>
          <a:p>
            <a:pPr algn="ctr"/>
            <a:r>
              <a:rPr lang="nn-NO" dirty="0"/>
              <a:t>Petaluma:  </a:t>
            </a:r>
            <a:r>
              <a:rPr lang="en-US" dirty="0"/>
              <a:t>707-932-7000</a:t>
            </a:r>
          </a:p>
          <a:p>
            <a:pPr algn="ctr"/>
            <a:r>
              <a:rPr lang="en-US" dirty="0"/>
              <a:t>iibayarea.org</a:t>
            </a:r>
          </a:p>
          <a:p>
            <a:pPr algn="ctr"/>
            <a:endParaRPr lang="en-US" dirty="0"/>
          </a:p>
          <a:p>
            <a:pPr algn="ctr"/>
            <a:r>
              <a:rPr lang="en-US" dirty="0"/>
              <a:t>Call to make an appointment!</a:t>
            </a:r>
          </a:p>
          <a:p>
            <a:pPr algn="ctr"/>
            <a:endParaRPr lang="en-US" dirty="0"/>
          </a:p>
        </p:txBody>
      </p:sp>
    </p:spTree>
    <p:extLst>
      <p:ext uri="{BB962C8B-B14F-4D97-AF65-F5344CB8AC3E}">
        <p14:creationId xmlns:p14="http://schemas.microsoft.com/office/powerpoint/2010/main" val="131738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7" name="TextBox 6"/>
          <p:cNvSpPr txBox="1"/>
          <p:nvPr/>
        </p:nvSpPr>
        <p:spPr>
          <a:xfrm>
            <a:off x="646444" y="609600"/>
            <a:ext cx="7620001" cy="4154984"/>
          </a:xfrm>
          <a:prstGeom prst="rect">
            <a:avLst/>
          </a:prstGeom>
          <a:noFill/>
        </p:spPr>
        <p:txBody>
          <a:bodyPr wrap="square" rtlCol="0">
            <a:spAutoFit/>
          </a:bodyPr>
          <a:lstStyle/>
          <a:p>
            <a:pPr algn="ctr">
              <a:lnSpc>
                <a:spcPct val="150000"/>
              </a:lnSpc>
            </a:pPr>
            <a:r>
              <a:rPr lang="en-US" sz="3600" b="1" dirty="0">
                <a:latin typeface="Baskerville Old Face" panose="02020602080505020303" pitchFamily="18" charset="0"/>
              </a:rPr>
              <a:t>PRESENTATION OUTLINE</a:t>
            </a:r>
            <a:endParaRPr lang="en-US" sz="2600" b="1" cap="small" dirty="0">
              <a:solidFill>
                <a:srgbClr val="FFC000"/>
              </a:solidFill>
              <a:latin typeface="Baskerville Old Face" panose="02020602080505020303" pitchFamily="18" charset="0"/>
            </a:endParaRPr>
          </a:p>
          <a:p>
            <a:pPr marL="463550" indent="-450850">
              <a:lnSpc>
                <a:spcPct val="150000"/>
              </a:lnSpc>
              <a:buFont typeface="Wingdings" panose="05000000000000000000" pitchFamily="2" charset="2"/>
              <a:buChar char="q"/>
            </a:pPr>
            <a:r>
              <a:rPr lang="en-US" sz="2800" b="1" cap="small" dirty="0">
                <a:solidFill>
                  <a:srgbClr val="FFC000"/>
                </a:solidFill>
                <a:latin typeface="Baskerville Old Face" panose="02020602080505020303" pitchFamily="18" charset="0"/>
              </a:rPr>
              <a:t>What’s New?</a:t>
            </a:r>
          </a:p>
          <a:p>
            <a:pPr marL="463550" indent="-450850">
              <a:lnSpc>
                <a:spcPct val="150000"/>
              </a:lnSpc>
              <a:buFont typeface="Wingdings" panose="05000000000000000000" pitchFamily="2" charset="2"/>
              <a:buChar char="q"/>
            </a:pPr>
            <a:r>
              <a:rPr lang="en-US" sz="2800" b="1" cap="small" dirty="0">
                <a:solidFill>
                  <a:srgbClr val="FFC000"/>
                </a:solidFill>
                <a:latin typeface="Baskerville Old Face" panose="02020602080505020303" pitchFamily="18" charset="0"/>
              </a:rPr>
              <a:t>Common Immigration Remedies</a:t>
            </a:r>
          </a:p>
          <a:p>
            <a:pPr marL="463550" indent="-450850">
              <a:lnSpc>
                <a:spcPct val="150000"/>
              </a:lnSpc>
              <a:buFont typeface="Wingdings" panose="05000000000000000000" pitchFamily="2" charset="2"/>
              <a:buChar char="q"/>
            </a:pPr>
            <a:r>
              <a:rPr lang="en-US" sz="2800" b="1" cap="small" dirty="0">
                <a:solidFill>
                  <a:srgbClr val="FFC000"/>
                </a:solidFill>
                <a:latin typeface="Baskerville Old Face" panose="02020602080505020303" pitchFamily="18" charset="0"/>
              </a:rPr>
              <a:t>Know Your Rights </a:t>
            </a:r>
          </a:p>
          <a:p>
            <a:pPr marL="463550" indent="-450850">
              <a:lnSpc>
                <a:spcPct val="150000"/>
              </a:lnSpc>
              <a:buFont typeface="Wingdings" panose="05000000000000000000" pitchFamily="2" charset="2"/>
              <a:buChar char="q"/>
            </a:pPr>
            <a:r>
              <a:rPr lang="en-US" sz="2800" b="1" cap="small" dirty="0">
                <a:solidFill>
                  <a:srgbClr val="FFC000"/>
                </a:solidFill>
                <a:latin typeface="Baskerville Old Face" panose="02020602080505020303" pitchFamily="18" charset="0"/>
              </a:rPr>
              <a:t>Resources in your community:  OUR SERVICES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7490" y="381000"/>
            <a:ext cx="1297910" cy="1295400"/>
          </a:xfrm>
          <a:prstGeom prst="rect">
            <a:avLst/>
          </a:prstGeom>
        </p:spPr>
      </p:pic>
    </p:spTree>
    <p:extLst>
      <p:ext uri="{BB962C8B-B14F-4D97-AF65-F5344CB8AC3E}">
        <p14:creationId xmlns:p14="http://schemas.microsoft.com/office/powerpoint/2010/main" val="1103142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7" name="TextBox 6"/>
          <p:cNvSpPr txBox="1"/>
          <p:nvPr/>
        </p:nvSpPr>
        <p:spPr>
          <a:xfrm>
            <a:off x="646444" y="609600"/>
            <a:ext cx="7620001" cy="841512"/>
          </a:xfrm>
          <a:prstGeom prst="rect">
            <a:avLst/>
          </a:prstGeom>
          <a:noFill/>
        </p:spPr>
        <p:txBody>
          <a:bodyPr wrap="square" rtlCol="0">
            <a:spAutoFit/>
          </a:bodyPr>
          <a:lstStyle/>
          <a:p>
            <a:pPr algn="ctr">
              <a:lnSpc>
                <a:spcPct val="150000"/>
              </a:lnSpc>
            </a:pPr>
            <a:r>
              <a:rPr lang="en-US" sz="3600" b="1" dirty="0">
                <a:latin typeface="Baskerville Old Face" panose="02020602080505020303" pitchFamily="18" charset="0"/>
              </a:rPr>
              <a:t>WHAT’S NEW?</a:t>
            </a:r>
            <a:endParaRPr lang="en-US" sz="2600" b="1" cap="small" dirty="0">
              <a:solidFill>
                <a:srgbClr val="FFC000"/>
              </a:solidFill>
              <a:latin typeface="Baskerville Old Face" panose="02020602080505020303"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7490" y="381000"/>
            <a:ext cx="1297910" cy="1295400"/>
          </a:xfrm>
          <a:prstGeom prst="rect">
            <a:avLst/>
          </a:prstGeom>
        </p:spPr>
      </p:pic>
      <p:sp>
        <p:nvSpPr>
          <p:cNvPr id="2" name="Rectangle 1"/>
          <p:cNvSpPr/>
          <p:nvPr/>
        </p:nvSpPr>
        <p:spPr>
          <a:xfrm>
            <a:off x="1066800" y="1859340"/>
            <a:ext cx="6858000" cy="1754326"/>
          </a:xfrm>
          <a:prstGeom prst="rect">
            <a:avLst/>
          </a:prstGeom>
        </p:spPr>
        <p:txBody>
          <a:bodyPr wrap="square">
            <a:spAutoFit/>
          </a:bodyPr>
          <a:lstStyle/>
          <a:p>
            <a:pPr marL="342900" indent="-342900">
              <a:buFont typeface="Arial" panose="020B0604020202020204" pitchFamily="34" charset="0"/>
              <a:buChar char="•"/>
            </a:pPr>
            <a:r>
              <a:rPr lang="en-US" b="1" u="sng" dirty="0">
                <a:solidFill>
                  <a:srgbClr val="FFC000"/>
                </a:solidFill>
              </a:rPr>
              <a:t>DACA:  The 5</a:t>
            </a:r>
            <a:r>
              <a:rPr lang="en-US" b="1" u="sng" baseline="30000" dirty="0">
                <a:solidFill>
                  <a:srgbClr val="FFC000"/>
                </a:solidFill>
              </a:rPr>
              <a:t>th</a:t>
            </a:r>
            <a:r>
              <a:rPr lang="en-US" b="1" u="sng" dirty="0">
                <a:solidFill>
                  <a:srgbClr val="FFC000"/>
                </a:solidFill>
              </a:rPr>
              <a:t> Circuit Court of Appeals may rule against the DACA program very soon so we advise DACA recipients to renew as soon as possible.   </a:t>
            </a:r>
          </a:p>
          <a:p>
            <a:pPr marL="342900" indent="-342900">
              <a:buFont typeface="Arial" panose="020B0604020202020204" pitchFamily="34" charset="0"/>
              <a:buChar char="•"/>
            </a:pPr>
            <a:r>
              <a:rPr lang="en-US" b="1" u="sng" dirty="0">
                <a:solidFill>
                  <a:srgbClr val="FFC000"/>
                </a:solidFill>
              </a:rPr>
              <a:t>New President:  As of January 20</a:t>
            </a:r>
            <a:r>
              <a:rPr lang="en-US" b="1" u="sng" baseline="30000" dirty="0">
                <a:solidFill>
                  <a:srgbClr val="FFC000"/>
                </a:solidFill>
              </a:rPr>
              <a:t>th</a:t>
            </a:r>
            <a:r>
              <a:rPr lang="en-US" b="1" u="sng" dirty="0">
                <a:solidFill>
                  <a:srgbClr val="FFC000"/>
                </a:solidFill>
              </a:rPr>
              <a:t>, we will have a new president and we fear that immigration cases may become more difficult but we don’t know in what way yet.   </a:t>
            </a:r>
            <a:endParaRPr lang="en-US" dirty="0">
              <a:solidFill>
                <a:srgbClr val="FFC000"/>
              </a:solidFill>
            </a:endParaRPr>
          </a:p>
        </p:txBody>
      </p:sp>
    </p:spTree>
    <p:extLst>
      <p:ext uri="{BB962C8B-B14F-4D97-AF65-F5344CB8AC3E}">
        <p14:creationId xmlns:p14="http://schemas.microsoft.com/office/powerpoint/2010/main" val="1009340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DACA</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509324"/>
            <a:ext cx="5257800" cy="507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5114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332232"/>
            <a:ext cx="9220200" cy="685800"/>
          </a:xfrm>
          <a:prstGeom prst="rect">
            <a:avLst/>
          </a:prstGeom>
          <a:solidFill>
            <a:srgbClr val="8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utoShape 2" descr="Image result for assistance for victims of cri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1752600" y="1307068"/>
            <a:ext cx="5638800" cy="369332"/>
          </a:xfrm>
          <a:prstGeom prst="rect">
            <a:avLst/>
          </a:prstGeom>
          <a:noFill/>
        </p:spPr>
        <p:txBody>
          <a:bodyPr wrap="square" rtlCol="0">
            <a:spAutoFit/>
          </a:bodyPr>
          <a:lstStyle/>
          <a:p>
            <a:pPr lvl="0" algn="ctr"/>
            <a:r>
              <a:rPr lang="es-ES_tradnl" b="1" u="sng" dirty="0"/>
              <a:t>DEFERRED ACTION FOR CHILDHOOD ARRIVALS (DACA)</a:t>
            </a:r>
          </a:p>
        </p:txBody>
      </p:sp>
      <p:sp>
        <p:nvSpPr>
          <p:cNvPr id="15" name="TextBox 14"/>
          <p:cNvSpPr txBox="1"/>
          <p:nvPr/>
        </p:nvSpPr>
        <p:spPr>
          <a:xfrm>
            <a:off x="457200" y="1759089"/>
            <a:ext cx="4419600" cy="4801314"/>
          </a:xfrm>
          <a:prstGeom prst="rect">
            <a:avLst/>
          </a:prstGeom>
          <a:noFill/>
        </p:spPr>
        <p:txBody>
          <a:bodyPr wrap="square" rtlCol="0">
            <a:spAutoFit/>
          </a:bodyPr>
          <a:lstStyle/>
          <a:p>
            <a:pPr lvl="0"/>
            <a:r>
              <a:rPr lang="es-ES_tradnl" b="1" u="sng" dirty="0" err="1"/>
              <a:t>Eligibility</a:t>
            </a:r>
            <a:r>
              <a:rPr lang="es-ES_tradnl" b="1" u="sng" dirty="0"/>
              <a:t>: </a:t>
            </a:r>
          </a:p>
          <a:p>
            <a:pPr marL="285750" indent="-285750">
              <a:buFont typeface="Wingdings" panose="05000000000000000000" pitchFamily="2" charset="2"/>
              <a:buChar char="q"/>
            </a:pPr>
            <a:r>
              <a:rPr lang="en-US" dirty="0"/>
              <a:t>Under age of 31 as of June 15, 2012</a:t>
            </a:r>
          </a:p>
          <a:p>
            <a:pPr marL="285750" indent="-285750">
              <a:buFont typeface="Wingdings" panose="05000000000000000000" pitchFamily="2" charset="2"/>
              <a:buChar char="q"/>
            </a:pPr>
            <a:r>
              <a:rPr lang="en-US" dirty="0"/>
              <a:t>Came to the U.S. before reaching age 16</a:t>
            </a:r>
          </a:p>
          <a:p>
            <a:pPr marL="285750" indent="-285750">
              <a:buFont typeface="Wingdings" panose="05000000000000000000" pitchFamily="2" charset="2"/>
              <a:buChar char="q"/>
            </a:pPr>
            <a:r>
              <a:rPr lang="en-US" dirty="0"/>
              <a:t>Continuously resided in U.S. since June 15 2007</a:t>
            </a:r>
          </a:p>
          <a:p>
            <a:pPr marL="285750" indent="-285750">
              <a:buFont typeface="Wingdings" panose="05000000000000000000" pitchFamily="2" charset="2"/>
              <a:buChar char="q"/>
            </a:pPr>
            <a:r>
              <a:rPr lang="en-US" dirty="0"/>
              <a:t>Physically present in U.S. on June 15, 2012</a:t>
            </a:r>
          </a:p>
          <a:p>
            <a:pPr marL="285750" indent="-285750">
              <a:buFont typeface="Wingdings" panose="05000000000000000000" pitchFamily="2" charset="2"/>
              <a:buChar char="q"/>
            </a:pPr>
            <a:r>
              <a:rPr lang="en-US" dirty="0"/>
              <a:t>Entered without inspection before June 15 2012; or had lawful immigration status that expired by June 15, 2012</a:t>
            </a:r>
          </a:p>
          <a:p>
            <a:pPr marL="285750" indent="-285750">
              <a:buFont typeface="Wingdings" panose="05000000000000000000" pitchFamily="2" charset="2"/>
              <a:buChar char="q"/>
            </a:pPr>
            <a:r>
              <a:rPr lang="en-US" dirty="0"/>
              <a:t>Meet educational requirement; or was an honorably discharged veteran of the U.S. armed forces or Coast Guard</a:t>
            </a:r>
          </a:p>
          <a:p>
            <a:pPr marL="285750" indent="-285750">
              <a:buFont typeface="Wingdings" panose="05000000000000000000" pitchFamily="2" charset="2"/>
              <a:buChar char="q"/>
            </a:pPr>
            <a:r>
              <a:rPr lang="en-US" dirty="0"/>
              <a:t>Not convicted of a felony, significant misdemeanor, three or more other misdemeanors, and do not otherwise pose a threat to national security or public safety.</a:t>
            </a:r>
          </a:p>
        </p:txBody>
      </p:sp>
      <p:sp>
        <p:nvSpPr>
          <p:cNvPr id="18" name="TextBox 17"/>
          <p:cNvSpPr txBox="1"/>
          <p:nvPr/>
        </p:nvSpPr>
        <p:spPr>
          <a:xfrm>
            <a:off x="5181600" y="1759089"/>
            <a:ext cx="3429000" cy="1754326"/>
          </a:xfrm>
          <a:prstGeom prst="rect">
            <a:avLst/>
          </a:prstGeom>
          <a:noFill/>
        </p:spPr>
        <p:txBody>
          <a:bodyPr wrap="square" rtlCol="0">
            <a:spAutoFit/>
          </a:bodyPr>
          <a:lstStyle/>
          <a:p>
            <a:pPr lvl="0"/>
            <a:r>
              <a:rPr lang="es-ES_tradnl" b="1" u="sng" dirty="0" err="1"/>
              <a:t>Benefits</a:t>
            </a:r>
            <a:r>
              <a:rPr lang="es-ES_tradnl" b="1" u="sng" dirty="0"/>
              <a:t>:</a:t>
            </a:r>
          </a:p>
          <a:p>
            <a:pPr marL="285750" lvl="0" indent="-285750">
              <a:buFont typeface="Wingdings" panose="05000000000000000000" pitchFamily="2" charset="2"/>
              <a:buChar char="§"/>
            </a:pPr>
            <a:r>
              <a:rPr lang="en-US" dirty="0"/>
              <a:t>Work permit</a:t>
            </a:r>
          </a:p>
          <a:p>
            <a:pPr marL="285750" lvl="0" indent="-285750">
              <a:buFont typeface="Wingdings" panose="05000000000000000000" pitchFamily="2" charset="2"/>
              <a:buChar char="§"/>
            </a:pPr>
            <a:r>
              <a:rPr lang="en-US" dirty="0"/>
              <a:t>Social Security number</a:t>
            </a:r>
          </a:p>
          <a:p>
            <a:pPr marL="285750" lvl="0" indent="-285750">
              <a:buFont typeface="Wingdings" panose="05000000000000000000" pitchFamily="2" charset="2"/>
              <a:buChar char="§"/>
            </a:pPr>
            <a:r>
              <a:rPr lang="en-US" dirty="0"/>
              <a:t>Driver license/identification</a:t>
            </a:r>
          </a:p>
          <a:p>
            <a:pPr marL="285750" lvl="0" indent="-285750">
              <a:buFont typeface="Wingdings" panose="05000000000000000000" pitchFamily="2" charset="2"/>
              <a:buChar char="§"/>
            </a:pPr>
            <a:r>
              <a:rPr lang="en-US" dirty="0"/>
              <a:t>Deferred action on immigration proceedings</a:t>
            </a:r>
          </a:p>
        </p:txBody>
      </p:sp>
      <p:sp>
        <p:nvSpPr>
          <p:cNvPr id="19" name="TextBox 18"/>
          <p:cNvSpPr txBox="1"/>
          <p:nvPr/>
        </p:nvSpPr>
        <p:spPr>
          <a:xfrm>
            <a:off x="5105399" y="5461337"/>
            <a:ext cx="3620083" cy="1015663"/>
          </a:xfrm>
          <a:prstGeom prst="rect">
            <a:avLst/>
          </a:prstGeom>
          <a:solidFill>
            <a:srgbClr val="FFC000"/>
          </a:solidFill>
          <a:ln w="12700">
            <a:solidFill>
              <a:srgbClr val="FFFF99"/>
            </a:solidFill>
          </a:ln>
        </p:spPr>
        <p:txBody>
          <a:bodyPr wrap="square" rtlCol="0">
            <a:spAutoFit/>
          </a:bodyPr>
          <a:lstStyle/>
          <a:p>
            <a:pPr lvl="0" algn="ctr"/>
            <a:r>
              <a:rPr lang="en-US" sz="2000" b="1" i="1" dirty="0"/>
              <a:t>DACA is a program created as an executive order – it is not law and can be changed by the president</a:t>
            </a:r>
            <a:endParaRPr lang="en-US" sz="2000" i="1" dirty="0"/>
          </a:p>
        </p:txBody>
      </p:sp>
      <p:sp>
        <p:nvSpPr>
          <p:cNvPr id="3" name="AutoShape 2" descr="Image result for DAC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0" name="Picture 4" descr="Image result for DACA"/>
          <p:cNvPicPr>
            <a:picLocks noChangeAspect="1" noChangeArrowheads="1"/>
          </p:cNvPicPr>
          <p:nvPr/>
        </p:nvPicPr>
        <p:blipFill rotWithShape="1">
          <a:blip r:embed="rId2">
            <a:extLst>
              <a:ext uri="{28A0092B-C50C-407E-A947-70E740481C1C}">
                <a14:useLocalDpi xmlns:a14="http://schemas.microsoft.com/office/drawing/2010/main" val="0"/>
              </a:ext>
            </a:extLst>
          </a:blip>
          <a:srcRect l="20534" t="40926" b="6769"/>
          <a:stretch/>
        </p:blipFill>
        <p:spPr bwMode="auto">
          <a:xfrm>
            <a:off x="5459132" y="3669791"/>
            <a:ext cx="2865120" cy="151180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0" y="499646"/>
            <a:ext cx="8915400" cy="338554"/>
          </a:xfrm>
          <a:prstGeom prst="rect">
            <a:avLst/>
          </a:prstGeom>
          <a:noFill/>
        </p:spPr>
        <p:txBody>
          <a:bodyPr wrap="square" rtlCol="0">
            <a:spAutoFit/>
          </a:bodyPr>
          <a:lstStyle/>
          <a:p>
            <a:pPr algn="ct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anose="02020602080505020303" pitchFamily="18" charset="0"/>
                <a:cs typeface="Arabic Typesetting" panose="03020402040406030203" pitchFamily="66" charset="-78"/>
              </a:rPr>
              <a:t>COMMON IMMIGRATION REMEDIES</a:t>
            </a:r>
            <a:r>
              <a:rPr lang="en-US" sz="1600" dirty="0"/>
              <a:t> 		</a:t>
            </a:r>
            <a:r>
              <a:rPr lang="en-US" sz="1600" dirty="0">
                <a:solidFill>
                  <a:schemeClr val="bg1"/>
                </a:solidFill>
              </a:rPr>
              <a:t>Immigration Institute of the Bay Area</a:t>
            </a:r>
            <a:endParaRPr lang="en-US" sz="16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Baskerville Old Face" panose="02020602080505020303" pitchFamily="18" charset="0"/>
              <a:cs typeface="Arabic Typesetting" panose="03020402040406030203" pitchFamily="66" charset="-78"/>
            </a:endParaRPr>
          </a:p>
        </p:txBody>
      </p:sp>
    </p:spTree>
    <p:extLst>
      <p:ext uri="{BB962C8B-B14F-4D97-AF65-F5344CB8AC3E}">
        <p14:creationId xmlns:p14="http://schemas.microsoft.com/office/powerpoint/2010/main" val="2411358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332232"/>
            <a:ext cx="9220200" cy="685800"/>
          </a:xfrm>
          <a:prstGeom prst="rect">
            <a:avLst/>
          </a:prstGeom>
          <a:solidFill>
            <a:srgbClr val="8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r>
              <a:rPr lang="en-US" dirty="0" err="1">
                <a:solidFill>
                  <a:prstClr val="white"/>
                </a:solidFill>
              </a:rPr>
              <a:t>Instituto</a:t>
            </a:r>
            <a:r>
              <a:rPr lang="en-US" dirty="0">
                <a:solidFill>
                  <a:prstClr val="white"/>
                </a:solidFill>
              </a:rPr>
              <a:t> de </a:t>
            </a:r>
            <a:r>
              <a:rPr lang="en-US" dirty="0" err="1">
                <a:solidFill>
                  <a:prstClr val="white"/>
                </a:solidFill>
              </a:rPr>
              <a:t>Inmigracion</a:t>
            </a:r>
            <a:r>
              <a:rPr lang="en-US" dirty="0">
                <a:solidFill>
                  <a:prstClr val="white"/>
                </a:solidFill>
              </a:rPr>
              <a:t> del Area de la Bahia</a:t>
            </a:r>
          </a:p>
        </p:txBody>
      </p:sp>
      <p:sp>
        <p:nvSpPr>
          <p:cNvPr id="2" name="AutoShape 2" descr="Image result for assistance for victims of cri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990600" y="1307068"/>
            <a:ext cx="7105052" cy="1384995"/>
          </a:xfrm>
          <a:prstGeom prst="rect">
            <a:avLst/>
          </a:prstGeom>
          <a:noFill/>
        </p:spPr>
        <p:txBody>
          <a:bodyPr wrap="square" rtlCol="0">
            <a:spAutoFit/>
          </a:bodyPr>
          <a:lstStyle/>
          <a:p>
            <a:pPr algn="ctr"/>
            <a:r>
              <a:rPr lang="es-ES_tradnl" sz="2800" b="1" u="sng" dirty="0"/>
              <a:t>DEFERRED ACTION FOR CHILDHOOD ARRIVALS (DACA)</a:t>
            </a:r>
          </a:p>
          <a:p>
            <a:pPr lvl="0" algn="ctr"/>
            <a:endParaRPr lang="es-MX" sz="2800" b="1" u="sng" cap="all" dirty="0"/>
          </a:p>
        </p:txBody>
      </p:sp>
      <p:sp>
        <p:nvSpPr>
          <p:cNvPr id="15" name="TextBox 14"/>
          <p:cNvSpPr txBox="1"/>
          <p:nvPr/>
        </p:nvSpPr>
        <p:spPr>
          <a:xfrm>
            <a:off x="542626" y="2667001"/>
            <a:ext cx="7686974" cy="3416320"/>
          </a:xfrm>
          <a:prstGeom prst="rect">
            <a:avLst/>
          </a:prstGeom>
          <a:noFill/>
        </p:spPr>
        <p:txBody>
          <a:bodyPr wrap="square" rtlCol="0">
            <a:spAutoFit/>
          </a:bodyPr>
          <a:lstStyle/>
          <a:p>
            <a:pPr marL="342900" lvl="0" indent="-342900">
              <a:spcBef>
                <a:spcPct val="20000"/>
              </a:spcBef>
              <a:buFont typeface="Arial" panose="020B0604020202020204" pitchFamily="34" charset="0"/>
              <a:buChar char="•"/>
            </a:pPr>
            <a:r>
              <a:rPr lang="en-US" sz="2000" dirty="0">
                <a:solidFill>
                  <a:prstClr val="black"/>
                </a:solidFill>
                <a:latin typeface="Calibri"/>
              </a:rPr>
              <a:t>Now those who are eligible can apply for DACA for the first time, but because of a court case USCIS cannot yet approve those cases so they will just remain pending for now. This is still true even though there are new DACA regulations.  </a:t>
            </a:r>
          </a:p>
          <a:p>
            <a:pPr marL="342900" lvl="0" indent="-342900">
              <a:spcBef>
                <a:spcPct val="20000"/>
              </a:spcBef>
              <a:buFont typeface="Arial" panose="020B0604020202020204" pitchFamily="34" charset="0"/>
              <a:buChar char="•"/>
            </a:pPr>
            <a:r>
              <a:rPr lang="en-US" sz="2000" dirty="0">
                <a:solidFill>
                  <a:prstClr val="black"/>
                </a:solidFill>
                <a:latin typeface="Calibri"/>
              </a:rPr>
              <a:t>You have to show that you qualify (in the U.S. since 2007).  </a:t>
            </a:r>
          </a:p>
          <a:p>
            <a:pPr marL="342900" lvl="0" indent="-342900">
              <a:spcBef>
                <a:spcPct val="20000"/>
              </a:spcBef>
              <a:buFont typeface="Arial" panose="020B0604020202020204" pitchFamily="34" charset="0"/>
              <a:buChar char="•"/>
            </a:pPr>
            <a:r>
              <a:rPr lang="en-US" sz="2000" dirty="0">
                <a:solidFill>
                  <a:prstClr val="black"/>
                </a:solidFill>
                <a:latin typeface="Calibri"/>
              </a:rPr>
              <a:t>We can help you with your application and your documentation</a:t>
            </a:r>
          </a:p>
          <a:p>
            <a:pPr marL="342900" lvl="0" indent="-342900">
              <a:spcBef>
                <a:spcPct val="20000"/>
              </a:spcBef>
              <a:buFont typeface="Arial" panose="020B0604020202020204" pitchFamily="34" charset="0"/>
              <a:buChar char="•"/>
            </a:pPr>
            <a:r>
              <a:rPr lang="en-US" sz="2000" dirty="0">
                <a:solidFill>
                  <a:prstClr val="black"/>
                </a:solidFill>
                <a:latin typeface="Calibri"/>
              </a:rPr>
              <a:t>You can renew every 2 years once they are able to approve your initial application.</a:t>
            </a:r>
          </a:p>
          <a:p>
            <a:pPr marL="342900" lvl="0" indent="-342900">
              <a:spcBef>
                <a:spcPct val="20000"/>
              </a:spcBef>
              <a:buFont typeface="Arial" panose="020B0604020202020204" pitchFamily="34" charset="0"/>
              <a:buChar char="•"/>
            </a:pPr>
            <a:r>
              <a:rPr lang="en-US" sz="2000" dirty="0">
                <a:solidFill>
                  <a:prstClr val="black"/>
                </a:solidFill>
                <a:latin typeface="Calibri"/>
              </a:rPr>
              <a:t>If you have DACA, you can renew and apply for Advance Parole travel permit if you have a reason to travel.  </a:t>
            </a:r>
          </a:p>
        </p:txBody>
      </p:sp>
      <p:sp>
        <p:nvSpPr>
          <p:cNvPr id="3" name="AutoShape 2" descr="Image result for DAC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0" y="499646"/>
            <a:ext cx="4477333" cy="338554"/>
          </a:xfrm>
          <a:prstGeom prst="rect">
            <a:avLst/>
          </a:prstGeom>
          <a:noFill/>
        </p:spPr>
        <p:txBody>
          <a:bodyPr wrap="square" rtlCol="0">
            <a:spAutoFit/>
          </a:bodyPr>
          <a:lstStyle/>
          <a:p>
            <a:pPr algn="ct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anose="02020602080505020303" pitchFamily="18" charset="0"/>
                <a:cs typeface="Arabic Typesetting" panose="03020402040406030203" pitchFamily="66" charset="-78"/>
              </a:rPr>
              <a:t>REMEDIOS COMUNES DE INMIGRACION</a:t>
            </a:r>
          </a:p>
        </p:txBody>
      </p:sp>
    </p:spTree>
    <p:extLst>
      <p:ext uri="{BB962C8B-B14F-4D97-AF65-F5344CB8AC3E}">
        <p14:creationId xmlns:p14="http://schemas.microsoft.com/office/powerpoint/2010/main" val="2958488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Rectangle 6"/>
          <p:cNvSpPr/>
          <p:nvPr/>
        </p:nvSpPr>
        <p:spPr>
          <a:xfrm>
            <a:off x="-76200" y="332232"/>
            <a:ext cx="9220200" cy="685800"/>
          </a:xfrm>
          <a:prstGeom prst="rect">
            <a:avLst/>
          </a:prstGeom>
          <a:solidFill>
            <a:srgbClr val="8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Immigration Institute of the Bay Area</a:t>
            </a:r>
          </a:p>
        </p:txBody>
      </p:sp>
      <p:sp>
        <p:nvSpPr>
          <p:cNvPr id="15" name="TextBox 14"/>
          <p:cNvSpPr txBox="1"/>
          <p:nvPr/>
        </p:nvSpPr>
        <p:spPr>
          <a:xfrm>
            <a:off x="457200" y="1905000"/>
            <a:ext cx="3657600" cy="2031325"/>
          </a:xfrm>
          <a:prstGeom prst="rect">
            <a:avLst/>
          </a:prstGeom>
          <a:noFill/>
        </p:spPr>
        <p:txBody>
          <a:bodyPr wrap="square" rtlCol="0">
            <a:spAutoFit/>
          </a:bodyPr>
          <a:lstStyle/>
          <a:p>
            <a:r>
              <a:rPr lang="en-US" b="1" u="sng" dirty="0"/>
              <a:t>Benefits:</a:t>
            </a:r>
            <a:endParaRPr lang="es-ES_tradnl" b="1" u="sng" dirty="0"/>
          </a:p>
          <a:p>
            <a:pPr marL="285750" lvl="0" indent="-285750">
              <a:buFont typeface="Courier New" panose="02070309020205020404" pitchFamily="49" charset="0"/>
              <a:buChar char="o"/>
            </a:pPr>
            <a:r>
              <a:rPr lang="es-ES_tradnl" dirty="0"/>
              <a:t>Vote</a:t>
            </a:r>
          </a:p>
          <a:p>
            <a:pPr marL="285750" lvl="0" indent="-285750">
              <a:buFont typeface="Courier New" panose="02070309020205020404" pitchFamily="49" charset="0"/>
              <a:buChar char="o"/>
            </a:pPr>
            <a:r>
              <a:rPr lang="es-ES_tradnl" dirty="0" err="1"/>
              <a:t>Travel</a:t>
            </a:r>
            <a:r>
              <a:rPr lang="es-ES_tradnl" dirty="0"/>
              <a:t> and </a:t>
            </a:r>
            <a:r>
              <a:rPr lang="es-ES_tradnl" dirty="0" err="1"/>
              <a:t>live</a:t>
            </a:r>
            <a:r>
              <a:rPr lang="es-ES_tradnl" dirty="0"/>
              <a:t> </a:t>
            </a:r>
            <a:r>
              <a:rPr lang="es-ES_tradnl" dirty="0" err="1"/>
              <a:t>outside</a:t>
            </a:r>
            <a:r>
              <a:rPr lang="es-ES_tradnl" dirty="0"/>
              <a:t> </a:t>
            </a:r>
            <a:r>
              <a:rPr lang="es-ES_tradnl" dirty="0" err="1"/>
              <a:t>the</a:t>
            </a:r>
            <a:r>
              <a:rPr lang="es-ES_tradnl" dirty="0"/>
              <a:t> U.S.</a:t>
            </a:r>
          </a:p>
          <a:p>
            <a:pPr marL="285750" lvl="0" indent="-285750">
              <a:buFont typeface="Courier New" panose="02070309020205020404" pitchFamily="49" charset="0"/>
              <a:buChar char="o"/>
            </a:pPr>
            <a:r>
              <a:rPr lang="es-ES_tradnl" dirty="0" err="1"/>
              <a:t>Assist</a:t>
            </a:r>
            <a:r>
              <a:rPr lang="es-ES_tradnl" dirty="0"/>
              <a:t> </a:t>
            </a:r>
            <a:r>
              <a:rPr lang="es-ES_tradnl" dirty="0" err="1"/>
              <a:t>family</a:t>
            </a:r>
            <a:r>
              <a:rPr lang="es-ES_tradnl" dirty="0"/>
              <a:t> </a:t>
            </a:r>
            <a:r>
              <a:rPr lang="es-ES_tradnl" dirty="0" err="1"/>
              <a:t>members</a:t>
            </a:r>
            <a:r>
              <a:rPr lang="es-ES_tradnl" dirty="0"/>
              <a:t> </a:t>
            </a:r>
            <a:r>
              <a:rPr lang="es-ES_tradnl" dirty="0" err="1"/>
              <a:t>immigrate</a:t>
            </a:r>
            <a:r>
              <a:rPr lang="es-ES_tradnl" dirty="0"/>
              <a:t> to </a:t>
            </a:r>
            <a:r>
              <a:rPr lang="es-ES_tradnl" dirty="0" err="1"/>
              <a:t>the</a:t>
            </a:r>
            <a:r>
              <a:rPr lang="es-ES_tradnl" dirty="0"/>
              <a:t> U.S. </a:t>
            </a:r>
            <a:r>
              <a:rPr lang="es-ES_tradnl" dirty="0" err="1"/>
              <a:t>faster</a:t>
            </a:r>
            <a:endParaRPr lang="es-ES_tradnl" dirty="0"/>
          </a:p>
          <a:p>
            <a:pPr marL="285750" lvl="0" indent="-285750">
              <a:buFont typeface="Courier New" panose="02070309020205020404" pitchFamily="49" charset="0"/>
              <a:buChar char="o"/>
            </a:pPr>
            <a:r>
              <a:rPr lang="es-ES_tradnl" dirty="0" err="1"/>
              <a:t>Petition</a:t>
            </a:r>
            <a:r>
              <a:rPr lang="es-ES_tradnl" dirty="0"/>
              <a:t> </a:t>
            </a:r>
            <a:r>
              <a:rPr lang="es-ES_tradnl" dirty="0" err="1"/>
              <a:t>parents</a:t>
            </a:r>
            <a:r>
              <a:rPr lang="es-ES_tradnl" dirty="0"/>
              <a:t>, </a:t>
            </a:r>
            <a:r>
              <a:rPr lang="es-ES_tradnl" dirty="0" err="1"/>
              <a:t>siblings</a:t>
            </a:r>
            <a:r>
              <a:rPr lang="es-ES_tradnl" dirty="0"/>
              <a:t>, and </a:t>
            </a:r>
            <a:r>
              <a:rPr lang="es-ES_tradnl" dirty="0" err="1"/>
              <a:t>married</a:t>
            </a:r>
            <a:r>
              <a:rPr lang="es-ES_tradnl" dirty="0"/>
              <a:t> </a:t>
            </a:r>
            <a:r>
              <a:rPr lang="es-ES_tradnl" dirty="0" err="1"/>
              <a:t>children</a:t>
            </a:r>
            <a:endParaRPr lang="es-ES_tradnl" dirty="0"/>
          </a:p>
        </p:txBody>
      </p:sp>
      <p:sp>
        <p:nvSpPr>
          <p:cNvPr id="18" name="TextBox 17"/>
          <p:cNvSpPr txBox="1"/>
          <p:nvPr/>
        </p:nvSpPr>
        <p:spPr>
          <a:xfrm>
            <a:off x="1866900" y="1383268"/>
            <a:ext cx="5334000" cy="369332"/>
          </a:xfrm>
          <a:prstGeom prst="rect">
            <a:avLst/>
          </a:prstGeom>
          <a:noFill/>
        </p:spPr>
        <p:txBody>
          <a:bodyPr wrap="square" rtlCol="0">
            <a:spAutoFit/>
          </a:bodyPr>
          <a:lstStyle/>
          <a:p>
            <a:pPr lvl="0" algn="ctr"/>
            <a:r>
              <a:rPr lang="es-ES_tradnl" b="1" u="sng" dirty="0"/>
              <a:t>CITIZENSHIP THROUGH NATURALIZATION</a:t>
            </a:r>
          </a:p>
        </p:txBody>
      </p:sp>
      <p:pic>
        <p:nvPicPr>
          <p:cNvPr id="19" name="Content Placeholder 3"/>
          <p:cNvPicPr>
            <a:picLocks noGrp="1" noChangeAspect="1"/>
          </p:cNvPicPr>
          <p:nvPr/>
        </p:nvPicPr>
        <p:blipFill rotWithShape="1">
          <a:blip r:embed="rId3" cstate="print">
            <a:extLst>
              <a:ext uri="{28A0092B-C50C-407E-A947-70E740481C1C}">
                <a14:useLocalDpi xmlns:a14="http://schemas.microsoft.com/office/drawing/2010/main" val="0"/>
              </a:ext>
            </a:extLst>
          </a:blip>
          <a:srcRect t="31433" b="35574"/>
          <a:stretch/>
        </p:blipFill>
        <p:spPr>
          <a:xfrm>
            <a:off x="450764" y="4114800"/>
            <a:ext cx="8053137" cy="1773317"/>
          </a:xfrm>
          <a:prstGeom prst="rect">
            <a:avLst/>
          </a:prstGeom>
        </p:spPr>
      </p:pic>
      <p:sp>
        <p:nvSpPr>
          <p:cNvPr id="20" name="TextBox 19"/>
          <p:cNvSpPr txBox="1"/>
          <p:nvPr/>
        </p:nvSpPr>
        <p:spPr>
          <a:xfrm>
            <a:off x="0" y="499646"/>
            <a:ext cx="4477333" cy="338554"/>
          </a:xfrm>
          <a:prstGeom prst="rect">
            <a:avLst/>
          </a:prstGeom>
          <a:noFill/>
        </p:spPr>
        <p:txBody>
          <a:bodyPr wrap="square" rtlCol="0">
            <a:spAutoFit/>
          </a:bodyPr>
          <a:lstStyle/>
          <a:p>
            <a:pPr algn="ct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anose="02020602080505020303" pitchFamily="18" charset="0"/>
                <a:cs typeface="Arabic Typesetting" panose="03020402040406030203" pitchFamily="66" charset="-78"/>
              </a:rPr>
              <a:t>COMMON IMMIGRATION REMEDIES</a:t>
            </a:r>
          </a:p>
        </p:txBody>
      </p:sp>
      <p:sp>
        <p:nvSpPr>
          <p:cNvPr id="3" name="TextBox 2"/>
          <p:cNvSpPr txBox="1"/>
          <p:nvPr/>
        </p:nvSpPr>
        <p:spPr>
          <a:xfrm>
            <a:off x="3886200" y="2180272"/>
            <a:ext cx="4700336" cy="1200329"/>
          </a:xfrm>
          <a:prstGeom prst="rect">
            <a:avLst/>
          </a:prstGeom>
          <a:noFill/>
        </p:spPr>
        <p:txBody>
          <a:bodyPr wrap="square" rtlCol="0">
            <a:spAutoFit/>
          </a:bodyPr>
          <a:lstStyle/>
          <a:p>
            <a:pPr marL="285750" lvl="0" indent="-285750">
              <a:buFont typeface="Courier New" panose="02070309020205020404" pitchFamily="49" charset="0"/>
              <a:buChar char="o"/>
            </a:pPr>
            <a:r>
              <a:rPr lang="es-ES_tradnl" dirty="0" err="1"/>
              <a:t>Deportation</a:t>
            </a:r>
            <a:r>
              <a:rPr lang="es-ES_tradnl" dirty="0"/>
              <a:t> </a:t>
            </a:r>
            <a:r>
              <a:rPr lang="es-ES_tradnl" dirty="0" err="1"/>
              <a:t>protection</a:t>
            </a:r>
            <a:r>
              <a:rPr lang="es-ES_tradnl" dirty="0"/>
              <a:t> </a:t>
            </a:r>
            <a:r>
              <a:rPr lang="es-ES_tradnl" dirty="0" err="1"/>
              <a:t>for</a:t>
            </a:r>
            <a:r>
              <a:rPr lang="es-ES_tradnl" dirty="0"/>
              <a:t> </a:t>
            </a:r>
            <a:r>
              <a:rPr lang="es-ES_tradnl" dirty="0" err="1"/>
              <a:t>you</a:t>
            </a:r>
            <a:r>
              <a:rPr lang="es-ES_tradnl" dirty="0"/>
              <a:t> and </a:t>
            </a:r>
            <a:r>
              <a:rPr lang="es-ES_tradnl" dirty="0" err="1"/>
              <a:t>children</a:t>
            </a:r>
            <a:endParaRPr lang="es-ES_tradnl" dirty="0"/>
          </a:p>
          <a:p>
            <a:pPr marL="285750" lvl="0" indent="-285750">
              <a:buFont typeface="Courier New" panose="02070309020205020404" pitchFamily="49" charset="0"/>
              <a:buChar char="o"/>
            </a:pPr>
            <a:r>
              <a:rPr lang="es-ES_tradnl" dirty="0" err="1"/>
              <a:t>Public</a:t>
            </a:r>
            <a:r>
              <a:rPr lang="es-ES_tradnl" dirty="0"/>
              <a:t> </a:t>
            </a:r>
            <a:r>
              <a:rPr lang="es-ES_tradnl" dirty="0" err="1"/>
              <a:t>benefits</a:t>
            </a:r>
            <a:endParaRPr lang="es-ES_tradnl" dirty="0"/>
          </a:p>
          <a:p>
            <a:pPr marL="285750" lvl="0" indent="-285750">
              <a:buFont typeface="Courier New" panose="02070309020205020404" pitchFamily="49" charset="0"/>
              <a:buChar char="o"/>
            </a:pPr>
            <a:r>
              <a:rPr lang="es-ES_tradnl" dirty="0" err="1"/>
              <a:t>Government</a:t>
            </a:r>
            <a:r>
              <a:rPr lang="es-ES_tradnl" dirty="0"/>
              <a:t> Jobs</a:t>
            </a:r>
          </a:p>
          <a:p>
            <a:pPr marL="285750" lvl="0" indent="-285750">
              <a:buFont typeface="Courier New" panose="02070309020205020404" pitchFamily="49" charset="0"/>
              <a:buChar char="o"/>
            </a:pPr>
            <a:r>
              <a:rPr lang="es-ES_tradnl" dirty="0"/>
              <a:t>Dual </a:t>
            </a:r>
            <a:r>
              <a:rPr lang="es-ES_tradnl" dirty="0" err="1"/>
              <a:t>Citizenship</a:t>
            </a:r>
            <a:r>
              <a:rPr lang="en-US" i="1" dirty="0"/>
              <a:t> (ex. Mexico, Peru)</a:t>
            </a:r>
            <a:endParaRPr lang="es-ES_tradnl" dirty="0"/>
          </a:p>
        </p:txBody>
      </p:sp>
    </p:spTree>
    <p:extLst>
      <p:ext uri="{BB962C8B-B14F-4D97-AF65-F5344CB8AC3E}">
        <p14:creationId xmlns:p14="http://schemas.microsoft.com/office/powerpoint/2010/main" val="1020722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332232"/>
            <a:ext cx="9220200" cy="685800"/>
          </a:xfrm>
          <a:prstGeom prst="rect">
            <a:avLst/>
          </a:prstGeom>
          <a:solidFill>
            <a:srgbClr val="8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Immigration Institute of the Bay Area</a:t>
            </a:r>
          </a:p>
        </p:txBody>
      </p:sp>
      <p:sp>
        <p:nvSpPr>
          <p:cNvPr id="17" name="TextBox 16"/>
          <p:cNvSpPr txBox="1"/>
          <p:nvPr/>
        </p:nvSpPr>
        <p:spPr>
          <a:xfrm>
            <a:off x="457201" y="1828800"/>
            <a:ext cx="8229600" cy="3970318"/>
          </a:xfrm>
          <a:prstGeom prst="rect">
            <a:avLst/>
          </a:prstGeom>
          <a:noFill/>
        </p:spPr>
        <p:txBody>
          <a:bodyPr wrap="square" rtlCol="0">
            <a:spAutoFit/>
          </a:bodyPr>
          <a:lstStyle/>
          <a:p>
            <a:r>
              <a:rPr lang="en-US" b="1" u="sng" dirty="0"/>
              <a:t>Eligibility:</a:t>
            </a:r>
          </a:p>
          <a:p>
            <a:pPr marL="463550" lvl="0" indent="-450850">
              <a:buFont typeface="Wingdings" panose="05000000000000000000" pitchFamily="2" charset="2"/>
              <a:buChar char="q"/>
            </a:pPr>
            <a:r>
              <a:rPr lang="es-ES_tradnl" dirty="0"/>
              <a:t>18 </a:t>
            </a:r>
            <a:r>
              <a:rPr lang="es-ES_tradnl" dirty="0" err="1"/>
              <a:t>years</a:t>
            </a:r>
            <a:r>
              <a:rPr lang="es-ES_tradnl" dirty="0"/>
              <a:t> of </a:t>
            </a:r>
            <a:r>
              <a:rPr lang="es-ES_tradnl" dirty="0" err="1"/>
              <a:t>age</a:t>
            </a:r>
            <a:r>
              <a:rPr lang="es-ES_tradnl" dirty="0"/>
              <a:t> </a:t>
            </a:r>
            <a:r>
              <a:rPr lang="es-ES_tradnl" dirty="0" err="1"/>
              <a:t>or</a:t>
            </a:r>
            <a:r>
              <a:rPr lang="es-ES_tradnl" dirty="0"/>
              <a:t> </a:t>
            </a:r>
            <a:r>
              <a:rPr lang="es-ES_tradnl" dirty="0" err="1"/>
              <a:t>older</a:t>
            </a:r>
            <a:endParaRPr lang="es-ES_tradnl" dirty="0"/>
          </a:p>
          <a:p>
            <a:pPr marL="463550" lvl="0" indent="-450850">
              <a:buFont typeface="Wingdings" panose="05000000000000000000" pitchFamily="2" charset="2"/>
              <a:buChar char="q"/>
            </a:pPr>
            <a:r>
              <a:rPr lang="es-ES_tradnl" dirty="0" err="1"/>
              <a:t>Lawful</a:t>
            </a:r>
            <a:r>
              <a:rPr lang="es-ES_tradnl" dirty="0"/>
              <a:t> </a:t>
            </a:r>
            <a:r>
              <a:rPr lang="es-ES_tradnl" dirty="0" err="1"/>
              <a:t>Permanent</a:t>
            </a:r>
            <a:r>
              <a:rPr lang="es-ES_tradnl" dirty="0"/>
              <a:t> </a:t>
            </a:r>
            <a:r>
              <a:rPr lang="es-ES_tradnl" dirty="0" err="1"/>
              <a:t>Resident</a:t>
            </a:r>
            <a:r>
              <a:rPr lang="es-ES_tradnl" dirty="0"/>
              <a:t> </a:t>
            </a:r>
            <a:r>
              <a:rPr lang="es-ES_tradnl" dirty="0" err="1"/>
              <a:t>for</a:t>
            </a:r>
            <a:r>
              <a:rPr lang="es-ES_tradnl" dirty="0"/>
              <a:t> 5 </a:t>
            </a:r>
            <a:r>
              <a:rPr lang="es-ES_tradnl" dirty="0" err="1"/>
              <a:t>years</a:t>
            </a:r>
            <a:r>
              <a:rPr lang="es-ES_tradnl" dirty="0"/>
              <a:t> (3 </a:t>
            </a:r>
            <a:r>
              <a:rPr lang="es-ES_tradnl" dirty="0" err="1"/>
              <a:t>if</a:t>
            </a:r>
            <a:r>
              <a:rPr lang="es-ES_tradnl" dirty="0"/>
              <a:t> </a:t>
            </a:r>
            <a:r>
              <a:rPr lang="es-ES_tradnl" dirty="0" err="1"/>
              <a:t>married</a:t>
            </a:r>
            <a:r>
              <a:rPr lang="es-ES_tradnl" dirty="0"/>
              <a:t> to </a:t>
            </a:r>
            <a:r>
              <a:rPr lang="es-ES_tradnl" dirty="0" err="1"/>
              <a:t>citizen</a:t>
            </a:r>
            <a:r>
              <a:rPr lang="es-ES_tradnl" dirty="0"/>
              <a:t>)</a:t>
            </a:r>
          </a:p>
          <a:p>
            <a:pPr marL="463550" lvl="0" indent="-450850">
              <a:buFont typeface="Wingdings" panose="05000000000000000000" pitchFamily="2" charset="2"/>
              <a:buChar char="q"/>
            </a:pPr>
            <a:r>
              <a:rPr lang="es-ES_tradnl" dirty="0" err="1"/>
              <a:t>Physically</a:t>
            </a:r>
            <a:r>
              <a:rPr lang="es-ES_tradnl" dirty="0"/>
              <a:t> </a:t>
            </a:r>
            <a:r>
              <a:rPr lang="es-ES_tradnl" dirty="0" err="1"/>
              <a:t>present</a:t>
            </a:r>
            <a:r>
              <a:rPr lang="es-ES_tradnl" dirty="0"/>
              <a:t> in </a:t>
            </a:r>
            <a:r>
              <a:rPr lang="es-ES_tradnl" dirty="0" err="1"/>
              <a:t>the</a:t>
            </a:r>
            <a:r>
              <a:rPr lang="es-ES_tradnl" dirty="0"/>
              <a:t> U.S. </a:t>
            </a:r>
            <a:r>
              <a:rPr lang="es-ES_tradnl" dirty="0" err="1"/>
              <a:t>for</a:t>
            </a:r>
            <a:r>
              <a:rPr lang="es-ES_tradnl" dirty="0"/>
              <a:t> 30 </a:t>
            </a:r>
            <a:r>
              <a:rPr lang="es-ES_tradnl" dirty="0" err="1"/>
              <a:t>months</a:t>
            </a:r>
            <a:r>
              <a:rPr lang="es-ES_tradnl" dirty="0"/>
              <a:t> in </a:t>
            </a:r>
            <a:r>
              <a:rPr lang="es-ES_tradnl" dirty="0" err="1"/>
              <a:t>the</a:t>
            </a:r>
            <a:r>
              <a:rPr lang="es-ES_tradnl" dirty="0"/>
              <a:t> </a:t>
            </a:r>
            <a:r>
              <a:rPr lang="es-ES_tradnl" dirty="0" err="1"/>
              <a:t>last</a:t>
            </a:r>
            <a:r>
              <a:rPr lang="es-ES_tradnl" dirty="0"/>
              <a:t> 5 </a:t>
            </a:r>
            <a:r>
              <a:rPr lang="es-ES_tradnl" dirty="0" err="1"/>
              <a:t>years</a:t>
            </a:r>
            <a:r>
              <a:rPr lang="es-ES_tradnl" dirty="0"/>
              <a:t> (</a:t>
            </a:r>
            <a:r>
              <a:rPr lang="es-ES_tradnl" dirty="0" err="1"/>
              <a:t>if</a:t>
            </a:r>
            <a:r>
              <a:rPr lang="es-ES_tradnl" dirty="0"/>
              <a:t> </a:t>
            </a:r>
            <a:r>
              <a:rPr lang="es-ES_tradnl" dirty="0" err="1"/>
              <a:t>married</a:t>
            </a:r>
            <a:r>
              <a:rPr lang="es-ES_tradnl" dirty="0"/>
              <a:t> to </a:t>
            </a:r>
            <a:r>
              <a:rPr lang="es-ES_tradnl" dirty="0" err="1"/>
              <a:t>citizen</a:t>
            </a:r>
            <a:r>
              <a:rPr lang="es-ES_tradnl" dirty="0"/>
              <a:t>: 18 </a:t>
            </a:r>
            <a:r>
              <a:rPr lang="es-ES_tradnl" dirty="0" err="1"/>
              <a:t>months</a:t>
            </a:r>
            <a:r>
              <a:rPr lang="es-ES_tradnl" dirty="0"/>
              <a:t> in </a:t>
            </a:r>
            <a:r>
              <a:rPr lang="es-ES_tradnl" dirty="0" err="1"/>
              <a:t>the</a:t>
            </a:r>
            <a:r>
              <a:rPr lang="es-ES_tradnl" dirty="0"/>
              <a:t> </a:t>
            </a:r>
            <a:r>
              <a:rPr lang="es-ES_tradnl" dirty="0" err="1"/>
              <a:t>last</a:t>
            </a:r>
            <a:r>
              <a:rPr lang="es-ES_tradnl" dirty="0"/>
              <a:t> 3 </a:t>
            </a:r>
            <a:r>
              <a:rPr lang="es-ES_tradnl" dirty="0" err="1"/>
              <a:t>years</a:t>
            </a:r>
            <a:r>
              <a:rPr lang="es-ES_tradnl" dirty="0"/>
              <a:t>)</a:t>
            </a:r>
          </a:p>
          <a:p>
            <a:pPr marL="463550" lvl="0" indent="-450850">
              <a:buFont typeface="Wingdings" panose="05000000000000000000" pitchFamily="2" charset="2"/>
              <a:buChar char="q"/>
            </a:pPr>
            <a:r>
              <a:rPr lang="es-ES_tradnl" dirty="0" err="1"/>
              <a:t>Not</a:t>
            </a:r>
            <a:r>
              <a:rPr lang="es-ES_tradnl" dirty="0"/>
              <a:t> </a:t>
            </a:r>
            <a:r>
              <a:rPr lang="es-ES_tradnl" dirty="0" err="1"/>
              <a:t>abandoned</a:t>
            </a:r>
            <a:r>
              <a:rPr lang="es-ES_tradnl" dirty="0"/>
              <a:t> </a:t>
            </a:r>
            <a:r>
              <a:rPr lang="es-ES_tradnl" dirty="0" err="1"/>
              <a:t>residence</a:t>
            </a:r>
            <a:r>
              <a:rPr lang="es-ES_tradnl" dirty="0"/>
              <a:t> in </a:t>
            </a:r>
            <a:r>
              <a:rPr lang="es-ES_tradnl" dirty="0" err="1"/>
              <a:t>the</a:t>
            </a:r>
            <a:r>
              <a:rPr lang="es-ES_tradnl" dirty="0"/>
              <a:t> U.S. </a:t>
            </a:r>
            <a:r>
              <a:rPr lang="es-ES_tradnl" i="1" dirty="0"/>
              <a:t>*</a:t>
            </a:r>
            <a:endParaRPr lang="es-ES_tradnl" dirty="0"/>
          </a:p>
          <a:p>
            <a:pPr marL="463550" lvl="0" indent="-450850">
              <a:buFont typeface="Wingdings" panose="05000000000000000000" pitchFamily="2" charset="2"/>
              <a:buChar char="q"/>
            </a:pPr>
            <a:r>
              <a:rPr lang="es-ES_tradnl" dirty="0" err="1"/>
              <a:t>Good</a:t>
            </a:r>
            <a:r>
              <a:rPr lang="es-ES_tradnl" dirty="0"/>
              <a:t> moral </a:t>
            </a:r>
            <a:r>
              <a:rPr lang="es-ES_tradnl" dirty="0" err="1"/>
              <a:t>character</a:t>
            </a:r>
            <a:endParaRPr lang="es-ES_tradnl" dirty="0"/>
          </a:p>
          <a:p>
            <a:pPr marL="463550" lvl="0" indent="-450850">
              <a:buFont typeface="Wingdings" panose="05000000000000000000" pitchFamily="2" charset="2"/>
              <a:buChar char="q"/>
            </a:pPr>
            <a:r>
              <a:rPr lang="es-ES_tradnl" dirty="0" err="1"/>
              <a:t>Speak</a:t>
            </a:r>
            <a:r>
              <a:rPr lang="es-ES_tradnl" dirty="0"/>
              <a:t>, </a:t>
            </a:r>
            <a:r>
              <a:rPr lang="es-ES_tradnl" dirty="0" err="1"/>
              <a:t>read</a:t>
            </a:r>
            <a:r>
              <a:rPr lang="es-ES_tradnl" dirty="0"/>
              <a:t> and </a:t>
            </a:r>
            <a:r>
              <a:rPr lang="es-ES_tradnl" dirty="0" err="1"/>
              <a:t>write</a:t>
            </a:r>
            <a:r>
              <a:rPr lang="es-ES_tradnl" dirty="0"/>
              <a:t> </a:t>
            </a:r>
            <a:r>
              <a:rPr lang="es-ES_tradnl" dirty="0" err="1"/>
              <a:t>basic</a:t>
            </a:r>
            <a:r>
              <a:rPr lang="es-ES_tradnl" dirty="0"/>
              <a:t> English, and </a:t>
            </a:r>
            <a:r>
              <a:rPr lang="es-ES_tradnl" dirty="0" err="1"/>
              <a:t>pass</a:t>
            </a:r>
            <a:r>
              <a:rPr lang="es-ES_tradnl" dirty="0"/>
              <a:t> </a:t>
            </a:r>
            <a:r>
              <a:rPr lang="es-ES_tradnl" dirty="0" err="1"/>
              <a:t>the</a:t>
            </a:r>
            <a:r>
              <a:rPr lang="es-ES_tradnl" dirty="0"/>
              <a:t> U.S. </a:t>
            </a:r>
            <a:r>
              <a:rPr lang="es-ES_tradnl" dirty="0" err="1"/>
              <a:t>History</a:t>
            </a:r>
            <a:r>
              <a:rPr lang="es-ES_tradnl" dirty="0"/>
              <a:t> and </a:t>
            </a:r>
            <a:r>
              <a:rPr lang="es-ES_tradnl" dirty="0" err="1"/>
              <a:t>Civics</a:t>
            </a:r>
            <a:r>
              <a:rPr lang="es-ES_tradnl" dirty="0"/>
              <a:t> </a:t>
            </a:r>
            <a:r>
              <a:rPr lang="es-ES_tradnl" dirty="0" err="1"/>
              <a:t>exam</a:t>
            </a:r>
            <a:endParaRPr lang="es-ES_tradnl" dirty="0"/>
          </a:p>
          <a:p>
            <a:pPr marL="463550" lvl="0" indent="219075"/>
            <a:r>
              <a:rPr lang="es-ES_tradnl" i="1" dirty="0" err="1"/>
              <a:t>Language</a:t>
            </a:r>
            <a:r>
              <a:rPr lang="es-ES_tradnl" i="1" dirty="0"/>
              <a:t> </a:t>
            </a:r>
            <a:r>
              <a:rPr lang="es-ES_tradnl" i="1" dirty="0" err="1"/>
              <a:t>Exemption</a:t>
            </a:r>
            <a:r>
              <a:rPr lang="es-ES_tradnl" i="1" dirty="0"/>
              <a:t> – To </a:t>
            </a:r>
            <a:r>
              <a:rPr lang="es-ES_tradnl" i="1" dirty="0" err="1"/>
              <a:t>take</a:t>
            </a:r>
            <a:r>
              <a:rPr lang="es-ES_tradnl" i="1" dirty="0"/>
              <a:t> </a:t>
            </a:r>
            <a:r>
              <a:rPr lang="es-ES_tradnl" i="1" dirty="0" err="1"/>
              <a:t>exam</a:t>
            </a:r>
            <a:r>
              <a:rPr lang="es-ES_tradnl" i="1" dirty="0"/>
              <a:t> in </a:t>
            </a:r>
            <a:r>
              <a:rPr lang="es-ES_tradnl" i="1" dirty="0" err="1"/>
              <a:t>native</a:t>
            </a:r>
            <a:r>
              <a:rPr lang="es-ES_tradnl" i="1" dirty="0"/>
              <a:t> </a:t>
            </a:r>
            <a:r>
              <a:rPr lang="es-ES_tradnl" i="1" dirty="0" err="1"/>
              <a:t>language</a:t>
            </a:r>
            <a:r>
              <a:rPr lang="es-ES_tradnl" i="1" dirty="0"/>
              <a:t>: 50/20, 55/15, 65/20</a:t>
            </a:r>
          </a:p>
          <a:p>
            <a:pPr marL="1200150" lvl="0" indent="-285750">
              <a:buFont typeface="Wingdings" panose="05000000000000000000" pitchFamily="2" charset="2"/>
              <a:buChar char="§"/>
            </a:pPr>
            <a:r>
              <a:rPr lang="es-ES_tradnl" dirty="0" err="1"/>
              <a:t>Age</a:t>
            </a:r>
            <a:r>
              <a:rPr lang="es-ES_tradnl" dirty="0"/>
              <a:t> 50 + </a:t>
            </a:r>
            <a:r>
              <a:rPr lang="es-ES_tradnl" dirty="0" err="1"/>
              <a:t>Permanent</a:t>
            </a:r>
            <a:r>
              <a:rPr lang="es-ES_tradnl" dirty="0"/>
              <a:t> </a:t>
            </a:r>
            <a:r>
              <a:rPr lang="es-ES_tradnl" dirty="0" err="1"/>
              <a:t>Resident</a:t>
            </a:r>
            <a:r>
              <a:rPr lang="es-ES_tradnl" dirty="0"/>
              <a:t> 20 </a:t>
            </a:r>
            <a:r>
              <a:rPr lang="es-ES_tradnl" dirty="0" err="1"/>
              <a:t>year</a:t>
            </a:r>
            <a:r>
              <a:rPr lang="es-ES_tradnl" dirty="0"/>
              <a:t> = 100 </a:t>
            </a:r>
            <a:r>
              <a:rPr lang="es-ES_tradnl" dirty="0" err="1"/>
              <a:t>questions</a:t>
            </a:r>
            <a:endParaRPr lang="es-ES_tradnl" dirty="0"/>
          </a:p>
          <a:p>
            <a:pPr marL="1200150" lvl="0" indent="-285750">
              <a:buFont typeface="Wingdings" panose="05000000000000000000" pitchFamily="2" charset="2"/>
              <a:buChar char="§"/>
            </a:pPr>
            <a:r>
              <a:rPr lang="es-ES_tradnl" dirty="0" err="1"/>
              <a:t>Age</a:t>
            </a:r>
            <a:r>
              <a:rPr lang="es-ES_tradnl" dirty="0"/>
              <a:t> 55 and </a:t>
            </a:r>
            <a:r>
              <a:rPr lang="es-ES_tradnl" dirty="0" err="1"/>
              <a:t>Permanent</a:t>
            </a:r>
            <a:r>
              <a:rPr lang="es-ES_tradnl" dirty="0"/>
              <a:t> </a:t>
            </a:r>
            <a:r>
              <a:rPr lang="es-ES_tradnl" dirty="0" err="1"/>
              <a:t>Resident</a:t>
            </a:r>
            <a:r>
              <a:rPr lang="es-ES_tradnl" dirty="0"/>
              <a:t> 15+ </a:t>
            </a:r>
            <a:r>
              <a:rPr lang="es-ES_tradnl" dirty="0" err="1"/>
              <a:t>yrs</a:t>
            </a:r>
            <a:r>
              <a:rPr lang="es-ES_tradnl" dirty="0"/>
              <a:t> = 100 </a:t>
            </a:r>
            <a:r>
              <a:rPr lang="es-ES_tradnl" dirty="0" err="1"/>
              <a:t>questions</a:t>
            </a:r>
            <a:r>
              <a:rPr lang="es-ES_tradnl" dirty="0"/>
              <a:t> </a:t>
            </a:r>
          </a:p>
          <a:p>
            <a:pPr marL="1200150" lvl="0" indent="-285750">
              <a:buFont typeface="Wingdings" panose="05000000000000000000" pitchFamily="2" charset="2"/>
              <a:buChar char="§"/>
            </a:pPr>
            <a:r>
              <a:rPr lang="es-ES_tradnl" dirty="0" err="1"/>
              <a:t>Age</a:t>
            </a:r>
            <a:r>
              <a:rPr lang="es-ES_tradnl" dirty="0"/>
              <a:t> 65 and </a:t>
            </a:r>
            <a:r>
              <a:rPr lang="es-ES_tradnl" dirty="0" err="1"/>
              <a:t>Permanent</a:t>
            </a:r>
            <a:r>
              <a:rPr lang="es-ES_tradnl" dirty="0"/>
              <a:t> </a:t>
            </a:r>
            <a:r>
              <a:rPr lang="es-ES_tradnl" dirty="0" err="1"/>
              <a:t>Resident</a:t>
            </a:r>
            <a:r>
              <a:rPr lang="es-ES_tradnl" dirty="0"/>
              <a:t> 20+ </a:t>
            </a:r>
            <a:r>
              <a:rPr lang="es-ES_tradnl" dirty="0" err="1"/>
              <a:t>yrs</a:t>
            </a:r>
            <a:r>
              <a:rPr lang="es-ES_tradnl" dirty="0"/>
              <a:t> = 20 </a:t>
            </a:r>
            <a:r>
              <a:rPr lang="es-ES_tradnl" dirty="0" err="1"/>
              <a:t>questions</a:t>
            </a:r>
            <a:r>
              <a:rPr lang="es-ES_tradnl" dirty="0"/>
              <a:t> </a:t>
            </a:r>
          </a:p>
          <a:p>
            <a:pPr marL="682625" lvl="0"/>
            <a:r>
              <a:rPr lang="es-ES_tradnl" i="1" dirty="0" err="1"/>
              <a:t>Other</a:t>
            </a:r>
            <a:r>
              <a:rPr lang="es-ES_tradnl" i="1" dirty="0"/>
              <a:t> </a:t>
            </a:r>
            <a:r>
              <a:rPr lang="es-ES_tradnl" i="1" dirty="0" err="1"/>
              <a:t>Exception</a:t>
            </a:r>
            <a:r>
              <a:rPr lang="es-ES_tradnl" i="1" dirty="0"/>
              <a:t>: </a:t>
            </a:r>
            <a:r>
              <a:rPr lang="es-ES_tradnl" i="1" dirty="0" err="1"/>
              <a:t>Disability</a:t>
            </a:r>
            <a:r>
              <a:rPr lang="es-ES_tradnl" i="1" dirty="0"/>
              <a:t> – </a:t>
            </a:r>
            <a:r>
              <a:rPr lang="es-ES_tradnl" i="1" dirty="0" err="1"/>
              <a:t>will</a:t>
            </a:r>
            <a:r>
              <a:rPr lang="es-ES_tradnl" i="1" dirty="0"/>
              <a:t> </a:t>
            </a:r>
            <a:r>
              <a:rPr lang="es-ES_tradnl" i="1" dirty="0" err="1"/>
              <a:t>need</a:t>
            </a:r>
            <a:r>
              <a:rPr lang="es-ES_tradnl" i="1" dirty="0"/>
              <a:t> USCIS </a:t>
            </a:r>
            <a:r>
              <a:rPr lang="es-ES_tradnl" i="1" dirty="0" err="1"/>
              <a:t>Form</a:t>
            </a:r>
            <a:r>
              <a:rPr lang="es-ES_tradnl" i="1" dirty="0"/>
              <a:t> N648</a:t>
            </a:r>
            <a:endParaRPr lang="en-US" i="1" dirty="0"/>
          </a:p>
          <a:p>
            <a:pPr marL="468313" lvl="0" indent="-455613">
              <a:buFont typeface="Wingdings" panose="05000000000000000000" pitchFamily="2" charset="2"/>
              <a:buChar char="q"/>
            </a:pPr>
            <a:r>
              <a:rPr lang="en-US" dirty="0"/>
              <a:t>Take Oath of </a:t>
            </a:r>
            <a:r>
              <a:rPr lang="en-US" dirty="0" err="1"/>
              <a:t>Allegience</a:t>
            </a:r>
            <a:endParaRPr lang="en-US" dirty="0"/>
          </a:p>
        </p:txBody>
      </p:sp>
      <p:sp>
        <p:nvSpPr>
          <p:cNvPr id="18" name="TextBox 17"/>
          <p:cNvSpPr txBox="1"/>
          <p:nvPr/>
        </p:nvSpPr>
        <p:spPr>
          <a:xfrm>
            <a:off x="1905000" y="1307068"/>
            <a:ext cx="5334000" cy="369332"/>
          </a:xfrm>
          <a:prstGeom prst="rect">
            <a:avLst/>
          </a:prstGeom>
          <a:noFill/>
        </p:spPr>
        <p:txBody>
          <a:bodyPr wrap="square" rtlCol="0">
            <a:spAutoFit/>
          </a:bodyPr>
          <a:lstStyle/>
          <a:p>
            <a:pPr lvl="0" algn="ctr"/>
            <a:r>
              <a:rPr lang="es-ES_tradnl" b="1" u="sng" dirty="0"/>
              <a:t>CITIZENSHIP THROUGH NATURALIZATION</a:t>
            </a:r>
          </a:p>
        </p:txBody>
      </p:sp>
      <p:pic>
        <p:nvPicPr>
          <p:cNvPr id="19" name="Picture 13" descr="US Map "/>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855418" y="1371600"/>
            <a:ext cx="1983782" cy="126052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0" y="499646"/>
            <a:ext cx="4477333" cy="338554"/>
          </a:xfrm>
          <a:prstGeom prst="rect">
            <a:avLst/>
          </a:prstGeom>
          <a:noFill/>
        </p:spPr>
        <p:txBody>
          <a:bodyPr wrap="square" rtlCol="0">
            <a:spAutoFit/>
          </a:bodyPr>
          <a:lstStyle/>
          <a:p>
            <a:pPr algn="ct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anose="02020602080505020303" pitchFamily="18" charset="0"/>
                <a:cs typeface="Arabic Typesetting" panose="03020402040406030203" pitchFamily="66" charset="-78"/>
              </a:rPr>
              <a:t>COMMON IMMIGRATION REMEDIES</a:t>
            </a:r>
          </a:p>
        </p:txBody>
      </p:sp>
    </p:spTree>
    <p:extLst>
      <p:ext uri="{BB962C8B-B14F-4D97-AF65-F5344CB8AC3E}">
        <p14:creationId xmlns:p14="http://schemas.microsoft.com/office/powerpoint/2010/main" val="30094311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31889</TotalTime>
  <Words>2400</Words>
  <Application>Microsoft Office PowerPoint</Application>
  <PresentationFormat>On-screen Show (4:3)</PresentationFormat>
  <Paragraphs>337</Paragraphs>
  <Slides>25</Slides>
  <Notes>19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Arial</vt:lpstr>
      <vt:lpstr>Baskerville Old Face</vt:lpstr>
      <vt:lpstr>Calibri</vt:lpstr>
      <vt:lpstr>Courier New</vt:lpstr>
      <vt:lpstr>inherit</vt:lpstr>
      <vt:lpstr>Open Sans</vt:lpstr>
      <vt:lpstr>Tw Cen MT</vt:lpstr>
      <vt:lpstr>Wingdings</vt:lpstr>
      <vt:lpstr>Wingdings 2</vt:lpstr>
      <vt:lpstr>Median</vt:lpstr>
      <vt:lpstr>1_Median</vt:lpstr>
      <vt:lpstr>PowerPoint Presentation</vt:lpstr>
      <vt:lpstr>PowerPoint Presentation</vt:lpstr>
      <vt:lpstr>PowerPoint Presentation</vt:lpstr>
      <vt:lpstr>PowerPoint Presentation</vt:lpstr>
      <vt:lpstr>DACA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Anayeli Cruz</dc:creator>
  <cp:lastModifiedBy>Catherine Seitz</cp:lastModifiedBy>
  <cp:revision>364</cp:revision>
  <cp:lastPrinted>2019-10-17T17:38:37Z</cp:lastPrinted>
  <dcterms:created xsi:type="dcterms:W3CDTF">2016-08-13T02:23:57Z</dcterms:created>
  <dcterms:modified xsi:type="dcterms:W3CDTF">2025-01-14T00:40:28Z</dcterms:modified>
</cp:coreProperties>
</file>