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0" r:id="rId18"/>
    <p:sldId id="278" r:id="rId19"/>
    <p:sldId id="279" r:id="rId20"/>
    <p:sldId id="281" r:id="rId21"/>
    <p:sldId id="276" r:id="rId22"/>
    <p:sldId id="275" r:id="rId23"/>
    <p:sldId id="277" r:id="rId24"/>
    <p:sldId id="274" r:id="rId25"/>
    <p:sldId id="272"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92D30-BFC5-E04E-8E42-9A4BA054B734}" v="21" dt="2024-11-18T23:16:11.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634"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5db7e3e2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15db7e3e2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5db7e3e2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15db7e3e2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5db7e3e2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5db7e3e2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15db7e3e2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15db7e3e2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5db7e3e2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5db7e3e2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15db7e3e2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15db7e3e2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554CA688-7840-6106-5BED-FAA3EC197EF5}"/>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782DE81D-0C21-3775-6B30-170CE5C998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9E1681C9-13C9-ED3F-B09F-04E6FFFCEB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77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E3F998AE-8AAE-A1E8-172A-C0D910CB533D}"/>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7A4BA449-8215-4F31-B4F6-DAFDA9E654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4122072D-8ACA-B0B7-4640-1B6EC27C44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68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778B1EB0-9AD8-CD27-0F1D-93A4FFE18255}"/>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DBCEAB73-9AC2-ABE3-04AF-F58930208D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82BCB283-67DC-F514-7E69-2A3C42C83E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23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94F44FD-C70E-63A3-C41E-1E86EE277F7A}"/>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812E6F92-399E-D914-4247-C9D5277E0B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F37C1735-F646-B9FF-5324-CE354CAFBD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89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5db7e3e2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5db7e3e2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A561C485-BBA0-EF65-891B-51186534681E}"/>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28FB5405-23AA-6C8A-BAF0-B8D749A762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F9AB6D81-5CDC-AF97-93E7-82D43458CE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439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83AF1DAB-94D5-B663-B3B7-99DC3C232DFE}"/>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5BA9592E-2CB3-E8FF-CE6F-1F1967A1B7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AF8FB546-770F-C3DD-FDA7-4EA7795493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837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C6E9EC5-231A-0C44-CDC4-801B54A5C3F6}"/>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4F4FBE65-45D2-F543-4EEB-16DA57860A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41E323E1-038F-76F3-D28F-F82FD168B8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37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9B1D32BB-43E5-E9B7-DCAC-F01E910A43FD}"/>
            </a:ext>
          </a:extLst>
        </p:cNvPr>
        <p:cNvGrpSpPr/>
        <p:nvPr/>
      </p:nvGrpSpPr>
      <p:grpSpPr>
        <a:xfrm>
          <a:off x="0" y="0"/>
          <a:ext cx="0" cy="0"/>
          <a:chOff x="0" y="0"/>
          <a:chExt cx="0" cy="0"/>
        </a:xfrm>
      </p:grpSpPr>
      <p:sp>
        <p:nvSpPr>
          <p:cNvPr id="143" name="Google Shape;143;g315db7e3e29_0_21:notes">
            <a:extLst>
              <a:ext uri="{FF2B5EF4-FFF2-40B4-BE49-F238E27FC236}">
                <a16:creationId xmlns:a16="http://schemas.microsoft.com/office/drawing/2014/main" id="{5279FC94-FE61-577E-40EE-A99DD16679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5db7e3e29_0_21:notes">
            <a:extLst>
              <a:ext uri="{FF2B5EF4-FFF2-40B4-BE49-F238E27FC236}">
                <a16:creationId xmlns:a16="http://schemas.microsoft.com/office/drawing/2014/main" id="{50C0CC18-0D24-75FF-4ABA-BE54740D6B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612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5db7e3e2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15db7e3e2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5db7e3e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5db7e3e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15db7e3e2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15db7e3e2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15db7e3e2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15db7e3e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15db7e3e2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15db7e3e2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15db7e3e2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15db7e3e2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15db7e3e2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15db7e3e2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15db7e3e2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15db7e3e2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nbcbayarea.com/news/local/sf-supes-pass-affordable-housing-measures-increase-access-for-veterans/2949459/"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leginfo.legislature.ca.gov/faces/billCompareClient.xhtml?bill_id=201920200SB222&amp;showamends=false" TargetMode="External"/><Relationship Id="rId4" Type="http://schemas.openxmlformats.org/officeDocument/2006/relationships/hyperlink" Target="https://crsreports.congress.gov/product/pdf/RL/RL3402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sreports.congress.gov/product/pdf/RL/RL3402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705250"/>
            <a:ext cx="9144000" cy="9653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t>Operation Copy &amp; Paste </a:t>
            </a:r>
            <a:endParaRPr sz="6000" b="1"/>
          </a:p>
        </p:txBody>
      </p:sp>
      <p:sp>
        <p:nvSpPr>
          <p:cNvPr id="55" name="Google Shape;55;p13"/>
          <p:cNvSpPr txBox="1">
            <a:spLocks noGrp="1"/>
          </p:cNvSpPr>
          <p:nvPr>
            <p:ph type="subTitle" idx="1"/>
          </p:nvPr>
        </p:nvSpPr>
        <p:spPr>
          <a:xfrm>
            <a:off x="2277660" y="2175450"/>
            <a:ext cx="686634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Replicating San Francisco’s BMR Prioritization for Veterans to the San Mateo BMR Program</a:t>
            </a:r>
            <a:endParaRPr/>
          </a:p>
        </p:txBody>
      </p:sp>
      <p:sp>
        <p:nvSpPr>
          <p:cNvPr id="56" name="Google Shape;56;p13"/>
          <p:cNvSpPr txBox="1"/>
          <p:nvPr/>
        </p:nvSpPr>
        <p:spPr>
          <a:xfrm>
            <a:off x="0" y="4438250"/>
            <a:ext cx="25230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By Trevor Dungan &amp; Nicholas Rusanoff</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3200" b="1">
                <a:solidFill>
                  <a:schemeClr val="tx1"/>
                </a:solidFill>
              </a:rPr>
              <a:t>San Francisco BMR  Program &amp; Update </a:t>
            </a:r>
            <a:endParaRPr sz="3200" b="1">
              <a:solidFill>
                <a:schemeClr val="tx1"/>
              </a:solidFill>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indent="0">
              <a:buNone/>
            </a:pPr>
            <a:r>
              <a:rPr lang="en">
                <a:solidFill>
                  <a:schemeClr val="tx1"/>
                </a:solidFill>
              </a:rPr>
              <a:t>-</a:t>
            </a:r>
            <a:r>
              <a:rPr lang="en-US">
                <a:solidFill>
                  <a:schemeClr val="tx1"/>
                </a:solidFill>
              </a:rPr>
              <a:t>New developments must include BMR units, addressing housing scarcity.</a:t>
            </a:r>
            <a:endParaRPr>
              <a:solidFill>
                <a:schemeClr val="tx1"/>
              </a:solidFill>
            </a:endParaRPr>
          </a:p>
          <a:p>
            <a:pPr marL="0" indent="0">
              <a:spcBef>
                <a:spcPts val="1200"/>
              </a:spcBef>
              <a:buNone/>
            </a:pPr>
            <a:r>
              <a:rPr lang="en-US">
                <a:solidFill>
                  <a:schemeClr val="tx1"/>
                </a:solidFill>
              </a:rPr>
              <a:t>-Eligibility Criteria: Based on AMI &amp; family size, subdivided into priority groups:  </a:t>
            </a:r>
          </a:p>
          <a:p>
            <a:pPr marL="342900" lvl="0" algn="l" rtl="0">
              <a:spcBef>
                <a:spcPts val="1200"/>
              </a:spcBef>
              <a:spcAft>
                <a:spcPts val="0"/>
              </a:spcAft>
              <a:buFont typeface="+mj-lt"/>
              <a:buAutoNum type="arabicPeriod"/>
            </a:pPr>
            <a:r>
              <a:rPr lang="en-US" sz="1400"/>
              <a:t>You or your family were forced to move by the SF Redevelopment Agency </a:t>
            </a:r>
          </a:p>
          <a:p>
            <a:pPr marL="342900" lvl="0" algn="l" rtl="0">
              <a:spcBef>
                <a:spcPts val="1200"/>
              </a:spcBef>
              <a:spcAft>
                <a:spcPts val="0"/>
              </a:spcAft>
              <a:buFont typeface="+mj-lt"/>
              <a:buAutoNum type="arabicPeriod"/>
            </a:pPr>
            <a:r>
              <a:rPr lang="en" sz="1400"/>
              <a:t>You were forced to move due to fire, eviction, or rising rent</a:t>
            </a:r>
            <a:endParaRPr sz="1400"/>
          </a:p>
          <a:p>
            <a:pPr marL="342900" lvl="0" algn="l" rtl="0">
              <a:spcBef>
                <a:spcPts val="1200"/>
              </a:spcBef>
              <a:spcAft>
                <a:spcPts val="0"/>
              </a:spcAft>
              <a:buFont typeface="+mj-lt"/>
              <a:buAutoNum type="arabicPeriod"/>
            </a:pPr>
            <a:r>
              <a:rPr lang="en" sz="1400"/>
              <a:t>You live in the same neighborhood as a new building</a:t>
            </a:r>
            <a:endParaRPr sz="1400"/>
          </a:p>
          <a:p>
            <a:pPr marL="342900" lvl="0" algn="l" rtl="0">
              <a:spcBef>
                <a:spcPts val="1200"/>
              </a:spcBef>
              <a:spcAft>
                <a:spcPts val="0"/>
              </a:spcAft>
              <a:buFont typeface="+mj-lt"/>
              <a:buAutoNum type="arabicPeriod"/>
            </a:pPr>
            <a:r>
              <a:rPr lang="en" sz="1400"/>
              <a:t>You live or work in San Francisco</a:t>
            </a:r>
            <a:endParaRPr sz="1400"/>
          </a:p>
          <a:p>
            <a:pPr marL="342900" lvl="0" algn="l" rtl="0">
              <a:spcBef>
                <a:spcPts val="1200"/>
              </a:spcBef>
              <a:spcAft>
                <a:spcPts val="0"/>
              </a:spcAft>
              <a:buFont typeface="+mj-lt"/>
              <a:buAutoNum type="arabicPeriod"/>
            </a:pPr>
            <a:r>
              <a:rPr lang="en" sz="1400"/>
              <a:t>Everyone Else</a:t>
            </a:r>
          </a:p>
          <a:p>
            <a:pPr marL="114300" indent="0" algn="l">
              <a:buNone/>
            </a:pPr>
            <a:endParaRPr lang="en-US" b="1" i="0" u="none" strike="noStrike">
              <a:solidFill>
                <a:srgbClr val="000000"/>
              </a:solidFill>
              <a:effectLst/>
            </a:endParaRPr>
          </a:p>
          <a:p>
            <a:pPr marL="571500" lvl="1" indent="0">
              <a:buNone/>
            </a:pPr>
            <a:r>
              <a:rPr lang="en-US" sz="2100" b="1" i="0" u="none" strike="noStrike">
                <a:solidFill>
                  <a:srgbClr val="000000"/>
                </a:solidFill>
                <a:effectLst/>
                <a:highlight>
                  <a:srgbClr val="FFFF00"/>
                </a:highlight>
              </a:rPr>
              <a:t>Veterans Priority:</a:t>
            </a:r>
          </a:p>
          <a:p>
            <a:pPr marL="114300" indent="0" algn="ctr">
              <a:buNone/>
            </a:pPr>
            <a:r>
              <a:rPr lang="en-US" b="0" i="0" u="none" strike="noStrike">
                <a:solidFill>
                  <a:srgbClr val="000000"/>
                </a:solidFill>
                <a:effectLst/>
              </a:rPr>
              <a:t>A minimal alteration to the system </a:t>
            </a:r>
            <a:r>
              <a:rPr lang="en-US" b="1" i="0" u="none" strike="noStrike">
                <a:solidFill>
                  <a:srgbClr val="000000"/>
                </a:solidFill>
                <a:effectLst/>
              </a:rPr>
              <a:t>added priority for veterans</a:t>
            </a:r>
            <a:r>
              <a:rPr lang="en-US" b="0" i="0" u="none" strike="noStrike">
                <a:solidFill>
                  <a:srgbClr val="000000"/>
                </a:solidFill>
                <a:effectLst/>
              </a:rPr>
              <a:t> without disrupting the framework.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San Francisco BMR  update (cont.)</a:t>
            </a:r>
            <a:endParaRPr/>
          </a:p>
        </p:txBody>
      </p:sp>
      <p:pic>
        <p:nvPicPr>
          <p:cNvPr id="110" name="Google Shape;110;p22"/>
          <p:cNvPicPr preferRelativeResize="0"/>
          <p:nvPr/>
        </p:nvPicPr>
        <p:blipFill>
          <a:blip r:embed="rId3">
            <a:alphaModFix/>
          </a:blip>
          <a:stretch>
            <a:fillRect/>
          </a:stretch>
        </p:blipFill>
        <p:spPr>
          <a:xfrm>
            <a:off x="311700" y="907000"/>
            <a:ext cx="8400102" cy="3864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San Francisco BMR  update (cont.)</a:t>
            </a:r>
            <a:endParaRPr/>
          </a:p>
        </p:txBody>
      </p:sp>
      <p:pic>
        <p:nvPicPr>
          <p:cNvPr id="116" name="Google Shape;116;p23"/>
          <p:cNvPicPr preferRelativeResize="0"/>
          <p:nvPr/>
        </p:nvPicPr>
        <p:blipFill>
          <a:blip r:embed="rId3">
            <a:alphaModFix/>
          </a:blip>
          <a:stretch>
            <a:fillRect/>
          </a:stretch>
        </p:blipFill>
        <p:spPr>
          <a:xfrm>
            <a:off x="152400" y="863275"/>
            <a:ext cx="8679900" cy="413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San Francisco BMR  update (cont.)</a:t>
            </a:r>
            <a:endParaRPr/>
          </a:p>
        </p:txBody>
      </p:sp>
      <p:pic>
        <p:nvPicPr>
          <p:cNvPr id="122" name="Google Shape;122;p24"/>
          <p:cNvPicPr preferRelativeResize="0"/>
          <p:nvPr/>
        </p:nvPicPr>
        <p:blipFill>
          <a:blip r:embed="rId3">
            <a:alphaModFix/>
          </a:blip>
          <a:stretch>
            <a:fillRect/>
          </a:stretch>
        </p:blipFill>
        <p:spPr>
          <a:xfrm>
            <a:off x="536975" y="1017725"/>
            <a:ext cx="7272250" cy="3820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San Francisco BMR  update (cont.)</a:t>
            </a:r>
            <a:endParaRPr/>
          </a:p>
        </p:txBody>
      </p:sp>
      <p:pic>
        <p:nvPicPr>
          <p:cNvPr id="128" name="Google Shape;128;p25"/>
          <p:cNvPicPr preferRelativeResize="0"/>
          <p:nvPr/>
        </p:nvPicPr>
        <p:blipFill>
          <a:blip r:embed="rId3">
            <a:alphaModFix/>
          </a:blip>
          <a:stretch>
            <a:fillRect/>
          </a:stretch>
        </p:blipFill>
        <p:spPr>
          <a:xfrm>
            <a:off x="153425" y="1017725"/>
            <a:ext cx="8115825" cy="239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San Francisco BMR  update (cont.)</a:t>
            </a:r>
            <a:endParaRPr/>
          </a:p>
        </p:txBody>
      </p:sp>
      <p:pic>
        <p:nvPicPr>
          <p:cNvPr id="134" name="Google Shape;134;p26"/>
          <p:cNvPicPr preferRelativeResize="0"/>
          <p:nvPr/>
        </p:nvPicPr>
        <p:blipFill>
          <a:blip r:embed="rId3">
            <a:alphaModFix/>
          </a:blip>
          <a:stretch>
            <a:fillRect/>
          </a:stretch>
        </p:blipFill>
        <p:spPr>
          <a:xfrm>
            <a:off x="152400" y="1170125"/>
            <a:ext cx="8679900" cy="3325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San Francisco BMR  update (cont.)</a:t>
            </a:r>
            <a:endParaRPr/>
          </a:p>
        </p:txBody>
      </p:sp>
      <p:sp>
        <p:nvSpPr>
          <p:cNvPr id="140" name="Google Shape;14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1" name="Google Shape;141;p27"/>
          <p:cNvPicPr preferRelativeResize="0"/>
          <p:nvPr/>
        </p:nvPicPr>
        <p:blipFill>
          <a:blip r:embed="rId3">
            <a:alphaModFix/>
          </a:blip>
          <a:stretch>
            <a:fillRect/>
          </a:stretch>
        </p:blipFill>
        <p:spPr>
          <a:xfrm>
            <a:off x="311700" y="1152475"/>
            <a:ext cx="8372025" cy="3991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714D2653-1A6F-6172-AC2D-2171FB52A202}"/>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9CF75F55-FD3E-2911-C380-ACFC5211A38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67333837-410D-2E8B-0D04-DA73B4E894C8}"/>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a:bodyPr>
          <a:lstStyle/>
          <a:p>
            <a:pPr marL="114300" indent="0" algn="ctr">
              <a:buNone/>
            </a:pPr>
            <a:r>
              <a:rPr lang="en-US" b="1" i="0" u="none" strike="noStrike">
                <a:solidFill>
                  <a:srgbClr val="000000"/>
                </a:solidFill>
                <a:effectLst/>
              </a:rPr>
              <a:t>Legislative Steps:</a:t>
            </a:r>
            <a:endParaRPr lang="en-US" b="0" i="0" u="none" strike="noStrike">
              <a:solidFill>
                <a:srgbClr val="000000"/>
              </a:solidFill>
              <a:effectLst/>
            </a:endParaRPr>
          </a:p>
          <a:p>
            <a:pPr algn="l">
              <a:buFont typeface="+mj-lt"/>
              <a:buAutoNum type="arabicPeriod"/>
            </a:pPr>
            <a:r>
              <a:rPr lang="en-US" b="0" i="0" u="none" strike="noStrike">
                <a:solidFill>
                  <a:srgbClr val="000000"/>
                </a:solidFill>
                <a:effectLst/>
              </a:rPr>
              <a:t>Formation of a </a:t>
            </a:r>
            <a:r>
              <a:rPr lang="en-US" b="1" i="0" u="none" strike="noStrike">
                <a:solidFill>
                  <a:srgbClr val="000000"/>
                </a:solidFill>
                <a:effectLst/>
              </a:rPr>
              <a:t>working group</a:t>
            </a:r>
            <a:r>
              <a:rPr lang="en-US" b="0" i="0" u="none" strike="noStrike">
                <a:solidFill>
                  <a:srgbClr val="000000"/>
                </a:solidFill>
                <a:effectLst/>
              </a:rPr>
              <a:t> to create a proposal for the Veterans Affairs Commission.</a:t>
            </a:r>
          </a:p>
          <a:p>
            <a:pPr algn="l">
              <a:buFont typeface="+mj-lt"/>
              <a:buAutoNum type="arabicPeriod"/>
            </a:pPr>
            <a:r>
              <a:rPr lang="en-US" b="0" i="0" u="none" strike="noStrike">
                <a:solidFill>
                  <a:srgbClr val="000000"/>
                </a:solidFill>
                <a:effectLst/>
              </a:rPr>
              <a:t>Creation of an </a:t>
            </a:r>
            <a:r>
              <a:rPr lang="en-US" b="1" i="0" u="none" strike="noStrike">
                <a:solidFill>
                  <a:srgbClr val="000000"/>
                </a:solidFill>
                <a:effectLst/>
              </a:rPr>
              <a:t>ad hoc committee</a:t>
            </a:r>
            <a:r>
              <a:rPr lang="en-US" b="0" i="0" u="none" strike="noStrike">
                <a:solidFill>
                  <a:srgbClr val="000000"/>
                </a:solidFill>
                <a:effectLst/>
              </a:rPr>
              <a:t> to draft the proposal for the Board of Supervisors.</a:t>
            </a:r>
          </a:p>
          <a:p>
            <a:pPr algn="l">
              <a:buFont typeface="+mj-lt"/>
              <a:buAutoNum type="arabicPeriod"/>
            </a:pPr>
            <a:r>
              <a:rPr lang="en-US" b="0" i="0" u="none" strike="noStrike">
                <a:solidFill>
                  <a:srgbClr val="000000"/>
                </a:solidFill>
                <a:effectLst/>
              </a:rPr>
              <a:t>Securing a </a:t>
            </a:r>
            <a:r>
              <a:rPr lang="en-US" b="1" i="0" u="none" strike="noStrike">
                <a:solidFill>
                  <a:srgbClr val="000000"/>
                </a:solidFill>
                <a:effectLst/>
              </a:rPr>
              <a:t>sponsor</a:t>
            </a:r>
            <a:r>
              <a:rPr lang="en-US" b="0" i="0" u="none" strike="noStrike">
                <a:solidFill>
                  <a:srgbClr val="000000"/>
                </a:solidFill>
                <a:effectLst/>
              </a:rPr>
              <a:t> on the Board of Supervisors.</a:t>
            </a:r>
          </a:p>
        </p:txBody>
      </p:sp>
    </p:spTree>
    <p:extLst>
      <p:ext uri="{BB962C8B-B14F-4D97-AF65-F5344CB8AC3E}">
        <p14:creationId xmlns:p14="http://schemas.microsoft.com/office/powerpoint/2010/main" val="175594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AA4D4FF7-C1D7-C54B-4D0D-694EA0FAFC8A}"/>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10431BD9-D2FC-2622-5FCB-4BA74381548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7EE15ABE-F017-4553-78DB-B0F6B24C200F}"/>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lnSpcReduction="10000"/>
          </a:bodyPr>
          <a:lstStyle/>
          <a:p>
            <a:pPr marL="114300" indent="0" algn="ctr">
              <a:buNone/>
            </a:pPr>
            <a:r>
              <a:rPr lang="en-US" b="1" i="0" u="none" strike="noStrike">
                <a:solidFill>
                  <a:srgbClr val="000000"/>
                </a:solidFill>
                <a:effectLst/>
              </a:rPr>
              <a:t>San Francisco Legislative Process</a:t>
            </a:r>
          </a:p>
          <a:p>
            <a:pPr algn="l">
              <a:buFont typeface="+mj-lt"/>
              <a:buAutoNum type="arabicPeriod"/>
            </a:pPr>
            <a:r>
              <a:rPr lang="en-US" b="1" i="0" u="none" strike="noStrike">
                <a:solidFill>
                  <a:srgbClr val="000000"/>
                </a:solidFill>
                <a:effectLst/>
              </a:rPr>
              <a:t>Introduction to the Board of Supervisors:</a:t>
            </a:r>
            <a:endParaRPr lang="en-US" b="0" i="0" u="none" strike="noStrike">
              <a:solidFill>
                <a:srgbClr val="000000"/>
              </a:solidFill>
              <a:effectLst/>
            </a:endParaRPr>
          </a:p>
          <a:p>
            <a:pPr marL="742950" lvl="1" indent="-285750"/>
            <a:r>
              <a:rPr lang="en-US" b="0" i="0" u="none" strike="noStrike">
                <a:solidFill>
                  <a:srgbClr val="000000"/>
                </a:solidFill>
                <a:effectLst/>
              </a:rPr>
              <a:t>Collaboration with </a:t>
            </a:r>
            <a:r>
              <a:rPr lang="en-US" b="1" i="0" u="none" strike="noStrike">
                <a:solidFill>
                  <a:srgbClr val="000000"/>
                </a:solidFill>
                <a:effectLst/>
              </a:rPr>
              <a:t>Alan Wong</a:t>
            </a:r>
            <a:r>
              <a:rPr lang="en-US" b="0" i="0" u="none" strike="noStrike">
                <a:solidFill>
                  <a:srgbClr val="000000"/>
                </a:solidFill>
                <a:effectLst/>
              </a:rPr>
              <a:t>, the only elected veteran in San Francisco, to draft the ordinance.</a:t>
            </a:r>
          </a:p>
          <a:p>
            <a:pPr marL="742950" lvl="1" indent="-285750"/>
            <a:r>
              <a:rPr lang="en-US" b="0" i="0" u="none" strike="noStrike">
                <a:solidFill>
                  <a:srgbClr val="000000"/>
                </a:solidFill>
                <a:effectLst/>
              </a:rPr>
              <a:t>Sponsored by </a:t>
            </a:r>
            <a:r>
              <a:rPr lang="en-US" b="1" i="0" u="none" strike="noStrike">
                <a:solidFill>
                  <a:srgbClr val="000000"/>
                </a:solidFill>
                <a:effectLst/>
              </a:rPr>
              <a:t>District 4 Supervisor Gordon Mar</a:t>
            </a:r>
            <a:r>
              <a:rPr lang="en-US" b="0" i="0" u="none" strike="noStrike">
                <a:solidFill>
                  <a:srgbClr val="000000"/>
                </a:solidFill>
                <a:effectLst/>
              </a:rPr>
              <a:t>.</a:t>
            </a:r>
          </a:p>
          <a:p>
            <a:pPr marL="742950" lvl="1" indent="-285750"/>
            <a:r>
              <a:rPr lang="en-US" b="0" i="0" u="none" strike="noStrike">
                <a:solidFill>
                  <a:srgbClr val="000000"/>
                </a:solidFill>
                <a:effectLst/>
              </a:rPr>
              <a:t>Referred to the </a:t>
            </a:r>
            <a:r>
              <a:rPr lang="en-US" b="1" i="0" u="none" strike="noStrike">
                <a:solidFill>
                  <a:srgbClr val="000000"/>
                </a:solidFill>
                <a:effectLst/>
              </a:rPr>
              <a:t>Land Use and Transportation Committee</a:t>
            </a:r>
            <a:r>
              <a:rPr lang="en-US" b="0" i="0" u="none" strike="noStrike">
                <a:solidFill>
                  <a:srgbClr val="000000"/>
                </a:solidFill>
                <a:effectLst/>
              </a:rPr>
              <a:t>.</a:t>
            </a:r>
          </a:p>
          <a:p>
            <a:pPr algn="l">
              <a:buFont typeface="+mj-lt"/>
              <a:buAutoNum type="arabicPeriod"/>
            </a:pPr>
            <a:r>
              <a:rPr lang="en-US" b="1" i="0" u="none" strike="noStrike">
                <a:solidFill>
                  <a:srgbClr val="000000"/>
                </a:solidFill>
                <a:effectLst/>
              </a:rPr>
              <a:t>Public Advocacy:</a:t>
            </a:r>
            <a:endParaRPr lang="en-US" b="0" i="0" u="none" strike="noStrike">
              <a:solidFill>
                <a:srgbClr val="000000"/>
              </a:solidFill>
              <a:effectLst/>
            </a:endParaRPr>
          </a:p>
          <a:p>
            <a:pPr marL="742950" lvl="1" indent="-285750"/>
            <a:r>
              <a:rPr lang="en-US" b="1" i="0" u="none" strike="noStrike">
                <a:solidFill>
                  <a:srgbClr val="000000"/>
                </a:solidFill>
                <a:effectLst/>
              </a:rPr>
              <a:t>Grassroots veterans </a:t>
            </a:r>
            <a:r>
              <a:rPr lang="en-US" b="0" i="0" u="none" strike="noStrike">
                <a:solidFill>
                  <a:srgbClr val="000000"/>
                </a:solidFill>
                <a:effectLst/>
              </a:rPr>
              <a:t>provided public comment in support of the legislation.</a:t>
            </a:r>
          </a:p>
          <a:p>
            <a:pPr algn="l">
              <a:buFont typeface="+mj-lt"/>
              <a:buAutoNum type="arabicPeriod"/>
            </a:pPr>
            <a:r>
              <a:rPr lang="en-US" b="1" i="0" u="none" strike="noStrike">
                <a:solidFill>
                  <a:srgbClr val="000000"/>
                </a:solidFill>
                <a:effectLst/>
              </a:rPr>
              <a:t>Approval Process:</a:t>
            </a:r>
            <a:endParaRPr lang="en-US" b="0" i="0" u="none" strike="noStrike">
              <a:solidFill>
                <a:srgbClr val="000000"/>
              </a:solidFill>
              <a:effectLst/>
            </a:endParaRPr>
          </a:p>
          <a:p>
            <a:pPr marL="742950" lvl="1" indent="-285750"/>
            <a:r>
              <a:rPr lang="en-US" b="0" i="0" u="none" strike="noStrike">
                <a:solidFill>
                  <a:srgbClr val="000000"/>
                </a:solidFill>
                <a:effectLst/>
              </a:rPr>
              <a:t>Land Use Committee </a:t>
            </a:r>
            <a:r>
              <a:rPr lang="en-US" b="1" i="0" u="none" strike="noStrike">
                <a:solidFill>
                  <a:srgbClr val="000000"/>
                </a:solidFill>
                <a:effectLst/>
              </a:rPr>
              <a:t>recommended approval </a:t>
            </a:r>
            <a:r>
              <a:rPr lang="en-US" b="0" i="0" u="none" strike="noStrike">
                <a:solidFill>
                  <a:srgbClr val="000000"/>
                </a:solidFill>
                <a:effectLst/>
              </a:rPr>
              <a:t>to the full Board of Supervisors.</a:t>
            </a:r>
          </a:p>
          <a:p>
            <a:pPr marL="742950" lvl="1" indent="-285750"/>
            <a:r>
              <a:rPr lang="en-US" b="0" i="0" u="none" strike="noStrike">
                <a:solidFill>
                  <a:srgbClr val="000000"/>
                </a:solidFill>
                <a:effectLst/>
              </a:rPr>
              <a:t>Board of Supervisors </a:t>
            </a:r>
            <a:r>
              <a:rPr lang="en-US" b="1" i="0" u="none" strike="noStrike">
                <a:solidFill>
                  <a:srgbClr val="000000"/>
                </a:solidFill>
                <a:effectLst/>
              </a:rPr>
              <a:t>unanimously passed </a:t>
            </a:r>
            <a:r>
              <a:rPr lang="en-US" b="0" i="0" u="none" strike="noStrike">
                <a:solidFill>
                  <a:srgbClr val="000000"/>
                </a:solidFill>
                <a:effectLst/>
              </a:rPr>
              <a:t>the legislation.</a:t>
            </a:r>
          </a:p>
          <a:p>
            <a:pPr algn="l">
              <a:buFont typeface="+mj-lt"/>
              <a:buAutoNum type="arabicPeriod"/>
            </a:pPr>
            <a:r>
              <a:rPr lang="en-US" b="1" i="0" u="none" strike="noStrike">
                <a:solidFill>
                  <a:srgbClr val="000000"/>
                </a:solidFill>
                <a:effectLst/>
              </a:rPr>
              <a:t>Implementation:</a:t>
            </a:r>
            <a:endParaRPr lang="en-US" b="0" i="0" u="none" strike="noStrike">
              <a:solidFill>
                <a:srgbClr val="000000"/>
              </a:solidFill>
              <a:effectLst/>
            </a:endParaRPr>
          </a:p>
          <a:p>
            <a:pPr marL="742950" lvl="1" indent="-285750"/>
            <a:r>
              <a:rPr lang="en-US" b="0" i="0" u="none" strike="noStrike">
                <a:solidFill>
                  <a:srgbClr val="000000"/>
                </a:solidFill>
                <a:effectLst/>
              </a:rPr>
              <a:t>The Mayor’s Office of Housing and Community Development enacted the ordinance.</a:t>
            </a:r>
          </a:p>
        </p:txBody>
      </p:sp>
    </p:spTree>
    <p:extLst>
      <p:ext uri="{BB962C8B-B14F-4D97-AF65-F5344CB8AC3E}">
        <p14:creationId xmlns:p14="http://schemas.microsoft.com/office/powerpoint/2010/main" val="291084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A29EAAD-6F83-8FAE-69F0-86366D07FAFA}"/>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F9D2496C-2F43-43A1-4CE9-75D0507BA1C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67011BAA-D482-CFD7-19BE-0305B4576E82}"/>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fontScale="92500" lnSpcReduction="20000"/>
          </a:bodyPr>
          <a:lstStyle/>
          <a:p>
            <a:pPr marL="114300" indent="0" algn="ctr">
              <a:buNone/>
            </a:pPr>
            <a:r>
              <a:rPr lang="en-US" b="1" i="0" u="none" strike="noStrike">
                <a:solidFill>
                  <a:srgbClr val="000000"/>
                </a:solidFill>
                <a:effectLst/>
              </a:rPr>
              <a:t>San Mateo County BMR Program – Path Forward</a:t>
            </a:r>
          </a:p>
          <a:p>
            <a:pPr marL="114300" indent="0" algn="l">
              <a:buNone/>
            </a:pPr>
            <a:r>
              <a:rPr lang="en-US" b="1" i="0" u="none" strike="noStrike">
                <a:solidFill>
                  <a:srgbClr val="000000"/>
                </a:solidFill>
                <a:effectLst/>
              </a:rPr>
              <a:t>Why This Matters:</a:t>
            </a:r>
            <a:endParaRPr lang="en-US" b="0" i="0" u="none" strike="noStrike">
              <a:solidFill>
                <a:srgbClr val="000000"/>
              </a:solidFill>
              <a:effectLst/>
            </a:endParaRPr>
          </a:p>
          <a:p>
            <a:pPr algn="l">
              <a:buFont typeface="Wingdings" pitchFamily="2" charset="2"/>
              <a:buChar char="Ø"/>
            </a:pPr>
            <a:r>
              <a:rPr lang="en-US" b="0" i="0" u="none" strike="noStrike">
                <a:solidFill>
                  <a:srgbClr val="000000"/>
                </a:solidFill>
                <a:effectLst/>
              </a:rPr>
              <a:t>Veterans in San Mateo County face similar housing challenges as those in San Francisco.</a:t>
            </a:r>
          </a:p>
          <a:p>
            <a:pPr algn="l">
              <a:buFont typeface="Wingdings" pitchFamily="2" charset="2"/>
              <a:buChar char="Ø"/>
            </a:pPr>
            <a:r>
              <a:rPr lang="en-US" b="0" i="0" u="none" strike="noStrike">
                <a:solidFill>
                  <a:srgbClr val="000000"/>
                </a:solidFill>
                <a:effectLst/>
              </a:rPr>
              <a:t>Leveraging the </a:t>
            </a:r>
            <a:r>
              <a:rPr lang="en-US" b="1" i="0" u="none" strike="noStrike">
                <a:solidFill>
                  <a:srgbClr val="000000"/>
                </a:solidFill>
                <a:effectLst/>
                <a:highlight>
                  <a:srgbClr val="FFFF00"/>
                </a:highlight>
              </a:rPr>
              <a:t>same Salesforce software</a:t>
            </a:r>
            <a:r>
              <a:rPr lang="en-US" b="0" i="0" u="none" strike="noStrike">
                <a:solidFill>
                  <a:srgbClr val="000000"/>
                </a:solidFill>
                <a:effectLst/>
                <a:highlight>
                  <a:srgbClr val="FFFF00"/>
                </a:highlight>
              </a:rPr>
              <a:t> </a:t>
            </a:r>
            <a:r>
              <a:rPr lang="en-US" b="0" i="0" u="none" strike="noStrike">
                <a:solidFill>
                  <a:srgbClr val="000000"/>
                </a:solidFill>
                <a:effectLst/>
              </a:rPr>
              <a:t>used by both counties makes the implementation feasible.</a:t>
            </a:r>
          </a:p>
          <a:p>
            <a:pPr marL="114300" indent="0" algn="l">
              <a:buNone/>
            </a:pPr>
            <a:r>
              <a:rPr lang="en-US" b="1" i="0" u="none" strike="noStrike">
                <a:solidFill>
                  <a:srgbClr val="000000"/>
                </a:solidFill>
                <a:effectLst/>
              </a:rPr>
              <a:t>Proposed Steps:</a:t>
            </a:r>
            <a:endParaRPr lang="en-US" b="0" i="0" u="none" strike="noStrike">
              <a:solidFill>
                <a:srgbClr val="000000"/>
              </a:solidFill>
              <a:effectLst/>
            </a:endParaRPr>
          </a:p>
          <a:p>
            <a:pPr algn="l">
              <a:buFont typeface="+mj-lt"/>
              <a:buAutoNum type="arabicPeriod"/>
            </a:pPr>
            <a:r>
              <a:rPr lang="en-US" b="0" i="0" u="none" strike="noStrike">
                <a:solidFill>
                  <a:srgbClr val="000000"/>
                </a:solidFill>
                <a:effectLst/>
              </a:rPr>
              <a:t>Form a working group to draft a proposal for the San Mateo Veterans Affairs Commission.</a:t>
            </a:r>
          </a:p>
          <a:p>
            <a:pPr algn="l">
              <a:buFont typeface="+mj-lt"/>
              <a:buAutoNum type="arabicPeriod"/>
            </a:pPr>
            <a:r>
              <a:rPr lang="en-US" b="0" i="0" u="none" strike="noStrike">
                <a:solidFill>
                  <a:srgbClr val="000000"/>
                </a:solidFill>
                <a:effectLst/>
              </a:rPr>
              <a:t>Use San Francisco’s model to advocate for prioritizing veterans in the San Mateo BMR lottery.</a:t>
            </a:r>
          </a:p>
          <a:p>
            <a:pPr algn="l">
              <a:buFont typeface="+mj-lt"/>
              <a:buAutoNum type="arabicPeriod"/>
            </a:pPr>
            <a:r>
              <a:rPr lang="en-US" b="0" i="0" u="none" strike="noStrike">
                <a:solidFill>
                  <a:srgbClr val="000000"/>
                </a:solidFill>
                <a:effectLst/>
              </a:rPr>
              <a:t>Engage stakeholders, including grassroots veterans and county supervisors, to champion the proposal.</a:t>
            </a:r>
          </a:p>
          <a:p>
            <a:pPr marL="114300" indent="0" algn="ctr">
              <a:buNone/>
            </a:pPr>
            <a:endParaRPr lang="en-US" b="0" i="0" u="none" strike="noStrike">
              <a:solidFill>
                <a:srgbClr val="000000"/>
              </a:solidFill>
              <a:effectLst/>
            </a:endParaRPr>
          </a:p>
        </p:txBody>
      </p:sp>
    </p:spTree>
    <p:extLst>
      <p:ext uri="{BB962C8B-B14F-4D97-AF65-F5344CB8AC3E}">
        <p14:creationId xmlns:p14="http://schemas.microsoft.com/office/powerpoint/2010/main" val="13672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t>Introduction</a:t>
            </a:r>
            <a:endParaRPr sz="4000" b="1"/>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Historical Context</a:t>
            </a:r>
            <a:endParaRPr/>
          </a:p>
          <a:p>
            <a:pPr marL="0" lvl="0" indent="0" algn="l" rtl="0">
              <a:spcBef>
                <a:spcPts val="1200"/>
              </a:spcBef>
              <a:spcAft>
                <a:spcPts val="0"/>
              </a:spcAft>
              <a:buNone/>
            </a:pPr>
            <a:r>
              <a:rPr lang="en"/>
              <a:t>San Mateo BMR existing</a:t>
            </a:r>
            <a:endParaRPr/>
          </a:p>
          <a:p>
            <a:pPr marL="0" lvl="0" indent="0" algn="l" rtl="0">
              <a:spcBef>
                <a:spcPts val="1200"/>
              </a:spcBef>
              <a:spcAft>
                <a:spcPts val="0"/>
              </a:spcAft>
              <a:buNone/>
            </a:pPr>
            <a:r>
              <a:rPr lang="en"/>
              <a:t>San Francisco BMR update</a:t>
            </a:r>
            <a:endParaRPr/>
          </a:p>
          <a:p>
            <a:pPr marL="0" lvl="0" indent="0" algn="l" rtl="0">
              <a:spcBef>
                <a:spcPts val="1200"/>
              </a:spcBef>
              <a:spcAft>
                <a:spcPts val="1200"/>
              </a:spcAft>
              <a:buNone/>
            </a:pPr>
            <a:r>
              <a:rPr lang="en"/>
              <a:t>Implementation Process for applying the BMR Prioritization to San Mateo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4E8FB4D5-B772-CF32-422D-0F70532AEA6B}"/>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FE098266-E476-C1D9-4E2A-B13B4D6163C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7D5C08F9-248F-5CC6-E76C-9805BC1BBADA}"/>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a:bodyPr>
          <a:lstStyle/>
          <a:p>
            <a:pPr marL="114300" indent="0" algn="ctr">
              <a:buNone/>
            </a:pPr>
            <a:r>
              <a:rPr lang="en-US" b="1" i="0" u="none" strike="noStrike">
                <a:solidFill>
                  <a:srgbClr val="000000"/>
                </a:solidFill>
                <a:effectLst/>
              </a:rPr>
              <a:t>Conclusion</a:t>
            </a:r>
          </a:p>
          <a:p>
            <a:pPr algn="l">
              <a:buFont typeface="Arial" panose="020B0604020202020204" pitchFamily="34" charset="0"/>
              <a:buChar char="•"/>
            </a:pPr>
            <a:r>
              <a:rPr lang="en-US" b="0" i="0" u="none" strike="noStrike">
                <a:solidFill>
                  <a:srgbClr val="000000"/>
                </a:solidFill>
                <a:effectLst/>
              </a:rPr>
              <a:t>By replicating San Francisco’s model, San Mateo County can </a:t>
            </a:r>
            <a:r>
              <a:rPr lang="en-US" b="1" i="0" u="none" strike="noStrike">
                <a:solidFill>
                  <a:srgbClr val="000000"/>
                </a:solidFill>
                <a:effectLst/>
              </a:rPr>
              <a:t>enhance</a:t>
            </a:r>
            <a:r>
              <a:rPr lang="en-US" b="0" i="0" u="none" strike="noStrike">
                <a:solidFill>
                  <a:srgbClr val="000000"/>
                </a:solidFill>
                <a:effectLst/>
              </a:rPr>
              <a:t> its existing BMR program to better serve veterans without disrupting the framework.</a:t>
            </a:r>
          </a:p>
          <a:p>
            <a:pPr algn="l">
              <a:buFont typeface="Arial" panose="020B0604020202020204" pitchFamily="34" charset="0"/>
              <a:buChar char="•"/>
            </a:pPr>
            <a:r>
              <a:rPr lang="en-US" b="0" i="0" u="none" strike="noStrike">
                <a:solidFill>
                  <a:srgbClr val="000000"/>
                </a:solidFill>
                <a:effectLst/>
              </a:rPr>
              <a:t>A </a:t>
            </a:r>
            <a:r>
              <a:rPr lang="en-US" b="1" i="0" u="none" strike="noStrike">
                <a:solidFill>
                  <a:srgbClr val="000000"/>
                </a:solidFill>
                <a:effectLst/>
              </a:rPr>
              <a:t>collaborative</a:t>
            </a:r>
            <a:r>
              <a:rPr lang="en-US" b="0" i="0" u="none" strike="noStrike">
                <a:solidFill>
                  <a:srgbClr val="000000"/>
                </a:solidFill>
                <a:effectLst/>
              </a:rPr>
              <a:t> approach ensures a successful prioritization process, from grassroots advocacy to legislative implementation.</a:t>
            </a:r>
          </a:p>
          <a:p>
            <a:pPr algn="l">
              <a:buFont typeface="Arial" panose="020B0604020202020204" pitchFamily="34" charset="0"/>
              <a:buChar char="•"/>
            </a:pPr>
            <a:r>
              <a:rPr lang="en-US" b="0" i="0" u="none" strike="noStrike">
                <a:solidFill>
                  <a:srgbClr val="000000"/>
                </a:solidFill>
                <a:effectLst/>
              </a:rPr>
              <a:t>Let’s discuss this further at the next San Mateo County Veterans Affairs Commission meeting.</a:t>
            </a:r>
          </a:p>
        </p:txBody>
      </p:sp>
    </p:spTree>
    <p:extLst>
      <p:ext uri="{BB962C8B-B14F-4D97-AF65-F5344CB8AC3E}">
        <p14:creationId xmlns:p14="http://schemas.microsoft.com/office/powerpoint/2010/main" val="94235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45">
          <a:extLst>
            <a:ext uri="{FF2B5EF4-FFF2-40B4-BE49-F238E27FC236}">
              <a16:creationId xmlns:a16="http://schemas.microsoft.com/office/drawing/2014/main" id="{CF7FDF24-A10F-9540-E2D8-1D642AD63FF5}"/>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902E5AB8-AB8E-DD98-DD54-B537B227C019}"/>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F1D38964-DFAC-130A-8C55-8AA9EC6225FC}"/>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a:bodyPr>
          <a:lstStyle/>
          <a:p>
            <a:pPr marL="114300" indent="0" algn="ctr">
              <a:buNone/>
            </a:pPr>
            <a:r>
              <a:rPr lang="en-US" b="1" i="0" u="none" strike="noStrike">
                <a:solidFill>
                  <a:srgbClr val="000000"/>
                </a:solidFill>
                <a:effectLst/>
              </a:rPr>
              <a:t>San Francisco Legislative Process</a:t>
            </a:r>
          </a:p>
          <a:p>
            <a:pPr marL="114300" indent="0" algn="ctr">
              <a:buNone/>
            </a:pPr>
            <a:endParaRPr lang="en-US" b="1" i="0" u="none" strike="noStrike">
              <a:solidFill>
                <a:srgbClr val="000000"/>
              </a:solidFill>
              <a:effectLst/>
            </a:endParaRPr>
          </a:p>
          <a:p>
            <a:pPr algn="l">
              <a:buFont typeface="+mj-lt"/>
              <a:buAutoNum type="arabicPeriod"/>
            </a:pPr>
            <a:r>
              <a:rPr lang="en-US" b="1" i="0" u="none" strike="noStrike">
                <a:solidFill>
                  <a:srgbClr val="000000"/>
                </a:solidFill>
                <a:effectLst/>
              </a:rPr>
              <a:t>Introduction to the Board of Supervisors:</a:t>
            </a:r>
            <a:endParaRPr lang="en-US" b="0" i="0" u="none" strike="noStrike">
              <a:solidFill>
                <a:srgbClr val="000000"/>
              </a:solidFill>
              <a:effectLst/>
            </a:endParaRPr>
          </a:p>
          <a:p>
            <a:pPr marL="742950" lvl="1" indent="-285750"/>
            <a:r>
              <a:rPr lang="en-US" b="0" i="0" u="none" strike="noStrike">
                <a:solidFill>
                  <a:srgbClr val="000000"/>
                </a:solidFill>
                <a:effectLst/>
              </a:rPr>
              <a:t>Sponsored by </a:t>
            </a:r>
            <a:r>
              <a:rPr lang="en-US" b="1" i="0" u="none" strike="noStrike">
                <a:solidFill>
                  <a:srgbClr val="000000"/>
                </a:solidFill>
                <a:effectLst/>
              </a:rPr>
              <a:t>District 4 Supervisor Gordon Mar</a:t>
            </a:r>
            <a:r>
              <a:rPr lang="en-US" b="0" i="0" u="none" strike="noStrike">
                <a:solidFill>
                  <a:srgbClr val="000000"/>
                </a:solidFill>
                <a:effectLst/>
              </a:rPr>
              <a:t>.</a:t>
            </a:r>
          </a:p>
          <a:p>
            <a:pPr marL="742950" lvl="1" indent="-285750"/>
            <a:r>
              <a:rPr lang="en-US" b="0" i="0" u="none" strike="noStrike">
                <a:solidFill>
                  <a:srgbClr val="000000"/>
                </a:solidFill>
                <a:effectLst/>
              </a:rPr>
              <a:t>Referred to the </a:t>
            </a:r>
            <a:r>
              <a:rPr lang="en-US" b="1" i="0" u="none" strike="noStrike">
                <a:solidFill>
                  <a:srgbClr val="000000"/>
                </a:solidFill>
                <a:effectLst/>
              </a:rPr>
              <a:t>Land Use and Transportation Committee</a:t>
            </a:r>
            <a:r>
              <a:rPr lang="en-US" b="0" i="0" u="none" strike="noStrike">
                <a:solidFill>
                  <a:srgbClr val="000000"/>
                </a:solidFill>
                <a:effectLst/>
              </a:rPr>
              <a:t>.</a:t>
            </a:r>
          </a:p>
          <a:p>
            <a:pPr algn="l">
              <a:buFont typeface="+mj-lt"/>
              <a:buAutoNum type="arabicPeriod"/>
            </a:pPr>
            <a:r>
              <a:rPr lang="en-US" b="1" i="0" u="none" strike="noStrike">
                <a:solidFill>
                  <a:srgbClr val="000000"/>
                </a:solidFill>
                <a:effectLst/>
              </a:rPr>
              <a:t>Public Advocacy:</a:t>
            </a:r>
            <a:endParaRPr lang="en-US" b="0" i="0" u="none" strike="noStrike">
              <a:solidFill>
                <a:srgbClr val="000000"/>
              </a:solidFill>
              <a:effectLst/>
            </a:endParaRPr>
          </a:p>
          <a:p>
            <a:pPr marL="742950" lvl="1" indent="-285750"/>
            <a:r>
              <a:rPr lang="en-US" b="1" i="0" u="none" strike="noStrike">
                <a:solidFill>
                  <a:srgbClr val="000000"/>
                </a:solidFill>
                <a:effectLst/>
              </a:rPr>
              <a:t>Grassroots veterans </a:t>
            </a:r>
            <a:r>
              <a:rPr lang="en-US" b="0" i="0" u="none" strike="noStrike">
                <a:solidFill>
                  <a:srgbClr val="000000"/>
                </a:solidFill>
                <a:effectLst/>
              </a:rPr>
              <a:t>provided public comment in support of the legislation.</a:t>
            </a:r>
          </a:p>
        </p:txBody>
      </p:sp>
    </p:spTree>
    <p:extLst>
      <p:ext uri="{BB962C8B-B14F-4D97-AF65-F5344CB8AC3E}">
        <p14:creationId xmlns:p14="http://schemas.microsoft.com/office/powerpoint/2010/main" val="216513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45">
          <a:extLst>
            <a:ext uri="{FF2B5EF4-FFF2-40B4-BE49-F238E27FC236}">
              <a16:creationId xmlns:a16="http://schemas.microsoft.com/office/drawing/2014/main" id="{F31811F4-F386-F0D3-BEBD-F722712987A6}"/>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39CE331C-496C-1619-581E-C5936B0B86C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B6FEF0DB-108F-0543-BBB4-7E6F16A9C54F}"/>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lang="en" sz="160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 sz="160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 sz="160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 sz="1600">
                <a:solidFill>
                  <a:schemeClr val="tx1"/>
                </a:solidFill>
                <a:latin typeface="Arial" panose="020B0604020202020204" pitchFamily="34" charset="0"/>
                <a:cs typeface="Arial" panose="020B0604020202020204" pitchFamily="34" charset="0"/>
              </a:rPr>
              <a:t>-</a:t>
            </a:r>
            <a:r>
              <a:rPr lang="en-US" sz="1600">
                <a:solidFill>
                  <a:schemeClr val="tx1"/>
                </a:solidFill>
                <a:latin typeface="Arial" panose="020B0604020202020204" pitchFamily="34" charset="0"/>
                <a:cs typeface="Arial" panose="020B0604020202020204" pitchFamily="34" charset="0"/>
              </a:rPr>
              <a:t>Formation of a </a:t>
            </a:r>
            <a:r>
              <a:rPr lang="en-US" sz="1600" b="1">
                <a:solidFill>
                  <a:schemeClr val="tx1"/>
                </a:solidFill>
                <a:latin typeface="Arial" panose="020B0604020202020204" pitchFamily="34" charset="0"/>
                <a:cs typeface="Arial" panose="020B0604020202020204" pitchFamily="34" charset="0"/>
              </a:rPr>
              <a:t>working group </a:t>
            </a:r>
            <a:r>
              <a:rPr lang="en-US" sz="1600">
                <a:solidFill>
                  <a:schemeClr val="tx1"/>
                </a:solidFill>
                <a:latin typeface="Arial" panose="020B0604020202020204" pitchFamily="34" charset="0"/>
                <a:cs typeface="Arial" panose="020B0604020202020204" pitchFamily="34" charset="0"/>
              </a:rPr>
              <a:t>to create a proposal for the Veterans Affairs Commission.</a:t>
            </a:r>
          </a:p>
          <a:p>
            <a:pPr marL="0" lvl="0" indent="0" algn="l" rtl="0">
              <a:lnSpc>
                <a:spcPct val="100000"/>
              </a:lnSpc>
              <a:spcBef>
                <a:spcPts val="0"/>
              </a:spcBef>
              <a:spcAft>
                <a:spcPts val="0"/>
              </a:spcAft>
              <a:buNone/>
            </a:pPr>
            <a:endParaRPr lang="en-US" sz="160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None/>
            </a:pPr>
            <a:r>
              <a:rPr lang="en" sz="1600">
                <a:solidFill>
                  <a:schemeClr val="tx1"/>
                </a:solidFill>
                <a:latin typeface="Arial" panose="020B0604020202020204" pitchFamily="34" charset="0"/>
                <a:cs typeface="Arial" panose="020B0604020202020204" pitchFamily="34" charset="0"/>
              </a:rPr>
              <a:t>-</a:t>
            </a:r>
            <a:r>
              <a:rPr lang="en-US" sz="1600">
                <a:solidFill>
                  <a:schemeClr val="tx1"/>
                </a:solidFill>
                <a:latin typeface="Arial" panose="020B0604020202020204" pitchFamily="34" charset="0"/>
                <a:cs typeface="Arial" panose="020B0604020202020204" pitchFamily="34" charset="0"/>
              </a:rPr>
              <a:t>Creation of an </a:t>
            </a:r>
            <a:r>
              <a:rPr lang="en-US" sz="1600" b="1">
                <a:solidFill>
                  <a:schemeClr val="tx1"/>
                </a:solidFill>
                <a:latin typeface="Arial" panose="020B0604020202020204" pitchFamily="34" charset="0"/>
                <a:cs typeface="Arial" panose="020B0604020202020204" pitchFamily="34" charset="0"/>
              </a:rPr>
              <a:t>ad hoc committee </a:t>
            </a:r>
            <a:r>
              <a:rPr lang="en-US" sz="1600">
                <a:solidFill>
                  <a:schemeClr val="tx1"/>
                </a:solidFill>
                <a:latin typeface="Arial" panose="020B0604020202020204" pitchFamily="34" charset="0"/>
                <a:cs typeface="Arial" panose="020B0604020202020204" pitchFamily="34" charset="0"/>
              </a:rPr>
              <a:t>to draft the proposal for the Board of Supervisors.</a:t>
            </a:r>
          </a:p>
          <a:p>
            <a:pPr marL="0" lvl="0" indent="0" algn="l" rtl="0">
              <a:lnSpc>
                <a:spcPct val="100000"/>
              </a:lnSpc>
              <a:spcBef>
                <a:spcPts val="1200"/>
              </a:spcBef>
              <a:spcAft>
                <a:spcPts val="0"/>
              </a:spcAft>
              <a:buNone/>
            </a:pPr>
            <a:endParaRPr lang="en-US" sz="160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None/>
            </a:pPr>
            <a:r>
              <a:rPr lang="en-US" sz="1600">
                <a:solidFill>
                  <a:schemeClr val="tx1"/>
                </a:solidFill>
                <a:latin typeface="Arial" panose="020B0604020202020204" pitchFamily="34" charset="0"/>
                <a:cs typeface="Arial" panose="020B0604020202020204" pitchFamily="34" charset="0"/>
              </a:rPr>
              <a:t>-Securing a </a:t>
            </a:r>
            <a:r>
              <a:rPr lang="en-US" sz="1600" b="1">
                <a:solidFill>
                  <a:schemeClr val="tx1"/>
                </a:solidFill>
                <a:latin typeface="Arial" panose="020B0604020202020204" pitchFamily="34" charset="0"/>
                <a:cs typeface="Arial" panose="020B0604020202020204" pitchFamily="34" charset="0"/>
              </a:rPr>
              <a:t>sponsor</a:t>
            </a:r>
            <a:r>
              <a:rPr lang="en-US" sz="1600">
                <a:solidFill>
                  <a:schemeClr val="tx1"/>
                </a:solidFill>
                <a:latin typeface="Arial" panose="020B0604020202020204" pitchFamily="34" charset="0"/>
                <a:cs typeface="Arial" panose="020B0604020202020204" pitchFamily="34" charset="0"/>
              </a:rPr>
              <a:t> on the Board of Supervisors. </a:t>
            </a:r>
          </a:p>
          <a:p>
            <a:pPr marL="0" lvl="0" indent="0" algn="l" rtl="0">
              <a:lnSpc>
                <a:spcPct val="100000"/>
              </a:lnSpc>
              <a:spcBef>
                <a:spcPts val="1200"/>
              </a:spcBef>
              <a:spcAft>
                <a:spcPts val="0"/>
              </a:spcAft>
              <a:buNone/>
            </a:pPr>
            <a:endParaRPr lang="en-US" sz="160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None/>
            </a:pPr>
            <a:endParaRPr lang="en-US" sz="1600">
              <a:solidFill>
                <a:schemeClr val="tx1"/>
              </a:solidFill>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None/>
            </a:pPr>
            <a:endParaRPr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47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45">
          <a:extLst>
            <a:ext uri="{FF2B5EF4-FFF2-40B4-BE49-F238E27FC236}">
              <a16:creationId xmlns:a16="http://schemas.microsoft.com/office/drawing/2014/main" id="{1A768BDB-176E-57EE-CED1-362AF8CFC135}"/>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5A24348E-50A9-9A94-5E73-BCCFC4418B4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06A137AC-20B1-5B5A-F71F-7BA36617EC6E}"/>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None/>
            </a:pPr>
            <a:r>
              <a:rPr lang="en">
                <a:solidFill>
                  <a:schemeClr val="tx1"/>
                </a:solidFill>
              </a:rPr>
              <a:t>-San Francisco City College Board President </a:t>
            </a:r>
            <a:r>
              <a:rPr lang="en" b="1">
                <a:solidFill>
                  <a:schemeClr val="tx1"/>
                </a:solidFill>
              </a:rPr>
              <a:t>Alan Wong</a:t>
            </a:r>
            <a:r>
              <a:rPr lang="en">
                <a:solidFill>
                  <a:schemeClr val="tx1"/>
                </a:solidFill>
              </a:rPr>
              <a:t>, who serves as the only elected veteran in San Francisco, worked on drafting the ordinance to be presented to The Board of Supervisors</a:t>
            </a:r>
            <a:endParaRPr>
              <a:solidFill>
                <a:schemeClr val="tx1"/>
              </a:solidFill>
            </a:endParaRPr>
          </a:p>
          <a:p>
            <a:pPr marL="0" lvl="0" indent="0" algn="l" rtl="0">
              <a:spcBef>
                <a:spcPts val="1200"/>
              </a:spcBef>
              <a:spcAft>
                <a:spcPts val="0"/>
              </a:spcAft>
              <a:buNone/>
            </a:pPr>
            <a:endParaRPr lang="en">
              <a:solidFill>
                <a:schemeClr val="tx1"/>
              </a:solidFill>
            </a:endParaRPr>
          </a:p>
          <a:p>
            <a:pPr marL="0" lvl="0" indent="0" algn="l" rtl="0">
              <a:spcBef>
                <a:spcPts val="1200"/>
              </a:spcBef>
              <a:spcAft>
                <a:spcPts val="0"/>
              </a:spcAft>
              <a:buNone/>
            </a:pPr>
            <a:r>
              <a:rPr lang="en">
                <a:solidFill>
                  <a:schemeClr val="tx1"/>
                </a:solidFill>
              </a:rPr>
              <a:t>-The legislation was brought before The Board of Supervisors by District 4 </a:t>
            </a:r>
            <a:r>
              <a:rPr lang="en" b="1">
                <a:solidFill>
                  <a:schemeClr val="tx1"/>
                </a:solidFill>
              </a:rPr>
              <a:t>Supervisor Gordon Mar </a:t>
            </a:r>
            <a:endParaRPr lang="en">
              <a:solidFill>
                <a:schemeClr val="tx1"/>
              </a:solidFill>
            </a:endParaRPr>
          </a:p>
          <a:p>
            <a:pPr marL="0" lvl="0" indent="0" algn="l" rtl="0">
              <a:spcBef>
                <a:spcPts val="1200"/>
              </a:spcBef>
              <a:spcAft>
                <a:spcPts val="0"/>
              </a:spcAft>
              <a:buNone/>
            </a:pPr>
            <a:endParaRPr lang="en">
              <a:solidFill>
                <a:schemeClr val="tx1"/>
              </a:solidFill>
            </a:endParaRPr>
          </a:p>
          <a:p>
            <a:pPr marL="0" lvl="0" indent="0" algn="l" rtl="0">
              <a:spcBef>
                <a:spcPts val="1200"/>
              </a:spcBef>
              <a:spcAft>
                <a:spcPts val="0"/>
              </a:spcAft>
              <a:buNone/>
            </a:pPr>
            <a:r>
              <a:rPr lang="en">
                <a:solidFill>
                  <a:schemeClr val="tx1"/>
                </a:solidFill>
              </a:rPr>
              <a:t>- The Board of Supervisors forwarded the proposition for evaluation before </a:t>
            </a:r>
            <a:r>
              <a:rPr lang="en-US" b="1">
                <a:solidFill>
                  <a:schemeClr val="tx1"/>
                </a:solidFill>
              </a:rPr>
              <a:t>The Land Use and Transportation Committee</a:t>
            </a:r>
            <a:endParaRPr b="1">
              <a:solidFill>
                <a:schemeClr val="tx1"/>
              </a:solidFill>
            </a:endParaRPr>
          </a:p>
          <a:p>
            <a:pPr marL="0" lvl="0" indent="0" algn="l" rtl="0">
              <a:spcBef>
                <a:spcPts val="1200"/>
              </a:spcBef>
              <a:spcAft>
                <a:spcPts val="0"/>
              </a:spcAft>
              <a:buNone/>
            </a:pPr>
            <a:endParaRPr lang="en">
              <a:solidFill>
                <a:schemeClr val="tx1"/>
              </a:solidFill>
            </a:endParaRPr>
          </a:p>
          <a:p>
            <a:pPr marL="0" indent="0">
              <a:spcBef>
                <a:spcPts val="1200"/>
              </a:spcBef>
              <a:buNone/>
            </a:pPr>
            <a:r>
              <a:rPr lang="en">
                <a:solidFill>
                  <a:schemeClr val="tx1"/>
                </a:solidFill>
              </a:rPr>
              <a:t>-</a:t>
            </a:r>
            <a:r>
              <a:rPr lang="en-US" b="1">
                <a:solidFill>
                  <a:schemeClr val="tx1"/>
                </a:solidFill>
              </a:rPr>
              <a:t>Grassroots veterans </a:t>
            </a:r>
            <a:r>
              <a:rPr lang="en-US">
                <a:solidFill>
                  <a:schemeClr val="tx1"/>
                </a:solidFill>
              </a:rPr>
              <a:t>provided public comment, unanimously supporting the proposal at the Land Use Committee hearing.</a:t>
            </a:r>
            <a:endParaRPr>
              <a:solidFill>
                <a:schemeClr val="tx1"/>
              </a:solidFill>
            </a:endParaRPr>
          </a:p>
        </p:txBody>
      </p:sp>
    </p:spTree>
    <p:extLst>
      <p:ext uri="{BB962C8B-B14F-4D97-AF65-F5344CB8AC3E}">
        <p14:creationId xmlns:p14="http://schemas.microsoft.com/office/powerpoint/2010/main" val="143224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45">
          <a:extLst>
            <a:ext uri="{FF2B5EF4-FFF2-40B4-BE49-F238E27FC236}">
              <a16:creationId xmlns:a16="http://schemas.microsoft.com/office/drawing/2014/main" id="{CD0F4F9D-2381-7B8F-C5A7-5EEFC76122BA}"/>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3E2CF4B0-E6C0-AE5F-BA52-8862C99421D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b="1">
                <a:solidFill>
                  <a:schemeClr val="tx1"/>
                </a:solidFill>
              </a:rPr>
              <a:t>Implementation Process for applying the BMR Prioritization to San Mateo</a:t>
            </a:r>
            <a:endParaRPr sz="1800" b="1">
              <a:solidFill>
                <a:schemeClr val="tx1"/>
              </a:solidFill>
            </a:endParaRPr>
          </a:p>
        </p:txBody>
      </p:sp>
      <p:sp>
        <p:nvSpPr>
          <p:cNvPr id="147" name="Google Shape;147;p28">
            <a:extLst>
              <a:ext uri="{FF2B5EF4-FFF2-40B4-BE49-F238E27FC236}">
                <a16:creationId xmlns:a16="http://schemas.microsoft.com/office/drawing/2014/main" id="{0A896852-3C06-8FC4-A6A5-FA1B0FD17C9E}"/>
              </a:ext>
            </a:extLst>
          </p:cNvPr>
          <p:cNvSpPr txBox="1">
            <a:spLocks noGrp="1"/>
          </p:cNvSpPr>
          <p:nvPr>
            <p:ph type="body" idx="1"/>
          </p:nvPr>
        </p:nvSpPr>
        <p:spPr>
          <a:xfrm>
            <a:off x="311697" y="1308762"/>
            <a:ext cx="8520600" cy="3416400"/>
          </a:xfrm>
          <a:prstGeom prst="rect">
            <a:avLst/>
          </a:prstGeom>
        </p:spPr>
        <p:txBody>
          <a:bodyPr spcFirstLastPara="1" wrap="square" lIns="91425" tIns="91425" rIns="91425" bIns="91425" anchor="t" anchorCtr="0">
            <a:normAutofit/>
          </a:bodyPr>
          <a:lstStyle/>
          <a:p>
            <a:pPr marL="0" indent="0">
              <a:spcBef>
                <a:spcPts val="1200"/>
              </a:spcBef>
              <a:buNone/>
            </a:pPr>
            <a:r>
              <a:rPr lang="en">
                <a:solidFill>
                  <a:schemeClr val="tx1"/>
                </a:solidFill>
              </a:rPr>
              <a:t>-</a:t>
            </a:r>
            <a:r>
              <a:rPr lang="en-US">
                <a:solidFill>
                  <a:schemeClr val="tx1"/>
                </a:solidFill>
              </a:rPr>
              <a:t>The Land Use Committee forwarded the legislation </a:t>
            </a:r>
            <a:r>
              <a:rPr lang="en-US" b="1">
                <a:solidFill>
                  <a:schemeClr val="tx1"/>
                </a:solidFill>
              </a:rPr>
              <a:t>with a recommendation for approval </a:t>
            </a:r>
            <a:r>
              <a:rPr lang="en-US">
                <a:solidFill>
                  <a:schemeClr val="tx1"/>
                </a:solidFill>
              </a:rPr>
              <a:t>to the full Board of Supervisors</a:t>
            </a:r>
          </a:p>
          <a:p>
            <a:pPr marL="0" indent="0">
              <a:spcBef>
                <a:spcPts val="1200"/>
              </a:spcBef>
              <a:buNone/>
            </a:pPr>
            <a:r>
              <a:rPr lang="en-US">
                <a:solidFill>
                  <a:schemeClr val="tx1"/>
                </a:solidFill>
                <a:latin typeface="Arial" panose="020B0604020202020204" pitchFamily="34" charset="0"/>
                <a:cs typeface="Arial" panose="020B0604020202020204" pitchFamily="34" charset="0"/>
              </a:rPr>
              <a:t>-The </a:t>
            </a:r>
            <a:r>
              <a:rPr lang="en-US" b="1">
                <a:solidFill>
                  <a:schemeClr val="tx1"/>
                </a:solidFill>
                <a:latin typeface="Arial" panose="020B0604020202020204" pitchFamily="34" charset="0"/>
                <a:cs typeface="Arial" panose="020B0604020202020204" pitchFamily="34" charset="0"/>
              </a:rPr>
              <a:t>Board of Supervisors unanimously passed </a:t>
            </a:r>
            <a:r>
              <a:rPr lang="en-US">
                <a:solidFill>
                  <a:schemeClr val="tx1"/>
                </a:solidFill>
                <a:latin typeface="Arial" panose="020B0604020202020204" pitchFamily="34" charset="0"/>
                <a:cs typeface="Arial" panose="020B0604020202020204" pitchFamily="34" charset="0"/>
              </a:rPr>
              <a:t>the legislation.</a:t>
            </a:r>
          </a:p>
          <a:p>
            <a:pPr marL="0" indent="0">
              <a:spcBef>
                <a:spcPts val="1200"/>
              </a:spcBef>
              <a:buNone/>
            </a:pPr>
            <a:r>
              <a:rPr lang="en">
                <a:solidFill>
                  <a:schemeClr val="tx1"/>
                </a:solidFill>
                <a:latin typeface="Arial" panose="020B0604020202020204" pitchFamily="34" charset="0"/>
                <a:cs typeface="Arial" panose="020B0604020202020204" pitchFamily="34" charset="0"/>
              </a:rPr>
              <a:t>-</a:t>
            </a:r>
            <a:r>
              <a:rPr lang="en-US" b="0" i="0" u="none" strike="noStrike">
                <a:solidFill>
                  <a:schemeClr val="tx1"/>
                </a:solidFill>
                <a:effectLst/>
                <a:latin typeface="Arial" panose="020B0604020202020204" pitchFamily="34" charset="0"/>
                <a:cs typeface="Arial" panose="020B0604020202020204" pitchFamily="34" charset="0"/>
              </a:rPr>
              <a:t>The </a:t>
            </a:r>
            <a:r>
              <a:rPr lang="en-US" b="1" i="0" u="none" strike="noStrike">
                <a:solidFill>
                  <a:schemeClr val="tx1"/>
                </a:solidFill>
                <a:effectLst/>
                <a:latin typeface="Arial" panose="020B0604020202020204" pitchFamily="34" charset="0"/>
                <a:cs typeface="Arial" panose="020B0604020202020204" pitchFamily="34" charset="0"/>
              </a:rPr>
              <a:t>Mayor's Office of Housing and Community Development</a:t>
            </a:r>
            <a:r>
              <a:rPr lang="en-US" b="0" i="0" u="none" strike="noStrike">
                <a:solidFill>
                  <a:schemeClr val="tx1"/>
                </a:solidFill>
                <a:effectLst/>
                <a:latin typeface="Arial" panose="020B0604020202020204" pitchFamily="34" charset="0"/>
                <a:cs typeface="Arial" panose="020B0604020202020204" pitchFamily="34" charset="0"/>
              </a:rPr>
              <a:t> implemented the ordinance</a:t>
            </a:r>
          </a:p>
          <a:p>
            <a:pPr marL="0" indent="0">
              <a:spcBef>
                <a:spcPts val="1200"/>
              </a:spcBef>
              <a:buNone/>
            </a:pPr>
            <a:r>
              <a:rPr lang="en-US">
                <a:solidFill>
                  <a:schemeClr val="tx1"/>
                </a:solidFill>
                <a:latin typeface="Arial" panose="020B0604020202020204" pitchFamily="34" charset="0"/>
                <a:cs typeface="Arial" panose="020B0604020202020204" pitchFamily="34" charset="0"/>
              </a:rPr>
              <a:t>-</a:t>
            </a:r>
            <a:r>
              <a:rPr lang="en-US" b="1">
                <a:solidFill>
                  <a:schemeClr val="tx1"/>
                </a:solidFill>
                <a:highlight>
                  <a:srgbClr val="FFFF00"/>
                </a:highlight>
                <a:latin typeface="Arial" panose="020B0604020202020204" pitchFamily="34" charset="0"/>
                <a:cs typeface="Arial" panose="020B0604020202020204" pitchFamily="34" charset="0"/>
              </a:rPr>
              <a:t>A collaborative approach</a:t>
            </a:r>
            <a:r>
              <a:rPr lang="en-US">
                <a:solidFill>
                  <a:schemeClr val="tx1"/>
                </a:solidFill>
                <a:latin typeface="Arial" panose="020B0604020202020204" pitchFamily="34" charset="0"/>
                <a:cs typeface="Arial" panose="020B0604020202020204" pitchFamily="34" charset="0"/>
              </a:rPr>
              <a:t>, from grassroots support to legislative advocacy, successfully prioritized veterans in San Francisco's BMR housing lottery.</a:t>
            </a:r>
            <a:endParaRPr>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78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Useful Links</a:t>
            </a:r>
            <a:endParaRPr/>
          </a:p>
        </p:txBody>
      </p:sp>
      <p:sp>
        <p:nvSpPr>
          <p:cNvPr id="153" name="Google Shape;15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100" u="sng">
                <a:solidFill>
                  <a:schemeClr val="hlink"/>
                </a:solidFill>
                <a:hlinkClick r:id="rId3"/>
              </a:rPr>
              <a:t>https://www.nbcbayarea.com/news/local/sf-supes-pass-affordable-housing-measures-increase-access-for-veterans/2949459/</a:t>
            </a:r>
            <a:endParaRPr/>
          </a:p>
          <a:p>
            <a:pPr marL="0" lvl="0" indent="0" algn="l" rtl="0">
              <a:spcBef>
                <a:spcPts val="1200"/>
              </a:spcBef>
              <a:spcAft>
                <a:spcPts val="0"/>
              </a:spcAft>
              <a:buNone/>
            </a:pPr>
            <a:r>
              <a:rPr lang="en" sz="1100" u="sng">
                <a:solidFill>
                  <a:schemeClr val="hlink"/>
                </a:solidFill>
                <a:hlinkClick r:id="rId4"/>
              </a:rPr>
              <a:t>https://crsreports.congress.gov/product/pdf/RL/RL34024</a:t>
            </a:r>
            <a:endParaRPr/>
          </a:p>
          <a:p>
            <a:pPr marL="0" lvl="0" indent="0" algn="l" rtl="0">
              <a:spcBef>
                <a:spcPts val="1200"/>
              </a:spcBef>
              <a:spcAft>
                <a:spcPts val="0"/>
              </a:spcAft>
              <a:buNone/>
            </a:pPr>
            <a:r>
              <a:rPr lang="en" sz="1100" u="sng">
                <a:solidFill>
                  <a:schemeClr val="hlink"/>
                </a:solidFill>
                <a:hlinkClick r:id="rId5"/>
              </a:rPr>
              <a:t>https://leginfo.legislature.ca.gov/faces/billCompareClient.xhtml?bill_id=201920200SB222&amp;showamends=false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4000" b="1">
                <a:solidFill>
                  <a:schemeClr val="tx1"/>
                </a:solidFill>
              </a:rPr>
              <a:t>Historical Context</a:t>
            </a:r>
            <a:endParaRPr sz="4000" b="1">
              <a:solidFill>
                <a:schemeClr val="tx1"/>
              </a:solidFill>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Veteran Homelessness</a:t>
            </a:r>
            <a:endParaRPr sz="2000"/>
          </a:p>
          <a:p>
            <a:pPr marL="0" lvl="0" indent="0" algn="l" rtl="0">
              <a:spcBef>
                <a:spcPts val="1200"/>
              </a:spcBef>
              <a:spcAft>
                <a:spcPts val="0"/>
              </a:spcAft>
              <a:buNone/>
            </a:pPr>
            <a:r>
              <a:rPr lang="en" sz="2000"/>
              <a:t>	</a:t>
            </a:r>
            <a:r>
              <a:rPr lang="en" sz="2000">
                <a:highlight>
                  <a:srgbClr val="FFFF00"/>
                </a:highlight>
              </a:rPr>
              <a:t>“From the time of the Vietnam War, and continuing as veterans returned from wars in Iraq and Afghanistan, data show that </a:t>
            </a:r>
            <a:r>
              <a:rPr lang="en" sz="2000" b="1">
                <a:solidFill>
                  <a:srgbClr val="FF0000"/>
                </a:solidFill>
                <a:highlight>
                  <a:srgbClr val="FFFF00"/>
                </a:highlight>
              </a:rPr>
              <a:t>veterans have experienced homelessness at rates exceeding their representation in the general population</a:t>
            </a:r>
            <a:r>
              <a:rPr lang="en" sz="2000">
                <a:highlight>
                  <a:srgbClr val="FFFF00"/>
                </a:highlight>
              </a:rPr>
              <a:t>.”</a:t>
            </a:r>
            <a:endParaRPr sz="2000">
              <a:highlight>
                <a:srgbClr val="FFFF00"/>
              </a:highlight>
            </a:endParaRPr>
          </a:p>
          <a:p>
            <a:pPr marL="0" lvl="0" indent="0" algn="l" rtl="0">
              <a:spcBef>
                <a:spcPts val="1200"/>
              </a:spcBef>
              <a:spcAft>
                <a:spcPts val="0"/>
              </a:spcAft>
              <a:buNone/>
            </a:pPr>
            <a:r>
              <a:rPr lang="en" sz="2000"/>
              <a:t>Congressional Research Service REPORT Veterans and Homelessness </a:t>
            </a:r>
            <a:endParaRPr sz="2000"/>
          </a:p>
          <a:p>
            <a:pPr marL="0" lvl="0" indent="0" algn="l" rtl="0">
              <a:spcBef>
                <a:spcPts val="1200"/>
              </a:spcBef>
              <a:spcAft>
                <a:spcPts val="0"/>
              </a:spcAft>
              <a:buNone/>
            </a:pPr>
            <a:r>
              <a:rPr lang="en"/>
              <a:t>Updated April 12, 2023 (</a:t>
            </a:r>
            <a:r>
              <a:rPr lang="en" sz="1100" u="sng">
                <a:solidFill>
                  <a:schemeClr val="hlink"/>
                </a:solidFill>
                <a:hlinkClick r:id="rId3"/>
              </a:rPr>
              <a:t>https://crsreports.congress.gov/product/pdf/RL/RL34024</a:t>
            </a:r>
            <a:r>
              <a:rPr lang="en"/>
              <a:t>)</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Clr>
                <a:schemeClr val="dk1"/>
              </a:buClr>
              <a:buSzPct val="61111"/>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EC3F-80D6-17E6-0347-837C1A2A8E36}"/>
              </a:ext>
            </a:extLst>
          </p:cNvPr>
          <p:cNvSpPr>
            <a:spLocks noGrp="1"/>
          </p:cNvSpPr>
          <p:nvPr>
            <p:ph type="title"/>
          </p:nvPr>
        </p:nvSpPr>
        <p:spPr/>
        <p:txBody>
          <a:bodyPr>
            <a:noAutofit/>
          </a:bodyPr>
          <a:lstStyle/>
          <a:p>
            <a:r>
              <a:rPr lang="en-US" sz="4000" b="1">
                <a:solidFill>
                  <a:schemeClr val="tx1"/>
                </a:solidFill>
              </a:rPr>
              <a:t>What is the Point?</a:t>
            </a:r>
          </a:p>
        </p:txBody>
      </p:sp>
      <p:pic>
        <p:nvPicPr>
          <p:cNvPr id="5" name="Picture 4" descr="Diagram, text&#10;&#10;Description automatically generated">
            <a:extLst>
              <a:ext uri="{FF2B5EF4-FFF2-40B4-BE49-F238E27FC236}">
                <a16:creationId xmlns:a16="http://schemas.microsoft.com/office/drawing/2014/main" id="{809A235E-BE52-18C5-7C35-340FBAFBC63C}"/>
              </a:ext>
            </a:extLst>
          </p:cNvPr>
          <p:cNvPicPr>
            <a:picLocks noChangeAspect="1"/>
          </p:cNvPicPr>
          <p:nvPr/>
        </p:nvPicPr>
        <p:blipFill>
          <a:blip r:embed="rId2"/>
          <a:stretch>
            <a:fillRect/>
          </a:stretch>
        </p:blipFill>
        <p:spPr>
          <a:xfrm>
            <a:off x="64008" y="1082584"/>
            <a:ext cx="9079992" cy="4060916"/>
          </a:xfrm>
          <a:prstGeom prst="rect">
            <a:avLst/>
          </a:prstGeom>
        </p:spPr>
      </p:pic>
    </p:spTree>
    <p:extLst>
      <p:ext uri="{BB962C8B-B14F-4D97-AF65-F5344CB8AC3E}">
        <p14:creationId xmlns:p14="http://schemas.microsoft.com/office/powerpoint/2010/main" val="141405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San Mateo BMR existing</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a:p>
            <a:pPr marL="0" lvl="0" indent="0" algn="l" rtl="0">
              <a:spcBef>
                <a:spcPts val="1200"/>
              </a:spcBef>
              <a:spcAft>
                <a:spcPts val="0"/>
              </a:spcAft>
              <a:buNone/>
            </a:pPr>
            <a:r>
              <a:rPr lang="en" sz="2200" b="1" u="sng">
                <a:solidFill>
                  <a:schemeClr val="dk1"/>
                </a:solidFill>
              </a:rPr>
              <a:t>Eligibility:</a:t>
            </a:r>
            <a:endParaRPr sz="2200" b="1" u="sng">
              <a:solidFill>
                <a:schemeClr val="dk1"/>
              </a:solidFill>
            </a:endParaRPr>
          </a:p>
          <a:p>
            <a:pPr marL="0" lvl="0" indent="0" algn="l" rtl="0">
              <a:spcBef>
                <a:spcPts val="1200"/>
              </a:spcBef>
              <a:spcAft>
                <a:spcPts val="0"/>
              </a:spcAft>
              <a:buNone/>
            </a:pPr>
            <a:r>
              <a:rPr lang="en"/>
              <a:t>	AMI &amp; Household Size</a:t>
            </a:r>
            <a:endParaRPr/>
          </a:p>
          <a:p>
            <a:pPr marL="457200" lvl="0" indent="-258762" algn="l" rtl="0">
              <a:spcBef>
                <a:spcPts val="1200"/>
              </a:spcBef>
              <a:spcAft>
                <a:spcPts val="0"/>
              </a:spcAft>
              <a:buClr>
                <a:schemeClr val="dk1"/>
              </a:buClr>
              <a:buSzPct val="100000"/>
              <a:buFont typeface="Arial"/>
              <a:buChar char="●"/>
            </a:pPr>
            <a:r>
              <a:rPr lang="en" sz="1900">
                <a:solidFill>
                  <a:schemeClr val="dk1"/>
                </a:solidFill>
              </a:rPr>
              <a:t>All applicants must include Pre-Approval Letter from a lender</a:t>
            </a:r>
            <a:endParaRPr sz="1900">
              <a:solidFill>
                <a:schemeClr val="dk1"/>
              </a:solidFill>
            </a:endParaRPr>
          </a:p>
          <a:p>
            <a:pPr marL="457200" lvl="0" indent="-258762" algn="l" rtl="0">
              <a:spcBef>
                <a:spcPts val="0"/>
              </a:spcBef>
              <a:spcAft>
                <a:spcPts val="0"/>
              </a:spcAft>
              <a:buClr>
                <a:schemeClr val="dk1"/>
              </a:buClr>
              <a:buSzPct val="100000"/>
              <a:buFont typeface="Arial"/>
              <a:buChar char="●"/>
            </a:pPr>
            <a:r>
              <a:rPr lang="en" sz="1900">
                <a:solidFill>
                  <a:schemeClr val="dk1"/>
                </a:solidFill>
              </a:rPr>
              <a:t>All applicants must either live and/or work in San Mateo County</a:t>
            </a:r>
            <a:endParaRPr sz="1900">
              <a:solidFill>
                <a:schemeClr val="dk1"/>
              </a:solidFill>
            </a:endParaRPr>
          </a:p>
          <a:p>
            <a:pPr marL="914400" lvl="1" indent="-258762" algn="l" rtl="0">
              <a:spcBef>
                <a:spcPts val="0"/>
              </a:spcBef>
              <a:spcAft>
                <a:spcPts val="0"/>
              </a:spcAft>
              <a:buClr>
                <a:schemeClr val="dk1"/>
              </a:buClr>
              <a:buSzPct val="100000"/>
              <a:buFont typeface="Arial"/>
              <a:buChar char="●"/>
            </a:pPr>
            <a:r>
              <a:rPr lang="en" sz="1900">
                <a:solidFill>
                  <a:schemeClr val="dk1"/>
                </a:solidFill>
              </a:rPr>
              <a:t>Primary residence in San Mateo County continuously for a minimum of one year.</a:t>
            </a:r>
            <a:endParaRPr sz="1900">
              <a:solidFill>
                <a:schemeClr val="dk1"/>
              </a:solidFill>
            </a:endParaRPr>
          </a:p>
          <a:p>
            <a:pPr marL="914400" lvl="1" indent="-258762" algn="l" rtl="0">
              <a:spcBef>
                <a:spcPts val="0"/>
              </a:spcBef>
              <a:spcAft>
                <a:spcPts val="0"/>
              </a:spcAft>
              <a:buClr>
                <a:schemeClr val="dk1"/>
              </a:buClr>
              <a:buSzPct val="100000"/>
              <a:buFont typeface="Arial"/>
              <a:buChar char="●"/>
            </a:pPr>
            <a:r>
              <a:rPr lang="en" sz="1900">
                <a:solidFill>
                  <a:schemeClr val="dk1"/>
                </a:solidFill>
              </a:rPr>
              <a:t>Work in San Mateo County a minimum of one year over the last two years. A minimum average of 20 hours per week, over the course of the qualifying year.</a:t>
            </a:r>
            <a:endParaRPr sz="1900">
              <a:solidFill>
                <a:schemeClr val="dk1"/>
              </a:solidFill>
            </a:endParaRPr>
          </a:p>
          <a:p>
            <a:pPr marL="457200" lvl="0" indent="-258762" algn="l" rtl="0">
              <a:spcBef>
                <a:spcPts val="0"/>
              </a:spcBef>
              <a:spcAft>
                <a:spcPts val="0"/>
              </a:spcAft>
              <a:buClr>
                <a:schemeClr val="dk1"/>
              </a:buClr>
              <a:buSzPct val="100000"/>
              <a:buFont typeface="Arial"/>
              <a:buChar char="●"/>
            </a:pPr>
            <a:r>
              <a:rPr lang="en" sz="1900">
                <a:solidFill>
                  <a:schemeClr val="dk1"/>
                </a:solidFill>
              </a:rPr>
              <a:t>Income Eligibility</a:t>
            </a:r>
            <a:endParaRPr sz="1900">
              <a:solidFill>
                <a:schemeClr val="dk1"/>
              </a:solidFill>
            </a:endParaRPr>
          </a:p>
          <a:p>
            <a:pPr marL="914400" lvl="1" indent="-258762" algn="l" rtl="0">
              <a:spcBef>
                <a:spcPts val="0"/>
              </a:spcBef>
              <a:spcAft>
                <a:spcPts val="0"/>
              </a:spcAft>
              <a:buClr>
                <a:schemeClr val="dk1"/>
              </a:buClr>
              <a:buSzPct val="100000"/>
              <a:buFont typeface="Arial"/>
              <a:buChar char="●"/>
            </a:pPr>
            <a:r>
              <a:rPr lang="en" sz="1900">
                <a:solidFill>
                  <a:schemeClr val="dk1"/>
                </a:solidFill>
              </a:rPr>
              <a:t>To qualify to purchase a BMR home, the buyer must meet the following income requirement. San Mateo County Income limits for 2022 (80 percent Area Median Income):</a:t>
            </a:r>
            <a:endParaRPr sz="1900">
              <a:solidFill>
                <a:schemeClr val="dk1"/>
              </a:solidFill>
            </a:endParaRPr>
          </a:p>
          <a:p>
            <a:pPr marL="1371600" lvl="2" indent="-258762" algn="l" rtl="0">
              <a:spcBef>
                <a:spcPts val="0"/>
              </a:spcBef>
              <a:spcAft>
                <a:spcPts val="0"/>
              </a:spcAft>
              <a:buClr>
                <a:schemeClr val="dk1"/>
              </a:buClr>
              <a:buSzPct val="100000"/>
              <a:buFont typeface="Arial"/>
              <a:buChar char="●"/>
            </a:pPr>
            <a:r>
              <a:rPr lang="en" sz="1900">
                <a:solidFill>
                  <a:schemeClr val="dk1"/>
                </a:solidFill>
              </a:rPr>
              <a:t>1 person household: $104,400</a:t>
            </a:r>
            <a:endParaRPr sz="1900">
              <a:solidFill>
                <a:schemeClr val="dk1"/>
              </a:solidFill>
            </a:endParaRPr>
          </a:p>
          <a:p>
            <a:pPr marL="1371600" lvl="2" indent="-258762" algn="l" rtl="0">
              <a:spcBef>
                <a:spcPts val="0"/>
              </a:spcBef>
              <a:spcAft>
                <a:spcPts val="0"/>
              </a:spcAft>
              <a:buClr>
                <a:schemeClr val="dk1"/>
              </a:buClr>
              <a:buSzPct val="100000"/>
              <a:buFont typeface="Arial"/>
              <a:buChar char="●"/>
            </a:pPr>
            <a:r>
              <a:rPr lang="en" sz="1900">
                <a:solidFill>
                  <a:schemeClr val="dk1"/>
                </a:solidFill>
              </a:rPr>
              <a:t>2 person household: $119,300</a:t>
            </a:r>
            <a:endParaRPr sz="1900">
              <a:solidFill>
                <a:schemeClr val="dk1"/>
              </a:solidFill>
            </a:endParaRPr>
          </a:p>
          <a:p>
            <a:pPr marL="1371600" lvl="2" indent="-258762" algn="l" rtl="0">
              <a:spcBef>
                <a:spcPts val="0"/>
              </a:spcBef>
              <a:spcAft>
                <a:spcPts val="0"/>
              </a:spcAft>
              <a:buClr>
                <a:schemeClr val="dk1"/>
              </a:buClr>
              <a:buSzPct val="100000"/>
              <a:buFont typeface="Arial"/>
              <a:buChar char="●"/>
            </a:pPr>
            <a:r>
              <a:rPr lang="en" sz="1900">
                <a:solidFill>
                  <a:schemeClr val="dk1"/>
                </a:solidFill>
              </a:rPr>
              <a:t>3 person household: $149,100</a:t>
            </a:r>
            <a:endParaRPr sz="1900">
              <a:solidFill>
                <a:schemeClr val="dk1"/>
              </a:solidFill>
            </a:endParaRPr>
          </a:p>
          <a:p>
            <a:pPr marL="457200" lvl="0" indent="-258762" algn="l" rtl="0">
              <a:spcBef>
                <a:spcPts val="0"/>
              </a:spcBef>
              <a:spcAft>
                <a:spcPts val="0"/>
              </a:spcAft>
              <a:buClr>
                <a:schemeClr val="dk1"/>
              </a:buClr>
              <a:buSzPct val="100000"/>
              <a:buFont typeface="Arial"/>
              <a:buChar char="●"/>
            </a:pPr>
            <a:r>
              <a:rPr lang="en" sz="1900">
                <a:solidFill>
                  <a:schemeClr val="dk1"/>
                </a:solidFill>
              </a:rPr>
              <a:t>Applicant must NOT have owned any real property in the last three calendar years.</a:t>
            </a:r>
            <a:endParaRPr sz="1900">
              <a:solidFill>
                <a:schemeClr val="dk1"/>
              </a:solidFill>
            </a:endParaRPr>
          </a:p>
          <a:p>
            <a:pPr marL="457200" lvl="0" indent="-258762" algn="l" rtl="0">
              <a:spcBef>
                <a:spcPts val="0"/>
              </a:spcBef>
              <a:spcAft>
                <a:spcPts val="0"/>
              </a:spcAft>
              <a:buClr>
                <a:schemeClr val="dk1"/>
              </a:buClr>
              <a:buSzPct val="100000"/>
              <a:buFont typeface="Arial"/>
              <a:buChar char="●"/>
            </a:pPr>
            <a:r>
              <a:rPr lang="en" sz="1900">
                <a:solidFill>
                  <a:schemeClr val="dk1"/>
                </a:solidFill>
              </a:rPr>
              <a:t>Applicant’s household composition must not exceed state limits: 3 persons for 2-bedroom unit, 4 persons for 3-bedroom unit.</a:t>
            </a:r>
            <a:endParaRPr sz="1900">
              <a:solidFill>
                <a:schemeClr val="dk1"/>
              </a:solidFill>
            </a:endParaRPr>
          </a:p>
          <a:p>
            <a:pPr marL="457200" lvl="0" indent="-258762" algn="l" rtl="0">
              <a:spcBef>
                <a:spcPts val="0"/>
              </a:spcBef>
              <a:spcAft>
                <a:spcPts val="0"/>
              </a:spcAft>
              <a:buClr>
                <a:schemeClr val="dk1"/>
              </a:buClr>
              <a:buSzPct val="100000"/>
              <a:buFont typeface="Arial"/>
              <a:buChar char="●"/>
            </a:pPr>
            <a:r>
              <a:rPr lang="en" sz="1900">
                <a:solidFill>
                  <a:schemeClr val="dk1"/>
                </a:solidFill>
              </a:rPr>
              <a:t>Applicant must be able to show mortgage readiness, including having a minimum of three (3) percent down-payment.</a:t>
            </a:r>
            <a:endParaRPr sz="2600"/>
          </a:p>
          <a:p>
            <a:pPr marL="0" lvl="0" indent="0" algn="l" rtl="0">
              <a:spcBef>
                <a:spcPts val="0"/>
              </a:spcBef>
              <a:spcAft>
                <a:spcPts val="0"/>
              </a:spcAft>
              <a:buNone/>
            </a:pPr>
            <a:endParaRPr/>
          </a:p>
          <a:p>
            <a:pPr marL="0" lvl="0" indent="0" algn="l" rtl="0">
              <a:spcBef>
                <a:spcPts val="1200"/>
              </a:spcBef>
              <a:spcAft>
                <a:spcPts val="0"/>
              </a:spcAft>
              <a:buClr>
                <a:schemeClr val="dk1"/>
              </a:buClr>
              <a:buSzPct val="47826"/>
              <a:buFont typeface="Arial"/>
              <a:buNone/>
            </a:pPr>
            <a:r>
              <a:rPr lang="en" sz="2300" b="1" u="sng">
                <a:solidFill>
                  <a:schemeClr val="dk1"/>
                </a:solidFill>
              </a:rPr>
              <a:t>Applicant Priority:</a:t>
            </a:r>
            <a:endParaRPr sz="2300" b="1" u="sng">
              <a:solidFill>
                <a:schemeClr val="dk1"/>
              </a:solidFill>
            </a:endParaRPr>
          </a:p>
          <a:p>
            <a:pPr marL="0" lvl="0" indent="0" algn="l" rtl="0">
              <a:spcBef>
                <a:spcPts val="1200"/>
              </a:spcBef>
              <a:spcAft>
                <a:spcPts val="0"/>
              </a:spcAft>
              <a:buClr>
                <a:schemeClr val="dk1"/>
              </a:buClr>
              <a:buSzPct val="57894"/>
              <a:buFont typeface="Arial"/>
              <a:buNone/>
            </a:pPr>
            <a:r>
              <a:rPr lang="en" sz="1900">
                <a:solidFill>
                  <a:schemeClr val="dk1"/>
                </a:solidFill>
              </a:rPr>
              <a:t>Anyone who meets the income criteria and  qualifies for financing may purchase a BMR home, however, priority will be given to:</a:t>
            </a:r>
            <a:endParaRPr sz="1900">
              <a:solidFill>
                <a:schemeClr val="dk1"/>
              </a:solidFill>
            </a:endParaRPr>
          </a:p>
          <a:p>
            <a:pPr marL="457200" lvl="0" indent="-258762" algn="l" rtl="0">
              <a:spcBef>
                <a:spcPts val="1200"/>
              </a:spcBef>
              <a:spcAft>
                <a:spcPts val="0"/>
              </a:spcAft>
              <a:buClr>
                <a:schemeClr val="dk1"/>
              </a:buClr>
              <a:buSzPct val="100000"/>
              <a:buFont typeface="Arial"/>
              <a:buChar char="●"/>
            </a:pPr>
            <a:r>
              <a:rPr lang="en" sz="1900">
                <a:solidFill>
                  <a:schemeClr val="dk1"/>
                </a:solidFill>
              </a:rPr>
              <a:t>Residents living in unincorporated San Mateo County </a:t>
            </a:r>
            <a:endParaRPr sz="1900">
              <a:solidFill>
                <a:schemeClr val="dk1"/>
              </a:solidFill>
            </a:endParaRPr>
          </a:p>
          <a:p>
            <a:pPr marL="457200" lvl="0" indent="-258762" algn="l" rtl="0">
              <a:spcBef>
                <a:spcPts val="0"/>
              </a:spcBef>
              <a:spcAft>
                <a:spcPts val="0"/>
              </a:spcAft>
              <a:buClr>
                <a:schemeClr val="dk1"/>
              </a:buClr>
              <a:buSzPct val="100000"/>
              <a:buFont typeface="Arial"/>
              <a:buChar char="●"/>
            </a:pPr>
            <a:r>
              <a:rPr lang="en" sz="1900">
                <a:solidFill>
                  <a:schemeClr val="dk1"/>
                </a:solidFill>
              </a:rPr>
              <a:t>First-time homebuyers;</a:t>
            </a:r>
            <a:endParaRPr sz="1900">
              <a:solidFill>
                <a:schemeClr val="dk1"/>
              </a:solidFill>
            </a:endParaRPr>
          </a:p>
          <a:p>
            <a:pPr marL="457200" lvl="0" indent="-258762" algn="l" rtl="0">
              <a:spcBef>
                <a:spcPts val="0"/>
              </a:spcBef>
              <a:spcAft>
                <a:spcPts val="0"/>
              </a:spcAft>
              <a:buClr>
                <a:schemeClr val="dk1"/>
              </a:buClr>
              <a:buSzPct val="100000"/>
              <a:buFont typeface="Arial"/>
              <a:buChar char="●"/>
            </a:pPr>
            <a:r>
              <a:rPr lang="en" sz="1900">
                <a:solidFill>
                  <a:schemeClr val="dk1"/>
                </a:solidFill>
              </a:rPr>
              <a:t>Section 8 Homebuyer Program participants</a:t>
            </a:r>
            <a:endParaRPr sz="1900">
              <a:solidFill>
                <a:schemeClr val="dk1"/>
              </a:solidFill>
            </a:endParaRPr>
          </a:p>
          <a:p>
            <a:pPr marL="0" lvl="0" indent="0" algn="l" rtl="0">
              <a:spcBef>
                <a:spcPts val="0"/>
              </a:spcBef>
              <a:spcAft>
                <a:spcPts val="0"/>
              </a:spcAft>
              <a:buNone/>
            </a:pPr>
            <a:endParaRPr/>
          </a:p>
          <a:p>
            <a:pPr marL="0" lvl="0" indent="0" algn="l" rtl="0">
              <a:spcBef>
                <a:spcPts val="1200"/>
              </a:spcBef>
              <a:spcAft>
                <a:spcPts val="0"/>
              </a:spcAft>
              <a:buNone/>
            </a:pPr>
            <a:r>
              <a:rPr lang="en"/>
              <a:t>Applicant requirements</a:t>
            </a:r>
            <a:endParaRPr/>
          </a:p>
          <a:p>
            <a:pPr marL="0" lvl="0" indent="0" algn="l" rtl="0">
              <a:spcBef>
                <a:spcPts val="1200"/>
              </a:spcBef>
              <a:spcAft>
                <a:spcPts val="0"/>
              </a:spcAft>
              <a:buNone/>
            </a:pPr>
            <a:r>
              <a:rPr lang="en"/>
              <a:t>Other San Mateo BMR projects</a:t>
            </a:r>
            <a:endParaRPr/>
          </a:p>
          <a:p>
            <a:pPr marL="0" lvl="0" indent="0" algn="l" rtl="0">
              <a:spcBef>
                <a:spcPts val="1200"/>
              </a:spcBef>
              <a:spcAft>
                <a:spcPts val="0"/>
              </a:spcAft>
              <a:buNone/>
            </a:pPr>
            <a:r>
              <a:rPr lang="en"/>
              <a:t>	Quotes</a:t>
            </a:r>
            <a:endParaRPr/>
          </a:p>
          <a:p>
            <a:pPr marL="0" lvl="0" indent="0" algn="l" rtl="0">
              <a:spcBef>
                <a:spcPts val="1200"/>
              </a:spcBef>
              <a:spcAft>
                <a:spcPts val="0"/>
              </a:spcAft>
              <a:buNone/>
            </a:pPr>
            <a:r>
              <a:rPr lang="en"/>
              <a:t>		Objective to overcome homelessness </a:t>
            </a:r>
            <a:endParaRPr/>
          </a:p>
          <a:p>
            <a:pPr marL="0" lvl="0" indent="0" algn="l" rtl="0">
              <a:spcBef>
                <a:spcPts val="1200"/>
              </a:spcBef>
              <a:spcAft>
                <a:spcPts val="0"/>
              </a:spcAft>
              <a:buNone/>
            </a:pPr>
            <a:r>
              <a:rPr lang="en"/>
              <a:t>How to improve</a:t>
            </a:r>
            <a:endParaRPr/>
          </a:p>
          <a:p>
            <a:pPr marL="0" lvl="0" indent="0" algn="l" rtl="0">
              <a:spcBef>
                <a:spcPts val="1200"/>
              </a:spcBef>
              <a:spcAft>
                <a:spcPts val="0"/>
              </a:spcAft>
              <a:buNone/>
            </a:pPr>
            <a:r>
              <a:rPr lang="en"/>
              <a:t>What to copy</a:t>
            </a:r>
            <a:endParaRPr/>
          </a:p>
          <a:p>
            <a:pPr marL="0" lvl="0" indent="0" algn="l" rtl="0">
              <a:spcBef>
                <a:spcPts val="1200"/>
              </a:spcBef>
              <a:spcAft>
                <a:spcPts val="0"/>
              </a:spcAft>
              <a:buNone/>
            </a:pPr>
            <a:r>
              <a:rPr lang="en"/>
              <a:t>ENHANCEMENT not a PIVOT</a:t>
            </a:r>
            <a:endParaRPr/>
          </a:p>
          <a:p>
            <a:pPr marL="0" lvl="0" indent="457200" algn="l" rtl="0">
              <a:spcBef>
                <a:spcPts val="1200"/>
              </a:spcBef>
              <a:spcAft>
                <a:spcPts val="0"/>
              </a:spcAft>
              <a:buNone/>
            </a:pPr>
            <a:r>
              <a:rPr lang="en"/>
              <a:t>There was an issue allocating BMR or housing units exclusively for the veteran population, this will use the existing system to just allow veterans who served their country to get to the front of the line for low income housing within the current framework without derailing the entire system as it was originally intended</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 sz="2500"/>
              <a:t>Current BMR Lending and Residency Requirements</a:t>
            </a: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200" b="1" u="sng">
                <a:solidFill>
                  <a:schemeClr val="dk1"/>
                </a:solidFill>
              </a:rPr>
              <a:t>Eligibility:</a:t>
            </a:r>
            <a:endParaRPr sz="2200" b="1" u="sng">
              <a:solidFill>
                <a:schemeClr val="dk1"/>
              </a:solidFill>
            </a:endParaRPr>
          </a:p>
          <a:p>
            <a:pPr marL="0" lvl="0" indent="0" algn="l" rtl="0">
              <a:spcBef>
                <a:spcPts val="1200"/>
              </a:spcBef>
              <a:spcAft>
                <a:spcPts val="0"/>
              </a:spcAft>
              <a:buClr>
                <a:schemeClr val="dk1"/>
              </a:buClr>
              <a:buSzPts val="1100"/>
              <a:buFont typeface="Arial"/>
              <a:buNone/>
            </a:pPr>
            <a:r>
              <a:rPr lang="en"/>
              <a:t>	AMI &amp; Household Size</a:t>
            </a:r>
            <a:endParaRPr/>
          </a:p>
          <a:p>
            <a:pPr marL="457200" lvl="0" indent="-349250" algn="l" rtl="0">
              <a:spcBef>
                <a:spcPts val="1200"/>
              </a:spcBef>
              <a:spcAft>
                <a:spcPts val="0"/>
              </a:spcAft>
              <a:buClr>
                <a:schemeClr val="dk1"/>
              </a:buClr>
              <a:buSzPts val="1900"/>
              <a:buFont typeface="Arial"/>
              <a:buChar char="●"/>
            </a:pPr>
            <a:r>
              <a:rPr lang="en" sz="1900">
                <a:solidFill>
                  <a:schemeClr val="dk1"/>
                </a:solidFill>
              </a:rPr>
              <a:t>All applicants must include Pre-Approval Letter from a lender</a:t>
            </a:r>
            <a:endParaRPr sz="1900">
              <a:solidFill>
                <a:schemeClr val="dk1"/>
              </a:solidFill>
            </a:endParaRPr>
          </a:p>
          <a:p>
            <a:pPr marL="457200" lvl="0" indent="-349250" algn="l" rtl="0">
              <a:spcBef>
                <a:spcPts val="0"/>
              </a:spcBef>
              <a:spcAft>
                <a:spcPts val="0"/>
              </a:spcAft>
              <a:buClr>
                <a:schemeClr val="dk1"/>
              </a:buClr>
              <a:buSzPts val="1900"/>
              <a:buFont typeface="Arial"/>
              <a:buChar char="●"/>
            </a:pPr>
            <a:r>
              <a:rPr lang="en" sz="1900">
                <a:solidFill>
                  <a:schemeClr val="dk1"/>
                </a:solidFill>
              </a:rPr>
              <a:t>All applicants must either live and/or work in San Mateo County</a:t>
            </a:r>
            <a:endParaRPr sz="1900">
              <a:solidFill>
                <a:schemeClr val="dk1"/>
              </a:solidFill>
            </a:endParaRPr>
          </a:p>
          <a:p>
            <a:pPr marL="914400" lvl="1" indent="-349250" algn="l" rtl="0">
              <a:spcBef>
                <a:spcPts val="0"/>
              </a:spcBef>
              <a:spcAft>
                <a:spcPts val="0"/>
              </a:spcAft>
              <a:buClr>
                <a:schemeClr val="dk1"/>
              </a:buClr>
              <a:buSzPts val="1900"/>
              <a:buFont typeface="Arial"/>
              <a:buChar char="●"/>
            </a:pPr>
            <a:r>
              <a:rPr lang="en" sz="1900">
                <a:solidFill>
                  <a:schemeClr val="dk1"/>
                </a:solidFill>
              </a:rPr>
              <a:t>Primary residence in San Mateo County continuously for a minimum of one year.</a:t>
            </a:r>
            <a:endParaRPr sz="1900">
              <a:solidFill>
                <a:schemeClr val="dk1"/>
              </a:solidFill>
            </a:endParaRPr>
          </a:p>
          <a:p>
            <a:pPr marL="914400" lvl="1" indent="-349250" algn="l" rtl="0">
              <a:spcBef>
                <a:spcPts val="0"/>
              </a:spcBef>
              <a:spcAft>
                <a:spcPts val="0"/>
              </a:spcAft>
              <a:buClr>
                <a:schemeClr val="dk1"/>
              </a:buClr>
              <a:buSzPts val="1900"/>
              <a:buFont typeface="Arial"/>
              <a:buChar char="●"/>
            </a:pPr>
            <a:r>
              <a:rPr lang="en" sz="1900">
                <a:solidFill>
                  <a:schemeClr val="dk1"/>
                </a:solidFill>
              </a:rPr>
              <a:t>Work in San Mateo County a minimum of one year over the last two years. A minimum average of 20 hours per week, over the course of the qualifying year.</a:t>
            </a:r>
            <a:endParaRPr sz="19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 sz="2500"/>
              <a:t>Current BMR Income Eligibility</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spcBef>
                <a:spcPts val="1200"/>
              </a:spcBef>
              <a:spcAft>
                <a:spcPts val="0"/>
              </a:spcAft>
              <a:buClr>
                <a:schemeClr val="dk1"/>
              </a:buClr>
              <a:buSzPts val="1900"/>
              <a:buFont typeface="Arial"/>
              <a:buChar char="●"/>
            </a:pPr>
            <a:r>
              <a:rPr lang="en" sz="1900">
                <a:solidFill>
                  <a:schemeClr val="dk1"/>
                </a:solidFill>
              </a:rPr>
              <a:t>Income Eligibility</a:t>
            </a:r>
            <a:endParaRPr sz="1900">
              <a:solidFill>
                <a:schemeClr val="dk1"/>
              </a:solidFill>
            </a:endParaRPr>
          </a:p>
          <a:p>
            <a:pPr marL="914400" lvl="1" indent="-349250" algn="l" rtl="0">
              <a:spcBef>
                <a:spcPts val="0"/>
              </a:spcBef>
              <a:spcAft>
                <a:spcPts val="0"/>
              </a:spcAft>
              <a:buClr>
                <a:schemeClr val="dk1"/>
              </a:buClr>
              <a:buSzPts val="1900"/>
              <a:buFont typeface="Arial"/>
              <a:buChar char="●"/>
            </a:pPr>
            <a:r>
              <a:rPr lang="en" sz="1900">
                <a:solidFill>
                  <a:schemeClr val="dk1"/>
                </a:solidFill>
              </a:rPr>
              <a:t>To qualify to purchase a BMR home, the buyer must meet the following income requirement. San Mateo County Income limits for 2022 (80 percent Area Median Income):</a:t>
            </a:r>
            <a:endParaRPr sz="1900">
              <a:solidFill>
                <a:schemeClr val="dk1"/>
              </a:solidFill>
            </a:endParaRPr>
          </a:p>
          <a:p>
            <a:pPr marL="1371600" lvl="2" indent="-349250" algn="l" rtl="0">
              <a:spcBef>
                <a:spcPts val="0"/>
              </a:spcBef>
              <a:spcAft>
                <a:spcPts val="0"/>
              </a:spcAft>
              <a:buClr>
                <a:schemeClr val="dk1"/>
              </a:buClr>
              <a:buSzPts val="1900"/>
              <a:buFont typeface="Arial"/>
              <a:buChar char="●"/>
            </a:pPr>
            <a:r>
              <a:rPr lang="en" sz="1900">
                <a:solidFill>
                  <a:schemeClr val="dk1"/>
                </a:solidFill>
              </a:rPr>
              <a:t>1 person household: $104,400</a:t>
            </a:r>
            <a:endParaRPr sz="1900">
              <a:solidFill>
                <a:schemeClr val="dk1"/>
              </a:solidFill>
            </a:endParaRPr>
          </a:p>
          <a:p>
            <a:pPr marL="1371600" lvl="2" indent="-349250" algn="l" rtl="0">
              <a:spcBef>
                <a:spcPts val="0"/>
              </a:spcBef>
              <a:spcAft>
                <a:spcPts val="0"/>
              </a:spcAft>
              <a:buClr>
                <a:schemeClr val="dk1"/>
              </a:buClr>
              <a:buSzPts val="1900"/>
              <a:buFont typeface="Arial"/>
              <a:buChar char="●"/>
            </a:pPr>
            <a:r>
              <a:rPr lang="en" sz="1900">
                <a:solidFill>
                  <a:schemeClr val="dk1"/>
                </a:solidFill>
              </a:rPr>
              <a:t>2 person household: $119,300</a:t>
            </a:r>
            <a:endParaRPr sz="1900">
              <a:solidFill>
                <a:schemeClr val="dk1"/>
              </a:solidFill>
            </a:endParaRPr>
          </a:p>
          <a:p>
            <a:pPr marL="1371600" lvl="2" indent="-349250" algn="l" rtl="0">
              <a:spcBef>
                <a:spcPts val="0"/>
              </a:spcBef>
              <a:spcAft>
                <a:spcPts val="0"/>
              </a:spcAft>
              <a:buClr>
                <a:schemeClr val="dk1"/>
              </a:buClr>
              <a:buSzPts val="1900"/>
              <a:buFont typeface="Arial"/>
              <a:buChar char="●"/>
            </a:pPr>
            <a:r>
              <a:rPr lang="en" sz="1900">
                <a:solidFill>
                  <a:schemeClr val="dk1"/>
                </a:solidFill>
              </a:rPr>
              <a:t>3 person household: $149,100</a:t>
            </a:r>
            <a:endParaRPr sz="1900">
              <a:solidFill>
                <a:schemeClr val="dk1"/>
              </a:solidFill>
            </a:endParaRPr>
          </a:p>
          <a:p>
            <a:pPr marL="0" lvl="0" indent="0" algn="l" rtl="0">
              <a:spcBef>
                <a:spcPts val="24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 sz="2500"/>
              <a:t>Current BMR Applicant Requirements:</a:t>
            </a:r>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spcBef>
                <a:spcPts val="1200"/>
              </a:spcBef>
              <a:spcAft>
                <a:spcPts val="0"/>
              </a:spcAft>
              <a:buClr>
                <a:schemeClr val="dk1"/>
              </a:buClr>
              <a:buSzPts val="1900"/>
              <a:buFont typeface="Arial"/>
              <a:buChar char="●"/>
            </a:pPr>
            <a:r>
              <a:rPr lang="en" sz="1900">
                <a:solidFill>
                  <a:schemeClr val="dk1"/>
                </a:solidFill>
              </a:rPr>
              <a:t>Applicant must NOT have owned any real property in the last three calendar years.</a:t>
            </a:r>
            <a:endParaRPr sz="1900">
              <a:solidFill>
                <a:schemeClr val="dk1"/>
              </a:solidFill>
            </a:endParaRPr>
          </a:p>
          <a:p>
            <a:pPr marL="457200" lvl="0" indent="-349250" algn="l" rtl="0">
              <a:spcBef>
                <a:spcPts val="0"/>
              </a:spcBef>
              <a:spcAft>
                <a:spcPts val="0"/>
              </a:spcAft>
              <a:buClr>
                <a:schemeClr val="dk1"/>
              </a:buClr>
              <a:buSzPts val="1900"/>
              <a:buFont typeface="Arial"/>
              <a:buChar char="●"/>
            </a:pPr>
            <a:r>
              <a:rPr lang="en" sz="1900">
                <a:solidFill>
                  <a:schemeClr val="dk1"/>
                </a:solidFill>
              </a:rPr>
              <a:t>Applicant’s household composition must not exceed state limits: 3 persons for 2-bedroom unit, 4 persons for 3-bedroom unit.</a:t>
            </a:r>
            <a:endParaRPr sz="1900">
              <a:solidFill>
                <a:schemeClr val="dk1"/>
              </a:solidFill>
            </a:endParaRPr>
          </a:p>
          <a:p>
            <a:pPr marL="457200" lvl="0" indent="-349250" algn="l" rtl="0">
              <a:spcBef>
                <a:spcPts val="0"/>
              </a:spcBef>
              <a:spcAft>
                <a:spcPts val="0"/>
              </a:spcAft>
              <a:buClr>
                <a:schemeClr val="dk1"/>
              </a:buClr>
              <a:buSzPts val="1900"/>
              <a:buFont typeface="Arial"/>
              <a:buChar char="●"/>
            </a:pPr>
            <a:r>
              <a:rPr lang="en" sz="1900">
                <a:solidFill>
                  <a:schemeClr val="dk1"/>
                </a:solidFill>
              </a:rPr>
              <a:t>Applicant must be able to show mortgage readiness, including having a minimum of three (3) percent down-payment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n" sz="2500"/>
              <a:t>Current BMR Applicant Priority:</a:t>
            </a:r>
            <a:endParaRPr sz="3000"/>
          </a:p>
        </p:txBody>
      </p:sp>
      <p:sp>
        <p:nvSpPr>
          <p:cNvPr id="98" name="Google Shape;9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 sz="1900">
                <a:solidFill>
                  <a:schemeClr val="dk1"/>
                </a:solidFill>
              </a:rPr>
              <a:t>Anyone who meets the income criteria and  qualifies for financing may purchase a BMR home, however, priority will be given to:</a:t>
            </a:r>
            <a:endParaRPr sz="1900">
              <a:solidFill>
                <a:schemeClr val="dk1"/>
              </a:solidFill>
            </a:endParaRPr>
          </a:p>
          <a:p>
            <a:pPr marL="457200" lvl="0" indent="-349250" algn="l" rtl="0">
              <a:spcBef>
                <a:spcPts val="1200"/>
              </a:spcBef>
              <a:spcAft>
                <a:spcPts val="0"/>
              </a:spcAft>
              <a:buClr>
                <a:schemeClr val="dk1"/>
              </a:buClr>
              <a:buSzPts val="1900"/>
              <a:buFont typeface="Arial"/>
              <a:buChar char="●"/>
            </a:pPr>
            <a:r>
              <a:rPr lang="en" sz="1900">
                <a:solidFill>
                  <a:schemeClr val="dk1"/>
                </a:solidFill>
              </a:rPr>
              <a:t>Residents living in unincorporated San Mateo County </a:t>
            </a:r>
            <a:endParaRPr sz="1900">
              <a:solidFill>
                <a:schemeClr val="dk1"/>
              </a:solidFill>
            </a:endParaRPr>
          </a:p>
          <a:p>
            <a:pPr marL="457200" lvl="0" indent="-349250" algn="l" rtl="0">
              <a:spcBef>
                <a:spcPts val="0"/>
              </a:spcBef>
              <a:spcAft>
                <a:spcPts val="0"/>
              </a:spcAft>
              <a:buClr>
                <a:schemeClr val="dk1"/>
              </a:buClr>
              <a:buSzPts val="1900"/>
              <a:buFont typeface="Arial"/>
              <a:buChar char="●"/>
            </a:pPr>
            <a:r>
              <a:rPr lang="en" sz="1900">
                <a:solidFill>
                  <a:schemeClr val="dk1"/>
                </a:solidFill>
              </a:rPr>
              <a:t>First-time homebuyers;</a:t>
            </a:r>
            <a:endParaRPr sz="1900">
              <a:solidFill>
                <a:schemeClr val="dk1"/>
              </a:solidFill>
            </a:endParaRPr>
          </a:p>
          <a:p>
            <a:pPr marL="457200" lvl="0" indent="-349250" algn="l" rtl="0">
              <a:spcBef>
                <a:spcPts val="0"/>
              </a:spcBef>
              <a:spcAft>
                <a:spcPts val="0"/>
              </a:spcAft>
              <a:buClr>
                <a:schemeClr val="dk1"/>
              </a:buClr>
              <a:buSzPts val="1900"/>
              <a:buFont typeface="Arial"/>
              <a:buChar char="●"/>
            </a:pPr>
            <a:r>
              <a:rPr lang="en" sz="1900">
                <a:solidFill>
                  <a:schemeClr val="dk1"/>
                </a:solidFill>
              </a:rPr>
              <a:t>Section 8 Homebuyer Program participants</a:t>
            </a:r>
            <a:endParaRPr sz="1900">
              <a:solidFill>
                <a:schemeClr val="dk1"/>
              </a:solidFill>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Celestial</Template>
  <TotalTime>0</TotalTime>
  <Words>1471</Words>
  <Application>Microsoft Office PowerPoint</Application>
  <PresentationFormat>On-screen Show (16:9)</PresentationFormat>
  <Paragraphs>157</Paragraphs>
  <Slides>25</Slides>
  <Notes>24</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Wingdings</vt:lpstr>
      <vt:lpstr>Simple Light</vt:lpstr>
      <vt:lpstr>Operation Copy &amp; Paste </vt:lpstr>
      <vt:lpstr>Introduction</vt:lpstr>
      <vt:lpstr>Historical Context</vt:lpstr>
      <vt:lpstr>What is the Point?</vt:lpstr>
      <vt:lpstr>San Mateo BMR existing</vt:lpstr>
      <vt:lpstr>Current BMR Lending and Residency Requirements</vt:lpstr>
      <vt:lpstr>Current BMR Income Eligibility</vt:lpstr>
      <vt:lpstr>Current BMR Applicant Requirements:</vt:lpstr>
      <vt:lpstr>Current BMR Applicant Priority:</vt:lpstr>
      <vt:lpstr>San Francisco BMR  Program &amp; Update </vt:lpstr>
      <vt:lpstr>San Francisco BMR  update (cont.)</vt:lpstr>
      <vt:lpstr>San Francisco BMR  update (cont.)</vt:lpstr>
      <vt:lpstr>San Francisco BMR  update (cont.)</vt:lpstr>
      <vt:lpstr>San Francisco BMR  update (cont.)</vt:lpstr>
      <vt:lpstr>San Francisco BMR  update (cont.)</vt:lpstr>
      <vt:lpstr>San Francisco BMR  update (cont.)</vt:lpstr>
      <vt:lpstr>Implementation Process for applying the BMR Prioritization to San Mateo</vt:lpstr>
      <vt:lpstr>Implementation Process for applying the BMR Prioritization to San Mateo</vt:lpstr>
      <vt:lpstr>Implementation Process for applying the BMR Prioritization to San Mateo</vt:lpstr>
      <vt:lpstr>Implementation Process for applying the BMR Prioritization to San Mateo</vt:lpstr>
      <vt:lpstr>Implementation Process for applying the BMR Prioritization to San Mateo</vt:lpstr>
      <vt:lpstr>Implementation Process for applying the BMR Prioritization to San Mateo</vt:lpstr>
      <vt:lpstr>Implementation Process for applying the BMR Prioritization to San Mateo</vt:lpstr>
      <vt:lpstr>Implementation Process for applying the BMR Prioritization to San Mateo</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Copy &amp; Paste </dc:title>
  <dc:creator>Ed Kiryczun</dc:creator>
  <cp:lastModifiedBy>Ed Kiryczun</cp:lastModifiedBy>
  <cp:revision>3</cp:revision>
  <cp:lastPrinted>2024-11-18T22:15:23Z</cp:lastPrinted>
  <dcterms:modified xsi:type="dcterms:W3CDTF">2024-11-18T23:23:16Z</dcterms:modified>
</cp:coreProperties>
</file>