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259" r:id="rId6"/>
    <p:sldId id="258" r:id="rId7"/>
    <p:sldId id="268" r:id="rId8"/>
    <p:sldId id="260" r:id="rId9"/>
    <p:sldId id="261" r:id="rId10"/>
    <p:sldId id="262" r:id="rId11"/>
    <p:sldId id="267" r:id="rId12"/>
  </p:sldIdLst>
  <p:sldSz cx="18288000" cy="10287000"/>
  <p:notesSz cx="6858000" cy="9144000"/>
  <p:embeddedFontLst>
    <p:embeddedFont>
      <p:font typeface="Arial Nova Light" panose="020B0304020202020204" pitchFamily="34" charset="0"/>
      <p:regular r:id="rId13"/>
    </p:embeddedFon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Calibri (MS)" panose="020B0604020202020204" charset="0"/>
      <p:regular r:id="rId18"/>
    </p:embeddedFont>
    <p:embeddedFont>
      <p:font typeface="Raleway Bold" panose="020B0604020202020204" charset="0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29" d="100"/>
          <a:sy n="29" d="100"/>
        </p:scale>
        <p:origin x="690" y="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5.fntdata"/><Relationship Id="rId2" Type="http://schemas.openxmlformats.org/officeDocument/2006/relationships/customXml" Target="../customXml/item2.xml"/><Relationship Id="rId16" Type="http://schemas.openxmlformats.org/officeDocument/2006/relationships/font" Target="fonts/font4.fntdata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font" Target="fonts/font7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2.fntdata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C6C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880434" y="7492054"/>
            <a:ext cx="3204288" cy="988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20"/>
              </a:lnSpc>
            </a:pPr>
            <a:r>
              <a:rPr lang="en-US" sz="2942">
                <a:solidFill>
                  <a:srgbClr val="FFFFFF"/>
                </a:solidFill>
                <a:latin typeface="Calibri (MS)"/>
              </a:rPr>
              <a:t>corasupport.org</a:t>
            </a:r>
          </a:p>
          <a:p>
            <a:pPr>
              <a:lnSpc>
                <a:spcPts val="3433"/>
              </a:lnSpc>
            </a:pPr>
            <a:endParaRPr lang="en-US" sz="2942">
              <a:solidFill>
                <a:srgbClr val="FFFFFF"/>
              </a:solidFill>
              <a:latin typeface="Calibri (MS)"/>
            </a:endParaRPr>
          </a:p>
        </p:txBody>
      </p:sp>
      <p:sp>
        <p:nvSpPr>
          <p:cNvPr id="3" name="Freeform 3"/>
          <p:cNvSpPr/>
          <p:nvPr/>
        </p:nvSpPr>
        <p:spPr>
          <a:xfrm rot="1015654">
            <a:off x="4920351" y="6212315"/>
            <a:ext cx="2380401" cy="4813311"/>
          </a:xfrm>
          <a:custGeom>
            <a:avLst/>
            <a:gdLst/>
            <a:ahLst/>
            <a:cxnLst/>
            <a:rect l="l" t="t" r="r" b="b"/>
            <a:pathLst>
              <a:path w="2380401" h="4813311">
                <a:moveTo>
                  <a:pt x="0" y="0"/>
                </a:moveTo>
                <a:lnTo>
                  <a:pt x="2380402" y="0"/>
                </a:lnTo>
                <a:lnTo>
                  <a:pt x="2380402" y="4813311"/>
                </a:lnTo>
                <a:lnTo>
                  <a:pt x="0" y="48133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882177">
            <a:off x="1869632" y="506844"/>
            <a:ext cx="5403602" cy="10926401"/>
          </a:xfrm>
          <a:custGeom>
            <a:avLst/>
            <a:gdLst/>
            <a:ahLst/>
            <a:cxnLst/>
            <a:rect l="l" t="t" r="r" b="b"/>
            <a:pathLst>
              <a:path w="5403602" h="10926401">
                <a:moveTo>
                  <a:pt x="0" y="0"/>
                </a:moveTo>
                <a:lnTo>
                  <a:pt x="5403602" y="0"/>
                </a:lnTo>
                <a:lnTo>
                  <a:pt x="5403602" y="10926401"/>
                </a:lnTo>
                <a:lnTo>
                  <a:pt x="0" y="109264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8988586" y="3940298"/>
            <a:ext cx="7662635" cy="3410668"/>
          </a:xfrm>
          <a:custGeom>
            <a:avLst/>
            <a:gdLst/>
            <a:ahLst/>
            <a:cxnLst/>
            <a:rect l="l" t="t" r="r" b="b"/>
            <a:pathLst>
              <a:path w="7662635" h="3410668">
                <a:moveTo>
                  <a:pt x="0" y="0"/>
                </a:moveTo>
                <a:lnTo>
                  <a:pt x="7662635" y="0"/>
                </a:lnTo>
                <a:lnTo>
                  <a:pt x="7662635" y="3410669"/>
                </a:lnTo>
                <a:lnTo>
                  <a:pt x="0" y="34106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882177">
            <a:off x="-284245" y="-319701"/>
            <a:ext cx="5403602" cy="10926401"/>
          </a:xfrm>
          <a:custGeom>
            <a:avLst/>
            <a:gdLst/>
            <a:ahLst/>
            <a:cxnLst/>
            <a:rect l="l" t="t" r="r" b="b"/>
            <a:pathLst>
              <a:path w="5403602" h="10926401">
                <a:moveTo>
                  <a:pt x="0" y="0"/>
                </a:moveTo>
                <a:lnTo>
                  <a:pt x="5403603" y="0"/>
                </a:lnTo>
                <a:lnTo>
                  <a:pt x="5403603" y="10926402"/>
                </a:lnTo>
                <a:lnTo>
                  <a:pt x="0" y="109264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1870513" y="404299"/>
            <a:ext cx="4102978" cy="2245448"/>
          </a:xfrm>
          <a:custGeom>
            <a:avLst/>
            <a:gdLst/>
            <a:ahLst/>
            <a:cxnLst/>
            <a:rect l="l" t="t" r="r" b="b"/>
            <a:pathLst>
              <a:path w="4102978" h="2245448">
                <a:moveTo>
                  <a:pt x="0" y="0"/>
                </a:moveTo>
                <a:lnTo>
                  <a:pt x="4102978" y="0"/>
                </a:lnTo>
                <a:lnTo>
                  <a:pt x="4102978" y="2245448"/>
                </a:lnTo>
                <a:lnTo>
                  <a:pt x="0" y="224544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383349" y="2628900"/>
            <a:ext cx="7999866" cy="6035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950"/>
              </a:lnSpc>
            </a:pPr>
            <a:r>
              <a:rPr lang="en-US" sz="4000" b="1" dirty="0">
                <a:solidFill>
                  <a:srgbClr val="3B0083"/>
                </a:solidFill>
                <a:latin typeface="Raleway Bold"/>
              </a:rPr>
              <a:t>CORA PROGRAMS OVERVIEW</a:t>
            </a:r>
          </a:p>
        </p:txBody>
      </p:sp>
      <p:sp>
        <p:nvSpPr>
          <p:cNvPr id="6" name="Freeform 6"/>
          <p:cNvSpPr/>
          <p:nvPr/>
        </p:nvSpPr>
        <p:spPr>
          <a:xfrm>
            <a:off x="9907667" y="1482412"/>
            <a:ext cx="7616666" cy="7322175"/>
          </a:xfrm>
          <a:custGeom>
            <a:avLst/>
            <a:gdLst/>
            <a:ahLst/>
            <a:cxnLst/>
            <a:rect l="l" t="t" r="r" b="b"/>
            <a:pathLst>
              <a:path w="7616666" h="7322175">
                <a:moveTo>
                  <a:pt x="0" y="0"/>
                </a:moveTo>
                <a:lnTo>
                  <a:pt x="7616666" y="0"/>
                </a:lnTo>
                <a:lnTo>
                  <a:pt x="7616666" y="7322176"/>
                </a:lnTo>
                <a:lnTo>
                  <a:pt x="0" y="732217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47717" t="-1533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3970115" y="9258300"/>
            <a:ext cx="3554218" cy="369956"/>
          </a:xfrm>
          <a:custGeom>
            <a:avLst/>
            <a:gdLst/>
            <a:ahLst/>
            <a:cxnLst/>
            <a:rect l="l" t="t" r="r" b="b"/>
            <a:pathLst>
              <a:path w="3554218" h="369956">
                <a:moveTo>
                  <a:pt x="0" y="0"/>
                </a:moveTo>
                <a:lnTo>
                  <a:pt x="3554218" y="0"/>
                </a:lnTo>
                <a:lnTo>
                  <a:pt x="3554218" y="369956"/>
                </a:lnTo>
                <a:lnTo>
                  <a:pt x="0" y="36995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4EAAD266-1006-4332-810E-02CA459AE27E}"/>
              </a:ext>
            </a:extLst>
          </p:cNvPr>
          <p:cNvSpPr txBox="1">
            <a:spLocks/>
          </p:cNvSpPr>
          <p:nvPr/>
        </p:nvSpPr>
        <p:spPr>
          <a:xfrm>
            <a:off x="1360345" y="3606502"/>
            <a:ext cx="8305800" cy="530424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>
                <a:solidFill>
                  <a:schemeClr val="accent4"/>
                </a:solidFill>
              </a:rPr>
              <a:t>HOTLINE (Multi-Lingual) </a:t>
            </a:r>
          </a:p>
          <a:p>
            <a:r>
              <a:rPr lang="en-US" sz="4000" b="1" dirty="0">
                <a:solidFill>
                  <a:schemeClr val="accent4"/>
                </a:solidFill>
              </a:rPr>
              <a:t>LEGAL SERVICES</a:t>
            </a:r>
          </a:p>
          <a:p>
            <a:r>
              <a:rPr lang="en-US" sz="4000" b="1" dirty="0">
                <a:solidFill>
                  <a:schemeClr val="accent4"/>
                </a:solidFill>
              </a:rPr>
              <a:t>SUPPORTIVE HOUSING &amp; SAFE HAVEN </a:t>
            </a:r>
          </a:p>
          <a:p>
            <a:r>
              <a:rPr lang="en-US" sz="4000" b="1" dirty="0">
                <a:solidFill>
                  <a:schemeClr val="accent4"/>
                </a:solidFill>
              </a:rPr>
              <a:t>FAMILY CENTERED MENTAL HEALTH SERVICES </a:t>
            </a:r>
          </a:p>
          <a:p>
            <a:r>
              <a:rPr lang="en-US" sz="4000" b="1" dirty="0">
                <a:solidFill>
                  <a:schemeClr val="accent4"/>
                </a:solidFill>
              </a:rPr>
              <a:t>COMMUNITY EDUCATION </a:t>
            </a:r>
          </a:p>
          <a:p>
            <a:r>
              <a:rPr lang="en-US" sz="4000" b="1" dirty="0">
                <a:solidFill>
                  <a:schemeClr val="bg1"/>
                </a:solidFill>
              </a:rPr>
              <a:t>PREVENTION PROGRAMS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C6C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85800" y="713784"/>
            <a:ext cx="11734800" cy="15420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3750"/>
              </a:lnSpc>
            </a:pPr>
            <a:r>
              <a:rPr lang="en-US" sz="7000" dirty="0">
                <a:solidFill>
                  <a:srgbClr val="FFFFFF"/>
                </a:solidFill>
                <a:latin typeface="Raleway Bold"/>
              </a:rPr>
              <a:t>	HOTLINE INFORMATION</a:t>
            </a:r>
          </a:p>
        </p:txBody>
      </p:sp>
      <p:sp>
        <p:nvSpPr>
          <p:cNvPr id="4" name="Freeform 4"/>
          <p:cNvSpPr/>
          <p:nvPr/>
        </p:nvSpPr>
        <p:spPr>
          <a:xfrm rot="882177">
            <a:off x="12293800" y="107054"/>
            <a:ext cx="5403602" cy="10926401"/>
          </a:xfrm>
          <a:custGeom>
            <a:avLst/>
            <a:gdLst/>
            <a:ahLst/>
            <a:cxnLst/>
            <a:rect l="l" t="t" r="r" b="b"/>
            <a:pathLst>
              <a:path w="5403602" h="10926401">
                <a:moveTo>
                  <a:pt x="0" y="0"/>
                </a:moveTo>
                <a:lnTo>
                  <a:pt x="5403602" y="0"/>
                </a:lnTo>
                <a:lnTo>
                  <a:pt x="5403602" y="10926402"/>
                </a:lnTo>
                <a:lnTo>
                  <a:pt x="0" y="109264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1477A87-F489-49BD-B628-9A369847972D}"/>
              </a:ext>
            </a:extLst>
          </p:cNvPr>
          <p:cNvSpPr txBox="1">
            <a:spLocks/>
          </p:cNvSpPr>
          <p:nvPr/>
        </p:nvSpPr>
        <p:spPr>
          <a:xfrm>
            <a:off x="1066800" y="2734854"/>
            <a:ext cx="8305800" cy="530424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EB414B2-883C-4C4A-BE91-9A0854890243}"/>
              </a:ext>
            </a:extLst>
          </p:cNvPr>
          <p:cNvSpPr/>
          <p:nvPr/>
        </p:nvSpPr>
        <p:spPr>
          <a:xfrm>
            <a:off x="1714500" y="2933700"/>
            <a:ext cx="96774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 Nova Light" panose="020B0304020202020204" pitchFamily="34" charset="0"/>
              </a:rPr>
              <a:t>HOTLINE 24hrs/7days </a:t>
            </a:r>
          </a:p>
          <a:p>
            <a:pPr algn="ctr"/>
            <a:r>
              <a:rPr lang="en-US" sz="4800" dirty="0">
                <a:solidFill>
                  <a:schemeClr val="bg1"/>
                </a:solidFill>
                <a:latin typeface="Arial Nova Light" panose="020B0304020202020204" pitchFamily="34" charset="0"/>
              </a:rPr>
              <a:t>1-800-300-1080</a:t>
            </a:r>
          </a:p>
          <a:p>
            <a:pPr algn="ctr"/>
            <a:r>
              <a:rPr lang="en-US" sz="4800" dirty="0">
                <a:solidFill>
                  <a:schemeClr val="bg1"/>
                </a:solidFill>
                <a:latin typeface="Arial Nova Light" panose="020B0304020202020204" pitchFamily="34" charset="0"/>
              </a:rPr>
              <a:t>Bilingual Staff</a:t>
            </a:r>
          </a:p>
          <a:p>
            <a:pPr algn="ctr"/>
            <a:r>
              <a:rPr lang="en-US" sz="4800" dirty="0">
                <a:solidFill>
                  <a:schemeClr val="bg1"/>
                </a:solidFill>
                <a:latin typeface="Arial Nova Light" panose="020B0304020202020204" pitchFamily="34" charset="0"/>
              </a:rPr>
              <a:t>Language Line Accessibility</a:t>
            </a:r>
          </a:p>
          <a:p>
            <a:pPr algn="ctr"/>
            <a:r>
              <a:rPr lang="en-US" sz="4800" dirty="0">
                <a:solidFill>
                  <a:schemeClr val="bg1"/>
                </a:solidFill>
                <a:latin typeface="Arial Nova Light" panose="020B0304020202020204" pitchFamily="34" charset="0"/>
              </a:rPr>
              <a:t>Internal Referrals to CORA departments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882177">
            <a:off x="-284245" y="-319701"/>
            <a:ext cx="5403602" cy="10926401"/>
          </a:xfrm>
          <a:custGeom>
            <a:avLst/>
            <a:gdLst/>
            <a:ahLst/>
            <a:cxnLst/>
            <a:rect l="l" t="t" r="r" b="b"/>
            <a:pathLst>
              <a:path w="5403602" h="10926401">
                <a:moveTo>
                  <a:pt x="0" y="0"/>
                </a:moveTo>
                <a:lnTo>
                  <a:pt x="5403603" y="0"/>
                </a:lnTo>
                <a:lnTo>
                  <a:pt x="5403603" y="10926402"/>
                </a:lnTo>
                <a:lnTo>
                  <a:pt x="0" y="109264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2711046" y="1444645"/>
            <a:ext cx="3036178" cy="1787818"/>
          </a:xfrm>
          <a:custGeom>
            <a:avLst/>
            <a:gdLst/>
            <a:ahLst/>
            <a:cxnLst/>
            <a:rect l="l" t="t" r="r" b="b"/>
            <a:pathLst>
              <a:path w="4102978" h="2245448">
                <a:moveTo>
                  <a:pt x="0" y="0"/>
                </a:moveTo>
                <a:lnTo>
                  <a:pt x="4102978" y="0"/>
                </a:lnTo>
                <a:lnTo>
                  <a:pt x="4102978" y="2245448"/>
                </a:lnTo>
                <a:lnTo>
                  <a:pt x="0" y="224544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383349" y="2628900"/>
            <a:ext cx="7999866" cy="6035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950"/>
              </a:lnSpc>
            </a:pPr>
            <a:r>
              <a:rPr lang="en-US" sz="4000" b="1" dirty="0">
                <a:solidFill>
                  <a:srgbClr val="3B0083"/>
                </a:solidFill>
                <a:latin typeface="Raleway Bold"/>
              </a:rPr>
              <a:t>LEGAL SERVICES</a:t>
            </a:r>
          </a:p>
        </p:txBody>
      </p:sp>
      <p:sp>
        <p:nvSpPr>
          <p:cNvPr id="7" name="Freeform 7"/>
          <p:cNvSpPr/>
          <p:nvPr/>
        </p:nvSpPr>
        <p:spPr>
          <a:xfrm>
            <a:off x="13970115" y="9258300"/>
            <a:ext cx="3554218" cy="369956"/>
          </a:xfrm>
          <a:custGeom>
            <a:avLst/>
            <a:gdLst/>
            <a:ahLst/>
            <a:cxnLst/>
            <a:rect l="l" t="t" r="r" b="b"/>
            <a:pathLst>
              <a:path w="3554218" h="369956">
                <a:moveTo>
                  <a:pt x="0" y="0"/>
                </a:moveTo>
                <a:lnTo>
                  <a:pt x="3554218" y="0"/>
                </a:lnTo>
                <a:lnTo>
                  <a:pt x="3554218" y="369956"/>
                </a:lnTo>
                <a:lnTo>
                  <a:pt x="0" y="36995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4EAAD266-1006-4332-810E-02CA459AE27E}"/>
              </a:ext>
            </a:extLst>
          </p:cNvPr>
          <p:cNvSpPr txBox="1">
            <a:spLocks/>
          </p:cNvSpPr>
          <p:nvPr/>
        </p:nvSpPr>
        <p:spPr>
          <a:xfrm>
            <a:off x="1360345" y="3606502"/>
            <a:ext cx="8305800" cy="530424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>
                <a:solidFill>
                  <a:srgbClr val="8C6CD0"/>
                </a:solidFill>
              </a:rPr>
              <a:t>Legal Information Line</a:t>
            </a:r>
            <a:endParaRPr lang="en-US" sz="2400" dirty="0">
              <a:solidFill>
                <a:srgbClr val="8C6CD0"/>
              </a:solidFill>
            </a:endParaRPr>
          </a:p>
          <a:p>
            <a:r>
              <a:rPr lang="en-US" sz="2400" dirty="0">
                <a:solidFill>
                  <a:srgbClr val="8C6CD0"/>
                </a:solidFill>
              </a:rPr>
              <a:t>Trained attorneys that can provide advice, information and referrals on criminal and non-criminal abuse cases. </a:t>
            </a:r>
          </a:p>
          <a:p>
            <a:r>
              <a:rPr lang="en-US" sz="2400" b="1" dirty="0">
                <a:solidFill>
                  <a:srgbClr val="8C6CD0"/>
                </a:solidFill>
              </a:rPr>
              <a:t>Restraining Orders:</a:t>
            </a:r>
            <a:endParaRPr lang="en-US" sz="2400" dirty="0">
              <a:solidFill>
                <a:srgbClr val="8C6CD0"/>
              </a:solidFill>
            </a:endParaRPr>
          </a:p>
          <a:p>
            <a:r>
              <a:rPr lang="en-US" sz="2400" dirty="0">
                <a:solidFill>
                  <a:srgbClr val="8C6CD0"/>
                </a:solidFill>
              </a:rPr>
              <a:t>Legal support complete restraining orders and help determine if it is the right choice.</a:t>
            </a:r>
          </a:p>
          <a:p>
            <a:r>
              <a:rPr lang="en-US" sz="2400" b="1" dirty="0">
                <a:solidFill>
                  <a:srgbClr val="8C6CD0"/>
                </a:solidFill>
              </a:rPr>
              <a:t>Court Accompaniment</a:t>
            </a:r>
            <a:endParaRPr lang="en-US" sz="2400" dirty="0">
              <a:solidFill>
                <a:srgbClr val="8C6CD0"/>
              </a:solidFill>
            </a:endParaRPr>
          </a:p>
          <a:p>
            <a:r>
              <a:rPr lang="en-US" sz="2400" dirty="0">
                <a:solidFill>
                  <a:srgbClr val="8C6CD0"/>
                </a:solidFill>
              </a:rPr>
              <a:t>Provide information regarding the legal system</a:t>
            </a:r>
          </a:p>
          <a:p>
            <a:r>
              <a:rPr lang="en-US" sz="2400" dirty="0">
                <a:solidFill>
                  <a:srgbClr val="8C6CD0"/>
                </a:solidFill>
              </a:rPr>
              <a:t>Support with court orders and possible follow ups </a:t>
            </a:r>
          </a:p>
          <a:p>
            <a:r>
              <a:rPr lang="en-US" sz="2400" dirty="0">
                <a:solidFill>
                  <a:srgbClr val="8C6CD0"/>
                </a:solidFill>
              </a:rPr>
              <a:t>Emotional support person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REVENTION PROGRAMS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BEE71A77-822D-4BED-AA83-53BA17E9424B}"/>
              </a:ext>
            </a:extLst>
          </p:cNvPr>
          <p:cNvSpPr/>
          <p:nvPr/>
        </p:nvSpPr>
        <p:spPr>
          <a:xfrm>
            <a:off x="10896600" y="2476500"/>
            <a:ext cx="6501101" cy="4530567"/>
          </a:xfrm>
          <a:custGeom>
            <a:avLst/>
            <a:gdLst/>
            <a:ahLst/>
            <a:cxnLst/>
            <a:rect l="l" t="t" r="r" b="b"/>
            <a:pathLst>
              <a:path w="3568950" h="2324533">
                <a:moveTo>
                  <a:pt x="0" y="0"/>
                </a:moveTo>
                <a:lnTo>
                  <a:pt x="3568950" y="0"/>
                </a:lnTo>
                <a:lnTo>
                  <a:pt x="3568950" y="2324533"/>
                </a:lnTo>
                <a:lnTo>
                  <a:pt x="0" y="232453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5046" t="-16774" r="-10012"/>
            </a:stretch>
          </a:blipFill>
        </p:spPr>
      </p:sp>
    </p:spTree>
    <p:extLst>
      <p:ext uri="{BB962C8B-B14F-4D97-AF65-F5344CB8AC3E}">
        <p14:creationId xmlns:p14="http://schemas.microsoft.com/office/powerpoint/2010/main" val="18244519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C6C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02257" y="1485900"/>
            <a:ext cx="14643036" cy="14653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3750"/>
              </a:lnSpc>
            </a:pPr>
            <a:r>
              <a:rPr lang="en-US" sz="4500" dirty="0">
                <a:solidFill>
                  <a:srgbClr val="FFFFFF"/>
                </a:solidFill>
                <a:latin typeface="Raleway Bold"/>
              </a:rPr>
              <a:t>SUPPORTIVE HOUSING &amp; SAFE HAVEN</a:t>
            </a:r>
          </a:p>
        </p:txBody>
      </p:sp>
      <p:sp>
        <p:nvSpPr>
          <p:cNvPr id="3" name="Freeform 3"/>
          <p:cNvSpPr/>
          <p:nvPr/>
        </p:nvSpPr>
        <p:spPr>
          <a:xfrm>
            <a:off x="838200" y="419100"/>
            <a:ext cx="3810000" cy="1449949"/>
          </a:xfrm>
          <a:custGeom>
            <a:avLst/>
            <a:gdLst/>
            <a:ahLst/>
            <a:cxnLst/>
            <a:rect l="l" t="t" r="r" b="b"/>
            <a:pathLst>
              <a:path w="4102978" h="2245448">
                <a:moveTo>
                  <a:pt x="0" y="0"/>
                </a:moveTo>
                <a:lnTo>
                  <a:pt x="4102978" y="0"/>
                </a:lnTo>
                <a:lnTo>
                  <a:pt x="4102978" y="2245448"/>
                </a:lnTo>
                <a:lnTo>
                  <a:pt x="0" y="22454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882177">
            <a:off x="12347131" y="11543"/>
            <a:ext cx="5403602" cy="10926401"/>
          </a:xfrm>
          <a:custGeom>
            <a:avLst/>
            <a:gdLst/>
            <a:ahLst/>
            <a:cxnLst/>
            <a:rect l="l" t="t" r="r" b="b"/>
            <a:pathLst>
              <a:path w="5403602" h="10926401">
                <a:moveTo>
                  <a:pt x="0" y="0"/>
                </a:moveTo>
                <a:lnTo>
                  <a:pt x="5403602" y="0"/>
                </a:lnTo>
                <a:lnTo>
                  <a:pt x="5403602" y="10926402"/>
                </a:lnTo>
                <a:lnTo>
                  <a:pt x="0" y="1092640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47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02DA004-61F9-45A1-B02C-F987031875B3}"/>
              </a:ext>
            </a:extLst>
          </p:cNvPr>
          <p:cNvSpPr/>
          <p:nvPr/>
        </p:nvSpPr>
        <p:spPr>
          <a:xfrm>
            <a:off x="802256" y="3181800"/>
            <a:ext cx="10018143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>
              <a:solidFill>
                <a:schemeClr val="bg1"/>
              </a:solidFill>
            </a:endParaRPr>
          </a:p>
          <a:p>
            <a:r>
              <a:rPr lang="en-US" sz="4200" b="1" dirty="0">
                <a:solidFill>
                  <a:schemeClr val="bg1"/>
                </a:solidFill>
              </a:rPr>
              <a:t>Safe Haven:</a:t>
            </a:r>
          </a:p>
          <a:p>
            <a:r>
              <a:rPr lang="en-US" sz="4000" dirty="0">
                <a:solidFill>
                  <a:schemeClr val="bg1"/>
                </a:solidFill>
              </a:rPr>
              <a:t>Confidential shelter for survivors of intimate partner abuse in imminent danger </a:t>
            </a:r>
          </a:p>
          <a:p>
            <a:r>
              <a:rPr lang="en-US" sz="4000" dirty="0">
                <a:solidFill>
                  <a:schemeClr val="bg1"/>
                </a:solidFill>
              </a:rPr>
              <a:t>Up to 3 month program with assistance of shelter advocates and case management</a:t>
            </a:r>
          </a:p>
          <a:p>
            <a:endParaRPr lang="en-US" sz="4000" dirty="0">
              <a:solidFill>
                <a:schemeClr val="bg1"/>
              </a:solidFill>
            </a:endParaRPr>
          </a:p>
          <a:p>
            <a:r>
              <a:rPr lang="en-US" sz="4200" b="1" dirty="0">
                <a:solidFill>
                  <a:schemeClr val="bg1"/>
                </a:solidFill>
              </a:rPr>
              <a:t>Supportive Housing:</a:t>
            </a:r>
          </a:p>
          <a:p>
            <a:r>
              <a:rPr lang="es-ES" sz="4000" dirty="0" err="1">
                <a:solidFill>
                  <a:schemeClr val="bg1"/>
                </a:solidFill>
              </a:rPr>
              <a:t>Rental</a:t>
            </a:r>
            <a:r>
              <a:rPr lang="es-ES" sz="4000" dirty="0">
                <a:solidFill>
                  <a:schemeClr val="bg1"/>
                </a:solidFill>
              </a:rPr>
              <a:t> </a:t>
            </a:r>
            <a:r>
              <a:rPr lang="es-ES" sz="4000" dirty="0" err="1">
                <a:solidFill>
                  <a:schemeClr val="bg1"/>
                </a:solidFill>
              </a:rPr>
              <a:t>assistance</a:t>
            </a:r>
            <a:r>
              <a:rPr lang="es-ES" sz="4000" dirty="0">
                <a:solidFill>
                  <a:schemeClr val="bg1"/>
                </a:solidFill>
              </a:rPr>
              <a:t> </a:t>
            </a:r>
          </a:p>
          <a:p>
            <a:r>
              <a:rPr lang="es-ES" sz="4000" dirty="0">
                <a:solidFill>
                  <a:schemeClr val="bg1"/>
                </a:solidFill>
              </a:rPr>
              <a:t>Case </a:t>
            </a:r>
            <a:r>
              <a:rPr lang="es-ES" sz="4000" dirty="0" err="1">
                <a:solidFill>
                  <a:schemeClr val="bg1"/>
                </a:solidFill>
              </a:rPr>
              <a:t>management</a:t>
            </a:r>
            <a:r>
              <a:rPr lang="es-ES" sz="4000" dirty="0">
                <a:solidFill>
                  <a:schemeClr val="bg1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882177">
            <a:off x="-378269" y="-319700"/>
            <a:ext cx="5403602" cy="10926401"/>
          </a:xfrm>
          <a:custGeom>
            <a:avLst/>
            <a:gdLst/>
            <a:ahLst/>
            <a:cxnLst/>
            <a:rect l="l" t="t" r="r" b="b"/>
            <a:pathLst>
              <a:path w="5403602" h="10926401">
                <a:moveTo>
                  <a:pt x="0" y="0"/>
                </a:moveTo>
                <a:lnTo>
                  <a:pt x="5403603" y="0"/>
                </a:lnTo>
                <a:lnTo>
                  <a:pt x="5403603" y="10926402"/>
                </a:lnTo>
                <a:lnTo>
                  <a:pt x="0" y="109264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1664511" y="658744"/>
            <a:ext cx="3651689" cy="1956342"/>
          </a:xfrm>
          <a:custGeom>
            <a:avLst/>
            <a:gdLst/>
            <a:ahLst/>
            <a:cxnLst/>
            <a:rect l="l" t="t" r="r" b="b"/>
            <a:pathLst>
              <a:path w="4102978" h="2245448">
                <a:moveTo>
                  <a:pt x="0" y="0"/>
                </a:moveTo>
                <a:lnTo>
                  <a:pt x="4102978" y="0"/>
                </a:lnTo>
                <a:lnTo>
                  <a:pt x="4102978" y="2245448"/>
                </a:lnTo>
                <a:lnTo>
                  <a:pt x="0" y="224544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970115" y="9258300"/>
            <a:ext cx="3554218" cy="369956"/>
          </a:xfrm>
          <a:custGeom>
            <a:avLst/>
            <a:gdLst/>
            <a:ahLst/>
            <a:cxnLst/>
            <a:rect l="l" t="t" r="r" b="b"/>
            <a:pathLst>
              <a:path w="3554218" h="369956">
                <a:moveTo>
                  <a:pt x="0" y="0"/>
                </a:moveTo>
                <a:lnTo>
                  <a:pt x="3554218" y="0"/>
                </a:lnTo>
                <a:lnTo>
                  <a:pt x="3554218" y="369956"/>
                </a:lnTo>
                <a:lnTo>
                  <a:pt x="0" y="36995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9907667" y="1498864"/>
            <a:ext cx="7616666" cy="7289273"/>
          </a:xfrm>
          <a:custGeom>
            <a:avLst/>
            <a:gdLst/>
            <a:ahLst/>
            <a:cxnLst/>
            <a:rect l="l" t="t" r="r" b="b"/>
            <a:pathLst>
              <a:path w="7616666" h="7289273">
                <a:moveTo>
                  <a:pt x="0" y="0"/>
                </a:moveTo>
                <a:lnTo>
                  <a:pt x="7616666" y="0"/>
                </a:lnTo>
                <a:lnTo>
                  <a:pt x="7616666" y="7289272"/>
                </a:lnTo>
                <a:lnTo>
                  <a:pt x="0" y="728927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38279" r="-6102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002790" y="895301"/>
            <a:ext cx="7315200" cy="6035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950"/>
              </a:lnSpc>
            </a:pPr>
            <a:r>
              <a:rPr lang="en-US" sz="4000" dirty="0">
                <a:solidFill>
                  <a:srgbClr val="3B0083"/>
                </a:solidFill>
                <a:latin typeface="Raleway Bold"/>
              </a:rPr>
              <a:t>MENTAL HEALTH SERVICES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409F9C7-2E1D-4CC1-AAF5-C90B2FF5AF8B}"/>
              </a:ext>
            </a:extLst>
          </p:cNvPr>
          <p:cNvSpPr/>
          <p:nvPr/>
        </p:nvSpPr>
        <p:spPr>
          <a:xfrm>
            <a:off x="1002790" y="1868502"/>
            <a:ext cx="9144000" cy="535531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800" b="1" dirty="0">
                <a:solidFill>
                  <a:srgbClr val="8C6CD0"/>
                </a:solidFill>
                <a:latin typeface="Arial Nova Light" panose="020B0304020202020204" pitchFamily="34" charset="0"/>
              </a:rPr>
              <a:t>First 5 Program</a:t>
            </a:r>
            <a:endParaRPr lang="en-US" sz="3800" dirty="0">
              <a:solidFill>
                <a:srgbClr val="8C6CD0"/>
              </a:solidFill>
              <a:latin typeface="Arial Nova Light" panose="020B0304020202020204" pitchFamily="34" charset="0"/>
            </a:endParaRPr>
          </a:p>
          <a:p>
            <a:r>
              <a:rPr lang="en-US" sz="3800" b="1" dirty="0">
                <a:solidFill>
                  <a:srgbClr val="8C6CD0"/>
                </a:solidFill>
                <a:latin typeface="Arial Nova Light" panose="020B0304020202020204" pitchFamily="34" charset="0"/>
              </a:rPr>
              <a:t>CHIRP</a:t>
            </a:r>
          </a:p>
          <a:p>
            <a:r>
              <a:rPr lang="en-US" sz="3800" b="1" dirty="0">
                <a:solidFill>
                  <a:srgbClr val="8C6CD0"/>
                </a:solidFill>
                <a:latin typeface="Arial Nova Light" panose="020B0304020202020204" pitchFamily="34" charset="0"/>
              </a:rPr>
              <a:t>LGBTQ+ Program</a:t>
            </a:r>
          </a:p>
          <a:p>
            <a:endParaRPr lang="en-US" sz="3800" b="1" dirty="0">
              <a:solidFill>
                <a:srgbClr val="8C6CD0"/>
              </a:solidFill>
              <a:latin typeface="Arial Nova Light" panose="020B0304020202020204" pitchFamily="34" charset="0"/>
            </a:endParaRPr>
          </a:p>
          <a:p>
            <a:r>
              <a:rPr lang="en-US" sz="3800" b="1" dirty="0">
                <a:solidFill>
                  <a:srgbClr val="8C6CD0"/>
                </a:solidFill>
                <a:latin typeface="Arial Nova Light" panose="020B0304020202020204" pitchFamily="34" charset="0"/>
              </a:rPr>
              <a:t>Group and Individual Therapy Services:</a:t>
            </a:r>
          </a:p>
          <a:p>
            <a:r>
              <a:rPr lang="en-US" sz="3800" dirty="0">
                <a:solidFill>
                  <a:srgbClr val="8C6CD0"/>
                </a:solidFill>
              </a:rPr>
              <a:t>We offer individual, family and group counseling for survivors of intimate partner abuse and their children.</a:t>
            </a:r>
          </a:p>
          <a:p>
            <a:endParaRPr lang="en-US" sz="3800" b="1" dirty="0">
              <a:solidFill>
                <a:srgbClr val="8C6CD0"/>
              </a:solidFill>
              <a:latin typeface="Arial Nova Light" panose="020B03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C6C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 rot="882177">
            <a:off x="12293800" y="107054"/>
            <a:ext cx="5403602" cy="10926401"/>
          </a:xfrm>
          <a:custGeom>
            <a:avLst/>
            <a:gdLst/>
            <a:ahLst/>
            <a:cxnLst/>
            <a:rect l="l" t="t" r="r" b="b"/>
            <a:pathLst>
              <a:path w="5403602" h="10926401">
                <a:moveTo>
                  <a:pt x="0" y="0"/>
                </a:moveTo>
                <a:lnTo>
                  <a:pt x="5403602" y="0"/>
                </a:lnTo>
                <a:lnTo>
                  <a:pt x="5403602" y="10926402"/>
                </a:lnTo>
                <a:lnTo>
                  <a:pt x="0" y="109264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2C12903A-0652-4B28-80C2-C99BF7883127}"/>
              </a:ext>
            </a:extLst>
          </p:cNvPr>
          <p:cNvSpPr txBox="1"/>
          <p:nvPr/>
        </p:nvSpPr>
        <p:spPr>
          <a:xfrm>
            <a:off x="802257" y="0"/>
            <a:ext cx="14643036" cy="14653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3750"/>
              </a:lnSpc>
            </a:pPr>
            <a:r>
              <a:rPr lang="en-US" sz="4500" dirty="0">
                <a:solidFill>
                  <a:srgbClr val="FFFFFF"/>
                </a:solidFill>
                <a:latin typeface="Raleway Bold"/>
              </a:rPr>
              <a:t>PREVENTION PROGRAMS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FC7AD4D-1E36-4620-89E4-CA94CB187A64}"/>
              </a:ext>
            </a:extLst>
          </p:cNvPr>
          <p:cNvSpPr/>
          <p:nvPr/>
        </p:nvSpPr>
        <p:spPr>
          <a:xfrm>
            <a:off x="802256" y="1638300"/>
            <a:ext cx="10551543" cy="769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b="1" dirty="0">
                <a:solidFill>
                  <a:schemeClr val="bg1"/>
                </a:solidFill>
                <a:latin typeface="Arial Nova Light" panose="020B0304020202020204" pitchFamily="34" charset="0"/>
              </a:rPr>
              <a:t>YEA!(Youth Engagement &amp; Advocacy) Program:</a:t>
            </a:r>
          </a:p>
          <a:p>
            <a:r>
              <a:rPr lang="en-US" sz="2600" dirty="0">
                <a:solidFill>
                  <a:schemeClr val="bg1"/>
                </a:solidFill>
                <a:latin typeface="Arial Nova Light" panose="020B0304020202020204" pitchFamily="34" charset="0"/>
              </a:rPr>
              <a:t>Prevention workshops for youth(grades 7-12)</a:t>
            </a:r>
          </a:p>
          <a:p>
            <a:r>
              <a:rPr lang="en-US" sz="2600" dirty="0">
                <a:solidFill>
                  <a:schemeClr val="bg1"/>
                </a:solidFill>
                <a:latin typeface="Arial Nova Light" panose="020B0304020202020204" pitchFamily="34" charset="0"/>
              </a:rPr>
              <a:t>Youth engagement at schools to bring awareness to peers.  </a:t>
            </a:r>
          </a:p>
          <a:p>
            <a:r>
              <a:rPr lang="en-US" sz="2600" dirty="0">
                <a:solidFill>
                  <a:schemeClr val="bg1"/>
                </a:solidFill>
                <a:latin typeface="Arial Nova Light" panose="020B0304020202020204" pitchFamily="34" charset="0"/>
              </a:rPr>
              <a:t>Referrals to mental health programs as needed</a:t>
            </a:r>
          </a:p>
          <a:p>
            <a:endParaRPr lang="en-US" sz="2600" b="1" dirty="0">
              <a:solidFill>
                <a:schemeClr val="bg1"/>
              </a:solidFill>
              <a:latin typeface="Arial Nova Light" panose="020B0304020202020204" pitchFamily="34" charset="0"/>
            </a:endParaRPr>
          </a:p>
          <a:p>
            <a:r>
              <a:rPr lang="en-US" sz="2600" b="1" dirty="0">
                <a:solidFill>
                  <a:schemeClr val="bg1"/>
                </a:solidFill>
                <a:latin typeface="Arial Nova Light" panose="020B0304020202020204" pitchFamily="34" charset="0"/>
              </a:rPr>
              <a:t>TDAH(To Do At Home) Program:</a:t>
            </a:r>
          </a:p>
          <a:p>
            <a:r>
              <a:rPr lang="en-US" sz="2600" dirty="0">
                <a:solidFill>
                  <a:schemeClr val="bg1"/>
                </a:solidFill>
                <a:latin typeface="Arial Nova Light" panose="020B0304020202020204" pitchFamily="34" charset="0"/>
              </a:rPr>
              <a:t>Eight-week program </a:t>
            </a:r>
          </a:p>
          <a:p>
            <a:r>
              <a:rPr lang="en-US" sz="2600" dirty="0">
                <a:solidFill>
                  <a:schemeClr val="bg1"/>
                </a:solidFill>
                <a:latin typeface="Arial Nova Light" panose="020B0304020202020204" pitchFamily="34" charset="0"/>
              </a:rPr>
              <a:t>Families with 0-5 years old</a:t>
            </a:r>
          </a:p>
          <a:p>
            <a:r>
              <a:rPr lang="en-US" sz="2600" dirty="0">
                <a:solidFill>
                  <a:schemeClr val="bg1"/>
                </a:solidFill>
                <a:latin typeface="Arial Nova Light" panose="020B0304020202020204" pitchFamily="34" charset="0"/>
              </a:rPr>
              <a:t>Fun family activities as a primary prevention method to DV</a:t>
            </a:r>
          </a:p>
          <a:p>
            <a:endParaRPr lang="en-US" sz="2600" dirty="0">
              <a:solidFill>
                <a:schemeClr val="bg1"/>
              </a:solidFill>
              <a:latin typeface="Arial Nova Light" panose="020B0304020202020204" pitchFamily="34" charset="0"/>
            </a:endParaRPr>
          </a:p>
          <a:p>
            <a:r>
              <a:rPr lang="en-US" sz="2600" b="1" dirty="0">
                <a:solidFill>
                  <a:schemeClr val="bg1"/>
                </a:solidFill>
                <a:latin typeface="Arial Nova Light" panose="020B0304020202020204" pitchFamily="34" charset="0"/>
              </a:rPr>
              <a:t>Speak Up</a:t>
            </a:r>
          </a:p>
          <a:p>
            <a:r>
              <a:rPr lang="en-US" sz="2600" dirty="0">
                <a:solidFill>
                  <a:schemeClr val="bg1"/>
                </a:solidFill>
                <a:latin typeface="Arial Nova Light" panose="020B0304020202020204" pitchFamily="34" charset="0"/>
              </a:rPr>
              <a:t>Geared towards business-owners and organizations across San Mateo County to increase awareness of domestic violence, signs of DV and CORA services.</a:t>
            </a:r>
          </a:p>
          <a:p>
            <a:endParaRPr lang="en-US" sz="2600" dirty="0">
              <a:solidFill>
                <a:schemeClr val="bg1"/>
              </a:solidFill>
              <a:latin typeface="Arial Nova Light" panose="020B0304020202020204" pitchFamily="34" charset="0"/>
            </a:endParaRPr>
          </a:p>
          <a:p>
            <a:r>
              <a:rPr lang="en-US" sz="2600" b="1" dirty="0">
                <a:solidFill>
                  <a:schemeClr val="bg1"/>
                </a:solidFill>
                <a:latin typeface="Arial Nova Light" panose="020B0304020202020204" pitchFamily="34" charset="0"/>
              </a:rPr>
              <a:t>EPA Satellite Office</a:t>
            </a:r>
          </a:p>
          <a:p>
            <a:r>
              <a:rPr lang="en-US" sz="2600" dirty="0">
                <a:solidFill>
                  <a:schemeClr val="bg1"/>
                </a:solidFill>
                <a:latin typeface="Arial Nova Light" panose="020B0304020202020204" pitchFamily="34" charset="0"/>
              </a:rPr>
              <a:t>Case Management</a:t>
            </a:r>
          </a:p>
          <a:p>
            <a:r>
              <a:rPr lang="en-US" sz="2600" dirty="0">
                <a:solidFill>
                  <a:schemeClr val="bg1"/>
                </a:solidFill>
                <a:latin typeface="Arial Nova Light" panose="020B0304020202020204" pitchFamily="34" charset="0"/>
              </a:rPr>
              <a:t>Internal Referrals to other CORA departments</a:t>
            </a:r>
          </a:p>
          <a:p>
            <a:r>
              <a:rPr lang="en-US" sz="2600" dirty="0">
                <a:solidFill>
                  <a:schemeClr val="bg1"/>
                </a:solidFill>
                <a:latin typeface="Arial Nova Light" panose="020B0304020202020204" pitchFamily="34" charset="0"/>
              </a:rPr>
              <a:t>Community engagement events in EPA community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C6C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5289456" y="9502342"/>
            <a:ext cx="2617544" cy="7846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110"/>
              </a:lnSpc>
            </a:pPr>
            <a:r>
              <a:rPr lang="en-US" sz="2221">
                <a:solidFill>
                  <a:srgbClr val="FFFFFF"/>
                </a:solidFill>
                <a:latin typeface="Calibri (MS)"/>
              </a:rPr>
              <a:t>corasupport.org</a:t>
            </a:r>
          </a:p>
          <a:p>
            <a:pPr>
              <a:lnSpc>
                <a:spcPts val="2755"/>
              </a:lnSpc>
            </a:pPr>
            <a:endParaRPr lang="en-US" sz="2221">
              <a:solidFill>
                <a:srgbClr val="FFFFFF"/>
              </a:solidFill>
              <a:latin typeface="Calibri (MS)"/>
            </a:endParaRPr>
          </a:p>
        </p:txBody>
      </p:sp>
      <p:sp>
        <p:nvSpPr>
          <p:cNvPr id="3" name="Freeform 3"/>
          <p:cNvSpPr/>
          <p:nvPr/>
        </p:nvSpPr>
        <p:spPr>
          <a:xfrm rot="1015654">
            <a:off x="2107201" y="8186692"/>
            <a:ext cx="1406120" cy="2843258"/>
          </a:xfrm>
          <a:custGeom>
            <a:avLst/>
            <a:gdLst/>
            <a:ahLst/>
            <a:cxnLst/>
            <a:rect l="l" t="t" r="r" b="b"/>
            <a:pathLst>
              <a:path w="1406120" h="2843258">
                <a:moveTo>
                  <a:pt x="0" y="0"/>
                </a:moveTo>
                <a:lnTo>
                  <a:pt x="1406120" y="0"/>
                </a:lnTo>
                <a:lnTo>
                  <a:pt x="1406120" y="2843258"/>
                </a:lnTo>
                <a:lnTo>
                  <a:pt x="0" y="284325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882177">
            <a:off x="510902" y="5591158"/>
            <a:ext cx="2425670" cy="4904847"/>
          </a:xfrm>
          <a:custGeom>
            <a:avLst/>
            <a:gdLst/>
            <a:ahLst/>
            <a:cxnLst/>
            <a:rect l="l" t="t" r="r" b="b"/>
            <a:pathLst>
              <a:path w="2425670" h="4904847">
                <a:moveTo>
                  <a:pt x="0" y="0"/>
                </a:moveTo>
                <a:lnTo>
                  <a:pt x="2425670" y="0"/>
                </a:lnTo>
                <a:lnTo>
                  <a:pt x="2425670" y="4904847"/>
                </a:lnTo>
                <a:lnTo>
                  <a:pt x="0" y="49048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4566904" y="8180197"/>
            <a:ext cx="2979249" cy="1326075"/>
          </a:xfrm>
          <a:custGeom>
            <a:avLst/>
            <a:gdLst/>
            <a:ahLst/>
            <a:cxnLst/>
            <a:rect l="l" t="t" r="r" b="b"/>
            <a:pathLst>
              <a:path w="2979249" h="1326075">
                <a:moveTo>
                  <a:pt x="0" y="0"/>
                </a:moveTo>
                <a:lnTo>
                  <a:pt x="2979250" y="0"/>
                </a:lnTo>
                <a:lnTo>
                  <a:pt x="2979250" y="1326075"/>
                </a:lnTo>
                <a:lnTo>
                  <a:pt x="0" y="132607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-741847" y="1292012"/>
            <a:ext cx="18288000" cy="1787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750"/>
              </a:lnSpc>
            </a:pPr>
            <a:r>
              <a:rPr lang="en-US" sz="12500" dirty="0">
                <a:solidFill>
                  <a:srgbClr val="FFFFFF"/>
                </a:solidFill>
                <a:latin typeface="Raleway Bold"/>
              </a:rPr>
              <a:t>THANK YOU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DC125CA-AAD4-4B50-A36B-B2D017EFAF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7167" y="3217358"/>
            <a:ext cx="9029972" cy="508424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a9e9499f-6026-4d88-b193-1d2ef381d61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757380B4D31104B9799354BFECFDB33" ma:contentTypeVersion="17" ma:contentTypeDescription="Create a new document." ma:contentTypeScope="" ma:versionID="e3efe3ab24cbca6e56876cdb160fe554">
  <xsd:schema xmlns:xsd="http://www.w3.org/2001/XMLSchema" xmlns:xs="http://www.w3.org/2001/XMLSchema" xmlns:p="http://schemas.microsoft.com/office/2006/metadata/properties" xmlns:ns3="a9e9499f-6026-4d88-b193-1d2ef381d613" xmlns:ns4="489e09f2-db25-41b5-8145-61c07f6d9887" targetNamespace="http://schemas.microsoft.com/office/2006/metadata/properties" ma:root="true" ma:fieldsID="5ece50229b30deb1ec0d16b7375e855f" ns3:_="" ns4:_="">
    <xsd:import namespace="a9e9499f-6026-4d88-b193-1d2ef381d613"/>
    <xsd:import namespace="489e09f2-db25-41b5-8145-61c07f6d988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LengthInSecond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_activity" minOccurs="0"/>
                <xsd:element ref="ns3:MediaServiceOCR" minOccurs="0"/>
                <xsd:element ref="ns3:MediaServiceObjectDetectorVersions" minOccurs="0"/>
                <xsd:element ref="ns3:MediaServiceLocation" minOccurs="0"/>
                <xsd:element ref="ns3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e9499f-6026-4d88-b193-1d2ef381d61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20" nillable="true" ma:displayName="_activity" ma:hidden="true" ma:internalName="_activity">
      <xsd:simpleType>
        <xsd:restriction base="dms:Note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9e09f2-db25-41b5-8145-61c07f6d9887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29D817D-19AF-4298-BBE1-4CD418BBAB2A}">
  <ds:schemaRefs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489e09f2-db25-41b5-8145-61c07f6d9887"/>
    <ds:schemaRef ds:uri="http://schemas.openxmlformats.org/package/2006/metadata/core-properties"/>
    <ds:schemaRef ds:uri="http://purl.org/dc/terms/"/>
    <ds:schemaRef ds:uri="http://www.w3.org/XML/1998/namespace"/>
    <ds:schemaRef ds:uri="a9e9499f-6026-4d88-b193-1d2ef381d613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1CE334FC-B77A-4CD9-8CB7-0C8061E8DA9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3C96B45-CE86-4137-BE4F-4155BC09B45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e9499f-6026-4d88-b193-1d2ef381d613"/>
    <ds:schemaRef ds:uri="489e09f2-db25-41b5-8145-61c07f6d988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287</Words>
  <Application>Microsoft Office PowerPoint</Application>
  <PresentationFormat>Custom</PresentationFormat>
  <Paragraphs>60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Calibri (MS)</vt:lpstr>
      <vt:lpstr>Raleway Bold</vt:lpstr>
      <vt:lpstr>Arial</vt:lpstr>
      <vt:lpstr>Calibri</vt:lpstr>
      <vt:lpstr>Arial Nova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2023 - Template CORA presentation for All Staff 2</dc:title>
  <dc:creator>Robin Jensen</dc:creator>
  <cp:lastModifiedBy>Carolina Salinas</cp:lastModifiedBy>
  <cp:revision>4</cp:revision>
  <dcterms:created xsi:type="dcterms:W3CDTF">2006-08-16T00:00:00Z</dcterms:created>
  <dcterms:modified xsi:type="dcterms:W3CDTF">2024-05-16T16:35:46Z</dcterms:modified>
  <dc:identifier>DAF2JBYGPEQ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0x010100E757380B4D31104B9799354BFECFDB33</vt:lpwstr>
  </property>
</Properties>
</file>