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AE_E12F22DE.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1987" r:id="rId6"/>
    <p:sldId id="301" r:id="rId7"/>
    <p:sldId id="384" r:id="rId8"/>
    <p:sldId id="1934" r:id="rId9"/>
    <p:sldId id="1835" r:id="rId10"/>
    <p:sldId id="1825" r:id="rId11"/>
    <p:sldId id="1836" r:id="rId12"/>
    <p:sldId id="330" r:id="rId13"/>
    <p:sldId id="1963" r:id="rId14"/>
    <p:sldId id="337" r:id="rId15"/>
    <p:sldId id="1838" r:id="rId16"/>
    <p:sldId id="297" r:id="rId17"/>
    <p:sldId id="1828" r:id="rId18"/>
    <p:sldId id="1830" r:id="rId19"/>
    <p:sldId id="304" r:id="rId20"/>
    <p:sldId id="305" r:id="rId21"/>
    <p:sldId id="312" r:id="rId22"/>
    <p:sldId id="307" r:id="rId23"/>
    <p:sldId id="1829" r:id="rId24"/>
    <p:sldId id="298" r:id="rId25"/>
    <p:sldId id="355" r:id="rId26"/>
    <p:sldId id="1780" r:id="rId27"/>
    <p:sldId id="1944" r:id="rId28"/>
    <p:sldId id="1981" r:id="rId29"/>
    <p:sldId id="1966" r:id="rId30"/>
    <p:sldId id="1967" r:id="rId31"/>
    <p:sldId id="1971" r:id="rId32"/>
    <p:sldId id="1973" r:id="rId33"/>
    <p:sldId id="1935" r:id="rId34"/>
    <p:sldId id="1937" r:id="rId35"/>
    <p:sldId id="1942" r:id="rId36"/>
    <p:sldId id="1983" r:id="rId37"/>
    <p:sldId id="1961" r:id="rId38"/>
    <p:sldId id="1993" r:id="rId39"/>
    <p:sldId id="1844" r:id="rId40"/>
    <p:sldId id="443" r:id="rId41"/>
    <p:sldId id="1931" r:id="rId42"/>
    <p:sldId id="1995" r:id="rId43"/>
    <p:sldId id="1994" r:id="rId44"/>
    <p:sldId id="1996" r:id="rId45"/>
    <p:sldId id="1986" r:id="rId46"/>
    <p:sldId id="1985" r:id="rId47"/>
    <p:sldId id="1992" r:id="rId48"/>
    <p:sldId id="379" r:id="rId49"/>
    <p:sldId id="380"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0E2124-2F42-3A1E-BBA6-5E6830600DE6}" name="Helen Leung" initials="HL" userId="S::hleung@ilrc.org::42f8b321-86a9-41f6-b9a2-d90c0e388d88" providerId="AD"/>
  <p188:author id="{FBE3FB70-5E56-432E-C1D2-AB644713356C}" name="Andrew Craycroft" initials="AC" userId="S::acraycroft@ilrc.org::219990e9-5690-4059-abe0-c6d1f4ddf9c5" providerId="AD"/>
  <p188:author id="{A81CFDBD-098B-7A9A-6921-5940BBDB023E}" name="Erin Quinn" initials="EQ" userId="S::equinn@ilrc.org::af4e461c-524a-4140-b7d4-ea29ceef1f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44A"/>
    <a:srgbClr val="FF9831"/>
    <a:srgbClr val="F8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C1F7B-19B7-4DFE-B103-B5243552C511}" v="1" dt="2024-01-18T00:32:51.536"/>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17" autoAdjust="0"/>
    <p:restoredTop sz="75097" autoAdjust="0"/>
  </p:normalViewPr>
  <p:slideViewPr>
    <p:cSldViewPr snapToGrid="0" snapToObjects="1">
      <p:cViewPr varScale="1">
        <p:scale>
          <a:sx n="62" d="100"/>
          <a:sy n="62" d="100"/>
        </p:scale>
        <p:origin x="1464" y="67"/>
      </p:cViewPr>
      <p:guideLst/>
    </p:cSldViewPr>
  </p:slideViewPr>
  <p:notesTextViewPr>
    <p:cViewPr>
      <p:scale>
        <a:sx n="1" d="1"/>
        <a:sy n="1" d="1"/>
      </p:scale>
      <p:origin x="0" y="0"/>
    </p:cViewPr>
  </p:notesTextViewPr>
  <p:sorterViewPr>
    <p:cViewPr>
      <p:scale>
        <a:sx n="100" d="100"/>
        <a:sy n="100" d="100"/>
      </p:scale>
      <p:origin x="0" y="-23142"/>
    </p:cViewPr>
  </p:sorterViewPr>
  <p:notesViewPr>
    <p:cSldViewPr snapToGrid="0" snapToObjects="1">
      <p:cViewPr varScale="1">
        <p:scale>
          <a:sx n="54" d="100"/>
          <a:sy n="54" d="100"/>
        </p:scale>
        <p:origin x="30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omments/modernComment_7AE_E12F22DE.xml><?xml version="1.0" encoding="utf-8"?>
<p188:cmLst xmlns:a="http://schemas.openxmlformats.org/drawingml/2006/main" xmlns:r="http://schemas.openxmlformats.org/officeDocument/2006/relationships" xmlns:p188="http://schemas.microsoft.com/office/powerpoint/2018/8/main">
  <p188:cm id="{FE177A81-E322-4889-B704-AC85F913691A}" authorId="{A81CFDBD-098B-7A9A-6921-5940BBDB023E}" status="resolved" created="2023-11-28T07:00:46.944" complete="100000">
    <ac:txMkLst xmlns:ac="http://schemas.microsoft.com/office/drawing/2013/main/command">
      <pc:docMk xmlns:pc="http://schemas.microsoft.com/office/powerpoint/2013/main/command"/>
      <pc:sldMk xmlns:pc="http://schemas.microsoft.com/office/powerpoint/2013/main/command" cId="3777962718" sldId="1966"/>
      <ac:spMk id="3" creationId="{694825E4-1FF6-F164-964D-C0AAC1CBF477}"/>
      <ac:txMk cp="0" len="62">
        <ac:context len="364" hash="3877706249"/>
      </ac:txMk>
    </ac:txMkLst>
    <p188:pos x="9763539" y="200565"/>
    <p188:txBody>
      <a:bodyPr/>
      <a:lstStyle/>
      <a:p>
        <a:r>
          <a:rPr lang="en-US"/>
          <a:t>I changed this. Made this more definitional</a:t>
        </a:r>
      </a:p>
    </p188:txBody>
  </p188:cm>
</p188: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043FA-107A-414C-93B4-DCE1AEE29CE6}"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9A0E8EA3-F2DB-4A47-9BC9-F3703BACE20D}">
      <dgm:prSet custT="1"/>
      <dgm:spPr/>
      <dgm:t>
        <a:bodyPr/>
        <a:lstStyle/>
        <a:p>
          <a:pPr rtl="0"/>
          <a:r>
            <a:rPr lang="en-US" sz="3000" b="1" dirty="0"/>
            <a:t>Physical Harm</a:t>
          </a:r>
        </a:p>
      </dgm:t>
    </dgm:pt>
    <dgm:pt modelId="{36E7ADF9-F2DC-409E-B444-30F0E8A11D69}" type="parTrans" cxnId="{559BA42F-A70C-4458-B139-7FA48777365C}">
      <dgm:prSet/>
      <dgm:spPr/>
      <dgm:t>
        <a:bodyPr/>
        <a:lstStyle/>
        <a:p>
          <a:endParaRPr lang="en-US"/>
        </a:p>
      </dgm:t>
    </dgm:pt>
    <dgm:pt modelId="{7CEC0D66-7EF9-4921-9FD1-119F42E85F71}" type="sibTrans" cxnId="{559BA42F-A70C-4458-B139-7FA48777365C}">
      <dgm:prSet/>
      <dgm:spPr/>
      <dgm:t>
        <a:bodyPr/>
        <a:lstStyle/>
        <a:p>
          <a:endParaRPr lang="en-US"/>
        </a:p>
      </dgm:t>
    </dgm:pt>
    <dgm:pt modelId="{04499FC5-6FDE-4991-A38D-1F74453EFA7C}">
      <dgm:prSet custT="1"/>
      <dgm:spPr/>
      <dgm:t>
        <a:bodyPr/>
        <a:lstStyle/>
        <a:p>
          <a:pPr rtl="0">
            <a:lnSpc>
              <a:spcPct val="90000"/>
            </a:lnSpc>
            <a:spcAft>
              <a:spcPct val="15000"/>
            </a:spcAft>
          </a:pPr>
          <a:r>
            <a:rPr lang="en-US" sz="2600" dirty="0"/>
            <a:t>Focal point of inquiry</a:t>
          </a:r>
        </a:p>
      </dgm:t>
    </dgm:pt>
    <dgm:pt modelId="{84DEDC05-E58A-45D8-B031-41072DBD0662}" type="parTrans" cxnId="{2A9207D3-AEC2-4596-ADB5-F6352B98A870}">
      <dgm:prSet/>
      <dgm:spPr/>
      <dgm:t>
        <a:bodyPr/>
        <a:lstStyle/>
        <a:p>
          <a:endParaRPr lang="en-US"/>
        </a:p>
      </dgm:t>
    </dgm:pt>
    <dgm:pt modelId="{FFB021B4-9568-41FA-855F-ABCB382A89F7}" type="sibTrans" cxnId="{2A9207D3-AEC2-4596-ADB5-F6352B98A870}">
      <dgm:prSet/>
      <dgm:spPr/>
      <dgm:t>
        <a:bodyPr/>
        <a:lstStyle/>
        <a:p>
          <a:endParaRPr lang="en-US"/>
        </a:p>
      </dgm:t>
    </dgm:pt>
    <dgm:pt modelId="{EAC21CEB-AE06-4DF6-9A7E-15E9BB5EACD4}">
      <dgm:prSet custT="1"/>
      <dgm:spPr/>
      <dgm:t>
        <a:bodyPr/>
        <a:lstStyle/>
        <a:p>
          <a:pPr rtl="0"/>
          <a:r>
            <a:rPr lang="en-US" sz="3000" b="1" dirty="0"/>
            <a:t>Non-Physical Harm</a:t>
          </a:r>
        </a:p>
      </dgm:t>
    </dgm:pt>
    <dgm:pt modelId="{DE8A4C63-5A02-47AC-9113-351164001B59}" type="parTrans" cxnId="{49DB652A-E213-408D-866A-D1E8B3B8FC6B}">
      <dgm:prSet/>
      <dgm:spPr/>
      <dgm:t>
        <a:bodyPr/>
        <a:lstStyle/>
        <a:p>
          <a:endParaRPr lang="en-US"/>
        </a:p>
      </dgm:t>
    </dgm:pt>
    <dgm:pt modelId="{86F854D7-DC6B-4DE8-9894-95752F5CF051}" type="sibTrans" cxnId="{49DB652A-E213-408D-866A-D1E8B3B8FC6B}">
      <dgm:prSet/>
      <dgm:spPr/>
      <dgm:t>
        <a:bodyPr/>
        <a:lstStyle/>
        <a:p>
          <a:endParaRPr lang="en-US"/>
        </a:p>
      </dgm:t>
    </dgm:pt>
    <dgm:pt modelId="{0B428486-4AD6-4BCF-A713-5DFD61DD111C}">
      <dgm:prSet custT="1"/>
      <dgm:spPr/>
      <dgm:t>
        <a:bodyPr/>
        <a:lstStyle/>
        <a:p>
          <a:pPr rtl="0">
            <a:lnSpc>
              <a:spcPct val="85000"/>
            </a:lnSpc>
            <a:spcAft>
              <a:spcPts val="1800"/>
            </a:spcAft>
          </a:pPr>
          <a:r>
            <a:rPr lang="en-US" sz="2600" dirty="0"/>
            <a:t>“Threats” to life or freedom can be persecution when they cause harm</a:t>
          </a:r>
        </a:p>
      </dgm:t>
    </dgm:pt>
    <dgm:pt modelId="{9A1533D3-1048-4DA3-947C-FFEACDD97B10}" type="parTrans" cxnId="{D840A574-80EB-4440-B21F-2BB662A81BF5}">
      <dgm:prSet/>
      <dgm:spPr/>
      <dgm:t>
        <a:bodyPr/>
        <a:lstStyle/>
        <a:p>
          <a:endParaRPr lang="en-US"/>
        </a:p>
      </dgm:t>
    </dgm:pt>
    <dgm:pt modelId="{5C6B0D96-C875-4B78-843D-FA78E2141CAE}" type="sibTrans" cxnId="{D840A574-80EB-4440-B21F-2BB662A81BF5}">
      <dgm:prSet/>
      <dgm:spPr/>
      <dgm:t>
        <a:bodyPr/>
        <a:lstStyle/>
        <a:p>
          <a:endParaRPr lang="en-US"/>
        </a:p>
      </dgm:t>
    </dgm:pt>
    <dgm:pt modelId="{1475F8A6-FC93-4CFE-B376-543BEABB18EB}">
      <dgm:prSet custT="1"/>
      <dgm:spPr/>
      <dgm:t>
        <a:bodyPr/>
        <a:lstStyle/>
        <a:p>
          <a:pPr rtl="0">
            <a:lnSpc>
              <a:spcPct val="90000"/>
            </a:lnSpc>
            <a:spcAft>
              <a:spcPts val="1200"/>
            </a:spcAft>
          </a:pPr>
          <a:r>
            <a:rPr lang="en-US" sz="2600" dirty="0"/>
            <a:t>Non-life-threatening violence may/may not constitute persecution</a:t>
          </a:r>
        </a:p>
      </dgm:t>
    </dgm:pt>
    <dgm:pt modelId="{43A1AF3D-D9A2-4900-B9CC-1144DD2EC42D}" type="parTrans" cxnId="{FB448854-2D90-436C-ACDB-33DE56D51307}">
      <dgm:prSet/>
      <dgm:spPr/>
      <dgm:t>
        <a:bodyPr/>
        <a:lstStyle/>
        <a:p>
          <a:endParaRPr lang="en-US"/>
        </a:p>
      </dgm:t>
    </dgm:pt>
    <dgm:pt modelId="{40D37BEC-8FB3-4440-B63D-A1E84F6C42BC}" type="sibTrans" cxnId="{FB448854-2D90-436C-ACDB-33DE56D51307}">
      <dgm:prSet/>
      <dgm:spPr/>
      <dgm:t>
        <a:bodyPr/>
        <a:lstStyle/>
        <a:p>
          <a:endParaRPr lang="en-US"/>
        </a:p>
      </dgm:t>
    </dgm:pt>
    <dgm:pt modelId="{FAD9CD30-BA05-44D1-9450-410238197DD9}">
      <dgm:prSet custT="1"/>
      <dgm:spPr/>
      <dgm:t>
        <a:bodyPr/>
        <a:lstStyle/>
        <a:p>
          <a:pPr rtl="0">
            <a:lnSpc>
              <a:spcPct val="85000"/>
            </a:lnSpc>
            <a:spcAft>
              <a:spcPct val="15000"/>
            </a:spcAft>
          </a:pPr>
          <a:r>
            <a:rPr lang="en-US" sz="2500" dirty="0"/>
            <a:t>Bodily Injury</a:t>
          </a:r>
        </a:p>
      </dgm:t>
    </dgm:pt>
    <dgm:pt modelId="{F658132F-0A64-42BC-BC01-232C48D6AB24}" type="sibTrans" cxnId="{C94BA505-7A2A-45D1-94DA-96E46BE3744A}">
      <dgm:prSet/>
      <dgm:spPr/>
      <dgm:t>
        <a:bodyPr/>
        <a:lstStyle/>
        <a:p>
          <a:endParaRPr lang="en-US"/>
        </a:p>
      </dgm:t>
    </dgm:pt>
    <dgm:pt modelId="{765FE1D0-1D49-4895-99AF-EB8A5B7CC604}" type="parTrans" cxnId="{C94BA505-7A2A-45D1-94DA-96E46BE3744A}">
      <dgm:prSet/>
      <dgm:spPr/>
      <dgm:t>
        <a:bodyPr/>
        <a:lstStyle/>
        <a:p>
          <a:endParaRPr lang="en-US"/>
        </a:p>
      </dgm:t>
    </dgm:pt>
    <dgm:pt modelId="{7BCB1CEA-1A3A-474B-9EB5-38D532685B1E}">
      <dgm:prSet custT="1"/>
      <dgm:spPr/>
      <dgm:t>
        <a:bodyPr/>
        <a:lstStyle/>
        <a:p>
          <a:pPr rtl="0">
            <a:lnSpc>
              <a:spcPct val="85000"/>
            </a:lnSpc>
            <a:spcAft>
              <a:spcPct val="15000"/>
            </a:spcAft>
          </a:pPr>
          <a:r>
            <a:rPr lang="en-US" sz="2500" dirty="0"/>
            <a:t>Torture </a:t>
          </a:r>
        </a:p>
      </dgm:t>
    </dgm:pt>
    <dgm:pt modelId="{BCD544F0-C5CF-45D1-BC3F-5DB5D2EE7A69}" type="parTrans" cxnId="{94CD4203-A33E-4F7C-B938-25146FAB898B}">
      <dgm:prSet/>
      <dgm:spPr/>
      <dgm:t>
        <a:bodyPr/>
        <a:lstStyle/>
        <a:p>
          <a:endParaRPr lang="en-US"/>
        </a:p>
      </dgm:t>
    </dgm:pt>
    <dgm:pt modelId="{BAD2AFB6-A40B-4CBD-8A79-472CBA22D662}" type="sibTrans" cxnId="{94CD4203-A33E-4F7C-B938-25146FAB898B}">
      <dgm:prSet/>
      <dgm:spPr/>
      <dgm:t>
        <a:bodyPr/>
        <a:lstStyle/>
        <a:p>
          <a:endParaRPr lang="en-US"/>
        </a:p>
      </dgm:t>
    </dgm:pt>
    <dgm:pt modelId="{B6D5B2AE-28A5-4ED6-A8E3-25821C30E316}">
      <dgm:prSet custT="1"/>
      <dgm:spPr/>
      <dgm:t>
        <a:bodyPr/>
        <a:lstStyle/>
        <a:p>
          <a:pPr rtl="0">
            <a:lnSpc>
              <a:spcPct val="85000"/>
            </a:lnSpc>
            <a:spcAft>
              <a:spcPts val="1200"/>
            </a:spcAft>
          </a:pPr>
          <a:r>
            <a:rPr lang="en-US" sz="2500" dirty="0"/>
            <a:t>Slavery</a:t>
          </a:r>
        </a:p>
      </dgm:t>
    </dgm:pt>
    <dgm:pt modelId="{35FE732E-E1FF-4B28-823F-B8025A8BAE75}" type="parTrans" cxnId="{91D680FC-F31A-4466-9F70-DC9E32C876B8}">
      <dgm:prSet/>
      <dgm:spPr/>
      <dgm:t>
        <a:bodyPr/>
        <a:lstStyle/>
        <a:p>
          <a:endParaRPr lang="en-US"/>
        </a:p>
      </dgm:t>
    </dgm:pt>
    <dgm:pt modelId="{17EBC77A-8024-477F-B7E5-BF18E22DB34F}" type="sibTrans" cxnId="{91D680FC-F31A-4466-9F70-DC9E32C876B8}">
      <dgm:prSet/>
      <dgm:spPr/>
      <dgm:t>
        <a:bodyPr/>
        <a:lstStyle/>
        <a:p>
          <a:endParaRPr lang="en-US"/>
        </a:p>
      </dgm:t>
    </dgm:pt>
    <dgm:pt modelId="{9A0DC20F-ADAC-4959-9C67-D5E9B4ADD3DE}">
      <dgm:prSet custT="1"/>
      <dgm:spPr/>
      <dgm:t>
        <a:bodyPr/>
        <a:lstStyle/>
        <a:p>
          <a:pPr rtl="0">
            <a:lnSpc>
              <a:spcPct val="90000"/>
            </a:lnSpc>
            <a:spcAft>
              <a:spcPct val="15000"/>
            </a:spcAft>
          </a:pPr>
          <a:r>
            <a:rPr lang="en-US" sz="2500" dirty="0"/>
            <a:t>Look at cumulative effect</a:t>
          </a:r>
        </a:p>
      </dgm:t>
    </dgm:pt>
    <dgm:pt modelId="{FC23A892-392E-40F8-B01A-178F2F286C68}" type="parTrans" cxnId="{6B9C7A7C-3BC6-46C6-B063-C900E11EAA4A}">
      <dgm:prSet/>
      <dgm:spPr/>
      <dgm:t>
        <a:bodyPr/>
        <a:lstStyle/>
        <a:p>
          <a:endParaRPr lang="en-US"/>
        </a:p>
      </dgm:t>
    </dgm:pt>
    <dgm:pt modelId="{AA49AB96-D79D-4F1E-A34E-A8CBE01FA817}" type="sibTrans" cxnId="{6B9C7A7C-3BC6-46C6-B063-C900E11EAA4A}">
      <dgm:prSet/>
      <dgm:spPr/>
      <dgm:t>
        <a:bodyPr/>
        <a:lstStyle/>
        <a:p>
          <a:endParaRPr lang="en-US"/>
        </a:p>
      </dgm:t>
    </dgm:pt>
    <dgm:pt modelId="{75FE3AAB-B07E-41E8-9D13-FD4E8D2127DA}">
      <dgm:prSet custT="1"/>
      <dgm:spPr/>
      <dgm:t>
        <a:bodyPr/>
        <a:lstStyle/>
        <a:p>
          <a:pPr rtl="0">
            <a:lnSpc>
              <a:spcPct val="85000"/>
            </a:lnSpc>
            <a:spcAft>
              <a:spcPts val="1800"/>
            </a:spcAft>
          </a:pPr>
          <a:r>
            <a:rPr lang="en-US" sz="2600" dirty="0"/>
            <a:t>Psychological harm</a:t>
          </a:r>
        </a:p>
      </dgm:t>
    </dgm:pt>
    <dgm:pt modelId="{BAA04DED-7F4F-47CB-8873-88C2984C629F}" type="parTrans" cxnId="{6A073C68-29D9-459A-A63F-C6515191AFD6}">
      <dgm:prSet/>
      <dgm:spPr/>
      <dgm:t>
        <a:bodyPr/>
        <a:lstStyle/>
        <a:p>
          <a:endParaRPr lang="en-US"/>
        </a:p>
      </dgm:t>
    </dgm:pt>
    <dgm:pt modelId="{FF353779-63E8-480E-8A2D-195444BFBF93}" type="sibTrans" cxnId="{6A073C68-29D9-459A-A63F-C6515191AFD6}">
      <dgm:prSet/>
      <dgm:spPr/>
      <dgm:t>
        <a:bodyPr/>
        <a:lstStyle/>
        <a:p>
          <a:endParaRPr lang="en-US"/>
        </a:p>
      </dgm:t>
    </dgm:pt>
    <dgm:pt modelId="{9A33C7DB-7D31-43E4-9C55-C8CD18B83EBD}">
      <dgm:prSet custT="1"/>
      <dgm:spPr/>
      <dgm:t>
        <a:bodyPr/>
        <a:lstStyle/>
        <a:p>
          <a:pPr rtl="0">
            <a:lnSpc>
              <a:spcPct val="90000"/>
            </a:lnSpc>
            <a:spcAft>
              <a:spcPct val="15000"/>
            </a:spcAft>
          </a:pPr>
          <a:r>
            <a:rPr lang="en-US" sz="2400" dirty="0"/>
            <a:t>i.e., multiple beatings</a:t>
          </a:r>
        </a:p>
      </dgm:t>
    </dgm:pt>
    <dgm:pt modelId="{077FF1FD-4297-4B45-9D06-34B162393195}" type="parTrans" cxnId="{4D594C0E-54C6-47E4-8921-D6E7A45E9144}">
      <dgm:prSet/>
      <dgm:spPr/>
      <dgm:t>
        <a:bodyPr/>
        <a:lstStyle/>
        <a:p>
          <a:endParaRPr lang="en-US"/>
        </a:p>
      </dgm:t>
    </dgm:pt>
    <dgm:pt modelId="{8F9A4378-9487-43BE-B6FE-C43A492F0266}" type="sibTrans" cxnId="{4D594C0E-54C6-47E4-8921-D6E7A45E9144}">
      <dgm:prSet/>
      <dgm:spPr/>
      <dgm:t>
        <a:bodyPr/>
        <a:lstStyle/>
        <a:p>
          <a:endParaRPr lang="en-US"/>
        </a:p>
      </dgm:t>
    </dgm:pt>
    <dgm:pt modelId="{1E967062-1DD7-4938-8AD8-2EB7ADB2156A}">
      <dgm:prSet custT="1"/>
      <dgm:spPr/>
      <dgm:t>
        <a:bodyPr/>
        <a:lstStyle/>
        <a:p>
          <a:pPr rtl="0">
            <a:lnSpc>
              <a:spcPct val="85000"/>
            </a:lnSpc>
            <a:spcAft>
              <a:spcPct val="15000"/>
            </a:spcAft>
          </a:pPr>
          <a:r>
            <a:rPr lang="en-US" sz="2600" dirty="0"/>
            <a:t>Harm that restricts a person’s freedom or ability to function (i.e., torture, trauma)</a:t>
          </a:r>
        </a:p>
      </dgm:t>
    </dgm:pt>
    <dgm:pt modelId="{1002D6BA-9C91-45A0-AE39-2A88F267A20B}" type="parTrans" cxnId="{3A76B88D-8B96-40FA-9F3B-5FB13A5936E3}">
      <dgm:prSet/>
      <dgm:spPr/>
      <dgm:t>
        <a:bodyPr/>
        <a:lstStyle/>
        <a:p>
          <a:endParaRPr lang="en-US"/>
        </a:p>
      </dgm:t>
    </dgm:pt>
    <dgm:pt modelId="{2CAA982C-F910-4223-B2C4-DA99A1C0EDF4}" type="sibTrans" cxnId="{3A76B88D-8B96-40FA-9F3B-5FB13A5936E3}">
      <dgm:prSet/>
      <dgm:spPr/>
      <dgm:t>
        <a:bodyPr/>
        <a:lstStyle/>
        <a:p>
          <a:endParaRPr lang="en-US"/>
        </a:p>
      </dgm:t>
    </dgm:pt>
    <dgm:pt modelId="{8EC4AF9F-3F86-4439-86D3-30803CA043A6}">
      <dgm:prSet custT="1"/>
      <dgm:spPr/>
      <dgm:t>
        <a:bodyPr/>
        <a:lstStyle/>
        <a:p>
          <a:pPr rtl="0">
            <a:lnSpc>
              <a:spcPct val="85000"/>
            </a:lnSpc>
            <a:spcAft>
              <a:spcPct val="15000"/>
            </a:spcAft>
          </a:pPr>
          <a:r>
            <a:rPr lang="en-US" sz="2500" dirty="0"/>
            <a:t>Rape</a:t>
          </a:r>
        </a:p>
      </dgm:t>
    </dgm:pt>
    <dgm:pt modelId="{7A3E1E1E-16A2-49EC-BDCB-705D6AA5F2D0}" type="parTrans" cxnId="{50E2D1F3-5C9C-41A1-92C7-70FB5B7BBE94}">
      <dgm:prSet/>
      <dgm:spPr/>
      <dgm:t>
        <a:bodyPr/>
        <a:lstStyle/>
        <a:p>
          <a:endParaRPr lang="en-US"/>
        </a:p>
      </dgm:t>
    </dgm:pt>
    <dgm:pt modelId="{A6E8ED4E-851C-4CD5-B737-DE35A4D740F6}" type="sibTrans" cxnId="{50E2D1F3-5C9C-41A1-92C7-70FB5B7BBE94}">
      <dgm:prSet/>
      <dgm:spPr/>
      <dgm:t>
        <a:bodyPr/>
        <a:lstStyle/>
        <a:p>
          <a:endParaRPr lang="en-US"/>
        </a:p>
      </dgm:t>
    </dgm:pt>
    <dgm:pt modelId="{38630B1C-B53E-43E8-A304-4F5F22986710}">
      <dgm:prSet custT="1"/>
      <dgm:spPr/>
      <dgm:t>
        <a:bodyPr/>
        <a:lstStyle/>
        <a:p>
          <a:pPr rtl="0">
            <a:lnSpc>
              <a:spcPct val="85000"/>
            </a:lnSpc>
            <a:spcAft>
              <a:spcPts val="1800"/>
            </a:spcAft>
          </a:pPr>
          <a:r>
            <a:rPr lang="en-US" sz="2600" dirty="0"/>
            <a:t>Economic harm can be persecution, but it must be severe </a:t>
          </a:r>
        </a:p>
      </dgm:t>
    </dgm:pt>
    <dgm:pt modelId="{C4D8A0DD-C20F-4E6D-9150-A10FFE269822}" type="parTrans" cxnId="{D3D523ED-3B6E-441B-B4A3-879F3D276792}">
      <dgm:prSet/>
      <dgm:spPr/>
      <dgm:t>
        <a:bodyPr/>
        <a:lstStyle/>
        <a:p>
          <a:endParaRPr lang="en-US"/>
        </a:p>
      </dgm:t>
    </dgm:pt>
    <dgm:pt modelId="{2A648ABC-AC52-4510-A9CD-4C464E6F14FB}" type="sibTrans" cxnId="{D3D523ED-3B6E-441B-B4A3-879F3D276792}">
      <dgm:prSet/>
      <dgm:spPr/>
      <dgm:t>
        <a:bodyPr/>
        <a:lstStyle/>
        <a:p>
          <a:endParaRPr lang="en-US"/>
        </a:p>
      </dgm:t>
    </dgm:pt>
    <dgm:pt modelId="{694F63C9-71F2-47EE-9FFD-7A368FC7F800}" type="pres">
      <dgm:prSet presAssocID="{977043FA-107A-414C-93B4-DCE1AEE29CE6}" presName="Name0" presStyleCnt="0">
        <dgm:presLayoutVars>
          <dgm:dir/>
          <dgm:animLvl val="lvl"/>
          <dgm:resizeHandles val="exact"/>
        </dgm:presLayoutVars>
      </dgm:prSet>
      <dgm:spPr/>
    </dgm:pt>
    <dgm:pt modelId="{1A96030A-1A21-4F35-8007-8F7F519CF48C}" type="pres">
      <dgm:prSet presAssocID="{9A0E8EA3-F2DB-4A47-9BC9-F3703BACE20D}" presName="composite" presStyleCnt="0"/>
      <dgm:spPr/>
    </dgm:pt>
    <dgm:pt modelId="{46DCB210-8551-42E2-8F86-71740E8A67F4}" type="pres">
      <dgm:prSet presAssocID="{9A0E8EA3-F2DB-4A47-9BC9-F3703BACE20D}" presName="parTx" presStyleLbl="alignNode1" presStyleIdx="0" presStyleCnt="2" custScaleY="84315">
        <dgm:presLayoutVars>
          <dgm:chMax val="0"/>
          <dgm:chPref val="0"/>
          <dgm:bulletEnabled val="1"/>
        </dgm:presLayoutVars>
      </dgm:prSet>
      <dgm:spPr/>
    </dgm:pt>
    <dgm:pt modelId="{1A4C185A-F471-4933-AFE3-0A5A73934263}" type="pres">
      <dgm:prSet presAssocID="{9A0E8EA3-F2DB-4A47-9BC9-F3703BACE20D}" presName="desTx" presStyleLbl="alignAccFollowNode1" presStyleIdx="0" presStyleCnt="2" custLinFactNeighborX="-103" custLinFactNeighborY="1578">
        <dgm:presLayoutVars>
          <dgm:bulletEnabled val="1"/>
        </dgm:presLayoutVars>
      </dgm:prSet>
      <dgm:spPr/>
    </dgm:pt>
    <dgm:pt modelId="{5F7F7CDA-3A29-4C3B-B740-820DBCFA6F1D}" type="pres">
      <dgm:prSet presAssocID="{7CEC0D66-7EF9-4921-9FD1-119F42E85F71}" presName="space" presStyleCnt="0"/>
      <dgm:spPr/>
    </dgm:pt>
    <dgm:pt modelId="{894A66DA-2FAF-4172-A63A-5720FC6DBDD5}" type="pres">
      <dgm:prSet presAssocID="{EAC21CEB-AE06-4DF6-9A7E-15E9BB5EACD4}" presName="composite" presStyleCnt="0"/>
      <dgm:spPr/>
    </dgm:pt>
    <dgm:pt modelId="{5B338D74-52AF-4891-A1F0-78BB0800588E}" type="pres">
      <dgm:prSet presAssocID="{EAC21CEB-AE06-4DF6-9A7E-15E9BB5EACD4}" presName="parTx" presStyleLbl="alignNode1" presStyleIdx="1" presStyleCnt="2" custScaleX="106712" custScaleY="82642" custLinFactNeighborX="-5921" custLinFactNeighborY="1875">
        <dgm:presLayoutVars>
          <dgm:chMax val="0"/>
          <dgm:chPref val="0"/>
          <dgm:bulletEnabled val="1"/>
        </dgm:presLayoutVars>
      </dgm:prSet>
      <dgm:spPr/>
    </dgm:pt>
    <dgm:pt modelId="{C2FF197E-1D59-426B-B3D6-F3BC19088806}" type="pres">
      <dgm:prSet presAssocID="{EAC21CEB-AE06-4DF6-9A7E-15E9BB5EACD4}" presName="desTx" presStyleLbl="alignAccFollowNode1" presStyleIdx="1" presStyleCnt="2" custScaleX="106496" custLinFactNeighborX="-5702" custLinFactNeighborY="1578">
        <dgm:presLayoutVars>
          <dgm:bulletEnabled val="1"/>
        </dgm:presLayoutVars>
      </dgm:prSet>
      <dgm:spPr/>
    </dgm:pt>
  </dgm:ptLst>
  <dgm:cxnLst>
    <dgm:cxn modelId="{94CD4203-A33E-4F7C-B938-25146FAB898B}" srcId="{04499FC5-6FDE-4991-A38D-1F74453EFA7C}" destId="{7BCB1CEA-1A3A-474B-9EB5-38D532685B1E}" srcOrd="2" destOrd="0" parTransId="{BCD544F0-C5CF-45D1-BC3F-5DB5D2EE7A69}" sibTransId="{BAD2AFB6-A40B-4CBD-8A79-472CBA22D662}"/>
    <dgm:cxn modelId="{90E57703-3B99-4FDB-A0C5-CDA36D29DAFA}" type="presOf" srcId="{977043FA-107A-414C-93B4-DCE1AEE29CE6}" destId="{694F63C9-71F2-47EE-9FFD-7A368FC7F800}" srcOrd="0" destOrd="0" presId="urn:microsoft.com/office/officeart/2005/8/layout/hList1"/>
    <dgm:cxn modelId="{C94BA505-7A2A-45D1-94DA-96E46BE3744A}" srcId="{04499FC5-6FDE-4991-A38D-1F74453EFA7C}" destId="{FAD9CD30-BA05-44D1-9450-410238197DD9}" srcOrd="0" destOrd="0" parTransId="{765FE1D0-1D49-4895-99AF-EB8A5B7CC604}" sibTransId="{F658132F-0A64-42BC-BC01-232C48D6AB24}"/>
    <dgm:cxn modelId="{8A365507-BC06-4379-A0E4-4327B7713A10}" type="presOf" srcId="{8EC4AF9F-3F86-4439-86D3-30803CA043A6}" destId="{1A4C185A-F471-4933-AFE3-0A5A73934263}" srcOrd="0" destOrd="2" presId="urn:microsoft.com/office/officeart/2005/8/layout/hList1"/>
    <dgm:cxn modelId="{6E36A109-9521-49A7-933B-A5488E6C61D8}" type="presOf" srcId="{04499FC5-6FDE-4991-A38D-1F74453EFA7C}" destId="{1A4C185A-F471-4933-AFE3-0A5A73934263}" srcOrd="0" destOrd="0" presId="urn:microsoft.com/office/officeart/2005/8/layout/hList1"/>
    <dgm:cxn modelId="{4D594C0E-54C6-47E4-8921-D6E7A45E9144}" srcId="{9A0DC20F-ADAC-4959-9C67-D5E9B4ADD3DE}" destId="{9A33C7DB-7D31-43E4-9C55-C8CD18B83EBD}" srcOrd="0" destOrd="0" parTransId="{077FF1FD-4297-4B45-9D06-34B162393195}" sibTransId="{8F9A4378-9487-43BE-B6FE-C43A492F0266}"/>
    <dgm:cxn modelId="{49DB652A-E213-408D-866A-D1E8B3B8FC6B}" srcId="{977043FA-107A-414C-93B4-DCE1AEE29CE6}" destId="{EAC21CEB-AE06-4DF6-9A7E-15E9BB5EACD4}" srcOrd="1" destOrd="0" parTransId="{DE8A4C63-5A02-47AC-9113-351164001B59}" sibTransId="{86F854D7-DC6B-4DE8-9894-95752F5CF051}"/>
    <dgm:cxn modelId="{559BA42F-A70C-4458-B139-7FA48777365C}" srcId="{977043FA-107A-414C-93B4-DCE1AEE29CE6}" destId="{9A0E8EA3-F2DB-4A47-9BC9-F3703BACE20D}" srcOrd="0" destOrd="0" parTransId="{36E7ADF9-F2DC-409E-B444-30F0E8A11D69}" sibTransId="{7CEC0D66-7EF9-4921-9FD1-119F42E85F71}"/>
    <dgm:cxn modelId="{28545238-A220-4BB4-B545-CE195740D2F4}" type="presOf" srcId="{1E967062-1DD7-4938-8AD8-2EB7ADB2156A}" destId="{C2FF197E-1D59-426B-B3D6-F3BC19088806}" srcOrd="0" destOrd="3" presId="urn:microsoft.com/office/officeart/2005/8/layout/hList1"/>
    <dgm:cxn modelId="{4B5B5E67-C7BC-48AC-BA5F-8F0420FCC038}" type="presOf" srcId="{7BCB1CEA-1A3A-474B-9EB5-38D532685B1E}" destId="{1A4C185A-F471-4933-AFE3-0A5A73934263}" srcOrd="0" destOrd="3" presId="urn:microsoft.com/office/officeart/2005/8/layout/hList1"/>
    <dgm:cxn modelId="{6A073C68-29D9-459A-A63F-C6515191AFD6}" srcId="{EAC21CEB-AE06-4DF6-9A7E-15E9BB5EACD4}" destId="{75FE3AAB-B07E-41E8-9D13-FD4E8D2127DA}" srcOrd="1" destOrd="0" parTransId="{BAA04DED-7F4F-47CB-8873-88C2984C629F}" sibTransId="{FF353779-63E8-480E-8A2D-195444BFBF93}"/>
    <dgm:cxn modelId="{E51AB068-A830-4035-9016-9D0364003606}" type="presOf" srcId="{38630B1C-B53E-43E8-A304-4F5F22986710}" destId="{C2FF197E-1D59-426B-B3D6-F3BC19088806}" srcOrd="0" destOrd="2" presId="urn:microsoft.com/office/officeart/2005/8/layout/hList1"/>
    <dgm:cxn modelId="{054B2A6D-03E7-44E3-88D5-E212A8037E30}" type="presOf" srcId="{9A0E8EA3-F2DB-4A47-9BC9-F3703BACE20D}" destId="{46DCB210-8551-42E2-8F86-71740E8A67F4}" srcOrd="0" destOrd="0" presId="urn:microsoft.com/office/officeart/2005/8/layout/hList1"/>
    <dgm:cxn modelId="{FB448854-2D90-436C-ACDB-33DE56D51307}" srcId="{9A0E8EA3-F2DB-4A47-9BC9-F3703BACE20D}" destId="{1475F8A6-FC93-4CFE-B376-543BEABB18EB}" srcOrd="1" destOrd="0" parTransId="{43A1AF3D-D9A2-4900-B9CC-1144DD2EC42D}" sibTransId="{40D37BEC-8FB3-4440-B63D-A1E84F6C42BC}"/>
    <dgm:cxn modelId="{D840A574-80EB-4440-B21F-2BB662A81BF5}" srcId="{EAC21CEB-AE06-4DF6-9A7E-15E9BB5EACD4}" destId="{0B428486-4AD6-4BCF-A713-5DFD61DD111C}" srcOrd="0" destOrd="0" parTransId="{9A1533D3-1048-4DA3-947C-FFEACDD97B10}" sibTransId="{5C6B0D96-C875-4B78-843D-FA78E2141CAE}"/>
    <dgm:cxn modelId="{6B9C7A7C-3BC6-46C6-B063-C900E11EAA4A}" srcId="{1475F8A6-FC93-4CFE-B376-543BEABB18EB}" destId="{9A0DC20F-ADAC-4959-9C67-D5E9B4ADD3DE}" srcOrd="0" destOrd="0" parTransId="{FC23A892-392E-40F8-B01A-178F2F286C68}" sibTransId="{AA49AB96-D79D-4F1E-A34E-A8CBE01FA817}"/>
    <dgm:cxn modelId="{3A76B88D-8B96-40FA-9F3B-5FB13A5936E3}" srcId="{EAC21CEB-AE06-4DF6-9A7E-15E9BB5EACD4}" destId="{1E967062-1DD7-4938-8AD8-2EB7ADB2156A}" srcOrd="3" destOrd="0" parTransId="{1002D6BA-9C91-45A0-AE39-2A88F267A20B}" sibTransId="{2CAA982C-F910-4223-B2C4-DA99A1C0EDF4}"/>
    <dgm:cxn modelId="{FC4BB098-3AFC-4836-BEC0-4D27345B6C4A}" type="presOf" srcId="{FAD9CD30-BA05-44D1-9450-410238197DD9}" destId="{1A4C185A-F471-4933-AFE3-0A5A73934263}" srcOrd="0" destOrd="1" presId="urn:microsoft.com/office/officeart/2005/8/layout/hList1"/>
    <dgm:cxn modelId="{B36F87A5-7D2E-4140-A99E-EE041AECA290}" type="presOf" srcId="{9A33C7DB-7D31-43E4-9C55-C8CD18B83EBD}" destId="{1A4C185A-F471-4933-AFE3-0A5A73934263}" srcOrd="0" destOrd="7" presId="urn:microsoft.com/office/officeart/2005/8/layout/hList1"/>
    <dgm:cxn modelId="{C0629EB5-95E7-4F7B-B609-8109C8796043}" type="presOf" srcId="{0B428486-4AD6-4BCF-A713-5DFD61DD111C}" destId="{C2FF197E-1D59-426B-B3D6-F3BC19088806}" srcOrd="0" destOrd="0" presId="urn:microsoft.com/office/officeart/2005/8/layout/hList1"/>
    <dgm:cxn modelId="{2A9207D3-AEC2-4596-ADB5-F6352B98A870}" srcId="{9A0E8EA3-F2DB-4A47-9BC9-F3703BACE20D}" destId="{04499FC5-6FDE-4991-A38D-1F74453EFA7C}" srcOrd="0" destOrd="0" parTransId="{84DEDC05-E58A-45D8-B031-41072DBD0662}" sibTransId="{FFB021B4-9568-41FA-855F-ABCB382A89F7}"/>
    <dgm:cxn modelId="{2D0CF8D3-077F-47A8-B645-31B35731B295}" type="presOf" srcId="{EAC21CEB-AE06-4DF6-9A7E-15E9BB5EACD4}" destId="{5B338D74-52AF-4891-A1F0-78BB0800588E}" srcOrd="0" destOrd="0" presId="urn:microsoft.com/office/officeart/2005/8/layout/hList1"/>
    <dgm:cxn modelId="{8C4E34D9-30EA-46C9-88DF-BC676E0E4178}" type="presOf" srcId="{75FE3AAB-B07E-41E8-9D13-FD4E8D2127DA}" destId="{C2FF197E-1D59-426B-B3D6-F3BC19088806}" srcOrd="0" destOrd="1" presId="urn:microsoft.com/office/officeart/2005/8/layout/hList1"/>
    <dgm:cxn modelId="{D3D523ED-3B6E-441B-B4A3-879F3D276792}" srcId="{EAC21CEB-AE06-4DF6-9A7E-15E9BB5EACD4}" destId="{38630B1C-B53E-43E8-A304-4F5F22986710}" srcOrd="2" destOrd="0" parTransId="{C4D8A0DD-C20F-4E6D-9150-A10FFE269822}" sibTransId="{2A648ABC-AC52-4510-A9CD-4C464E6F14FB}"/>
    <dgm:cxn modelId="{E45FDBEF-E40A-44F7-B045-89C7ECAD249C}" type="presOf" srcId="{1475F8A6-FC93-4CFE-B376-543BEABB18EB}" destId="{1A4C185A-F471-4933-AFE3-0A5A73934263}" srcOrd="0" destOrd="5" presId="urn:microsoft.com/office/officeart/2005/8/layout/hList1"/>
    <dgm:cxn modelId="{26AF69F2-F8E5-4A99-882C-EA6F7943F40D}" type="presOf" srcId="{B6D5B2AE-28A5-4ED6-A8E3-25821C30E316}" destId="{1A4C185A-F471-4933-AFE3-0A5A73934263}" srcOrd="0" destOrd="4" presId="urn:microsoft.com/office/officeart/2005/8/layout/hList1"/>
    <dgm:cxn modelId="{50E2D1F3-5C9C-41A1-92C7-70FB5B7BBE94}" srcId="{04499FC5-6FDE-4991-A38D-1F74453EFA7C}" destId="{8EC4AF9F-3F86-4439-86D3-30803CA043A6}" srcOrd="1" destOrd="0" parTransId="{7A3E1E1E-16A2-49EC-BDCB-705D6AA5F2D0}" sibTransId="{A6E8ED4E-851C-4CD5-B737-DE35A4D740F6}"/>
    <dgm:cxn modelId="{28A23CF7-8B2C-4521-BAFB-2FC08F6CF591}" type="presOf" srcId="{9A0DC20F-ADAC-4959-9C67-D5E9B4ADD3DE}" destId="{1A4C185A-F471-4933-AFE3-0A5A73934263}" srcOrd="0" destOrd="6" presId="urn:microsoft.com/office/officeart/2005/8/layout/hList1"/>
    <dgm:cxn modelId="{91D680FC-F31A-4466-9F70-DC9E32C876B8}" srcId="{04499FC5-6FDE-4991-A38D-1F74453EFA7C}" destId="{B6D5B2AE-28A5-4ED6-A8E3-25821C30E316}" srcOrd="3" destOrd="0" parTransId="{35FE732E-E1FF-4B28-823F-B8025A8BAE75}" sibTransId="{17EBC77A-8024-477F-B7E5-BF18E22DB34F}"/>
    <dgm:cxn modelId="{C25E3B8A-8345-403E-9CDD-1C6F13D1BBD8}" type="presParOf" srcId="{694F63C9-71F2-47EE-9FFD-7A368FC7F800}" destId="{1A96030A-1A21-4F35-8007-8F7F519CF48C}" srcOrd="0" destOrd="0" presId="urn:microsoft.com/office/officeart/2005/8/layout/hList1"/>
    <dgm:cxn modelId="{C865BA57-4528-4DC4-8599-3F100831FCFA}" type="presParOf" srcId="{1A96030A-1A21-4F35-8007-8F7F519CF48C}" destId="{46DCB210-8551-42E2-8F86-71740E8A67F4}" srcOrd="0" destOrd="0" presId="urn:microsoft.com/office/officeart/2005/8/layout/hList1"/>
    <dgm:cxn modelId="{BB49DCA0-CD8A-49E2-8D01-C14361AB37DF}" type="presParOf" srcId="{1A96030A-1A21-4F35-8007-8F7F519CF48C}" destId="{1A4C185A-F471-4933-AFE3-0A5A73934263}" srcOrd="1" destOrd="0" presId="urn:microsoft.com/office/officeart/2005/8/layout/hList1"/>
    <dgm:cxn modelId="{4437EC0F-13A6-416A-A415-EC2C22AB16A3}" type="presParOf" srcId="{694F63C9-71F2-47EE-9FFD-7A368FC7F800}" destId="{5F7F7CDA-3A29-4C3B-B740-820DBCFA6F1D}" srcOrd="1" destOrd="0" presId="urn:microsoft.com/office/officeart/2005/8/layout/hList1"/>
    <dgm:cxn modelId="{9C665C7C-A0A5-453C-B8DE-C97D1292F740}" type="presParOf" srcId="{694F63C9-71F2-47EE-9FFD-7A368FC7F800}" destId="{894A66DA-2FAF-4172-A63A-5720FC6DBDD5}" srcOrd="2" destOrd="0" presId="urn:microsoft.com/office/officeart/2005/8/layout/hList1"/>
    <dgm:cxn modelId="{8B90F779-856D-40BB-95A1-0AF6E4C65EB3}" type="presParOf" srcId="{894A66DA-2FAF-4172-A63A-5720FC6DBDD5}" destId="{5B338D74-52AF-4891-A1F0-78BB0800588E}" srcOrd="0" destOrd="0" presId="urn:microsoft.com/office/officeart/2005/8/layout/hList1"/>
    <dgm:cxn modelId="{A0439DE2-8E19-4B2B-B79B-DCA337C211ED}" type="presParOf" srcId="{894A66DA-2FAF-4172-A63A-5720FC6DBDD5}" destId="{C2FF197E-1D59-426B-B3D6-F3BC1908880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CB210-8551-42E2-8F86-71740E8A67F4}">
      <dsp:nvSpPr>
        <dsp:cNvPr id="0" name=""/>
        <dsp:cNvSpPr/>
      </dsp:nvSpPr>
      <dsp:spPr>
        <a:xfrm>
          <a:off x="5445" y="176883"/>
          <a:ext cx="5048724" cy="55240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t>Physical Harm</a:t>
          </a:r>
        </a:p>
      </dsp:txBody>
      <dsp:txXfrm>
        <a:off x="5445" y="176883"/>
        <a:ext cx="5048724" cy="552404"/>
      </dsp:txXfrm>
    </dsp:sp>
    <dsp:sp modelId="{1A4C185A-F471-4933-AFE3-0A5A73934263}">
      <dsp:nvSpPr>
        <dsp:cNvPr id="0" name=""/>
        <dsp:cNvSpPr/>
      </dsp:nvSpPr>
      <dsp:spPr>
        <a:xfrm>
          <a:off x="245" y="744439"/>
          <a:ext cx="5048724" cy="42163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Focal point of inquiry</a:t>
          </a:r>
        </a:p>
        <a:p>
          <a:pPr marL="457200" lvl="2" indent="-228600" algn="l" defTabSz="1111250" rtl="0">
            <a:lnSpc>
              <a:spcPct val="85000"/>
            </a:lnSpc>
            <a:spcBef>
              <a:spcPct val="0"/>
            </a:spcBef>
            <a:spcAft>
              <a:spcPct val="15000"/>
            </a:spcAft>
            <a:buChar char="•"/>
          </a:pPr>
          <a:r>
            <a:rPr lang="en-US" sz="2500" kern="1200" dirty="0"/>
            <a:t>Bodily Injury</a:t>
          </a:r>
        </a:p>
        <a:p>
          <a:pPr marL="457200" lvl="2" indent="-228600" algn="l" defTabSz="1111250" rtl="0">
            <a:lnSpc>
              <a:spcPct val="85000"/>
            </a:lnSpc>
            <a:spcBef>
              <a:spcPct val="0"/>
            </a:spcBef>
            <a:spcAft>
              <a:spcPct val="15000"/>
            </a:spcAft>
            <a:buChar char="•"/>
          </a:pPr>
          <a:r>
            <a:rPr lang="en-US" sz="2500" kern="1200" dirty="0"/>
            <a:t>Rape</a:t>
          </a:r>
        </a:p>
        <a:p>
          <a:pPr marL="457200" lvl="2" indent="-228600" algn="l" defTabSz="1111250" rtl="0">
            <a:lnSpc>
              <a:spcPct val="85000"/>
            </a:lnSpc>
            <a:spcBef>
              <a:spcPct val="0"/>
            </a:spcBef>
            <a:spcAft>
              <a:spcPct val="15000"/>
            </a:spcAft>
            <a:buChar char="•"/>
          </a:pPr>
          <a:r>
            <a:rPr lang="en-US" sz="2500" kern="1200" dirty="0"/>
            <a:t>Torture </a:t>
          </a:r>
        </a:p>
        <a:p>
          <a:pPr marL="457200" lvl="2" indent="-228600" algn="l" defTabSz="1111250" rtl="0">
            <a:lnSpc>
              <a:spcPct val="85000"/>
            </a:lnSpc>
            <a:spcBef>
              <a:spcPct val="0"/>
            </a:spcBef>
            <a:spcAft>
              <a:spcPts val="1200"/>
            </a:spcAft>
            <a:buChar char="•"/>
          </a:pPr>
          <a:r>
            <a:rPr lang="en-US" sz="2500" kern="1200" dirty="0"/>
            <a:t>Slavery</a:t>
          </a:r>
        </a:p>
        <a:p>
          <a:pPr marL="228600" lvl="1" indent="-228600" algn="l" defTabSz="1155700" rtl="0">
            <a:lnSpc>
              <a:spcPct val="90000"/>
            </a:lnSpc>
            <a:spcBef>
              <a:spcPct val="0"/>
            </a:spcBef>
            <a:spcAft>
              <a:spcPts val="1200"/>
            </a:spcAft>
            <a:buChar char="•"/>
          </a:pPr>
          <a:r>
            <a:rPr lang="en-US" sz="2600" kern="1200" dirty="0"/>
            <a:t>Non-life-threatening violence may/may not constitute persecution</a:t>
          </a:r>
        </a:p>
        <a:p>
          <a:pPr marL="457200" lvl="2" indent="-228600" algn="l" defTabSz="1111250" rtl="0">
            <a:lnSpc>
              <a:spcPct val="90000"/>
            </a:lnSpc>
            <a:spcBef>
              <a:spcPct val="0"/>
            </a:spcBef>
            <a:spcAft>
              <a:spcPct val="15000"/>
            </a:spcAft>
            <a:buChar char="•"/>
          </a:pPr>
          <a:r>
            <a:rPr lang="en-US" sz="2500" kern="1200" dirty="0"/>
            <a:t>Look at cumulative effect</a:t>
          </a:r>
        </a:p>
        <a:p>
          <a:pPr marL="685800" lvl="3" indent="-228600" algn="l" defTabSz="1066800" rtl="0">
            <a:lnSpc>
              <a:spcPct val="90000"/>
            </a:lnSpc>
            <a:spcBef>
              <a:spcPct val="0"/>
            </a:spcBef>
            <a:spcAft>
              <a:spcPct val="15000"/>
            </a:spcAft>
            <a:buChar char="•"/>
          </a:pPr>
          <a:r>
            <a:rPr lang="en-US" sz="2400" kern="1200" dirty="0"/>
            <a:t>i.e., multiple beatings</a:t>
          </a:r>
        </a:p>
      </dsp:txBody>
      <dsp:txXfrm>
        <a:off x="245" y="744439"/>
        <a:ext cx="5048724" cy="4216320"/>
      </dsp:txXfrm>
    </dsp:sp>
    <dsp:sp modelId="{5B338D74-52AF-4891-A1F0-78BB0800588E}">
      <dsp:nvSpPr>
        <dsp:cNvPr id="0" name=""/>
        <dsp:cNvSpPr/>
      </dsp:nvSpPr>
      <dsp:spPr>
        <a:xfrm>
          <a:off x="5462056" y="206425"/>
          <a:ext cx="5387594" cy="5201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kern="1200" dirty="0"/>
            <a:t>Non-Physical Harm</a:t>
          </a:r>
        </a:p>
      </dsp:txBody>
      <dsp:txXfrm>
        <a:off x="5462056" y="206425"/>
        <a:ext cx="5387594" cy="520169"/>
      </dsp:txXfrm>
    </dsp:sp>
    <dsp:sp modelId="{C2FF197E-1D59-426B-B3D6-F3BC19088806}">
      <dsp:nvSpPr>
        <dsp:cNvPr id="0" name=""/>
        <dsp:cNvSpPr/>
      </dsp:nvSpPr>
      <dsp:spPr>
        <a:xfrm>
          <a:off x="5478565" y="726699"/>
          <a:ext cx="5376689" cy="42163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85000"/>
            </a:lnSpc>
            <a:spcBef>
              <a:spcPct val="0"/>
            </a:spcBef>
            <a:spcAft>
              <a:spcPts val="1800"/>
            </a:spcAft>
            <a:buChar char="•"/>
          </a:pPr>
          <a:r>
            <a:rPr lang="en-US" sz="2600" kern="1200" dirty="0"/>
            <a:t>“Threats” to life or freedom can be persecution when they cause harm</a:t>
          </a:r>
        </a:p>
        <a:p>
          <a:pPr marL="228600" lvl="1" indent="-228600" algn="l" defTabSz="1155700" rtl="0">
            <a:lnSpc>
              <a:spcPct val="85000"/>
            </a:lnSpc>
            <a:spcBef>
              <a:spcPct val="0"/>
            </a:spcBef>
            <a:spcAft>
              <a:spcPts val="1800"/>
            </a:spcAft>
            <a:buChar char="•"/>
          </a:pPr>
          <a:r>
            <a:rPr lang="en-US" sz="2600" kern="1200" dirty="0"/>
            <a:t>Psychological harm</a:t>
          </a:r>
        </a:p>
        <a:p>
          <a:pPr marL="228600" lvl="1" indent="-228600" algn="l" defTabSz="1155700" rtl="0">
            <a:lnSpc>
              <a:spcPct val="85000"/>
            </a:lnSpc>
            <a:spcBef>
              <a:spcPct val="0"/>
            </a:spcBef>
            <a:spcAft>
              <a:spcPts val="1800"/>
            </a:spcAft>
            <a:buChar char="•"/>
          </a:pPr>
          <a:r>
            <a:rPr lang="en-US" sz="2600" kern="1200" dirty="0"/>
            <a:t>Economic harm can be persecution, but it must be severe </a:t>
          </a:r>
        </a:p>
        <a:p>
          <a:pPr marL="228600" lvl="1" indent="-228600" algn="l" defTabSz="1155700" rtl="0">
            <a:lnSpc>
              <a:spcPct val="85000"/>
            </a:lnSpc>
            <a:spcBef>
              <a:spcPct val="0"/>
            </a:spcBef>
            <a:spcAft>
              <a:spcPct val="15000"/>
            </a:spcAft>
            <a:buChar char="•"/>
          </a:pPr>
          <a:r>
            <a:rPr lang="en-US" sz="2600" kern="1200" dirty="0"/>
            <a:t>Harm that restricts a person’s freedom or ability to function (i.e., torture, trauma)</a:t>
          </a:r>
        </a:p>
      </dsp:txBody>
      <dsp:txXfrm>
        <a:off x="5478565" y="726699"/>
        <a:ext cx="5376689" cy="4216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19F61C3-D21A-A046-B8EA-7F8780D903EA}" type="datetimeFigureOut">
              <a:rPr lang="en-US" smtClean="0"/>
              <a:t>1/17/2024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B9F514C-B263-9942-BDA7-D2FAEE141757}" type="slidenum">
              <a:rPr lang="en-US" smtClean="0"/>
              <a:t>‹#›</a:t>
            </a:fld>
            <a:endParaRPr lang="en-US" dirty="0"/>
          </a:p>
        </p:txBody>
      </p:sp>
    </p:spTree>
    <p:extLst>
      <p:ext uri="{BB962C8B-B14F-4D97-AF65-F5344CB8AC3E}">
        <p14:creationId xmlns:p14="http://schemas.microsoft.com/office/powerpoint/2010/main" val="293608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1</a:t>
            </a:fld>
            <a:endParaRPr lang="en-US" dirty="0"/>
          </a:p>
        </p:txBody>
      </p:sp>
    </p:spTree>
    <p:extLst>
      <p:ext uri="{BB962C8B-B14F-4D97-AF65-F5344CB8AC3E}">
        <p14:creationId xmlns:p14="http://schemas.microsoft.com/office/powerpoint/2010/main" val="77102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Jehan introduce the example’</a:t>
            </a:r>
          </a:p>
          <a:p>
            <a:r>
              <a:rPr lang="en-US" dirty="0"/>
              <a:t>Break out into groups 3-5 minutes and discuss what you see here?</a:t>
            </a:r>
            <a:br>
              <a:rPr lang="en-US" dirty="0"/>
            </a:br>
            <a:r>
              <a:rPr lang="en-US" dirty="0"/>
              <a:t>Do you think she has a fear, how would you frame up&gt;</a:t>
            </a:r>
          </a:p>
          <a:p>
            <a:r>
              <a:rPr lang="en-US" dirty="0"/>
              <a:t>How about the state actor element?</a:t>
            </a:r>
          </a:p>
          <a:p>
            <a:endParaRPr lang="en-US" dirty="0"/>
          </a:p>
          <a:p>
            <a:endParaRPr lang="en-US" dirty="0"/>
          </a:p>
          <a:p>
            <a:r>
              <a:rPr lang="en-US" sz="1300" dirty="0">
                <a:ea typeface="Times New Roman" panose="02020603050405020304" pitchFamily="18" charset="0"/>
              </a:rPr>
              <a:t>Monica must show that the Mexican government is either unable or unwilling to control perpetrators of domestic violence through the criminal justice system. It is god that she went and can show they would not help. And country conviction evidence could also help show that they do not protect, prosecute or take action</a:t>
            </a:r>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12</a:t>
            </a:fld>
            <a:endParaRPr lang="en-US" dirty="0"/>
          </a:p>
        </p:txBody>
      </p:sp>
    </p:spTree>
    <p:extLst>
      <p:ext uri="{BB962C8B-B14F-4D97-AF65-F5344CB8AC3E}">
        <p14:creationId xmlns:p14="http://schemas.microsoft.com/office/powerpoint/2010/main" val="271852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dirty="0"/>
              <a:t>Jehan.</a:t>
            </a:r>
          </a:p>
          <a:p>
            <a:pPr defTabSz="1021806">
              <a:defRPr/>
            </a:pPr>
            <a:r>
              <a:rPr lang="en-US" dirty="0"/>
              <a:t>I’m to use chat box going to go through each of these with some examples- prompt audience to share their examples of framing under each category- prompt </a:t>
            </a:r>
          </a:p>
          <a:p>
            <a:pPr defTabSz="1021806">
              <a:defRPr/>
            </a:pPr>
            <a:endParaRPr lang="en-US" dirty="0"/>
          </a:p>
          <a:p>
            <a:pPr defTabSz="1021806">
              <a:defRPr/>
            </a:pPr>
            <a:r>
              <a:rPr lang="en-US" dirty="0"/>
              <a:t>Where persecution or WFF</a:t>
            </a:r>
            <a:r>
              <a:rPr lang="en-US" baseline="0" dirty="0"/>
              <a:t> </a:t>
            </a:r>
            <a:r>
              <a:rPr lang="en-US" dirty="0"/>
              <a:t>shown must be ‘on account</a:t>
            </a:r>
            <a:r>
              <a:rPr lang="en-US" baseline="0" dirty="0"/>
              <a:t> of’ 1 of 5 reasons in the statute.</a:t>
            </a:r>
          </a:p>
          <a:p>
            <a:pPr defTabSz="1021806">
              <a:defRPr/>
            </a:pPr>
            <a:r>
              <a:rPr lang="en-US" baseline="0" dirty="0"/>
              <a:t>Can and usually is more than one!!! Don’t have to chose just one.</a:t>
            </a:r>
            <a:endParaRPr lang="en-US" dirty="0"/>
          </a:p>
          <a:p>
            <a:endParaRPr lang="en-US" dirty="0"/>
          </a:p>
          <a:p>
            <a:pPr marL="516225"/>
            <a:r>
              <a:rPr lang="en-US" sz="1400" i="1" dirty="0">
                <a:solidFill>
                  <a:srgbClr val="003B5C"/>
                </a:solidFill>
                <a:latin typeface="Cambria" pitchFamily="18" charset="0"/>
              </a:rPr>
              <a:t>Persecution or well-founded fear must be</a:t>
            </a:r>
          </a:p>
          <a:p>
            <a:pPr marL="516225"/>
            <a:r>
              <a:rPr lang="en-US" sz="1400" i="1" u="sng" dirty="0">
                <a:solidFill>
                  <a:srgbClr val="003B5C"/>
                </a:solidFill>
                <a:latin typeface="Cambria" pitchFamily="18" charset="0"/>
              </a:rPr>
              <a:t>on account of</a:t>
            </a:r>
            <a:r>
              <a:rPr lang="en-US" sz="1400" i="1" dirty="0">
                <a:solidFill>
                  <a:srgbClr val="003B5C"/>
                </a:solidFill>
                <a:latin typeface="Cambria" pitchFamily="18" charset="0"/>
              </a:rPr>
              <a:t>: </a:t>
            </a:r>
          </a:p>
          <a:p>
            <a:pPr marL="1027128" indent="-510903">
              <a:buFont typeface="Wingdings" panose="05000000000000000000" pitchFamily="2" charset="2"/>
              <a:buChar char="§"/>
            </a:pPr>
            <a:r>
              <a:rPr lang="en-US" sz="1400" i="1" dirty="0">
                <a:solidFill>
                  <a:srgbClr val="003B5C"/>
                </a:solidFill>
                <a:latin typeface="Cambria" pitchFamily="18" charset="0"/>
              </a:rPr>
              <a:t>Race; </a:t>
            </a:r>
          </a:p>
          <a:p>
            <a:pPr marL="1027128" indent="-510903">
              <a:buFont typeface="Wingdings" panose="05000000000000000000" pitchFamily="2" charset="2"/>
              <a:buChar char="§"/>
            </a:pPr>
            <a:r>
              <a:rPr lang="en-US" sz="1400" i="1" dirty="0">
                <a:solidFill>
                  <a:srgbClr val="003B5C"/>
                </a:solidFill>
                <a:latin typeface="Cambria" pitchFamily="18" charset="0"/>
              </a:rPr>
              <a:t>Religion; </a:t>
            </a:r>
          </a:p>
          <a:p>
            <a:pPr marL="1027128" indent="-510903">
              <a:buFont typeface="Wingdings" panose="05000000000000000000" pitchFamily="2" charset="2"/>
              <a:buChar char="§"/>
            </a:pPr>
            <a:r>
              <a:rPr lang="en-US" sz="1400" i="1" dirty="0">
                <a:solidFill>
                  <a:srgbClr val="003B5C"/>
                </a:solidFill>
                <a:latin typeface="Cambria" pitchFamily="18" charset="0"/>
              </a:rPr>
              <a:t>Nationality; </a:t>
            </a:r>
          </a:p>
          <a:p>
            <a:pPr marL="1027128" indent="-510903">
              <a:buFont typeface="Wingdings" panose="05000000000000000000" pitchFamily="2" charset="2"/>
              <a:buChar char="§"/>
            </a:pPr>
            <a:r>
              <a:rPr lang="en-US" sz="1400" i="1" dirty="0">
                <a:solidFill>
                  <a:srgbClr val="003B5C"/>
                </a:solidFill>
                <a:latin typeface="Cambria" pitchFamily="18" charset="0"/>
              </a:rPr>
              <a:t>Membership in a particular social group; or</a:t>
            </a:r>
          </a:p>
          <a:p>
            <a:pPr marL="1027128" indent="-510903">
              <a:buFont typeface="Wingdings" panose="05000000000000000000" pitchFamily="2" charset="2"/>
              <a:buChar char="§"/>
            </a:pPr>
            <a:r>
              <a:rPr lang="en-US" sz="1400" i="1" dirty="0">
                <a:solidFill>
                  <a:srgbClr val="003B5C"/>
                </a:solidFill>
                <a:latin typeface="Cambria" pitchFamily="18" charset="0"/>
              </a:rPr>
              <a:t>Political opinion.  </a:t>
            </a:r>
            <a:endParaRPr lang="en-US" i="1" dirty="0">
              <a:solidFill>
                <a:srgbClr val="003B5C"/>
              </a:solidFill>
              <a:latin typeface="Cambria" pitchFamily="18" charset="0"/>
            </a:endParaRPr>
          </a:p>
          <a:p>
            <a:pPr marL="516225"/>
            <a:r>
              <a:rPr lang="en-US" sz="1400" i="1" dirty="0">
                <a:solidFill>
                  <a:srgbClr val="003B5C"/>
                </a:solidFill>
                <a:latin typeface="Cambria" pitchFamily="18" charset="0"/>
              </a:rPr>
              <a:t>			</a:t>
            </a:r>
            <a:r>
              <a:rPr lang="en-US" i="1" dirty="0">
                <a:solidFill>
                  <a:srgbClr val="003B5C"/>
                </a:solidFill>
                <a:latin typeface="Cambria" pitchFamily="18" charset="0"/>
              </a:rPr>
              <a:t>-</a:t>
            </a:r>
            <a:r>
              <a:rPr lang="en-US" u="sng" dirty="0">
                <a:solidFill>
                  <a:srgbClr val="003B5C"/>
                </a:solidFill>
              </a:rPr>
              <a:t> INA §101(a)(42)</a:t>
            </a:r>
            <a:endParaRPr lang="en-US" i="1" dirty="0">
              <a:solidFill>
                <a:srgbClr val="003B5C"/>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E1720839-03D4-4183-9ABC-EECF03F68201}" type="slidenum">
              <a:rPr lang="en-US" smtClean="0"/>
              <a:pPr/>
              <a:t>13</a:t>
            </a:fld>
            <a:endParaRPr lang="en-US" dirty="0"/>
          </a:p>
        </p:txBody>
      </p:sp>
    </p:spTree>
    <p:extLst>
      <p:ext uri="{BB962C8B-B14F-4D97-AF65-F5344CB8AC3E}">
        <p14:creationId xmlns:p14="http://schemas.microsoft.com/office/powerpoint/2010/main" val="12829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Jehan.</a:t>
            </a:r>
          </a:p>
          <a:p>
            <a:r>
              <a:rPr lang="en-US" dirty="0"/>
              <a:t>Let’s discuss each of the protected grounds- PO</a:t>
            </a:r>
          </a:p>
          <a:p>
            <a:r>
              <a:rPr lang="en-US" dirty="0"/>
              <a:t>Includes</a:t>
            </a:r>
            <a:r>
              <a:rPr lang="en-US" baseline="0" dirty="0"/>
              <a:t> things that pose a threat to the persecutor</a:t>
            </a:r>
          </a:p>
          <a:p>
            <a:endParaRPr lang="en-US" baseline="0" dirty="0"/>
          </a:p>
          <a:p>
            <a:pPr marL="362480" indent="-362480">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Political Opinion: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May include opinions they hold in private an opinions they have openly expressed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An applicant need not have been politically active to hold a political opinion, a person may hold a political opinion even if they do not participate in political activities</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Political opinion includes: support of fundamental rights such as the right to privacy, the right to have a family, the right to bodily integrity, and the right to unfettered reproductive choice</a:t>
            </a:r>
          </a:p>
          <a:p>
            <a:pPr marL="483306">
              <a:lnSpc>
                <a:spcPct val="107000"/>
              </a:lnSpc>
              <a:spcAft>
                <a:spcPts val="317"/>
              </a:spcAft>
            </a:pPr>
            <a:r>
              <a:rPr lang="en-US" b="1" dirty="0">
                <a:latin typeface="Calibri" panose="020F0502020204030204" pitchFamily="34" charset="0"/>
                <a:ea typeface="Calibri" panose="020F0502020204030204" pitchFamily="34" charset="0"/>
                <a:cs typeface="Times New Roman" panose="02020603050405020304" pitchFamily="18" charset="0"/>
              </a:rPr>
              <a:t>Examples: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tabLst>
                <a:tab pos="1570745" algn="l"/>
              </a:tabLst>
            </a:pPr>
            <a:r>
              <a:rPr lang="en-US" spc="-16" dirty="0">
                <a:latin typeface="Calibri" panose="020F0502020204030204" pitchFamily="34" charset="0"/>
                <a:ea typeface="Calibri" panose="020F0502020204030204" pitchFamily="34" charset="0"/>
                <a:cs typeface="Times New Roman" panose="02020603050405020304" pitchFamily="18" charset="0"/>
              </a:rPr>
              <a:t>“[T]he Armed Force is responsible for lawlessness, rape, torture, and murder;”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tabLst>
                <a:tab pos="1570745" algn="l"/>
              </a:tabLst>
            </a:pPr>
            <a:r>
              <a:rPr lang="en-US" spc="-16" dirty="0">
                <a:latin typeface="Calibri" panose="020F0502020204030204" pitchFamily="34" charset="0"/>
                <a:ea typeface="Calibri" panose="020F0502020204030204" pitchFamily="34" charset="0"/>
                <a:cs typeface="Times New Roman" panose="02020603050405020304" pitchFamily="18" charset="0"/>
              </a:rPr>
              <a:t>“[D]isagree[ment] with the government’s treatment of those who might defect;”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tabLst>
                <a:tab pos="1570745" algn="l"/>
              </a:tabLst>
            </a:pPr>
            <a:r>
              <a:rPr lang="en-US" spc="-16" dirty="0">
                <a:latin typeface="Calibri" panose="020F0502020204030204" pitchFamily="34" charset="0"/>
                <a:ea typeface="Calibri" panose="020F0502020204030204" pitchFamily="34" charset="0"/>
                <a:cs typeface="Times New Roman" panose="02020603050405020304" pitchFamily="18" charset="0"/>
              </a:rPr>
              <a:t>“[R]efusal to accede to government corruption;”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tabLst>
                <a:tab pos="1570745" algn="l"/>
              </a:tabLst>
            </a:pPr>
            <a:r>
              <a:rPr lang="en-US" spc="-16" dirty="0">
                <a:latin typeface="Calibri" panose="020F0502020204030204" pitchFamily="34" charset="0"/>
                <a:ea typeface="Calibri" panose="020F0502020204030204" pitchFamily="34" charset="0"/>
                <a:cs typeface="Times New Roman" panose="02020603050405020304" pitchFamily="18" charset="0"/>
              </a:rPr>
              <a:t>“[A]nti-government, anti-eminent domain” (imputed political opinion);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8265" lvl="2" indent="-241653">
              <a:lnSpc>
                <a:spcPct val="107000"/>
              </a:lnSpc>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“[D]eep[ly] rooted belief in feminism and in equal rights for women, and the right to free choice of any expression and development of abilities, in the fields of education, work, home and family, and all other arenas of development</a:t>
            </a:r>
          </a:p>
          <a:p>
            <a:pPr marL="785372" lvl="1" indent="-302066">
              <a:lnSpc>
                <a:spcPct val="107000"/>
              </a:lnSpc>
              <a:spcAft>
                <a:spcPts val="317"/>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Refusing to be an informer;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Opposing political corruption;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Threatening to expose government corruption to higher government authorities, the media, or nongovernmental watchdog organizations;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317"/>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Resisting extortion by government agents;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spcAft>
                <a:spcPts val="634"/>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Fleeing sexual abuse.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1720839-03D4-4183-9ABC-EECF03F68201}" type="slidenum">
              <a:rPr lang="en-US" smtClean="0"/>
              <a:pPr/>
              <a:t>14</a:t>
            </a:fld>
            <a:endParaRPr lang="en-US" dirty="0"/>
          </a:p>
        </p:txBody>
      </p:sp>
    </p:spTree>
    <p:extLst>
      <p:ext uri="{BB962C8B-B14F-4D97-AF65-F5344CB8AC3E}">
        <p14:creationId xmlns:p14="http://schemas.microsoft.com/office/powerpoint/2010/main" val="29538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defTabSz="966612">
              <a:lnSpc>
                <a:spcPct val="107000"/>
              </a:lnSpc>
              <a:defRPr/>
            </a:pPr>
            <a:r>
              <a:rPr lang="en-US" dirty="0"/>
              <a:t>Jehan.</a:t>
            </a:r>
          </a:p>
          <a:p>
            <a:pPr>
              <a:lnSpc>
                <a:spcPct val="107000"/>
              </a:lnSpc>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Race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Understood to include ethnic and indigenous groups—overlaps with nationality—many cases involving race will also involve nationality.</a:t>
            </a:r>
          </a:p>
          <a:p>
            <a:pPr marL="785372" lvl="1" indent="-302066">
              <a:lnSpc>
                <a:spcPct val="107000"/>
              </a:lnSpc>
              <a:spcAft>
                <a:spcPts val="846"/>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UN Handbook states that “race … has to be understood in its widest sense to include all kinds of ethnic groups that are referred to as ‘races’ in common usage. Frequently it will also entail membership of a specific social group of common descent forming a minority within a larger population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pc="-16" dirty="0">
                <a:latin typeface="Calibri" panose="020F0502020204030204" pitchFamily="34" charset="0"/>
                <a:ea typeface="Calibri" panose="020F0502020204030204" pitchFamily="34" charset="0"/>
                <a:cs typeface="Times New Roman" panose="02020603050405020304" pitchFamily="18" charset="0"/>
              </a:rPr>
              <a:t>Racial discrimination will amount to persecution if a “person’s human dignity is affected to such an extent as to be incompatible with the most elementary and inalienable human rights, or where the disregard of racial barriers is subject to serious consequences</a:t>
            </a:r>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15</a:t>
            </a:fld>
            <a:endParaRPr lang="en-US" dirty="0"/>
          </a:p>
        </p:txBody>
      </p:sp>
    </p:spTree>
    <p:extLst>
      <p:ext uri="{BB962C8B-B14F-4D97-AF65-F5344CB8AC3E}">
        <p14:creationId xmlns:p14="http://schemas.microsoft.com/office/powerpoint/2010/main" val="111177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Symbol" panose="05050102010706020507" pitchFamily="18" charset="2"/>
              <a:buChar char=""/>
              <a:defRPr/>
            </a:pPr>
            <a:r>
              <a:rPr lang="en-US" dirty="0"/>
              <a:t>Jehan.</a:t>
            </a:r>
          </a:p>
          <a:p>
            <a:pPr marL="362480" indent="-362480">
              <a:lnSpc>
                <a:spcPct val="107000"/>
              </a:lnSpc>
              <a:buFont typeface="Symbol" panose="05050102010706020507" pitchFamily="18"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Nationality: </a:t>
            </a:r>
            <a:r>
              <a:rPr lang="en-US" dirty="0">
                <a:latin typeface="Calibri" panose="020F0502020204030204" pitchFamily="34" charset="0"/>
                <a:ea typeface="Calibri" panose="020F0502020204030204" pitchFamily="34" charset="0"/>
                <a:cs typeface="Times New Roman" panose="02020603050405020304" pitchFamily="18" charset="0"/>
              </a:rPr>
              <a:t>primarily focused on harm based on a person’s membership in ethnic or linguistic groups </a:t>
            </a:r>
          </a:p>
          <a:p>
            <a:pPr marL="785372" lvl="1" indent="-302066">
              <a:lnSpc>
                <a:spcPct val="107000"/>
              </a:lnSpc>
              <a:spcAft>
                <a:spcPts val="846"/>
              </a:spcAft>
              <a:buFont typeface="Courier New" panose="02070309020205020404" pitchFamily="49" charset="0"/>
              <a:buChar char="o"/>
            </a:pPr>
            <a:r>
              <a:rPr lang="en-US" spc="-16" dirty="0">
                <a:latin typeface="Calibri" panose="020F0502020204030204" pitchFamily="34" charset="0"/>
                <a:ea typeface="Calibri" panose="020F0502020204030204" pitchFamily="34" charset="0"/>
                <a:cs typeface="Times New Roman" panose="02020603050405020304" pitchFamily="18" charset="0"/>
              </a:rPr>
              <a:t>is not to be understood only as “citizenship.” It refers also to membership of an ethnic or linguistic group and may occasionally overlap with the term “race.” … [I]n certain circumstances, the fact of belonging to such a [linguistic or ethnic] minority may in itself give rise to well-founded fear of persecution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16</a:t>
            </a:fld>
            <a:endParaRPr lang="en-US" dirty="0"/>
          </a:p>
        </p:txBody>
      </p:sp>
    </p:spTree>
    <p:extLst>
      <p:ext uri="{BB962C8B-B14F-4D97-AF65-F5344CB8AC3E}">
        <p14:creationId xmlns:p14="http://schemas.microsoft.com/office/powerpoint/2010/main" val="136586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Jehan.</a:t>
            </a:r>
          </a:p>
          <a:p>
            <a:endParaRPr lang="en-US" dirty="0"/>
          </a:p>
          <a:p>
            <a:r>
              <a:rPr lang="en-US" dirty="0"/>
              <a:t>Animalism traditions vs. catholic, etc.</a:t>
            </a:r>
          </a:p>
          <a:p>
            <a:endParaRPr lang="en-US" dirty="0"/>
          </a:p>
          <a:p>
            <a:r>
              <a:rPr lang="en-US" dirty="0"/>
              <a:t>Persecution v prosecution</a:t>
            </a:r>
          </a:p>
          <a:p>
            <a:endParaRPr lang="en-US" dirty="0"/>
          </a:p>
          <a:p>
            <a:pPr marL="785372" lvl="1" indent="-302066">
              <a:lnSpc>
                <a:spcPct val="107000"/>
              </a:lnSpc>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Times New Roman" panose="02020603050405020304" pitchFamily="18" charset="0"/>
              </a:rPr>
              <a:t>Religion-based claim can be based upon the right to hold a belief, the right to practice one’s belief or both. “the right to change your religion and their freedom to manifest it in public or private, in teaching, practice, worship and observance. </a:t>
            </a:r>
          </a:p>
          <a:p>
            <a:pPr marL="785372" lvl="1" indent="-302066">
              <a:lnSpc>
                <a:spcPct val="107000"/>
              </a:lnSpc>
              <a:spcAft>
                <a:spcPts val="846"/>
              </a:spcAft>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Times New Roman" panose="02020603050405020304" pitchFamily="18" charset="0"/>
              </a:rPr>
              <a:t>Important that it be based on the applicant’s religion and not the persecutors. </a:t>
            </a:r>
          </a:p>
          <a:p>
            <a:endParaRPr lang="en-US" dirty="0"/>
          </a:p>
        </p:txBody>
      </p:sp>
      <p:sp>
        <p:nvSpPr>
          <p:cNvPr id="4" name="Slide Number Placeholder 3"/>
          <p:cNvSpPr>
            <a:spLocks noGrp="1"/>
          </p:cNvSpPr>
          <p:nvPr>
            <p:ph type="sldNum" sz="quarter" idx="10"/>
          </p:nvPr>
        </p:nvSpPr>
        <p:spPr/>
        <p:txBody>
          <a:bodyPr/>
          <a:lstStyle/>
          <a:p>
            <a:fld id="{E1720839-03D4-4183-9ABC-EECF03F68201}" type="slidenum">
              <a:rPr lang="en-US" smtClean="0"/>
              <a:pPr/>
              <a:t>17</a:t>
            </a:fld>
            <a:endParaRPr lang="en-US" dirty="0"/>
          </a:p>
        </p:txBody>
      </p:sp>
    </p:spTree>
    <p:extLst>
      <p:ext uri="{BB962C8B-B14F-4D97-AF65-F5344CB8AC3E}">
        <p14:creationId xmlns:p14="http://schemas.microsoft.com/office/powerpoint/2010/main" val="390714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lvl="1">
              <a:lnSpc>
                <a:spcPct val="107000"/>
              </a:lnSpc>
            </a:pPr>
            <a:r>
              <a:rPr lang="en-US" spc="-16" dirty="0">
                <a:latin typeface="Calibri" panose="020F0502020204030204" pitchFamily="34" charset="0"/>
                <a:ea typeface="Calibri" panose="020F0502020204030204" pitchFamily="34" charset="0"/>
                <a:cs typeface="Times New Roman" panose="02020603050405020304" pitchFamily="18" charset="0"/>
              </a:rPr>
              <a:t>ERIN</a:t>
            </a:r>
          </a:p>
          <a:p>
            <a:pPr marL="483306" lvl="1">
              <a:lnSpc>
                <a:spcPct val="107000"/>
              </a:lnSpc>
            </a:pPr>
            <a:endParaRPr lang="en-US" spc="-16" dirty="0">
              <a:latin typeface="Calibri" panose="020F0502020204030204" pitchFamily="34" charset="0"/>
              <a:ea typeface="Calibri" panose="020F0502020204030204" pitchFamily="34" charset="0"/>
              <a:cs typeface="Times New Roman" panose="02020603050405020304" pitchFamily="18" charset="0"/>
            </a:endParaRPr>
          </a:p>
          <a:p>
            <a:pPr marL="483306" lvl="1">
              <a:lnSpc>
                <a:spcPct val="107000"/>
              </a:lnSpc>
            </a:pPr>
            <a:r>
              <a:rPr lang="en-US" spc="-16" dirty="0">
                <a:latin typeface="Calibri" panose="020F0502020204030204" pitchFamily="34" charset="0"/>
                <a:ea typeface="Calibri" panose="020F0502020204030204" pitchFamily="34" charset="0"/>
                <a:cs typeface="Times New Roman" panose="02020603050405020304" pitchFamily="18" charset="0"/>
              </a:rPr>
              <a:t>BIA Definition: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8265" lvl="2" indent="-241653">
              <a:lnSpc>
                <a:spcPct val="107000"/>
              </a:lnSpc>
              <a:buFont typeface="Wingdings" panose="05000000000000000000" pitchFamily="2" charset="2"/>
              <a:buChar char=""/>
            </a:pPr>
            <a:r>
              <a:rPr lang="en-US" spc="-16" dirty="0">
                <a:latin typeface="Calibri" panose="020F0502020204030204" pitchFamily="34" charset="0"/>
                <a:ea typeface="Calibri" panose="020F0502020204030204" pitchFamily="34" charset="0"/>
                <a:cs typeface="Times New Roman" panose="02020603050405020304" pitchFamily="18" charset="0"/>
              </a:rPr>
              <a:t>Members of a social group must share an “</a:t>
            </a:r>
            <a:r>
              <a:rPr lang="en-US" b="1" spc="-16" dirty="0">
                <a:latin typeface="Calibri" panose="020F0502020204030204" pitchFamily="34" charset="0"/>
                <a:ea typeface="Calibri" panose="020F0502020204030204" pitchFamily="34" charset="0"/>
                <a:cs typeface="Times New Roman" panose="02020603050405020304" pitchFamily="18" charset="0"/>
              </a:rPr>
              <a:t>immutable characteristic</a:t>
            </a:r>
            <a:r>
              <a:rPr lang="en-US" spc="-16" dirty="0">
                <a:latin typeface="Calibri" panose="020F0502020204030204" pitchFamily="34" charset="0"/>
                <a:ea typeface="Calibri" panose="020F0502020204030204" pitchFamily="34" charset="0"/>
                <a:cs typeface="Times New Roman" panose="02020603050405020304" pitchFamily="18" charset="0"/>
              </a:rPr>
              <a:t>,” or a fundamental characteristic that the group cannot or should not be required to change;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8265" lvl="2" indent="-241653">
              <a:lnSpc>
                <a:spcPct val="107000"/>
              </a:lnSpc>
              <a:buFont typeface="Wingdings" panose="05000000000000000000" pitchFamily="2" charset="2"/>
              <a:buChar char=""/>
            </a:pPr>
            <a:r>
              <a:rPr lang="en-US" spc="-16" dirty="0">
                <a:latin typeface="Calibri" panose="020F0502020204030204" pitchFamily="34" charset="0"/>
                <a:ea typeface="Calibri" panose="020F0502020204030204" pitchFamily="34" charset="0"/>
                <a:cs typeface="Times New Roman" panose="02020603050405020304" pitchFamily="18" charset="0"/>
              </a:rPr>
              <a:t>The group must be defined with “</a:t>
            </a:r>
            <a:r>
              <a:rPr lang="en-US" b="1" spc="-16" dirty="0">
                <a:latin typeface="Calibri" panose="020F0502020204030204" pitchFamily="34" charset="0"/>
                <a:ea typeface="Calibri" panose="020F0502020204030204" pitchFamily="34" charset="0"/>
                <a:cs typeface="Times New Roman" panose="02020603050405020304" pitchFamily="18" charset="0"/>
              </a:rPr>
              <a:t>particularity”</a:t>
            </a:r>
            <a:r>
              <a:rPr lang="en-US" spc="-16" dirty="0">
                <a:latin typeface="Calibri" panose="020F0502020204030204" pitchFamily="34" charset="0"/>
                <a:ea typeface="Calibri" panose="020F0502020204030204" pitchFamily="34" charset="0"/>
                <a:cs typeface="Times New Roman" panose="02020603050405020304" pitchFamily="18" charset="0"/>
              </a:rPr>
              <a:t>;</a:t>
            </a:r>
            <a:r>
              <a:rPr lang="en-US" b="1" spc="-16" dirty="0">
                <a:latin typeface="Calibri" panose="020F0502020204030204" pitchFamily="34" charset="0"/>
                <a:ea typeface="Calibri" panose="020F0502020204030204" pitchFamily="34" charset="0"/>
                <a:cs typeface="Times New Roman" panose="02020603050405020304" pitchFamily="18" charset="0"/>
              </a:rPr>
              <a:t> </a:t>
            </a:r>
            <a:r>
              <a:rPr lang="en-US" spc="-16" dirty="0">
                <a:latin typeface="Calibri" panose="020F0502020204030204" pitchFamily="34" charset="0"/>
                <a:ea typeface="Calibri" panose="020F0502020204030204" pitchFamily="34" charset="0"/>
                <a:cs typeface="Times New Roman" panose="02020603050405020304" pitchFamily="18" charset="0"/>
              </a:rPr>
              <a:t>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08265" lvl="2" indent="-241653">
              <a:lnSpc>
                <a:spcPct val="107000"/>
              </a:lnSpc>
              <a:buFont typeface="Wingdings" panose="05000000000000000000" pitchFamily="2" charset="2"/>
              <a:buChar char=""/>
            </a:pPr>
            <a:r>
              <a:rPr lang="en-US" spc="-16" dirty="0">
                <a:latin typeface="Calibri" panose="020F0502020204030204" pitchFamily="34" charset="0"/>
                <a:ea typeface="Calibri" panose="020F0502020204030204" pitchFamily="34" charset="0"/>
                <a:cs typeface="Times New Roman" panose="02020603050405020304" pitchFamily="18" charset="0"/>
              </a:rPr>
              <a:t>The group must be “</a:t>
            </a:r>
            <a:r>
              <a:rPr lang="en-US" b="1" spc="-16" dirty="0">
                <a:latin typeface="Calibri" panose="020F0502020204030204" pitchFamily="34" charset="0"/>
                <a:ea typeface="Calibri" panose="020F0502020204030204" pitchFamily="34" charset="0"/>
                <a:cs typeface="Times New Roman" panose="02020603050405020304" pitchFamily="18" charset="0"/>
              </a:rPr>
              <a:t>socially distinct</a:t>
            </a:r>
            <a:r>
              <a:rPr lang="en-US" spc="-16" dirty="0">
                <a:latin typeface="Calibri" panose="020F0502020204030204" pitchFamily="34" charset="0"/>
                <a:ea typeface="Calibri" panose="020F0502020204030204" pitchFamily="34" charset="0"/>
                <a:cs typeface="Times New Roman" panose="02020603050405020304" pitchFamily="18" charset="0"/>
              </a:rPr>
              <a:t>,” or recognizable within the society in question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85372" lvl="1" indent="-302066">
              <a:lnSpc>
                <a:spcPct val="107000"/>
              </a:lnSpc>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NOTE: </a:t>
            </a:r>
            <a:r>
              <a:rPr lang="en-US" dirty="0">
                <a:latin typeface="Calibri" panose="020F0502020204030204" pitchFamily="34" charset="0"/>
                <a:ea typeface="Calibri" panose="020F0502020204030204" pitchFamily="34" charset="0"/>
                <a:cs typeface="Times New Roman" panose="02020603050405020304" pitchFamily="18" charset="0"/>
              </a:rPr>
              <a:t>The BIA left open for a case by case analysis: “the particular kind of group characteristic that will qualify under this construction remains to be determined on a case by case basis </a:t>
            </a:r>
          </a:p>
          <a:p>
            <a:pPr marL="785372" lvl="1" indent="-302066">
              <a:lnSpc>
                <a:spcPct val="107000"/>
              </a:lnSpc>
              <a:spcAft>
                <a:spcPts val="846"/>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Particularity: </a:t>
            </a:r>
            <a:r>
              <a:rPr lang="en-US" dirty="0">
                <a:latin typeface="Calibri" panose="020F0502020204030204" pitchFamily="34" charset="0"/>
                <a:ea typeface="Calibri" panose="020F0502020204030204" pitchFamily="34" charset="0"/>
                <a:cs typeface="Times New Roman" panose="02020603050405020304" pitchFamily="18" charset="0"/>
              </a:rPr>
              <a:t>boundaries of the social group be defined. W</a:t>
            </a:r>
            <a:r>
              <a:rPr lang="en-US" spc="-16" dirty="0">
                <a:latin typeface="Calibri" panose="020F0502020204030204" pitchFamily="34" charset="0"/>
                <a:ea typeface="Calibri" panose="020F0502020204030204" pitchFamily="34" charset="0"/>
                <a:cs typeface="Times New Roman" panose="02020603050405020304" pitchFamily="18" charset="0"/>
              </a:rPr>
              <a:t>hether the proposed group can accurately be described in a manner sufficiently distinct that the group would be recognized, in the society in question, as a discrete class of persons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19</a:t>
            </a:fld>
            <a:endParaRPr lang="en-US" dirty="0"/>
          </a:p>
        </p:txBody>
      </p:sp>
    </p:spTree>
    <p:extLst>
      <p:ext uri="{BB962C8B-B14F-4D97-AF65-F5344CB8AC3E}">
        <p14:creationId xmlns:p14="http://schemas.microsoft.com/office/powerpoint/2010/main" val="45278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Jehan.</a:t>
            </a:r>
          </a:p>
          <a:p>
            <a:endParaRPr lang="en-US" dirty="0"/>
          </a:p>
          <a:p>
            <a:r>
              <a:rPr lang="en-US" dirty="0"/>
              <a:t>Belief</a:t>
            </a:r>
            <a:r>
              <a:rPr lang="en-US" baseline="0" dirty="0"/>
              <a:t> of persecutor.</a:t>
            </a:r>
          </a:p>
          <a:p>
            <a:r>
              <a:rPr lang="en-US" baseline="0" dirty="0"/>
              <a:t>Can be individual (family, spouse, etc.) or more general (ethnic group or town in region)</a:t>
            </a:r>
          </a:p>
          <a:p>
            <a:r>
              <a:rPr lang="en-US" baseline="0" dirty="0"/>
              <a:t>Imputed basis can apply to other grounds as well!!!</a:t>
            </a:r>
          </a:p>
          <a:p>
            <a:endParaRPr lang="en-US" baseline="0" dirty="0"/>
          </a:p>
          <a:p>
            <a:pPr>
              <a:spcAft>
                <a:spcPts val="670"/>
              </a:spcAft>
            </a:pPr>
            <a:r>
              <a:rPr lang="en-US" sz="1300" dirty="0">
                <a:latin typeface="Times New Roman" panose="02020603050405020304" pitchFamily="18" charset="0"/>
                <a:ea typeface="Times New Roman" panose="02020603050405020304" pitchFamily="18" charset="0"/>
              </a:rPr>
              <a:t>An imputed protected ground exists when the persecutor has assigned—either mistakenly or deliberately—a political opinion, membership in a particular social group, religion, nationality, or race on the victim. In other words, the persecutor attributes to the applicant one of the five protected grounds. The persecution is based on a </a:t>
            </a:r>
            <a:r>
              <a:rPr lang="en-US" sz="1300" i="1" dirty="0">
                <a:latin typeface="Times New Roman" panose="02020603050405020304" pitchFamily="18" charset="0"/>
                <a:ea typeface="Times New Roman" panose="02020603050405020304" pitchFamily="18" charset="0"/>
              </a:rPr>
              <a:t>perceived</a:t>
            </a:r>
            <a:r>
              <a:rPr lang="en-US" sz="1300" dirty="0">
                <a:latin typeface="Times New Roman" panose="02020603050405020304" pitchFamily="18" charset="0"/>
                <a:ea typeface="Times New Roman" panose="02020603050405020304" pitchFamily="18" charset="0"/>
              </a:rPr>
              <a:t> rather than an actual political opinion, membership in a particular social group, religion, nationality, or race. An imputed protected ground is an equally valid alternative to showing that the harm was motivated by an actual protected ground.</a:t>
            </a:r>
          </a:p>
          <a:p>
            <a:pPr>
              <a:spcAft>
                <a:spcPts val="670"/>
              </a:spcAft>
            </a:pPr>
            <a:r>
              <a:rPr lang="en-US" sz="1300" dirty="0">
                <a:latin typeface="Times New Roman" panose="02020603050405020304" pitchFamily="18" charset="0"/>
                <a:ea typeface="Times New Roman" panose="02020603050405020304" pitchFamily="18" charset="0"/>
              </a:rPr>
              <a:t>Imputed grounds most often occur within the political opinion context, so many of the examples provided below are from imputed political opinion cases. Nonetheless, the imputed doctrine is available for all of the protected grounds.</a:t>
            </a:r>
          </a:p>
          <a:p>
            <a:endParaRPr lang="en-US" dirty="0"/>
          </a:p>
        </p:txBody>
      </p:sp>
      <p:sp>
        <p:nvSpPr>
          <p:cNvPr id="4" name="Slide Number Placeholder 3"/>
          <p:cNvSpPr>
            <a:spLocks noGrp="1"/>
          </p:cNvSpPr>
          <p:nvPr>
            <p:ph type="sldNum" sz="quarter" idx="10"/>
          </p:nvPr>
        </p:nvSpPr>
        <p:spPr/>
        <p:txBody>
          <a:bodyPr/>
          <a:lstStyle/>
          <a:p>
            <a:fld id="{E1720839-03D4-4183-9ABC-EECF03F68201}" type="slidenum">
              <a:rPr lang="en-US" smtClean="0"/>
              <a:pPr/>
              <a:t>20</a:t>
            </a:fld>
            <a:endParaRPr lang="en-US" dirty="0"/>
          </a:p>
        </p:txBody>
      </p:sp>
    </p:spTree>
    <p:extLst>
      <p:ext uri="{BB962C8B-B14F-4D97-AF65-F5344CB8AC3E}">
        <p14:creationId xmlns:p14="http://schemas.microsoft.com/office/powerpoint/2010/main" val="1145585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client have a particular PO or is a member of a particular</a:t>
            </a:r>
            <a:r>
              <a:rPr lang="en-US" baseline="0" dirty="0"/>
              <a:t> nationality or religion</a:t>
            </a:r>
          </a:p>
          <a:p>
            <a:r>
              <a:rPr lang="en-US" baseline="0" dirty="0"/>
              <a:t>Then- was or will be persecution based on that? Can be denied asylum even if: member of religious group but if persecutor not motivated by that reason, then not a basis for asylum.</a:t>
            </a:r>
            <a:endParaRPr lang="en-US" dirty="0"/>
          </a:p>
        </p:txBody>
      </p:sp>
      <p:sp>
        <p:nvSpPr>
          <p:cNvPr id="4" name="Slide Number Placeholder 3"/>
          <p:cNvSpPr>
            <a:spLocks noGrp="1"/>
          </p:cNvSpPr>
          <p:nvPr>
            <p:ph type="sldNum" sz="quarter" idx="10"/>
          </p:nvPr>
        </p:nvSpPr>
        <p:spPr/>
        <p:txBody>
          <a:bodyPr/>
          <a:lstStyle/>
          <a:p>
            <a:fld id="{E1720839-03D4-4183-9ABC-EECF03F68201}" type="slidenum">
              <a:rPr lang="en-US" smtClean="0"/>
              <a:pPr/>
              <a:t>21</a:t>
            </a:fld>
            <a:endParaRPr lang="en-US" dirty="0"/>
          </a:p>
        </p:txBody>
      </p:sp>
    </p:spTree>
    <p:extLst>
      <p:ext uri="{BB962C8B-B14F-4D97-AF65-F5344CB8AC3E}">
        <p14:creationId xmlns:p14="http://schemas.microsoft.com/office/powerpoint/2010/main" val="196838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862F0-847E-4039-98F9-E97A30B1A2F8}" type="slidenum">
              <a:rPr lang="en-US" smtClean="0"/>
              <a:pPr/>
              <a:t>22</a:t>
            </a:fld>
            <a:endParaRPr lang="en-US" dirty="0"/>
          </a:p>
        </p:txBody>
      </p:sp>
    </p:spTree>
    <p:extLst>
      <p:ext uri="{BB962C8B-B14F-4D97-AF65-F5344CB8AC3E}">
        <p14:creationId xmlns:p14="http://schemas.microsoft.com/office/powerpoint/2010/main" val="165509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F514C-B263-9942-BDA7-D2FAEE141757}" type="slidenum">
              <a:rPr lang="en-US" smtClean="0"/>
              <a:t>2</a:t>
            </a:fld>
            <a:endParaRPr lang="en-US" dirty="0"/>
          </a:p>
        </p:txBody>
      </p:sp>
    </p:spTree>
    <p:extLst>
      <p:ext uri="{BB962C8B-B14F-4D97-AF65-F5344CB8AC3E}">
        <p14:creationId xmlns:p14="http://schemas.microsoft.com/office/powerpoint/2010/main" val="60959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5000"/>
              </a:lnSpc>
              <a:spcAft>
                <a:spcPts val="634"/>
              </a:spcAft>
            </a:pPr>
            <a:r>
              <a:rPr lang="en-US" sz="1300" dirty="0"/>
              <a:t>Changes in conditions in home country</a:t>
            </a:r>
          </a:p>
          <a:p>
            <a:pPr>
              <a:lnSpc>
                <a:spcPct val="85000"/>
              </a:lnSpc>
              <a:spcAft>
                <a:spcPts val="634"/>
              </a:spcAft>
            </a:pPr>
            <a:r>
              <a:rPr lang="en-US" sz="1300" dirty="0"/>
              <a:t>Changes in applicable US law</a:t>
            </a:r>
          </a:p>
          <a:p>
            <a:pPr>
              <a:lnSpc>
                <a:spcPct val="85000"/>
              </a:lnSpc>
              <a:spcAft>
                <a:spcPts val="634"/>
              </a:spcAft>
            </a:pPr>
            <a:r>
              <a:rPr lang="en-US" sz="1300" dirty="0"/>
              <a:t>Changes in personal circumstances</a:t>
            </a:r>
          </a:p>
          <a:p>
            <a:pPr lvl="0" rtl="0">
              <a:lnSpc>
                <a:spcPct val="85000"/>
              </a:lnSpc>
              <a:spcAft>
                <a:spcPct val="15000"/>
              </a:spcAft>
            </a:pPr>
            <a:r>
              <a:rPr lang="en-US" sz="1300" dirty="0"/>
              <a:t>Ending of applicant’s dependent relationship with principal</a:t>
            </a:r>
          </a:p>
          <a:p>
            <a:pPr lvl="0" rtl="0">
              <a:lnSpc>
                <a:spcPct val="85000"/>
              </a:lnSpc>
              <a:spcAft>
                <a:spcPct val="15000"/>
              </a:spcAft>
            </a:pPr>
            <a:endParaRPr lang="en-US" sz="1300" dirty="0"/>
          </a:p>
          <a:p>
            <a:pPr lvl="0" rtl="0">
              <a:lnSpc>
                <a:spcPct val="105000"/>
              </a:lnSpc>
            </a:pPr>
            <a:r>
              <a:rPr lang="en-US" sz="1300" dirty="0"/>
              <a:t>Six examples listed, but not exhaustive!</a:t>
            </a:r>
          </a:p>
          <a:p>
            <a:pPr>
              <a:lnSpc>
                <a:spcPct val="105000"/>
              </a:lnSpc>
              <a:spcBef>
                <a:spcPts val="1269"/>
              </a:spcBef>
            </a:pPr>
            <a:r>
              <a:rPr lang="en-US" sz="1300" dirty="0"/>
              <a:t>Serious illness or mental or physical disability</a:t>
            </a:r>
          </a:p>
          <a:p>
            <a:pPr>
              <a:lnSpc>
                <a:spcPct val="105000"/>
              </a:lnSpc>
              <a:spcBef>
                <a:spcPts val="1269"/>
              </a:spcBef>
            </a:pPr>
            <a:r>
              <a:rPr lang="en-US" sz="1300" dirty="0"/>
              <a:t>Legal Disability</a:t>
            </a:r>
          </a:p>
          <a:p>
            <a:pPr>
              <a:lnSpc>
                <a:spcPct val="105000"/>
              </a:lnSpc>
              <a:spcBef>
                <a:spcPts val="1269"/>
              </a:spcBef>
            </a:pPr>
            <a:r>
              <a:rPr lang="en-US" sz="1300" dirty="0"/>
              <a:t>Ineffective Assistance of Counsel</a:t>
            </a:r>
          </a:p>
          <a:p>
            <a:pPr>
              <a:lnSpc>
                <a:spcPct val="105000"/>
              </a:lnSpc>
              <a:spcBef>
                <a:spcPts val="1269"/>
              </a:spcBef>
            </a:pPr>
            <a:r>
              <a:rPr lang="en-US" sz="1300" dirty="0"/>
              <a:t>Maintained status</a:t>
            </a:r>
          </a:p>
          <a:p>
            <a:pPr>
              <a:lnSpc>
                <a:spcPct val="105000"/>
              </a:lnSpc>
              <a:spcBef>
                <a:spcPts val="1269"/>
              </a:spcBef>
            </a:pPr>
            <a:r>
              <a:rPr lang="en-US" sz="1300" dirty="0"/>
              <a:t>Rejected application</a:t>
            </a:r>
          </a:p>
          <a:p>
            <a:pPr>
              <a:lnSpc>
                <a:spcPct val="105000"/>
              </a:lnSpc>
              <a:spcBef>
                <a:spcPts val="1269"/>
              </a:spcBef>
            </a:pPr>
            <a:r>
              <a:rPr lang="en-US" sz="1300" dirty="0"/>
              <a:t>Death or serious illness of immediate family</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23</a:t>
            </a:fld>
            <a:endParaRPr lang="en-US" dirty="0"/>
          </a:p>
        </p:txBody>
      </p:sp>
    </p:spTree>
    <p:extLst>
      <p:ext uri="{BB962C8B-B14F-4D97-AF65-F5344CB8AC3E}">
        <p14:creationId xmlns:p14="http://schemas.microsoft.com/office/powerpoint/2010/main" val="374237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24</a:t>
            </a:fld>
            <a:endParaRPr lang="en-US" dirty="0"/>
          </a:p>
        </p:txBody>
      </p:sp>
    </p:spTree>
    <p:extLst>
      <p:ext uri="{BB962C8B-B14F-4D97-AF65-F5344CB8AC3E}">
        <p14:creationId xmlns:p14="http://schemas.microsoft.com/office/powerpoint/2010/main" val="32727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One wrinkle that was added to this process in with the restrictive1996 immigration laws is the expedited removal process. The process essentially creates an added hurdle for those who enter the US EWI or present themselves at the border to seek asylum. People who arrive at or recently crossed the border are subject to a summary deportation process known as expedited removal. </a:t>
            </a:r>
          </a:p>
          <a:p>
            <a:endParaRPr lang="en-US" dirty="0"/>
          </a:p>
          <a:p>
            <a:endParaRPr lang="en-US" dirty="0"/>
          </a:p>
          <a:p>
            <a:pPr defTabSz="966612">
              <a:defRPr/>
            </a:pPr>
            <a:r>
              <a:rPr lang="en-US" dirty="0"/>
              <a:t>EQ took out: The Expedited Removal (ER) process adds another barrier to asylum access for people arriving at or who have recently crossed the U.S. border</a:t>
            </a:r>
          </a:p>
          <a:p>
            <a:pPr defTabSz="966612">
              <a:defRPr/>
            </a:pPr>
            <a:r>
              <a:rPr lang="en-US" dirty="0"/>
              <a:t>(this can be said out loud)</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26</a:t>
            </a:fld>
            <a:endParaRPr lang="en-US" dirty="0"/>
          </a:p>
        </p:txBody>
      </p:sp>
    </p:spTree>
    <p:extLst>
      <p:ext uri="{BB962C8B-B14F-4D97-AF65-F5344CB8AC3E}">
        <p14:creationId xmlns:p14="http://schemas.microsoft.com/office/powerpoint/2010/main" val="352232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 order to avoid expedited removal and be able to apply for asylum, a person who is afraid to return to their home country must pass what is known as a credible fear interview before an asylum officer. [Read re significant possibility, threshold interview]</a:t>
            </a:r>
          </a:p>
          <a:p>
            <a:pPr defTabSz="966612">
              <a:defRPr/>
            </a:pPr>
            <a:endParaRPr lang="en-US" dirty="0"/>
          </a:p>
          <a:p>
            <a:pPr defTabSz="966612">
              <a:defRPr/>
            </a:pPr>
            <a:r>
              <a:rPr lang="en-US" dirty="0"/>
              <a:t>If they are found to have a credible fear, defined as a significant possibility of persecution, they can proceed to apply for asylum defensively. If they are denied credible fear, they can have that denial reviewed by an IJ in a cursory credible fear review proceeding. If the IJ also finds that the person does not have credible fear, they will receive an expedited removal order</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27</a:t>
            </a:fld>
            <a:endParaRPr lang="en-US" dirty="0"/>
          </a:p>
        </p:txBody>
      </p:sp>
    </p:spTree>
    <p:extLst>
      <p:ext uri="{BB962C8B-B14F-4D97-AF65-F5344CB8AC3E}">
        <p14:creationId xmlns:p14="http://schemas.microsoft.com/office/powerpoint/2010/main" val="15046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537"/>
              </a:spcAft>
            </a:pPr>
            <a:r>
              <a:rPr lang="en-US" sz="1300" dirty="0">
                <a:latin typeface="Franklin Gothic Medium"/>
              </a:rPr>
              <a:t>The Biden administration kept Title 42 in place and first attempted to end it in March 2022. This attempt was blocked by a court challenge in </a:t>
            </a:r>
            <a:r>
              <a:rPr lang="en-US" sz="1300" i="1" dirty="0">
                <a:latin typeface="Franklin Gothic Medium"/>
              </a:rPr>
              <a:t>CDC v. Louisiana</a:t>
            </a:r>
          </a:p>
          <a:p>
            <a:pPr>
              <a:spcAft>
                <a:spcPts val="2537"/>
              </a:spcAft>
            </a:pPr>
            <a:r>
              <a:rPr lang="en-US" sz="1300" dirty="0">
                <a:latin typeface="Franklin Gothic Medium"/>
              </a:rPr>
              <a:t>Separately, the Title 42 order was found unlawful in </a:t>
            </a:r>
            <a:r>
              <a:rPr lang="en-US" sz="1300" i="1" dirty="0">
                <a:latin typeface="Franklin Gothic Medium"/>
              </a:rPr>
              <a:t>Huisha Huish v. Mayorkas</a:t>
            </a:r>
            <a:r>
              <a:rPr lang="en-US" sz="1300" dirty="0">
                <a:latin typeface="Franklin Gothic Medium"/>
              </a:rPr>
              <a:t>, but the decision was stayed pending appeal</a:t>
            </a:r>
          </a:p>
          <a:p>
            <a:pPr>
              <a:spcAft>
                <a:spcPts val="2537"/>
              </a:spcAft>
            </a:pPr>
            <a:r>
              <a:rPr lang="en-US" sz="1300" dirty="0">
                <a:latin typeface="Franklin Gothic Medium"/>
              </a:rPr>
              <a:t>Title 42 eventually ended on May 11, 2023, when the underlying declaration of national emergency for the COVID-19 pandemic expired</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30</a:t>
            </a:fld>
            <a:endParaRPr lang="en-US" dirty="0"/>
          </a:p>
        </p:txBody>
      </p:sp>
    </p:spTree>
    <p:extLst>
      <p:ext uri="{BB962C8B-B14F-4D97-AF65-F5344CB8AC3E}">
        <p14:creationId xmlns:p14="http://schemas.microsoft.com/office/powerpoint/2010/main" val="229971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CBP One:</a:t>
            </a:r>
          </a:p>
          <a:p>
            <a:pPr>
              <a:spcAft>
                <a:spcPts val="634"/>
              </a:spcAft>
            </a:pPr>
            <a:r>
              <a:rPr lang="en-US" sz="1300" dirty="0"/>
              <a:t>Smartphone app, first introduced as a way to request Title 42 exceptions at the border</a:t>
            </a:r>
          </a:p>
          <a:p>
            <a:pPr>
              <a:spcAft>
                <a:spcPts val="634"/>
              </a:spcAft>
            </a:pPr>
            <a:r>
              <a:rPr lang="en-US" sz="1300" dirty="0"/>
              <a:t>Currently used to schedule appointments at ports of entry, where applicants can present themselves and be exempt from asylum ban</a:t>
            </a:r>
          </a:p>
          <a:p>
            <a:pPr>
              <a:spcAft>
                <a:spcPts val="634"/>
              </a:spcAft>
            </a:pPr>
            <a:r>
              <a:rPr lang="en-US" sz="1300" dirty="0"/>
              <a:t>Only a small number of appointments are available</a:t>
            </a:r>
          </a:p>
          <a:p>
            <a:pPr>
              <a:spcAft>
                <a:spcPts val="634"/>
              </a:spcAft>
            </a:pPr>
            <a:r>
              <a:rPr lang="en-US" sz="1300" dirty="0"/>
              <a:t>The app has multiple problems including frequent crashes, language barriers, geolocation bugs, failure to accept photo submissions, among others</a:t>
            </a:r>
          </a:p>
          <a:p>
            <a:r>
              <a:rPr lang="en-US" sz="1300" dirty="0"/>
              <a:t>CBP One is also a continuation of CBP’s unlawful “metering” policy</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31</a:t>
            </a:fld>
            <a:endParaRPr lang="en-US" dirty="0"/>
          </a:p>
        </p:txBody>
      </p:sp>
    </p:spTree>
    <p:extLst>
      <p:ext uri="{BB962C8B-B14F-4D97-AF65-F5344CB8AC3E}">
        <p14:creationId xmlns:p14="http://schemas.microsoft.com/office/powerpoint/2010/main" val="679005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0AE10-ACD6-44F5-822B-9F42818C840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50026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some new regulations related to the credible fear process that were introduced this year. These regulations create a new framework for asylum seekers who undergo the credible fear process. An asylum seeker with a positive credible fear interview will be placed in an asylum merits interview before the asylum office. This process is essentially automatic as the positive credible fear interview is treated like an asylum application</a:t>
            </a:r>
          </a:p>
          <a:p>
            <a:endParaRPr lang="en-US" dirty="0">
              <a:cs typeface="Calibri"/>
            </a:endParaRPr>
          </a:p>
          <a:p>
            <a:r>
              <a:rPr lang="en-US" dirty="0">
                <a:cs typeface="Calibri"/>
              </a:rPr>
              <a:t>Right now this framework is being piloted for a limited number of asylum seekers.</a:t>
            </a:r>
          </a:p>
          <a:p>
            <a:endParaRPr lang="en-US" dirty="0"/>
          </a:p>
        </p:txBody>
      </p:sp>
      <p:sp>
        <p:nvSpPr>
          <p:cNvPr id="4" name="Slide Number Placeholder 3"/>
          <p:cNvSpPr>
            <a:spLocks noGrp="1"/>
          </p:cNvSpPr>
          <p:nvPr>
            <p:ph type="sldNum" sz="quarter" idx="5"/>
          </p:nvPr>
        </p:nvSpPr>
        <p:spPr/>
        <p:txBody>
          <a:bodyPr/>
          <a:lstStyle/>
          <a:p>
            <a:fld id="{EB9F514C-B263-9942-BDA7-D2FAEE141757}" type="slidenum">
              <a:rPr lang="en-US" smtClean="0"/>
              <a:t>38</a:t>
            </a:fld>
            <a:endParaRPr lang="en-US" dirty="0"/>
          </a:p>
        </p:txBody>
      </p:sp>
    </p:spTree>
    <p:extLst>
      <p:ext uri="{BB962C8B-B14F-4D97-AF65-F5344CB8AC3E}">
        <p14:creationId xmlns:p14="http://schemas.microsoft.com/office/powerpoint/2010/main" val="2680083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 process</a:t>
            </a:r>
          </a:p>
        </p:txBody>
      </p:sp>
      <p:sp>
        <p:nvSpPr>
          <p:cNvPr id="4" name="Slide Number Placeholder 3"/>
          <p:cNvSpPr>
            <a:spLocks noGrp="1"/>
          </p:cNvSpPr>
          <p:nvPr>
            <p:ph type="sldNum" sz="quarter" idx="5"/>
          </p:nvPr>
        </p:nvSpPr>
        <p:spPr/>
        <p:txBody>
          <a:bodyPr/>
          <a:lstStyle/>
          <a:p>
            <a:fld id="{EB9F514C-B263-9942-BDA7-D2FAEE141757}" type="slidenum">
              <a:rPr lang="en-US" smtClean="0"/>
              <a:t>39</a:t>
            </a:fld>
            <a:endParaRPr lang="en-US" dirty="0"/>
          </a:p>
        </p:txBody>
      </p:sp>
    </p:spTree>
    <p:extLst>
      <p:ext uri="{BB962C8B-B14F-4D97-AF65-F5344CB8AC3E}">
        <p14:creationId xmlns:p14="http://schemas.microsoft.com/office/powerpoint/2010/main" val="3641187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in positive credible fear</a:t>
            </a:r>
          </a:p>
          <a:p>
            <a:endParaRPr lang="en-US" dirty="0"/>
          </a:p>
          <a:p>
            <a:r>
              <a:rPr lang="en-US" dirty="0"/>
              <a:t>NTA may or may not have been filed</a:t>
            </a:r>
          </a:p>
          <a:p>
            <a:endParaRPr lang="en-US" dirty="0"/>
          </a:p>
          <a:p>
            <a:r>
              <a:rPr lang="en-US" dirty="0"/>
              <a:t>May have prior removal order or TPS eligibility</a:t>
            </a:r>
          </a:p>
        </p:txBody>
      </p:sp>
      <p:sp>
        <p:nvSpPr>
          <p:cNvPr id="4" name="Slide Number Placeholder 3"/>
          <p:cNvSpPr>
            <a:spLocks noGrp="1"/>
          </p:cNvSpPr>
          <p:nvPr>
            <p:ph type="sldNum" sz="quarter" idx="5"/>
          </p:nvPr>
        </p:nvSpPr>
        <p:spPr/>
        <p:txBody>
          <a:bodyPr/>
          <a:lstStyle/>
          <a:p>
            <a:fld id="{EB9F514C-B263-9942-BDA7-D2FAEE141757}" type="slidenum">
              <a:rPr lang="en-US" smtClean="0"/>
              <a:t>42</a:t>
            </a:fld>
            <a:endParaRPr lang="en-US" dirty="0"/>
          </a:p>
        </p:txBody>
      </p:sp>
    </p:spTree>
    <p:extLst>
      <p:ext uri="{BB962C8B-B14F-4D97-AF65-F5344CB8AC3E}">
        <p14:creationId xmlns:p14="http://schemas.microsoft.com/office/powerpoint/2010/main" val="415772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latin typeface="Calibri" panose="020F0502020204030204" pitchFamily="34" charset="0"/>
                <a:ea typeface="Calibri" panose="020F0502020204030204" pitchFamily="34" charset="0"/>
                <a:cs typeface="Times New Roman" panose="02020603050405020304" pitchFamily="18" charset="0"/>
              </a:rPr>
              <a:t>1) an incident or incidents that rise to the level of persecution 2) that is on account of the statutorily protect grounds and 3) committed by government or forces the government is either “unable or unwilling” to control. </a:t>
            </a:r>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3</a:t>
            </a:fld>
            <a:endParaRPr lang="en-US" dirty="0"/>
          </a:p>
        </p:txBody>
      </p:sp>
    </p:spTree>
    <p:extLst>
      <p:ext uri="{BB962C8B-B14F-4D97-AF65-F5344CB8AC3E}">
        <p14:creationId xmlns:p14="http://schemas.microsoft.com/office/powerpoint/2010/main" val="214248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F514C-B263-9942-BDA7-D2FAEE141757}" type="slidenum">
              <a:rPr lang="en-US" smtClean="0"/>
              <a:t>4</a:t>
            </a:fld>
            <a:endParaRPr lang="en-US" dirty="0"/>
          </a:p>
        </p:txBody>
      </p:sp>
    </p:spTree>
    <p:extLst>
      <p:ext uri="{BB962C8B-B14F-4D97-AF65-F5344CB8AC3E}">
        <p14:creationId xmlns:p14="http://schemas.microsoft.com/office/powerpoint/2010/main" val="296358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9F514C-B263-9942-BDA7-D2FAEE141757}" type="slidenum">
              <a:rPr lang="en-US" smtClean="0"/>
              <a:t>5</a:t>
            </a:fld>
            <a:endParaRPr lang="en-US" dirty="0"/>
          </a:p>
        </p:txBody>
      </p:sp>
    </p:spTree>
    <p:extLst>
      <p:ext uri="{BB962C8B-B14F-4D97-AF65-F5344CB8AC3E}">
        <p14:creationId xmlns:p14="http://schemas.microsoft.com/office/powerpoint/2010/main" val="21455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300" b="1" dirty="0">
                <a:latin typeface="Calibri" panose="020F0502020204030204" pitchFamily="34" charset="0"/>
                <a:ea typeface="Calibri" panose="020F0502020204030204" pitchFamily="34" charset="0"/>
                <a:cs typeface="Times New Roman" panose="02020603050405020304" pitchFamily="18" charset="0"/>
              </a:rPr>
              <a:t>Definition of asylum: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Based and contingent on someone meeting the definition of a refugee as defined in the INA, 101(a)(42)—definitional space. </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General standard most ppl familiar with—protection for those who are not protect and is unable or unwilling to return or avail themselves of the government…1 of the 5 grounds. </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Then also limited in the INA 208—Asylum Law, withholding in INA 241(b)(3) and refugee INA 101(a)(42) and regulations. </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Elements of Asylum—when thinking if someone is eligible for relief. </a:t>
            </a: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Think about the basic definition of a refugee—is there a harm that rises to the level of persecution. Facing or might face. Applicant cannot obtain protection of their home country or reasons to not do it; persecution in past or future; account on one of the grounds. Applicant not barred. Immigration law asylum is considered discretionary-offered as a benefit—and limited to those that deserve it, merit a discretionary grant of relief. </a:t>
            </a:r>
          </a:p>
          <a:p>
            <a:pPr>
              <a:lnSpc>
                <a:spcPct val="107000"/>
              </a:lnSpc>
              <a:spcAft>
                <a:spcPts val="846"/>
              </a:spcAft>
            </a:pPr>
            <a:r>
              <a:rPr lang="en-US" sz="1300" b="1" dirty="0">
                <a:latin typeface="Calibri" panose="020F0502020204030204" pitchFamily="34" charset="0"/>
                <a:ea typeface="Calibri" panose="020F0502020204030204" pitchFamily="34" charset="0"/>
                <a:cs typeface="Times New Roman" panose="02020603050405020304" pitchFamily="18" charset="0"/>
              </a:rPr>
              <a:t>The law: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300" dirty="0">
                <a:latin typeface="Calibri" panose="020F0502020204030204" pitchFamily="34" charset="0"/>
                <a:ea typeface="Calibri" panose="020F0502020204030204" pitchFamily="34" charset="0"/>
                <a:cs typeface="Times New Roman" panose="02020603050405020304" pitchFamily="18" charset="0"/>
              </a:rPr>
              <a:t>INA + regulations + BIA + Circuit court specific—pay attention to what is happening in the are where you reside. </a:t>
            </a:r>
          </a:p>
          <a:p>
            <a:endParaRPr lang="en-US" dirty="0"/>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6</a:t>
            </a:fld>
            <a:endParaRPr lang="en-US" dirty="0"/>
          </a:p>
        </p:txBody>
      </p:sp>
    </p:spTree>
    <p:extLst>
      <p:ext uri="{BB962C8B-B14F-4D97-AF65-F5344CB8AC3E}">
        <p14:creationId xmlns:p14="http://schemas.microsoft.com/office/powerpoint/2010/main" val="420699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There are several elements to asylum. People who have a well-founded fear of being persecuted in their home country or who have actually been persecuted in the past can qualify for asylum so long as the persecution was based on race, religion, nationality, membership in a particular social group, or political opinion.  There is a lot of case law exploring what constitutes a claim based on these protected ground.  For example, advocates have successfully shown that gender and sexual orientation can be PSGs.  The bottom line is to screen for people who are afraid to go back to their home country because the person may have an asylum claim.  </a:t>
            </a:r>
          </a:p>
          <a:p>
            <a:endParaRPr lang="en-US" b="1" dirty="0">
              <a:latin typeface="Franklin Gothic Book" panose="020B0503020102020204" pitchFamily="34" charset="0"/>
            </a:endParaRPr>
          </a:p>
          <a:p>
            <a:endParaRPr lang="en-US" b="1"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pPr defTabSz="510903">
              <a:defRPr/>
            </a:pPr>
            <a:fld id="{3A2AD7BE-E839-42B4-BB53-24BC76E1DAE6}" type="slidenum">
              <a:rPr lang="en-US">
                <a:solidFill>
                  <a:prstClr val="black"/>
                </a:solidFill>
                <a:latin typeface="Calibri" panose="020F0502020204030204"/>
              </a:rPr>
              <a:pPr defTabSz="510903">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511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dirty="0">
                <a:latin typeface="Calibri" panose="020F0502020204030204" pitchFamily="34" charset="0"/>
                <a:ea typeface="Calibri" panose="020F0502020204030204" pitchFamily="34" charset="0"/>
                <a:cs typeface="Times New Roman" panose="02020603050405020304" pitchFamily="18" charset="0"/>
              </a:rPr>
              <a:t>Neither the INA nor the BIA fully defines persecution, generally case las describes it as “a threat to the life or freedom of, or the infliction of suffering or harm upon those who differ in a way regarded as offensive” </a:t>
            </a: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this general definition encompasses many forms of harm beyond physical harm, such as the deliberate imposition of severe economic disadvantage or the deprivation of liberty, food, housing, employment, or other essentials of life.</a:t>
            </a: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BUT the concept of persecution is an extreme one that does not include every sort of treatment our society regards as offensive, appalling, or reprehensible.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Cumulative effect—various elements if taken together produce an effect on the mind of the applicant that can reasonably justify a claim of well-founded fear of persecution on “cumulative grounds”</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Applicant’s subjective opinions and feelings must be considered--subjective character of the asylum applicant. “Due to variations in the psychological make-up of individuals and in the circumstances of each case, interpretations of what amounts to persecution are bound to vary—particular mistreatment will constitute persecution with regard to one applicant but not another. </a:t>
            </a:r>
          </a:p>
          <a:p>
            <a:pPr marL="785372" lvl="1" indent="-302066">
              <a:lnSpc>
                <a:spcPct val="107000"/>
              </a:lnSpc>
              <a:spcAft>
                <a:spcPts val="846"/>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Persecutor need not intend to harm the applicant: persecution can occur even where the persecutor intends to help the applicant or is adhering to tradition—malignant intent is not required—can count whether they are “inflicting suffering to get information for own sadistic pleasure or “cure” the victim or to save soul is irrelevant. </a:t>
            </a:r>
          </a:p>
          <a:p>
            <a:pPr marL="483306" lvl="1">
              <a:lnSpc>
                <a:spcPct val="107000"/>
              </a:lnSpc>
              <a:spcAft>
                <a:spcPts val="84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dirty="0">
                <a:latin typeface="Calibri" panose="020F0502020204030204" pitchFamily="34" charset="0"/>
                <a:ea typeface="Calibri" panose="020F0502020204030204" pitchFamily="34" charset="0"/>
                <a:cs typeface="Times New Roman" panose="02020603050405020304" pitchFamily="18" charset="0"/>
              </a:rPr>
              <a:t>Past Persecution: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Applicant can show past persecution on account of one of the protected grounds, it is presumed that the applicant has fear of persecution in the future. With this presumption, the burden of proof then shifts to the government to show that the applicant no longer has a well founded fear of persecution.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In order for presumption to shift—the persecution the applicant is presumed to fear in the future must be on account of the same ground as the persecution experienced in the past. </a:t>
            </a: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Two ways the government can overcome: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1) proving there has been a fundamental change in circumstances such that the applicant no longer has well founded fear or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2) by showing that the applicant could avoid future persecution by relocating to another part of the applicant’s country. Government must show that under all the circumstances, it would be reasonable to expect the applicant to do so. </a:t>
            </a:r>
          </a:p>
          <a:p>
            <a:pPr marL="785372" lvl="1" indent="-302066">
              <a:lnSpc>
                <a:spcPct val="107000"/>
              </a:lnSpc>
              <a:spcAft>
                <a:spcPts val="846"/>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Unless the government can meet this burden, an applicant showing past persecution qualifies for asylum. However, an applicant should always provide evidence to support their fear of future persecution because asylum is a discretionary benefit, and the likelihood of future persecution remains a relevant factor for consideration by the adjudicator in the exercise of discretion.</a:t>
            </a:r>
          </a:p>
          <a:p>
            <a:pPr>
              <a:lnSpc>
                <a:spcPct val="107000"/>
              </a:lnSpc>
              <a:spcAft>
                <a:spcPts val="846"/>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b="1" dirty="0">
                <a:latin typeface="Calibri" panose="020F0502020204030204" pitchFamily="34" charset="0"/>
                <a:ea typeface="Calibri" panose="020F0502020204030204" pitchFamily="34" charset="0"/>
                <a:cs typeface="Times New Roman" panose="02020603050405020304" pitchFamily="18" charset="0"/>
              </a:rPr>
              <a:t>Future persecution: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Reasonable possibility that they will suffer such persecution in the future—it requires evidence not only of the </a:t>
            </a:r>
            <a:r>
              <a:rPr lang="en-US" b="1" dirty="0">
                <a:latin typeface="Calibri" panose="020F0502020204030204" pitchFamily="34" charset="0"/>
                <a:ea typeface="Calibri" panose="020F0502020204030204" pitchFamily="34" charset="0"/>
                <a:cs typeface="Times New Roman" panose="02020603050405020304" pitchFamily="18" charset="0"/>
              </a:rPr>
              <a:t>objective nature</a:t>
            </a:r>
            <a:r>
              <a:rPr lang="en-US" dirty="0">
                <a:latin typeface="Calibri" panose="020F0502020204030204" pitchFamily="34" charset="0"/>
                <a:ea typeface="Calibri" panose="020F0502020204030204" pitchFamily="34" charset="0"/>
                <a:cs typeface="Times New Roman" panose="02020603050405020304" pitchFamily="18" charset="0"/>
              </a:rPr>
              <a:t> of the circumstances that lead to a person’s fear of persecution, but also the </a:t>
            </a:r>
            <a:r>
              <a:rPr lang="en-US" b="1" dirty="0">
                <a:latin typeface="Calibri" panose="020F0502020204030204" pitchFamily="34" charset="0"/>
                <a:ea typeface="Calibri" panose="020F0502020204030204" pitchFamily="34" charset="0"/>
                <a:cs typeface="Times New Roman" panose="02020603050405020304" pitchFamily="18" charset="0"/>
              </a:rPr>
              <a:t>subjective feeling</a:t>
            </a:r>
            <a:r>
              <a:rPr lang="en-US" dirty="0">
                <a:latin typeface="Calibri" panose="020F0502020204030204" pitchFamily="34" charset="0"/>
                <a:ea typeface="Calibri" panose="020F0502020204030204" pitchFamily="34" charset="0"/>
                <a:cs typeface="Times New Roman" panose="02020603050405020304" pitchFamily="18" charset="0"/>
              </a:rPr>
              <a:t> and mental state of the applicant.</a:t>
            </a:r>
          </a:p>
          <a:p>
            <a:pPr marL="483306" lvl="1">
              <a:lnSpc>
                <a:spcPct val="107000"/>
              </a:lnSpc>
              <a:spcAft>
                <a:spcPts val="846"/>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8</a:t>
            </a:fld>
            <a:endParaRPr lang="en-US" dirty="0"/>
          </a:p>
        </p:txBody>
      </p:sp>
    </p:spTree>
    <p:extLst>
      <p:ext uri="{BB962C8B-B14F-4D97-AF65-F5344CB8AC3E}">
        <p14:creationId xmlns:p14="http://schemas.microsoft.com/office/powerpoint/2010/main" val="59342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b="1" dirty="0">
                <a:latin typeface="Calibri" panose="020F0502020204030204" pitchFamily="34" charset="0"/>
                <a:ea typeface="Calibri" panose="020F0502020204030204" pitchFamily="34" charset="0"/>
                <a:cs typeface="Times New Roman" panose="02020603050405020304" pitchFamily="18" charset="0"/>
              </a:rPr>
              <a:t>Government and nongovernmental forces: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dirty="0">
                <a:latin typeface="Calibri" panose="020F0502020204030204" pitchFamily="34" charset="0"/>
                <a:ea typeface="Calibri" panose="020F0502020204030204" pitchFamily="34" charset="0"/>
                <a:cs typeface="Times New Roman" panose="02020603050405020304" pitchFamily="18" charset="0"/>
              </a:rPr>
              <a:t>To establish past persecution (or future persecution), an applicant must show 1) an incident or incidents that rise to the level of persecution 2) that is on account of the statutorily protect grounds and 3) committed by government or forces the government is either “unable or unwilling” to control. </a:t>
            </a:r>
          </a:p>
          <a:p>
            <a:pPr marL="362480" indent="-36248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source of the persecution must be the government (state actor) or a private person or group that the government is unable or unwilling to control (non state actor) and the asylum seeker must demonstrate that they are unable or unwilling to seek protection of their country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State actor: member of the government or a part of the government supported organization. When the government is responsible for persecution, no inquiry into whether a petitioner reported the persecution to policy is necessary </a:t>
            </a:r>
          </a:p>
          <a:p>
            <a:pPr marL="785372" lvl="1" indent="-302066">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Non state actors all private individuals and groups. Applicants need to show that the government is unable or unwilling to control the group. This can be shown by 1) that the government does not take action to protect the applicant or 2) that the government, despite its efforts, is unable to protect the applicant. </a:t>
            </a:r>
          </a:p>
          <a:p>
            <a:pPr marL="1208265" lvl="2" indent="-241653">
              <a:lnSpc>
                <a:spcPct val="107000"/>
              </a:lnSpc>
              <a:spcAft>
                <a:spcPts val="846"/>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Courts consider whether the government failed to solve other similar crimes or provide protection when asked. </a:t>
            </a:r>
          </a:p>
          <a:p>
            <a:endParaRPr lang="en-US" dirty="0"/>
          </a:p>
        </p:txBody>
      </p:sp>
      <p:sp>
        <p:nvSpPr>
          <p:cNvPr id="4" name="Slide Number Placeholder 3"/>
          <p:cNvSpPr>
            <a:spLocks noGrp="1"/>
          </p:cNvSpPr>
          <p:nvPr>
            <p:ph type="sldNum" sz="quarter" idx="5"/>
          </p:nvPr>
        </p:nvSpPr>
        <p:spPr/>
        <p:txBody>
          <a:bodyPr/>
          <a:lstStyle/>
          <a:p>
            <a:fld id="{D1D57178-944F-DA45-9A5A-BAED04D35E05}" type="slidenum">
              <a:rPr lang="en-US" smtClean="0"/>
              <a:t>11</a:t>
            </a:fld>
            <a:endParaRPr lang="en-US" dirty="0"/>
          </a:p>
        </p:txBody>
      </p:sp>
    </p:spTree>
    <p:extLst>
      <p:ext uri="{BB962C8B-B14F-4D97-AF65-F5344CB8AC3E}">
        <p14:creationId xmlns:p14="http://schemas.microsoft.com/office/powerpoint/2010/main" val="694726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CAD15C6-3907-92DC-5DC2-F86BDD5249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0B496473-384E-9494-C381-6EE8007EA949}"/>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
        <p:nvSpPr>
          <p:cNvPr id="7" name="Title 3">
            <a:extLst>
              <a:ext uri="{FF2B5EF4-FFF2-40B4-BE49-F238E27FC236}">
                <a16:creationId xmlns:a16="http://schemas.microsoft.com/office/drawing/2014/main" id="{C66280DF-9397-CADA-BFF1-30CB373C29C7}"/>
              </a:ext>
            </a:extLst>
          </p:cNvPr>
          <p:cNvSpPr>
            <a:spLocks noGrp="1"/>
          </p:cNvSpPr>
          <p:nvPr>
            <p:ph type="ctrTitle" hasCustomPrompt="1"/>
          </p:nvPr>
        </p:nvSpPr>
        <p:spPr>
          <a:xfrm>
            <a:off x="729842" y="768927"/>
            <a:ext cx="7340367" cy="2660073"/>
          </a:xfrm>
        </p:spPr>
        <p:txBody>
          <a:bodyPr anchor="ctr">
            <a:noAutofit/>
          </a:bodyPr>
          <a:lstStyle>
            <a:lvl1pPr>
              <a:defRPr sz="6600"/>
            </a:lvl1pPr>
          </a:lstStyle>
          <a:p>
            <a:pPr algn="l"/>
            <a:r>
              <a:rPr lang="en-US" b="1" dirty="0">
                <a:latin typeface="Franklin Gothic Demi Cond" panose="020B0603020102020204" pitchFamily="34" charset="0"/>
              </a:rPr>
              <a:t>Title</a:t>
            </a:r>
          </a:p>
        </p:txBody>
      </p:sp>
    </p:spTree>
    <p:extLst>
      <p:ext uri="{BB962C8B-B14F-4D97-AF65-F5344CB8AC3E}">
        <p14:creationId xmlns:p14="http://schemas.microsoft.com/office/powerpoint/2010/main" val="231985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DF4064-BD40-CCC9-1075-298855F76941}"/>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59892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E1CF-31A2-264E-B4E6-672D46845B59}"/>
              </a:ext>
            </a:extLst>
          </p:cNvPr>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8345726-9797-ABD6-40E3-04F556A93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A12915-CAC5-6A0E-2230-8DDA48776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16D548B-E5A8-BE10-A6C0-C778EDD477B8}"/>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4162715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9F6F-C108-04F6-6D16-2FD6B96E7501}"/>
              </a:ext>
            </a:extLst>
          </p:cNvPr>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4197F-5634-9BEE-AC34-3B7A365E6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6F55E5-D70B-F25C-28F0-2FDD7F1EA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4E93D8F-2764-B192-A4E0-58368C2FDF71}"/>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286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A997-6566-4ABF-6B76-1DF4C3D452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57623-75C6-C237-B019-F8502D90B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45CE688-0185-0610-2C14-B70A12299DA8}"/>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403727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2818C-4B88-F07F-D6AE-E2B2A16D9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BB7DBF-052A-7701-2068-F484AD3AC6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91983B9-4AC1-CA22-A935-D41927B9F959}"/>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42766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C9A2-FC21-2244-A899-2D7EF8C0D49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Section Header</a:t>
            </a:r>
          </a:p>
        </p:txBody>
      </p:sp>
      <p:sp>
        <p:nvSpPr>
          <p:cNvPr id="6" name="Slide Number Placeholder 5">
            <a:extLst>
              <a:ext uri="{FF2B5EF4-FFF2-40B4-BE49-F238E27FC236}">
                <a16:creationId xmlns:a16="http://schemas.microsoft.com/office/drawing/2014/main" id="{30450D84-18AD-9645-ABA3-88F79EDC4B93}"/>
              </a:ext>
            </a:extLst>
          </p:cNvPr>
          <p:cNvSpPr>
            <a:spLocks noGrp="1"/>
          </p:cNvSpPr>
          <p:nvPr>
            <p:ph type="sldNum" sz="quarter" idx="12"/>
          </p:nvPr>
        </p:nvSpPr>
        <p:spPr>
          <a:xfrm>
            <a:off x="11525956" y="6089650"/>
            <a:ext cx="666044" cy="365125"/>
          </a:xfrm>
          <a:prstGeom prst="rect">
            <a:avLst/>
          </a:prstGeom>
        </p:spPr>
        <p:txBody>
          <a:bodyPr/>
          <a:lstStyle/>
          <a:p>
            <a:fld id="{04C12A0C-5EE6-3A4F-905D-4AB168E83148}" type="slidenum">
              <a:rPr lang="en-US" smtClean="0"/>
              <a:t>‹#›</a:t>
            </a:fld>
            <a:endParaRPr lang="en-US" dirty="0"/>
          </a:p>
        </p:txBody>
      </p:sp>
      <p:sp>
        <p:nvSpPr>
          <p:cNvPr id="8" name="Text Placeholder 7">
            <a:extLst>
              <a:ext uri="{FF2B5EF4-FFF2-40B4-BE49-F238E27FC236}">
                <a16:creationId xmlns:a16="http://schemas.microsoft.com/office/drawing/2014/main" id="{7FEF9A53-C51F-4DE4-AD70-23AAFB97D4BC}"/>
              </a:ext>
            </a:extLst>
          </p:cNvPr>
          <p:cNvSpPr>
            <a:spLocks noGrp="1"/>
          </p:cNvSpPr>
          <p:nvPr>
            <p:ph type="body" sz="quarter" idx="13"/>
          </p:nvPr>
        </p:nvSpPr>
        <p:spPr>
          <a:xfrm>
            <a:off x="831850" y="4646613"/>
            <a:ext cx="10515600" cy="1201737"/>
          </a:xfrm>
        </p:spPr>
        <p:txBody>
          <a:bodyPr>
            <a:normAutofit/>
          </a:bodyPr>
          <a:lstStyle>
            <a:lvl1pPr>
              <a:buNone/>
              <a:defRPr sz="2800">
                <a:solidFill>
                  <a:schemeClr val="tx1"/>
                </a:solidFill>
              </a:defRPr>
            </a:lvl1pPr>
          </a:lstStyle>
          <a:p>
            <a:pPr lvl="0"/>
            <a:endParaRPr lang="en-US" dirty="0"/>
          </a:p>
        </p:txBody>
      </p:sp>
    </p:spTree>
    <p:extLst>
      <p:ext uri="{BB962C8B-B14F-4D97-AF65-F5344CB8AC3E}">
        <p14:creationId xmlns:p14="http://schemas.microsoft.com/office/powerpoint/2010/main" val="28842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104B1485-DCB3-1F72-CB37-0F0600F187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9F6F-C108-04F6-6D16-2FD6B96E7501}"/>
              </a:ext>
            </a:extLst>
          </p:cNvPr>
          <p:cNvSpPr>
            <a:spLocks noGrp="1"/>
          </p:cNvSpPr>
          <p:nvPr>
            <p:ph type="title"/>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4197F-5634-9BEE-AC34-3B7A365E6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6F55E5-D70B-F25C-28F0-2FDD7F1EA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4E93D8F-2764-B192-A4E0-58368C2FDF71}"/>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48875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2BEC-2D28-470B-8934-AC1BF3E9157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864626D-39DC-EAF0-1BF1-DA6FBF2CD9E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52D1FA1-280F-A667-3CC2-46E2EF187F93}"/>
              </a:ext>
            </a:extLst>
          </p:cNvPr>
          <p:cNvSpPr>
            <a:spLocks noGrp="1"/>
          </p:cNvSpPr>
          <p:nvPr>
            <p:ph type="sldNum" sz="quarter" idx="12"/>
          </p:nvPr>
        </p:nvSpPr>
        <p:spPr/>
        <p:txBody>
          <a:bodyPr/>
          <a:lstStyle>
            <a:lvl1pPr algn="ctr">
              <a:defRPr>
                <a:solidFill>
                  <a:schemeClr val="tx1"/>
                </a:solidFill>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7495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CE8D-FCCD-61FB-F59A-2813A25EF86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E07C85-AD53-5E13-20B5-D0E64F5137A3}"/>
              </a:ext>
            </a:extLst>
          </p:cNvPr>
          <p:cNvSpPr>
            <a:spLocks noGrp="1"/>
          </p:cNvSpPr>
          <p:nvPr>
            <p:ph sz="half" idx="1"/>
          </p:nvPr>
        </p:nvSpPr>
        <p:spPr>
          <a:xfrm>
            <a:off x="838200" y="1392382"/>
            <a:ext cx="5181600" cy="47845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5052EEB-855F-265A-05D3-54D08BAF1DAF}"/>
              </a:ext>
            </a:extLst>
          </p:cNvPr>
          <p:cNvSpPr>
            <a:spLocks noGrp="1"/>
          </p:cNvSpPr>
          <p:nvPr>
            <p:ph sz="half" idx="2"/>
          </p:nvPr>
        </p:nvSpPr>
        <p:spPr>
          <a:xfrm>
            <a:off x="6172200" y="1392382"/>
            <a:ext cx="5181600" cy="47845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1432669-6628-D484-B8EA-840A08CA35F0}"/>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145856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7BF26DE8-1DCB-2A1F-830A-405C7FCAB1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7CD9EE-1892-D23B-4A58-2E954FAEB26B}"/>
              </a:ext>
            </a:extLst>
          </p:cNvPr>
          <p:cNvSpPr>
            <a:spLocks noGrp="1"/>
          </p:cNvSpPr>
          <p:nvPr>
            <p:ph type="title"/>
          </p:nvPr>
        </p:nvSpPr>
        <p:spPr>
          <a:xfrm>
            <a:off x="508000" y="137968"/>
            <a:ext cx="5053556" cy="1067377"/>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31E1FF6-368C-BA27-4C06-3E961BA8E965}"/>
              </a:ext>
            </a:extLst>
          </p:cNvPr>
          <p:cNvSpPr>
            <a:spLocks noGrp="1"/>
          </p:cNvSpPr>
          <p:nvPr>
            <p:ph type="sldNum" sz="quarter" idx="10"/>
          </p:nvPr>
        </p:nvSpPr>
        <p:spPr/>
        <p:txBody>
          <a:bodyPr/>
          <a:lstStyle/>
          <a:p>
            <a:fld id="{AFEA15CC-22E2-C14D-9AE0-E07CB427B81A}" type="slidenum">
              <a:rPr lang="en-US" smtClean="0"/>
              <a:pPr/>
              <a:t>‹#›</a:t>
            </a:fld>
            <a:endParaRPr lang="en-US" dirty="0"/>
          </a:p>
        </p:txBody>
      </p:sp>
      <p:sp>
        <p:nvSpPr>
          <p:cNvPr id="7" name="Content Placeholder 9">
            <a:extLst>
              <a:ext uri="{FF2B5EF4-FFF2-40B4-BE49-F238E27FC236}">
                <a16:creationId xmlns:a16="http://schemas.microsoft.com/office/drawing/2014/main" id="{9E967DEC-8AE5-62D7-57D4-6D51F7D13968}"/>
              </a:ext>
            </a:extLst>
          </p:cNvPr>
          <p:cNvSpPr>
            <a:spLocks noGrp="1"/>
          </p:cNvSpPr>
          <p:nvPr>
            <p:ph sz="quarter" idx="11"/>
          </p:nvPr>
        </p:nvSpPr>
        <p:spPr>
          <a:xfrm>
            <a:off x="508000" y="1343314"/>
            <a:ext cx="5053556" cy="4706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9">
            <a:extLst>
              <a:ext uri="{FF2B5EF4-FFF2-40B4-BE49-F238E27FC236}">
                <a16:creationId xmlns:a16="http://schemas.microsoft.com/office/drawing/2014/main" id="{3EA367D6-23CF-7EFB-FD93-8B817A6D3BBE}"/>
              </a:ext>
            </a:extLst>
          </p:cNvPr>
          <p:cNvSpPr>
            <a:spLocks noGrp="1"/>
          </p:cNvSpPr>
          <p:nvPr>
            <p:ph sz="quarter" idx="12"/>
          </p:nvPr>
        </p:nvSpPr>
        <p:spPr>
          <a:xfrm>
            <a:off x="6622475" y="1343314"/>
            <a:ext cx="5060950" cy="47067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9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B6E936AC-E5F5-946D-1E11-495FB8F125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F72BEC-2D28-470B-8934-AC1BF3E91574}"/>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864626D-39DC-EAF0-1BF1-DA6FBF2CD9E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52D1FA1-280F-A667-3CC2-46E2EF187F93}"/>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115433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2AB3-B6B5-C062-7ECB-5C51A4E922E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5EBCB1D-B506-C3C3-9C36-9B567739F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61E1B7B-9858-10CE-DB54-89FF1984A32A}"/>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309515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E913-440C-A95C-C4A3-F7AA51C46C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6326B-3C4A-7F90-1686-724AC6AB4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89E8C-5AE4-1384-50A3-0F15F39E638C}"/>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F0F0B2-8070-2151-537A-3F96E5DA3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77722-D07B-017C-11FC-7778122FF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9D66504-E8EF-881F-0409-FE16266BAFA3}"/>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294793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3A8E-5EA8-474A-B81A-EEBE2B7B134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1CF7B70-7E8E-0F01-DDD7-1236FEA7D69B}"/>
              </a:ext>
            </a:extLst>
          </p:cNvPr>
          <p:cNvSpPr>
            <a:spLocks noGrp="1"/>
          </p:cNvSpPr>
          <p:nvPr>
            <p:ph type="sldNum" sz="quarter" idx="12"/>
          </p:nvPr>
        </p:nvSpPr>
        <p:spPr/>
        <p:txBody>
          <a:bodyPr/>
          <a:lstStyle>
            <a:lvl1pPr algn="ctr">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127718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able&#10;&#10;Description automatically generated with medium confidence">
            <a:extLst>
              <a:ext uri="{FF2B5EF4-FFF2-40B4-BE49-F238E27FC236}">
                <a16:creationId xmlns:a16="http://schemas.microsoft.com/office/drawing/2014/main" id="{1FE5A9E9-7363-96FE-4235-1146DBA4AC3A}"/>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AEA6671-68DA-0CBB-D2F2-2F17B3BB56CA}"/>
              </a:ext>
            </a:extLst>
          </p:cNvPr>
          <p:cNvSpPr>
            <a:spLocks noGrp="1"/>
          </p:cNvSpPr>
          <p:nvPr>
            <p:ph type="title"/>
          </p:nvPr>
        </p:nvSpPr>
        <p:spPr>
          <a:xfrm>
            <a:off x="838200" y="137968"/>
            <a:ext cx="10515600" cy="10673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B5BBF7-7054-BA9C-3B3D-520C90AF4559}"/>
              </a:ext>
            </a:extLst>
          </p:cNvPr>
          <p:cNvSpPr>
            <a:spLocks noGrp="1"/>
          </p:cNvSpPr>
          <p:nvPr>
            <p:ph type="body" idx="1"/>
          </p:nvPr>
        </p:nvSpPr>
        <p:spPr>
          <a:xfrm>
            <a:off x="838200" y="1343313"/>
            <a:ext cx="10515600" cy="4833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D65F515-7C90-EC09-39B1-7773BD409B5F}"/>
              </a:ext>
            </a:extLst>
          </p:cNvPr>
          <p:cNvSpPr>
            <a:spLocks noGrp="1"/>
          </p:cNvSpPr>
          <p:nvPr>
            <p:ph type="sldNum" sz="quarter" idx="4"/>
          </p:nvPr>
        </p:nvSpPr>
        <p:spPr>
          <a:xfrm>
            <a:off x="11242964" y="6152356"/>
            <a:ext cx="432954" cy="365125"/>
          </a:xfrm>
          <a:prstGeom prst="rect">
            <a:avLst/>
          </a:prstGeom>
        </p:spPr>
        <p:txBody>
          <a:bodyPr vert="horz" lIns="91440" tIns="45720" rIns="91440" bIns="45720" rtlCol="0" anchor="ctr"/>
          <a:lstStyle>
            <a:lvl1pPr algn="ctr">
              <a:defRPr sz="1400">
                <a:solidFill>
                  <a:schemeClr val="tx1"/>
                </a:solidFill>
                <a:latin typeface="Franklin Gothic Medium" panose="020B0603020102020204" pitchFamily="34" charset="0"/>
              </a:defRPr>
            </a:lvl1pPr>
          </a:lstStyle>
          <a:p>
            <a:fld id="{AFEA15CC-22E2-C14D-9AE0-E07CB427B81A}" type="slidenum">
              <a:rPr lang="en-US" smtClean="0"/>
              <a:pPr/>
              <a:t>‹#›</a:t>
            </a:fld>
            <a:endParaRPr lang="en-US" dirty="0"/>
          </a:p>
        </p:txBody>
      </p:sp>
    </p:spTree>
    <p:extLst>
      <p:ext uri="{BB962C8B-B14F-4D97-AF65-F5344CB8AC3E}">
        <p14:creationId xmlns:p14="http://schemas.microsoft.com/office/powerpoint/2010/main" val="287666164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50" r:id="rId3"/>
    <p:sldLayoutId id="2147483652" r:id="rId4"/>
    <p:sldLayoutId id="2147483665" r:id="rId5"/>
    <p:sldLayoutId id="2147483661" r:id="rId6"/>
    <p:sldLayoutId id="2147483651" r:id="rId7"/>
    <p:sldLayoutId id="2147483653" r:id="rId8"/>
    <p:sldLayoutId id="2147483654" r:id="rId9"/>
    <p:sldLayoutId id="2147483655" r:id="rId10"/>
    <p:sldLayoutId id="2147483656" r:id="rId11"/>
    <p:sldLayoutId id="2147483657" r:id="rId12"/>
    <p:sldLayoutId id="2147483658" r:id="rId13"/>
    <p:sldLayoutId id="2147483659" r:id="rId14"/>
    <p:sldLayoutId id="2147483666" r:id="rId15"/>
  </p:sldLayoutIdLst>
  <p:hf hdr="0" dt="0"/>
  <p:txStyles>
    <p:titleStyle>
      <a:lvl1pPr algn="l" defTabSz="914400" rtl="0" eaLnBrk="1" latinLnBrk="0" hangingPunct="1">
        <a:lnSpc>
          <a:spcPct val="90000"/>
        </a:lnSpc>
        <a:spcBef>
          <a:spcPct val="0"/>
        </a:spcBef>
        <a:buNone/>
        <a:defRPr sz="4400" b="1" kern="1200">
          <a:solidFill>
            <a:schemeClr val="tx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7AE_E12F22DE.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AEADB3-6F20-2EB5-D3E5-D1BE2D0803F2}"/>
              </a:ext>
            </a:extLst>
          </p:cNvPr>
          <p:cNvSpPr>
            <a:spLocks noGrp="1"/>
          </p:cNvSpPr>
          <p:nvPr>
            <p:ph type="sldNum" sz="quarter" idx="12"/>
          </p:nvPr>
        </p:nvSpPr>
        <p:spPr/>
        <p:txBody>
          <a:bodyPr/>
          <a:lstStyle/>
          <a:p>
            <a:fld id="{AFEA15CC-22E2-C14D-9AE0-E07CB427B81A}" type="slidenum">
              <a:rPr lang="en-US" smtClean="0"/>
              <a:t>1</a:t>
            </a:fld>
            <a:endParaRPr lang="en-US" dirty="0"/>
          </a:p>
        </p:txBody>
      </p:sp>
      <p:sp>
        <p:nvSpPr>
          <p:cNvPr id="6" name="Text Placeholder 3">
            <a:extLst>
              <a:ext uri="{FF2B5EF4-FFF2-40B4-BE49-F238E27FC236}">
                <a16:creationId xmlns:a16="http://schemas.microsoft.com/office/drawing/2014/main" id="{EE526B95-57C8-399E-8423-C524C68869DE}"/>
              </a:ext>
            </a:extLst>
          </p:cNvPr>
          <p:cNvSpPr txBox="1">
            <a:spLocks/>
          </p:cNvSpPr>
          <p:nvPr/>
        </p:nvSpPr>
        <p:spPr>
          <a:xfrm>
            <a:off x="676100" y="627063"/>
            <a:ext cx="10365811" cy="2425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5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Asylum Eligibility and Recent Policy Changes</a:t>
            </a:r>
          </a:p>
        </p:txBody>
      </p:sp>
      <p:sp>
        <p:nvSpPr>
          <p:cNvPr id="7" name="Text Placeholder 4">
            <a:extLst>
              <a:ext uri="{FF2B5EF4-FFF2-40B4-BE49-F238E27FC236}">
                <a16:creationId xmlns:a16="http://schemas.microsoft.com/office/drawing/2014/main" id="{D77C09DD-B9C5-D716-0C0B-A8715365E553}"/>
              </a:ext>
            </a:extLst>
          </p:cNvPr>
          <p:cNvSpPr txBox="1">
            <a:spLocks/>
          </p:cNvSpPr>
          <p:nvPr/>
        </p:nvSpPr>
        <p:spPr>
          <a:xfrm>
            <a:off x="676275" y="3136900"/>
            <a:ext cx="4545013" cy="542925"/>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Jan. 18, 2024</a:t>
            </a:r>
          </a:p>
        </p:txBody>
      </p:sp>
    </p:spTree>
    <p:extLst>
      <p:ext uri="{BB962C8B-B14F-4D97-AF65-F5344CB8AC3E}">
        <p14:creationId xmlns:p14="http://schemas.microsoft.com/office/powerpoint/2010/main" val="217254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DCAC-1C6D-CCC7-C862-A3C2F408BEE7}"/>
              </a:ext>
            </a:extLst>
          </p:cNvPr>
          <p:cNvSpPr>
            <a:spLocks noGrp="1"/>
          </p:cNvSpPr>
          <p:nvPr>
            <p:ph type="title"/>
          </p:nvPr>
        </p:nvSpPr>
        <p:spPr>
          <a:xfrm>
            <a:off x="838200" y="340519"/>
            <a:ext cx="10515600" cy="864826"/>
          </a:xfrm>
        </p:spPr>
        <p:txBody>
          <a:bodyPr/>
          <a:lstStyle/>
          <a:p>
            <a:r>
              <a:rPr lang="en-US" dirty="0"/>
              <a:t>Example</a:t>
            </a:r>
          </a:p>
        </p:txBody>
      </p:sp>
      <p:sp>
        <p:nvSpPr>
          <p:cNvPr id="3" name="Content Placeholder 2">
            <a:extLst>
              <a:ext uri="{FF2B5EF4-FFF2-40B4-BE49-F238E27FC236}">
                <a16:creationId xmlns:a16="http://schemas.microsoft.com/office/drawing/2014/main" id="{A560A521-0F33-543B-CBDE-31D91ADC7F95}"/>
              </a:ext>
            </a:extLst>
          </p:cNvPr>
          <p:cNvSpPr>
            <a:spLocks noGrp="1"/>
          </p:cNvSpPr>
          <p:nvPr>
            <p:ph idx="1"/>
          </p:nvPr>
        </p:nvSpPr>
        <p:spPr>
          <a:xfrm>
            <a:off x="838200" y="1339177"/>
            <a:ext cx="10515600" cy="4783768"/>
          </a:xfrm>
        </p:spPr>
        <p:txBody>
          <a:bodyPr>
            <a:normAutofit/>
          </a:bodyPr>
          <a:lstStyle/>
          <a:p>
            <a:pPr marL="0" indent="0">
              <a:lnSpc>
                <a:spcPct val="100000"/>
              </a:lnSpc>
              <a:spcAft>
                <a:spcPts val="2400"/>
              </a:spcAft>
              <a:buNone/>
            </a:pPr>
            <a:r>
              <a:rPr lang="en-US" sz="3000" dirty="0"/>
              <a:t>Paul came to the United States with his wife, Pierrette. The couple left their home country after Paul was detained by local officials and beaten on several occasions over a two-year period. After Paul’s first arrest, the officials had Pierrette fired from her teaching job at a public school, and she had to take a job at a local daycare that paid significantly less money.</a:t>
            </a:r>
            <a:endParaRPr lang="en-US" dirty="0"/>
          </a:p>
          <a:p>
            <a:r>
              <a:rPr lang="en-US" sz="3000" i="1" dirty="0">
                <a:solidFill>
                  <a:schemeClr val="accent1"/>
                </a:solidFill>
              </a:rPr>
              <a:t>Has Paul suffered past persecution?</a:t>
            </a:r>
          </a:p>
          <a:p>
            <a:r>
              <a:rPr lang="en-US" sz="3000" i="1" dirty="0">
                <a:solidFill>
                  <a:schemeClr val="accent1"/>
                </a:solidFill>
              </a:rPr>
              <a:t>Has Pierrette suffered past persecution?</a:t>
            </a:r>
          </a:p>
        </p:txBody>
      </p:sp>
      <p:sp>
        <p:nvSpPr>
          <p:cNvPr id="4" name="Slide Number Placeholder 3">
            <a:extLst>
              <a:ext uri="{FF2B5EF4-FFF2-40B4-BE49-F238E27FC236}">
                <a16:creationId xmlns:a16="http://schemas.microsoft.com/office/drawing/2014/main" id="{223D997A-48CB-FDA4-4A4D-B6813974362D}"/>
              </a:ext>
            </a:extLst>
          </p:cNvPr>
          <p:cNvSpPr>
            <a:spLocks noGrp="1"/>
          </p:cNvSpPr>
          <p:nvPr>
            <p:ph type="sldNum" sz="quarter" idx="12"/>
          </p:nvPr>
        </p:nvSpPr>
        <p:spPr/>
        <p:txBody>
          <a:bodyPr/>
          <a:lstStyle/>
          <a:p>
            <a:fld id="{04C12A0C-5EE6-3A4F-905D-4AB168E83148}" type="slidenum">
              <a:rPr lang="en-US" smtClean="0"/>
              <a:t>10</a:t>
            </a:fld>
            <a:endParaRPr lang="en-US" dirty="0"/>
          </a:p>
        </p:txBody>
      </p:sp>
    </p:spTree>
    <p:extLst>
      <p:ext uri="{BB962C8B-B14F-4D97-AF65-F5344CB8AC3E}">
        <p14:creationId xmlns:p14="http://schemas.microsoft.com/office/powerpoint/2010/main" val="398757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4800"/>
            <a:ext cx="7124288" cy="914400"/>
          </a:xfrm>
        </p:spPr>
        <p:txBody>
          <a:bodyPr/>
          <a:lstStyle/>
          <a:p>
            <a:r>
              <a:rPr lang="en-US" dirty="0"/>
              <a:t>State vs. Non-State Actors</a:t>
            </a:r>
          </a:p>
        </p:txBody>
      </p:sp>
      <p:sp>
        <p:nvSpPr>
          <p:cNvPr id="3" name="Content Placeholder 2"/>
          <p:cNvSpPr>
            <a:spLocks noGrp="1"/>
          </p:cNvSpPr>
          <p:nvPr>
            <p:ph idx="1"/>
          </p:nvPr>
        </p:nvSpPr>
        <p:spPr>
          <a:xfrm>
            <a:off x="845820" y="1219200"/>
            <a:ext cx="10504170" cy="4758690"/>
          </a:xfrm>
        </p:spPr>
        <p:txBody>
          <a:bodyPr>
            <a:normAutofit/>
          </a:bodyPr>
          <a:lstStyle/>
          <a:p>
            <a:pPr marL="0" indent="0">
              <a:spcAft>
                <a:spcPts val="1200"/>
              </a:spcAft>
              <a:buNone/>
            </a:pPr>
            <a:r>
              <a:rPr lang="en-US" sz="3300" dirty="0">
                <a:solidFill>
                  <a:schemeClr val="tx2">
                    <a:lumMod val="75000"/>
                  </a:schemeClr>
                </a:solidFill>
              </a:rPr>
              <a:t>Persecutor can be:</a:t>
            </a:r>
          </a:p>
          <a:p>
            <a:pPr marL="971550" lvl="1" indent="-514350">
              <a:spcAft>
                <a:spcPts val="600"/>
              </a:spcAft>
              <a:buFont typeface="+mj-lt"/>
              <a:buAutoNum type="alphaUcPeriod"/>
            </a:pPr>
            <a:r>
              <a:rPr lang="en-US" sz="3000" dirty="0">
                <a:solidFill>
                  <a:schemeClr val="accent1">
                    <a:lumMod val="75000"/>
                  </a:schemeClr>
                </a:solidFill>
              </a:rPr>
              <a:t>The government </a:t>
            </a:r>
          </a:p>
          <a:p>
            <a:pPr marL="1889125" indent="-579438">
              <a:lnSpc>
                <a:spcPct val="85000"/>
              </a:lnSpc>
              <a:spcAft>
                <a:spcPts val="1800"/>
              </a:spcAft>
              <a:buFont typeface="Calibri" pitchFamily="34" charset="0"/>
              <a:buChar char="—"/>
            </a:pPr>
            <a:r>
              <a:rPr lang="en-US" sz="2600" dirty="0">
                <a:solidFill>
                  <a:schemeClr val="tx2"/>
                </a:solidFill>
              </a:rPr>
              <a:t>A “state” actor is one who is a member of the government, or a part of a government-supported organization</a:t>
            </a:r>
            <a:endParaRPr lang="en-US" sz="2600" dirty="0">
              <a:solidFill>
                <a:schemeClr val="tx1">
                  <a:lumMod val="50000"/>
                  <a:lumOff val="50000"/>
                </a:schemeClr>
              </a:solidFill>
            </a:endParaRPr>
          </a:p>
          <a:p>
            <a:pPr marL="971550" lvl="1" indent="-514350">
              <a:spcAft>
                <a:spcPts val="600"/>
              </a:spcAft>
              <a:buFont typeface="+mj-lt"/>
              <a:buAutoNum type="alphaUcPeriod" startAt="2"/>
            </a:pPr>
            <a:r>
              <a:rPr lang="en-US" sz="3000" dirty="0">
                <a:solidFill>
                  <a:schemeClr val="accent1">
                    <a:lumMod val="75000"/>
                  </a:schemeClr>
                </a:solidFill>
              </a:rPr>
              <a:t>A private person or organization that the government is </a:t>
            </a:r>
            <a:r>
              <a:rPr lang="en-US" sz="3000" u="sng" dirty="0">
                <a:solidFill>
                  <a:schemeClr val="accent1">
                    <a:lumMod val="75000"/>
                  </a:schemeClr>
                </a:solidFill>
              </a:rPr>
              <a:t>unable or unwilling</a:t>
            </a:r>
            <a:r>
              <a:rPr lang="en-US" sz="3000" dirty="0">
                <a:solidFill>
                  <a:schemeClr val="accent1">
                    <a:lumMod val="75000"/>
                  </a:schemeClr>
                </a:solidFill>
              </a:rPr>
              <a:t> to control</a:t>
            </a:r>
          </a:p>
          <a:p>
            <a:pPr marL="1828800" lvl="3" indent="-514350">
              <a:lnSpc>
                <a:spcPct val="85000"/>
              </a:lnSpc>
              <a:spcBef>
                <a:spcPts val="1000"/>
              </a:spcBef>
              <a:spcAft>
                <a:spcPts val="900"/>
              </a:spcAft>
              <a:buFont typeface="Calibri" pitchFamily="34" charset="0"/>
              <a:buChar char="—"/>
            </a:pPr>
            <a:r>
              <a:rPr lang="en-US" sz="2600" dirty="0">
                <a:solidFill>
                  <a:schemeClr val="tx2"/>
                </a:solidFill>
              </a:rPr>
              <a:t>Need evidence that persecution was reported to state authorities and how gov. responded; OR </a:t>
            </a:r>
          </a:p>
          <a:p>
            <a:pPr marL="1828800" lvl="3" indent="-514350">
              <a:lnSpc>
                <a:spcPct val="85000"/>
              </a:lnSpc>
              <a:buFont typeface="Calibri" pitchFamily="34" charset="0"/>
              <a:buChar char="—"/>
            </a:pPr>
            <a:r>
              <a:rPr lang="en-US" sz="2600" dirty="0">
                <a:solidFill>
                  <a:schemeClr val="tx2"/>
                </a:solidFill>
              </a:rPr>
              <a:t>Evidence of why reporting was not done. </a:t>
            </a:r>
          </a:p>
        </p:txBody>
      </p:sp>
      <p:sp>
        <p:nvSpPr>
          <p:cNvPr id="4" name="Slide Number Placeholder 3">
            <a:extLst>
              <a:ext uri="{FF2B5EF4-FFF2-40B4-BE49-F238E27FC236}">
                <a16:creationId xmlns:a16="http://schemas.microsoft.com/office/drawing/2014/main" id="{FE4EF3B4-EA6E-73B4-3513-ABAEE3812205}"/>
              </a:ext>
            </a:extLst>
          </p:cNvPr>
          <p:cNvSpPr>
            <a:spLocks noGrp="1"/>
          </p:cNvSpPr>
          <p:nvPr>
            <p:ph type="sldNum" sz="quarter" idx="12"/>
          </p:nvPr>
        </p:nvSpPr>
        <p:spPr/>
        <p:txBody>
          <a:bodyPr/>
          <a:lstStyle/>
          <a:p>
            <a:fld id="{AFEA15CC-22E2-C14D-9AE0-E07CB427B81A}" type="slidenum">
              <a:rPr lang="en-US" smtClean="0"/>
              <a:pPr/>
              <a:t>11</a:t>
            </a:fld>
            <a:endParaRPr lang="en-US" dirty="0"/>
          </a:p>
        </p:txBody>
      </p:sp>
    </p:spTree>
    <p:extLst>
      <p:ext uri="{BB962C8B-B14F-4D97-AF65-F5344CB8AC3E}">
        <p14:creationId xmlns:p14="http://schemas.microsoft.com/office/powerpoint/2010/main" val="67626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BCCF-313C-05B4-621D-30DB69E0F449}"/>
              </a:ext>
            </a:extLst>
          </p:cNvPr>
          <p:cNvSpPr>
            <a:spLocks noGrp="1"/>
          </p:cNvSpPr>
          <p:nvPr>
            <p:ph type="title"/>
          </p:nvPr>
        </p:nvSpPr>
        <p:spPr>
          <a:xfrm>
            <a:off x="838200" y="342900"/>
            <a:ext cx="10515600" cy="899512"/>
          </a:xfrm>
        </p:spPr>
        <p:txBody>
          <a:bodyPr/>
          <a:lstStyle/>
          <a:p>
            <a:r>
              <a:rPr lang="en-US" dirty="0"/>
              <a:t>Example</a:t>
            </a:r>
          </a:p>
        </p:txBody>
      </p:sp>
      <p:sp>
        <p:nvSpPr>
          <p:cNvPr id="3" name="Content Placeholder 2">
            <a:extLst>
              <a:ext uri="{FF2B5EF4-FFF2-40B4-BE49-F238E27FC236}">
                <a16:creationId xmlns:a16="http://schemas.microsoft.com/office/drawing/2014/main" id="{40A0CA43-FE41-24B8-CAA0-409569FA9B1F}"/>
              </a:ext>
            </a:extLst>
          </p:cNvPr>
          <p:cNvSpPr>
            <a:spLocks noGrp="1"/>
          </p:cNvSpPr>
          <p:nvPr>
            <p:ph idx="1"/>
          </p:nvPr>
        </p:nvSpPr>
        <p:spPr/>
        <p:txBody>
          <a:bodyPr>
            <a:normAutofit/>
          </a:bodyPr>
          <a:lstStyle/>
          <a:p>
            <a:pPr marL="0" indent="0">
              <a:lnSpc>
                <a:spcPct val="95000"/>
              </a:lnSpc>
              <a:spcAft>
                <a:spcPts val="1200"/>
              </a:spcAft>
              <a:buNone/>
            </a:pPr>
            <a:r>
              <a:rPr lang="en-US" sz="3100" dirty="0">
                <a:effectLst/>
                <a:latin typeface="+mn-lt"/>
                <a:ea typeface="Times New Roman" panose="02020603050405020304" pitchFamily="18" charset="0"/>
              </a:rPr>
              <a:t>Monica lives in a small town in rural Mexico. Her husband has become increasingly violent towards her, and beat her on several occasions. Monica becomes more and more distraught but tells no one. One day, desperate, she stops at the police station to ask for help. The lieutenant on duty tells her they cannot get involved in a private family matter. </a:t>
            </a:r>
          </a:p>
          <a:p>
            <a:pPr>
              <a:spcAft>
                <a:spcPts val="600"/>
              </a:spcAft>
            </a:pPr>
            <a:r>
              <a:rPr lang="en-US" sz="3100" i="1" dirty="0">
                <a:solidFill>
                  <a:schemeClr val="accent1"/>
                </a:solidFill>
                <a:latin typeface="+mn-lt"/>
              </a:rPr>
              <a:t>Does Monica have a fear of persecution? </a:t>
            </a:r>
          </a:p>
          <a:p>
            <a:r>
              <a:rPr lang="en-US" sz="3100" i="1" dirty="0">
                <a:solidFill>
                  <a:schemeClr val="accent1"/>
                </a:solidFill>
                <a:latin typeface="+mn-lt"/>
              </a:rPr>
              <a:t>Can she show the government is unable or unwilling to control the persecutor?</a:t>
            </a:r>
          </a:p>
        </p:txBody>
      </p:sp>
      <p:sp>
        <p:nvSpPr>
          <p:cNvPr id="4" name="Slide Number Placeholder 3">
            <a:extLst>
              <a:ext uri="{FF2B5EF4-FFF2-40B4-BE49-F238E27FC236}">
                <a16:creationId xmlns:a16="http://schemas.microsoft.com/office/drawing/2014/main" id="{C271E6F6-FE63-DF9E-2879-4604EA82DF8F}"/>
              </a:ext>
            </a:extLst>
          </p:cNvPr>
          <p:cNvSpPr>
            <a:spLocks noGrp="1"/>
          </p:cNvSpPr>
          <p:nvPr>
            <p:ph type="sldNum" sz="quarter" idx="12"/>
          </p:nvPr>
        </p:nvSpPr>
        <p:spPr/>
        <p:txBody>
          <a:bodyPr/>
          <a:lstStyle/>
          <a:p>
            <a:fld id="{04C12A0C-5EE6-3A4F-905D-4AB168E83148}" type="slidenum">
              <a:rPr lang="en-US" smtClean="0"/>
              <a:t>12</a:t>
            </a:fld>
            <a:endParaRPr lang="en-US" dirty="0"/>
          </a:p>
        </p:txBody>
      </p:sp>
    </p:spTree>
    <p:extLst>
      <p:ext uri="{BB962C8B-B14F-4D97-AF65-F5344CB8AC3E}">
        <p14:creationId xmlns:p14="http://schemas.microsoft.com/office/powerpoint/2010/main" val="409222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560070"/>
            <a:ext cx="9700903" cy="822960"/>
          </a:xfrm>
        </p:spPr>
        <p:txBody>
          <a:bodyPr>
            <a:noAutofit/>
          </a:bodyPr>
          <a:lstStyle/>
          <a:p>
            <a:pPr eaLnBrk="0" fontAlgn="base" hangingPunct="0">
              <a:spcAft>
                <a:spcPct val="0"/>
              </a:spcAft>
              <a:defRPr/>
            </a:pPr>
            <a:r>
              <a:rPr lang="en-US" dirty="0"/>
              <a:t>Nexus to a Protected Ground</a:t>
            </a:r>
            <a:endParaRPr lang="en-US" sz="2400" dirty="0">
              <a:solidFill>
                <a:schemeClr val="accent6">
                  <a:lumMod val="75000"/>
                </a:schemeClr>
              </a:solidFill>
            </a:endParaRPr>
          </a:p>
        </p:txBody>
      </p:sp>
      <p:sp>
        <p:nvSpPr>
          <p:cNvPr id="7" name="TextBox 6">
            <a:extLst>
              <a:ext uri="{FF2B5EF4-FFF2-40B4-BE49-F238E27FC236}">
                <a16:creationId xmlns:a16="http://schemas.microsoft.com/office/drawing/2014/main" id="{F373EDF7-CB2B-1AEA-9A4E-92DAADBC87B4}"/>
              </a:ext>
            </a:extLst>
          </p:cNvPr>
          <p:cNvSpPr txBox="1"/>
          <p:nvPr/>
        </p:nvSpPr>
        <p:spPr>
          <a:xfrm>
            <a:off x="857250" y="1634491"/>
            <a:ext cx="10832242" cy="3714750"/>
          </a:xfrm>
          <a:prstGeom prst="rect">
            <a:avLst/>
          </a:prstGeom>
        </p:spPr>
        <p:txBody>
          <a:bodyPr vert="horz" wrap="square" lIns="91440" tIns="45720" rIns="91440" bIns="45720" rtlCol="0" anchor="t">
            <a:normAutofit/>
          </a:bodyPr>
          <a:lstStyle/>
          <a:p>
            <a:pPr marL="57150">
              <a:spcAft>
                <a:spcPts val="1200"/>
              </a:spcAft>
            </a:pPr>
            <a:r>
              <a:rPr lang="en-US" sz="3400" i="1" dirty="0">
                <a:solidFill>
                  <a:srgbClr val="003B5C"/>
                </a:solidFill>
              </a:rPr>
              <a:t>Persecution or well-founded fear must be </a:t>
            </a:r>
            <a:r>
              <a:rPr lang="en-US" sz="3400" i="1" u="sng" dirty="0">
                <a:solidFill>
                  <a:srgbClr val="003B5C"/>
                </a:solidFill>
              </a:rPr>
              <a:t>on account of</a:t>
            </a:r>
            <a:r>
              <a:rPr lang="en-US" sz="3400" i="1" dirty="0">
                <a:solidFill>
                  <a:srgbClr val="003B5C"/>
                </a:solidFill>
              </a:rPr>
              <a:t>: </a:t>
            </a:r>
          </a:p>
          <a:p>
            <a:pPr marL="800100" indent="-342900">
              <a:spcAft>
                <a:spcPts val="600"/>
              </a:spcAft>
              <a:buFont typeface="Wingdings" panose="05000000000000000000" pitchFamily="2" charset="2"/>
              <a:buChar char="§"/>
            </a:pPr>
            <a:r>
              <a:rPr lang="en-US" sz="3200" i="1" dirty="0">
                <a:solidFill>
                  <a:srgbClr val="003B5C"/>
                </a:solidFill>
              </a:rPr>
              <a:t>Race; </a:t>
            </a:r>
          </a:p>
          <a:p>
            <a:pPr marL="800100" indent="-342900">
              <a:spcAft>
                <a:spcPts val="600"/>
              </a:spcAft>
              <a:buFont typeface="Wingdings" panose="05000000000000000000" pitchFamily="2" charset="2"/>
              <a:buChar char="§"/>
            </a:pPr>
            <a:r>
              <a:rPr lang="en-US" sz="3200" i="1" dirty="0">
                <a:solidFill>
                  <a:srgbClr val="003B5C"/>
                </a:solidFill>
              </a:rPr>
              <a:t>Religion; </a:t>
            </a:r>
          </a:p>
          <a:p>
            <a:pPr marL="800100" indent="-342900">
              <a:spcAft>
                <a:spcPts val="600"/>
              </a:spcAft>
              <a:buFont typeface="Wingdings" panose="05000000000000000000" pitchFamily="2" charset="2"/>
              <a:buChar char="§"/>
            </a:pPr>
            <a:r>
              <a:rPr lang="en-US" sz="3200" i="1" dirty="0">
                <a:solidFill>
                  <a:srgbClr val="003B5C"/>
                </a:solidFill>
              </a:rPr>
              <a:t>Nationality; </a:t>
            </a:r>
          </a:p>
          <a:p>
            <a:pPr marL="800100" indent="-342900">
              <a:spcAft>
                <a:spcPts val="600"/>
              </a:spcAft>
              <a:buFont typeface="Wingdings" panose="05000000000000000000" pitchFamily="2" charset="2"/>
              <a:buChar char="§"/>
            </a:pPr>
            <a:r>
              <a:rPr lang="en-US" sz="3200" i="1" dirty="0">
                <a:solidFill>
                  <a:srgbClr val="003B5C"/>
                </a:solidFill>
              </a:rPr>
              <a:t>Membership in a particular social group; or</a:t>
            </a:r>
          </a:p>
          <a:p>
            <a:pPr marL="800100" indent="-342900">
              <a:buFont typeface="Wingdings" panose="05000000000000000000" pitchFamily="2" charset="2"/>
              <a:buChar char="§"/>
            </a:pPr>
            <a:r>
              <a:rPr lang="en-US" sz="3200" i="1" dirty="0">
                <a:solidFill>
                  <a:srgbClr val="003B5C"/>
                </a:solidFill>
              </a:rPr>
              <a:t>Political opinion.  </a:t>
            </a:r>
          </a:p>
        </p:txBody>
      </p:sp>
      <p:sp>
        <p:nvSpPr>
          <p:cNvPr id="3" name="Slide Number Placeholder 2">
            <a:extLst>
              <a:ext uri="{FF2B5EF4-FFF2-40B4-BE49-F238E27FC236}">
                <a16:creationId xmlns:a16="http://schemas.microsoft.com/office/drawing/2014/main" id="{F3250579-5B5B-1312-ECDD-5E0D8062B515}"/>
              </a:ext>
            </a:extLst>
          </p:cNvPr>
          <p:cNvSpPr>
            <a:spLocks noGrp="1"/>
          </p:cNvSpPr>
          <p:nvPr>
            <p:ph type="sldNum" sz="quarter" idx="12"/>
          </p:nvPr>
        </p:nvSpPr>
        <p:spPr/>
        <p:txBody>
          <a:bodyPr/>
          <a:lstStyle/>
          <a:p>
            <a:fld id="{AFEA15CC-22E2-C14D-9AE0-E07CB427B81A}" type="slidenum">
              <a:rPr lang="en-US" smtClean="0"/>
              <a:pPr/>
              <a:t>13</a:t>
            </a:fld>
            <a:endParaRPr lang="en-US" dirty="0"/>
          </a:p>
        </p:txBody>
      </p:sp>
    </p:spTree>
    <p:extLst>
      <p:ext uri="{BB962C8B-B14F-4D97-AF65-F5344CB8AC3E}">
        <p14:creationId xmlns:p14="http://schemas.microsoft.com/office/powerpoint/2010/main" val="14262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34340"/>
            <a:ext cx="10515600" cy="891540"/>
          </a:xfrm>
        </p:spPr>
        <p:txBody>
          <a:bodyPr/>
          <a:lstStyle/>
          <a:p>
            <a:r>
              <a:rPr lang="en-US" dirty="0">
                <a:ea typeface="ＭＳ Ｐゴシック" charset="-128"/>
                <a:cs typeface="Calibri" pitchFamily="34" charset="0"/>
              </a:rPr>
              <a:t>Political Opinion</a:t>
            </a:r>
            <a:endParaRPr lang="en-US" dirty="0"/>
          </a:p>
        </p:txBody>
      </p:sp>
      <p:sp>
        <p:nvSpPr>
          <p:cNvPr id="2" name="Content Placeholder 1"/>
          <p:cNvSpPr>
            <a:spLocks noGrp="1"/>
          </p:cNvSpPr>
          <p:nvPr>
            <p:ph idx="1"/>
          </p:nvPr>
        </p:nvSpPr>
        <p:spPr>
          <a:xfrm>
            <a:off x="838200" y="1508760"/>
            <a:ext cx="10515600" cy="4668204"/>
          </a:xfrm>
        </p:spPr>
        <p:txBody>
          <a:bodyPr>
            <a:normAutofit/>
          </a:bodyPr>
          <a:lstStyle/>
          <a:p>
            <a:pPr>
              <a:spcAft>
                <a:spcPts val="1200"/>
              </a:spcAft>
            </a:pPr>
            <a:r>
              <a:rPr lang="en-US" sz="3200" dirty="0"/>
              <a:t>Beliefs that are political in nature, including regarding fundamental freedoms.</a:t>
            </a:r>
          </a:p>
          <a:p>
            <a:pPr>
              <a:spcAft>
                <a:spcPts val="1200"/>
              </a:spcAft>
            </a:pPr>
            <a:r>
              <a:rPr lang="en-US" sz="3200" dirty="0"/>
              <a:t>Opinions can be acted on or just held.</a:t>
            </a:r>
          </a:p>
          <a:p>
            <a:pPr>
              <a:spcAft>
                <a:spcPts val="1800"/>
              </a:spcAft>
            </a:pPr>
            <a:r>
              <a:rPr lang="en-US" sz="3200" dirty="0"/>
              <a:t>Need not be related to government, electoral politics, or political parties.</a:t>
            </a:r>
            <a:endParaRPr lang="en-US" dirty="0"/>
          </a:p>
          <a:p>
            <a:pPr marL="0" indent="0">
              <a:buNone/>
            </a:pPr>
            <a:r>
              <a:rPr lang="en-US" sz="3200" dirty="0"/>
              <a:t>Examples: Opposition to government corruption, participation in protests, or membership in a labor union.</a:t>
            </a:r>
          </a:p>
        </p:txBody>
      </p:sp>
      <p:sp>
        <p:nvSpPr>
          <p:cNvPr id="4" name="Slide Number Placeholder 3">
            <a:extLst>
              <a:ext uri="{FF2B5EF4-FFF2-40B4-BE49-F238E27FC236}">
                <a16:creationId xmlns:a16="http://schemas.microsoft.com/office/drawing/2014/main" id="{5D929D85-F247-51A9-1DF1-6D86B4B6F7F3}"/>
              </a:ext>
            </a:extLst>
          </p:cNvPr>
          <p:cNvSpPr>
            <a:spLocks noGrp="1"/>
          </p:cNvSpPr>
          <p:nvPr>
            <p:ph type="sldNum" sz="quarter" idx="12"/>
          </p:nvPr>
        </p:nvSpPr>
        <p:spPr/>
        <p:txBody>
          <a:bodyPr/>
          <a:lstStyle/>
          <a:p>
            <a:fld id="{AFEA15CC-22E2-C14D-9AE0-E07CB427B81A}" type="slidenum">
              <a:rPr lang="en-US" smtClean="0"/>
              <a:pPr/>
              <a:t>14</a:t>
            </a:fld>
            <a:endParaRPr lang="en-US" dirty="0"/>
          </a:p>
        </p:txBody>
      </p:sp>
    </p:spTree>
    <p:extLst>
      <p:ext uri="{BB962C8B-B14F-4D97-AF65-F5344CB8AC3E}">
        <p14:creationId xmlns:p14="http://schemas.microsoft.com/office/powerpoint/2010/main" val="92283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820" y="402336"/>
            <a:ext cx="9712333" cy="1023942"/>
          </a:xfrm>
        </p:spPr>
        <p:txBody>
          <a:bodyPr/>
          <a:lstStyle/>
          <a:p>
            <a:r>
              <a:rPr lang="en-US" dirty="0"/>
              <a:t>Race</a:t>
            </a:r>
          </a:p>
        </p:txBody>
      </p:sp>
      <p:sp>
        <p:nvSpPr>
          <p:cNvPr id="2" name="Content Placeholder 1"/>
          <p:cNvSpPr>
            <a:spLocks noGrp="1"/>
          </p:cNvSpPr>
          <p:nvPr>
            <p:ph idx="1"/>
          </p:nvPr>
        </p:nvSpPr>
        <p:spPr>
          <a:xfrm>
            <a:off x="845820" y="1426278"/>
            <a:ext cx="10507980" cy="4486842"/>
          </a:xfrm>
        </p:spPr>
        <p:txBody>
          <a:bodyPr>
            <a:normAutofit/>
          </a:bodyPr>
          <a:lstStyle/>
          <a:p>
            <a:pPr>
              <a:spcAft>
                <a:spcPts val="1200"/>
              </a:spcAft>
            </a:pPr>
            <a:r>
              <a:rPr lang="en-US" sz="3400" dirty="0"/>
              <a:t>Broadly defined to include ethnic groups </a:t>
            </a:r>
          </a:p>
          <a:p>
            <a:pPr>
              <a:spcAft>
                <a:spcPts val="1200"/>
              </a:spcAft>
            </a:pPr>
            <a:r>
              <a:rPr lang="en-US" sz="3400" dirty="0"/>
              <a:t>Overlaps with Nationality</a:t>
            </a:r>
          </a:p>
          <a:p>
            <a:pPr>
              <a:spcAft>
                <a:spcPts val="1200"/>
              </a:spcAft>
            </a:pPr>
            <a:r>
              <a:rPr lang="en-US" sz="3400" dirty="0"/>
              <a:t>Often refers to a minority group within a larger population.</a:t>
            </a:r>
          </a:p>
          <a:p>
            <a:pPr marL="0" indent="0">
              <a:spcAft>
                <a:spcPts val="600"/>
              </a:spcAft>
              <a:buNone/>
            </a:pPr>
            <a:r>
              <a:rPr lang="en-US" sz="3400" u="sng" dirty="0"/>
              <a:t>Examples</a:t>
            </a:r>
            <a:r>
              <a:rPr lang="en-US" sz="3400" dirty="0"/>
              <a:t>:</a:t>
            </a:r>
          </a:p>
          <a:p>
            <a:pPr marL="0" indent="0">
              <a:spcBef>
                <a:spcPts val="0"/>
              </a:spcBef>
              <a:buNone/>
            </a:pPr>
            <a:r>
              <a:rPr lang="en-US" sz="3400" dirty="0"/>
              <a:t>Indigenous Mayan in Guatemala, Indigenous Miskito in Nicaragua, Indo-Fijian in Fiji</a:t>
            </a:r>
          </a:p>
        </p:txBody>
      </p:sp>
      <p:sp>
        <p:nvSpPr>
          <p:cNvPr id="4" name="Slide Number Placeholder 3">
            <a:extLst>
              <a:ext uri="{FF2B5EF4-FFF2-40B4-BE49-F238E27FC236}">
                <a16:creationId xmlns:a16="http://schemas.microsoft.com/office/drawing/2014/main" id="{9C8943E4-35EE-514C-F550-F89539E26BF2}"/>
              </a:ext>
            </a:extLst>
          </p:cNvPr>
          <p:cNvSpPr>
            <a:spLocks noGrp="1"/>
          </p:cNvSpPr>
          <p:nvPr>
            <p:ph type="sldNum" sz="quarter" idx="12"/>
          </p:nvPr>
        </p:nvSpPr>
        <p:spPr/>
        <p:txBody>
          <a:bodyPr/>
          <a:lstStyle/>
          <a:p>
            <a:fld id="{AFEA15CC-22E2-C14D-9AE0-E07CB427B81A}" type="slidenum">
              <a:rPr lang="en-US" smtClean="0"/>
              <a:pPr/>
              <a:t>15</a:t>
            </a:fld>
            <a:endParaRPr lang="en-US" dirty="0"/>
          </a:p>
        </p:txBody>
      </p:sp>
    </p:spTree>
    <p:extLst>
      <p:ext uri="{BB962C8B-B14F-4D97-AF65-F5344CB8AC3E}">
        <p14:creationId xmlns:p14="http://schemas.microsoft.com/office/powerpoint/2010/main" val="124699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22910"/>
            <a:ext cx="9719953" cy="1062990"/>
          </a:xfrm>
        </p:spPr>
        <p:txBody>
          <a:bodyPr/>
          <a:lstStyle/>
          <a:p>
            <a:r>
              <a:rPr lang="en-US" dirty="0"/>
              <a:t>Nationality</a:t>
            </a:r>
          </a:p>
        </p:txBody>
      </p:sp>
      <p:sp>
        <p:nvSpPr>
          <p:cNvPr id="2" name="Content Placeholder 1"/>
          <p:cNvSpPr>
            <a:spLocks noGrp="1"/>
          </p:cNvSpPr>
          <p:nvPr>
            <p:ph idx="1"/>
          </p:nvPr>
        </p:nvSpPr>
        <p:spPr>
          <a:xfrm>
            <a:off x="838199" y="1634490"/>
            <a:ext cx="10515601" cy="4542474"/>
          </a:xfrm>
        </p:spPr>
        <p:txBody>
          <a:bodyPr/>
          <a:lstStyle/>
          <a:p>
            <a:pPr>
              <a:spcAft>
                <a:spcPts val="1200"/>
              </a:spcAft>
            </a:pPr>
            <a:r>
              <a:rPr lang="en-US" dirty="0"/>
              <a:t>Not limited to citizenship and nationality</a:t>
            </a:r>
          </a:p>
          <a:p>
            <a:pPr>
              <a:spcAft>
                <a:spcPts val="1200"/>
              </a:spcAft>
            </a:pPr>
            <a:r>
              <a:rPr lang="en-US" dirty="0"/>
              <a:t>Overlaps with Race</a:t>
            </a:r>
          </a:p>
          <a:p>
            <a:pPr>
              <a:spcAft>
                <a:spcPts val="2400"/>
              </a:spcAft>
            </a:pPr>
            <a:r>
              <a:rPr lang="en-US" dirty="0"/>
              <a:t>Includes racial, ethnic, and linguistic groups</a:t>
            </a:r>
          </a:p>
          <a:p>
            <a:pPr marL="0" indent="0">
              <a:spcAft>
                <a:spcPts val="600"/>
              </a:spcAft>
              <a:buNone/>
            </a:pPr>
            <a:r>
              <a:rPr lang="en-US" u="sng" dirty="0"/>
              <a:t>Examples</a:t>
            </a:r>
            <a:r>
              <a:rPr lang="en-US" dirty="0"/>
              <a:t>:</a:t>
            </a:r>
          </a:p>
          <a:p>
            <a:pPr marL="0" indent="0">
              <a:spcBef>
                <a:spcPts val="0"/>
              </a:spcBef>
              <a:buNone/>
            </a:pPr>
            <a:r>
              <a:rPr lang="en-US" dirty="0"/>
              <a:t>Kurds in Iraq, Tamils in Sri Lanka, or Sikhs in India</a:t>
            </a:r>
          </a:p>
        </p:txBody>
      </p:sp>
      <p:sp>
        <p:nvSpPr>
          <p:cNvPr id="4" name="Slide Number Placeholder 3">
            <a:extLst>
              <a:ext uri="{FF2B5EF4-FFF2-40B4-BE49-F238E27FC236}">
                <a16:creationId xmlns:a16="http://schemas.microsoft.com/office/drawing/2014/main" id="{DCDFA06D-ABCC-6282-B7D0-73E9E6631168}"/>
              </a:ext>
            </a:extLst>
          </p:cNvPr>
          <p:cNvSpPr>
            <a:spLocks noGrp="1"/>
          </p:cNvSpPr>
          <p:nvPr>
            <p:ph type="sldNum" sz="quarter" idx="12"/>
          </p:nvPr>
        </p:nvSpPr>
        <p:spPr/>
        <p:txBody>
          <a:bodyPr/>
          <a:lstStyle/>
          <a:p>
            <a:fld id="{AFEA15CC-22E2-C14D-9AE0-E07CB427B81A}" type="slidenum">
              <a:rPr lang="en-US" smtClean="0"/>
              <a:pPr/>
              <a:t>16</a:t>
            </a:fld>
            <a:endParaRPr lang="en-US" dirty="0"/>
          </a:p>
        </p:txBody>
      </p:sp>
    </p:spTree>
    <p:extLst>
      <p:ext uri="{BB962C8B-B14F-4D97-AF65-F5344CB8AC3E}">
        <p14:creationId xmlns:p14="http://schemas.microsoft.com/office/powerpoint/2010/main" val="375365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49" y="422910"/>
            <a:ext cx="9700903" cy="857250"/>
          </a:xfrm>
        </p:spPr>
        <p:txBody>
          <a:bodyPr/>
          <a:lstStyle/>
          <a:p>
            <a:r>
              <a:rPr lang="en-US" dirty="0"/>
              <a:t>Religion</a:t>
            </a:r>
          </a:p>
        </p:txBody>
      </p:sp>
      <p:sp>
        <p:nvSpPr>
          <p:cNvPr id="2" name="Content Placeholder 1"/>
          <p:cNvSpPr>
            <a:spLocks noGrp="1"/>
          </p:cNvSpPr>
          <p:nvPr>
            <p:ph idx="1"/>
          </p:nvPr>
        </p:nvSpPr>
        <p:spPr>
          <a:xfrm>
            <a:off x="857250" y="1519236"/>
            <a:ext cx="10496550" cy="5110164"/>
          </a:xfrm>
        </p:spPr>
        <p:txBody>
          <a:bodyPr>
            <a:normAutofit/>
          </a:bodyPr>
          <a:lstStyle/>
          <a:p>
            <a:pPr>
              <a:spcAft>
                <a:spcPts val="1200"/>
              </a:spcAft>
            </a:pPr>
            <a:r>
              <a:rPr lang="en-US" sz="3200" dirty="0"/>
              <a:t>Holding particular beliefs and/or practicing one’s beliefs.</a:t>
            </a:r>
          </a:p>
          <a:p>
            <a:pPr>
              <a:spcAft>
                <a:spcPts val="2400"/>
              </a:spcAft>
            </a:pPr>
            <a:r>
              <a:rPr lang="en-US" sz="3200" dirty="0"/>
              <a:t>Can be part of other claims, such as gender-related or gang-based particular social group claims.</a:t>
            </a:r>
          </a:p>
          <a:p>
            <a:pPr marL="0" indent="0">
              <a:spcAft>
                <a:spcPts val="600"/>
              </a:spcAft>
              <a:buNone/>
            </a:pPr>
            <a:r>
              <a:rPr lang="en-US" sz="3200" u="sng" dirty="0"/>
              <a:t>Examples</a:t>
            </a:r>
            <a:r>
              <a:rPr lang="en-US" sz="3200" dirty="0"/>
              <a:t>:</a:t>
            </a:r>
          </a:p>
          <a:p>
            <a:pPr marL="0" indent="0">
              <a:spcBef>
                <a:spcPts val="0"/>
              </a:spcBef>
              <a:buNone/>
            </a:pPr>
            <a:r>
              <a:rPr lang="en-US" sz="3200" dirty="0"/>
              <a:t>Participation in prohibited religious gatherings, conversion out of dominant religion, opposition to certain religious practices.</a:t>
            </a:r>
          </a:p>
        </p:txBody>
      </p:sp>
      <p:sp>
        <p:nvSpPr>
          <p:cNvPr id="4" name="Slide Number Placeholder 3">
            <a:extLst>
              <a:ext uri="{FF2B5EF4-FFF2-40B4-BE49-F238E27FC236}">
                <a16:creationId xmlns:a16="http://schemas.microsoft.com/office/drawing/2014/main" id="{86885C83-5DBB-842A-E91E-6B7D5D24AC9C}"/>
              </a:ext>
            </a:extLst>
          </p:cNvPr>
          <p:cNvSpPr>
            <a:spLocks noGrp="1"/>
          </p:cNvSpPr>
          <p:nvPr>
            <p:ph type="sldNum" sz="quarter" idx="12"/>
          </p:nvPr>
        </p:nvSpPr>
        <p:spPr/>
        <p:txBody>
          <a:bodyPr/>
          <a:lstStyle/>
          <a:p>
            <a:fld id="{AFEA15CC-22E2-C14D-9AE0-E07CB427B81A}" type="slidenum">
              <a:rPr lang="en-US" smtClean="0"/>
              <a:pPr/>
              <a:t>17</a:t>
            </a:fld>
            <a:endParaRPr lang="en-US" dirty="0"/>
          </a:p>
        </p:txBody>
      </p:sp>
    </p:spTree>
    <p:extLst>
      <p:ext uri="{BB962C8B-B14F-4D97-AF65-F5344CB8AC3E}">
        <p14:creationId xmlns:p14="http://schemas.microsoft.com/office/powerpoint/2010/main" val="154498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820" y="400050"/>
            <a:ext cx="9745980" cy="880110"/>
          </a:xfrm>
        </p:spPr>
        <p:txBody>
          <a:bodyPr/>
          <a:lstStyle/>
          <a:p>
            <a:r>
              <a:rPr lang="en-US" dirty="0"/>
              <a:t>Particular Social Group</a:t>
            </a:r>
          </a:p>
        </p:txBody>
      </p:sp>
      <p:sp>
        <p:nvSpPr>
          <p:cNvPr id="2" name="Content Placeholder 1"/>
          <p:cNvSpPr>
            <a:spLocks noGrp="1"/>
          </p:cNvSpPr>
          <p:nvPr>
            <p:ph idx="1"/>
          </p:nvPr>
        </p:nvSpPr>
        <p:spPr>
          <a:xfrm>
            <a:off x="845820" y="1394460"/>
            <a:ext cx="10507980" cy="4366260"/>
          </a:xfrm>
        </p:spPr>
        <p:txBody>
          <a:bodyPr>
            <a:normAutofit/>
          </a:bodyPr>
          <a:lstStyle/>
          <a:p>
            <a:pPr marL="0" indent="0">
              <a:spcAft>
                <a:spcPts val="1200"/>
              </a:spcAft>
              <a:buNone/>
            </a:pPr>
            <a:r>
              <a:rPr lang="en-US" sz="3400" dirty="0"/>
              <a:t>Members who share an immutable characteristic</a:t>
            </a:r>
          </a:p>
          <a:p>
            <a:pPr marL="0" indent="0">
              <a:spcAft>
                <a:spcPts val="1200"/>
              </a:spcAft>
              <a:buNone/>
            </a:pPr>
            <a:endParaRPr lang="en-US" sz="3400" dirty="0"/>
          </a:p>
          <a:p>
            <a:pPr marL="0" indent="0">
              <a:spcAft>
                <a:spcPts val="1200"/>
              </a:spcAft>
              <a:buNone/>
            </a:pPr>
            <a:r>
              <a:rPr lang="en-US" sz="3400" dirty="0"/>
              <a:t>A Particular Social Group must be:</a:t>
            </a:r>
          </a:p>
          <a:p>
            <a:pPr marL="457200" indent="-457200">
              <a:buFont typeface="Wingdings" panose="05000000000000000000" pitchFamily="2" charset="2"/>
              <a:buChar char="Ø"/>
            </a:pPr>
            <a:r>
              <a:rPr lang="en-US" sz="3100" dirty="0"/>
              <a:t>(1) Immutable or fundamental characteristic</a:t>
            </a:r>
          </a:p>
          <a:p>
            <a:pPr marL="457200" indent="-457200">
              <a:buFont typeface="Wingdings" panose="05000000000000000000" pitchFamily="2" charset="2"/>
              <a:buChar char="Ø"/>
            </a:pPr>
            <a:r>
              <a:rPr lang="en-US" sz="3100" dirty="0"/>
              <a:t>(2) Socially Distinct: perceived as a group by society</a:t>
            </a:r>
            <a:endParaRPr lang="en-US" sz="3100" b="1" i="1" dirty="0">
              <a:solidFill>
                <a:schemeClr val="accent1">
                  <a:lumMod val="75000"/>
                </a:schemeClr>
              </a:solidFill>
            </a:endParaRPr>
          </a:p>
          <a:p>
            <a:pPr marL="457200" indent="-457200">
              <a:spcAft>
                <a:spcPts val="3000"/>
              </a:spcAft>
              <a:buFont typeface="Wingdings" panose="05000000000000000000" pitchFamily="2" charset="2"/>
              <a:buChar char="Ø"/>
            </a:pPr>
            <a:r>
              <a:rPr lang="en-US" sz="3100" dirty="0"/>
              <a:t>(3) Particular: defined and not overly broad</a:t>
            </a:r>
            <a:endParaRPr lang="en-US" altLang="en-US" sz="2400" dirty="0">
              <a:solidFill>
                <a:srgbClr val="003B5C"/>
              </a:solidFill>
            </a:endParaRPr>
          </a:p>
          <a:p>
            <a:pPr marL="0" indent="0">
              <a:buNone/>
            </a:pPr>
            <a:endParaRPr lang="en-US" sz="2400" dirty="0"/>
          </a:p>
        </p:txBody>
      </p:sp>
      <p:sp>
        <p:nvSpPr>
          <p:cNvPr id="4" name="Slide Number Placeholder 3">
            <a:extLst>
              <a:ext uri="{FF2B5EF4-FFF2-40B4-BE49-F238E27FC236}">
                <a16:creationId xmlns:a16="http://schemas.microsoft.com/office/drawing/2014/main" id="{D7EB3C07-287F-52A6-0F35-56D6FF45BA08}"/>
              </a:ext>
            </a:extLst>
          </p:cNvPr>
          <p:cNvSpPr>
            <a:spLocks noGrp="1"/>
          </p:cNvSpPr>
          <p:nvPr>
            <p:ph type="sldNum" sz="quarter" idx="12"/>
          </p:nvPr>
        </p:nvSpPr>
        <p:spPr/>
        <p:txBody>
          <a:bodyPr/>
          <a:lstStyle/>
          <a:p>
            <a:fld id="{AFEA15CC-22E2-C14D-9AE0-E07CB427B81A}" type="slidenum">
              <a:rPr lang="en-US" smtClean="0"/>
              <a:pPr/>
              <a:t>18</a:t>
            </a:fld>
            <a:endParaRPr lang="en-US" dirty="0"/>
          </a:p>
        </p:txBody>
      </p:sp>
    </p:spTree>
    <p:extLst>
      <p:ext uri="{BB962C8B-B14F-4D97-AF65-F5344CB8AC3E}">
        <p14:creationId xmlns:p14="http://schemas.microsoft.com/office/powerpoint/2010/main" val="11310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109" y="331470"/>
            <a:ext cx="9678043" cy="880110"/>
          </a:xfrm>
        </p:spPr>
        <p:txBody>
          <a:bodyPr/>
          <a:lstStyle/>
          <a:p>
            <a:r>
              <a:rPr lang="en-US" dirty="0">
                <a:effectLst/>
              </a:rPr>
              <a:t>Particular Social Group</a:t>
            </a:r>
            <a:endParaRPr lang="en-US" dirty="0"/>
          </a:p>
        </p:txBody>
      </p:sp>
      <p:sp>
        <p:nvSpPr>
          <p:cNvPr id="2" name="Content Placeholder 1"/>
          <p:cNvSpPr>
            <a:spLocks noGrp="1"/>
          </p:cNvSpPr>
          <p:nvPr>
            <p:ph idx="1"/>
          </p:nvPr>
        </p:nvSpPr>
        <p:spPr>
          <a:xfrm>
            <a:off x="880110" y="1325880"/>
            <a:ext cx="10538460" cy="4686300"/>
          </a:xfrm>
        </p:spPr>
        <p:txBody>
          <a:bodyPr>
            <a:normAutofit/>
          </a:bodyPr>
          <a:lstStyle/>
          <a:p>
            <a:pPr>
              <a:spcAft>
                <a:spcPts val="1200"/>
              </a:spcAft>
            </a:pPr>
            <a:r>
              <a:rPr lang="en-US" sz="2800" dirty="0"/>
              <a:t>D</a:t>
            </a:r>
            <a:r>
              <a:rPr lang="en-US" sz="2800" i="1" dirty="0"/>
              <a:t>etermined on a case-by-case basis</a:t>
            </a:r>
            <a:endParaRPr lang="en-US" sz="2800" dirty="0"/>
          </a:p>
          <a:p>
            <a:pPr marL="228600" lvl="4">
              <a:spcAft>
                <a:spcPts val="1200"/>
              </a:spcAft>
            </a:pPr>
            <a:r>
              <a:rPr lang="en-US" sz="2800" dirty="0"/>
              <a:t>Multiple characteristics may be at play and overlap with another ground</a:t>
            </a:r>
            <a:endParaRPr lang="en-US" altLang="en-US" sz="2800" dirty="0"/>
          </a:p>
          <a:p>
            <a:pPr marL="44450" indent="0">
              <a:spcAft>
                <a:spcPts val="600"/>
              </a:spcAft>
              <a:buNone/>
            </a:pPr>
            <a:r>
              <a:rPr lang="en-US" altLang="en-US" sz="2800" dirty="0"/>
              <a:t>Examples of immutable characteristic:</a:t>
            </a:r>
          </a:p>
          <a:p>
            <a:pPr marL="685800" lvl="4">
              <a:buClr>
                <a:srgbClr val="0070C0"/>
              </a:buClr>
            </a:pPr>
            <a:r>
              <a:rPr lang="en-US" sz="2500" dirty="0"/>
              <a:t>Gender, Gender Identity	Marital / Relationship Status</a:t>
            </a:r>
          </a:p>
          <a:p>
            <a:pPr marL="685800" lvl="4">
              <a:buClr>
                <a:srgbClr val="0070C0"/>
              </a:buClr>
            </a:pPr>
            <a:r>
              <a:rPr lang="en-US" sz="2500" dirty="0"/>
              <a:t>Age				Historical Fact / Shared Past Experience</a:t>
            </a:r>
          </a:p>
          <a:p>
            <a:pPr marL="685800" lvl="4">
              <a:buClr>
                <a:srgbClr val="0070C0"/>
              </a:buClr>
            </a:pPr>
            <a:r>
              <a:rPr lang="en-US" sz="2500" dirty="0"/>
              <a:t>Sexual Orientation 		Nationality / Ethnicity / Clan membership</a:t>
            </a:r>
          </a:p>
          <a:p>
            <a:pPr marL="685800" lvl="4">
              <a:buClr>
                <a:srgbClr val="0070C0"/>
              </a:buClr>
            </a:pPr>
            <a:r>
              <a:rPr lang="en-US" sz="2500" dirty="0"/>
              <a:t>Family				Disability / Mental Impairment</a:t>
            </a:r>
          </a:p>
          <a:p>
            <a:pPr marL="685800" lvl="4">
              <a:buClr>
                <a:srgbClr val="0070C0"/>
              </a:buClr>
            </a:pPr>
            <a:r>
              <a:rPr lang="en-US" sz="2500" dirty="0"/>
              <a:t>Religious group</a:t>
            </a:r>
          </a:p>
        </p:txBody>
      </p:sp>
      <p:sp>
        <p:nvSpPr>
          <p:cNvPr id="4" name="Slide Number Placeholder 3">
            <a:extLst>
              <a:ext uri="{FF2B5EF4-FFF2-40B4-BE49-F238E27FC236}">
                <a16:creationId xmlns:a16="http://schemas.microsoft.com/office/drawing/2014/main" id="{F67C00D5-E91E-E77C-4200-3E61A73225A7}"/>
              </a:ext>
            </a:extLst>
          </p:cNvPr>
          <p:cNvSpPr>
            <a:spLocks noGrp="1"/>
          </p:cNvSpPr>
          <p:nvPr>
            <p:ph type="sldNum" sz="quarter" idx="12"/>
          </p:nvPr>
        </p:nvSpPr>
        <p:spPr/>
        <p:txBody>
          <a:bodyPr/>
          <a:lstStyle/>
          <a:p>
            <a:fld id="{AFEA15CC-22E2-C14D-9AE0-E07CB427B81A}" type="slidenum">
              <a:rPr lang="en-US" smtClean="0"/>
              <a:pPr/>
              <a:t>19</a:t>
            </a:fld>
            <a:endParaRPr lang="en-US" dirty="0"/>
          </a:p>
        </p:txBody>
      </p:sp>
    </p:spTree>
    <p:extLst>
      <p:ext uri="{BB962C8B-B14F-4D97-AF65-F5344CB8AC3E}">
        <p14:creationId xmlns:p14="http://schemas.microsoft.com/office/powerpoint/2010/main" val="49202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6100F7-3213-A6EC-2FDF-5409220668CE}"/>
              </a:ext>
            </a:extLst>
          </p:cNvPr>
          <p:cNvSpPr>
            <a:spLocks noGrp="1"/>
          </p:cNvSpPr>
          <p:nvPr>
            <p:ph type="title"/>
          </p:nvPr>
        </p:nvSpPr>
        <p:spPr>
          <a:xfrm>
            <a:off x="1060704" y="304800"/>
            <a:ext cx="3711321" cy="797490"/>
          </a:xfrm>
        </p:spPr>
        <p:txBody>
          <a:bodyPr anchor="ctr">
            <a:normAutofit/>
          </a:bodyPr>
          <a:lstStyle/>
          <a:p>
            <a:r>
              <a:rPr lang="en-US" sz="4400" b="1" dirty="0">
                <a:latin typeface="Franklin Gothic Demi Cond" panose="020B0603020102020204" pitchFamily="34" charset="0"/>
              </a:rPr>
              <a:t>Agenda</a:t>
            </a:r>
            <a:endParaRPr lang="en-US" sz="4400" dirty="0"/>
          </a:p>
        </p:txBody>
      </p:sp>
      <p:sp>
        <p:nvSpPr>
          <p:cNvPr id="6" name="Text Placeholder 5">
            <a:extLst>
              <a:ext uri="{FF2B5EF4-FFF2-40B4-BE49-F238E27FC236}">
                <a16:creationId xmlns:a16="http://schemas.microsoft.com/office/drawing/2014/main" id="{B2F7EE00-5527-D36C-6D50-49D1992F8EF9}"/>
              </a:ext>
            </a:extLst>
          </p:cNvPr>
          <p:cNvSpPr>
            <a:spLocks noGrp="1"/>
          </p:cNvSpPr>
          <p:nvPr>
            <p:ph type="body" sz="half" idx="2"/>
          </p:nvPr>
        </p:nvSpPr>
        <p:spPr>
          <a:xfrm>
            <a:off x="1060704" y="1212017"/>
            <a:ext cx="3711321" cy="4695149"/>
          </a:xfrm>
        </p:spPr>
        <p:txBody>
          <a:bodyPr>
            <a:normAutofit/>
          </a:bodyPr>
          <a:lstStyle/>
          <a:p>
            <a:pPr>
              <a:lnSpc>
                <a:spcPct val="80000"/>
              </a:lnSpc>
              <a:spcBef>
                <a:spcPts val="0"/>
              </a:spcBef>
              <a:spcAft>
                <a:spcPts val="3800"/>
              </a:spcAft>
              <a:tabLst>
                <a:tab pos="914400" algn="l"/>
              </a:tabLst>
            </a:pPr>
            <a:endParaRPr lang="en-US" sz="2600" dirty="0">
              <a:solidFill>
                <a:schemeClr val="tx2"/>
              </a:solidFill>
              <a:latin typeface="+mn-lt"/>
            </a:endParaRPr>
          </a:p>
        </p:txBody>
      </p:sp>
      <p:sp>
        <p:nvSpPr>
          <p:cNvPr id="7" name="TextBox 6">
            <a:extLst>
              <a:ext uri="{FF2B5EF4-FFF2-40B4-BE49-F238E27FC236}">
                <a16:creationId xmlns:a16="http://schemas.microsoft.com/office/drawing/2014/main" id="{D2C1D79B-3C5F-EC47-5A0E-D718E78A4DE4}"/>
              </a:ext>
            </a:extLst>
          </p:cNvPr>
          <p:cNvSpPr txBox="1"/>
          <p:nvPr/>
        </p:nvSpPr>
        <p:spPr>
          <a:xfrm>
            <a:off x="5313621" y="1216651"/>
            <a:ext cx="6660572" cy="3256276"/>
          </a:xfrm>
          <a:prstGeom prst="rect">
            <a:avLst/>
          </a:prstGeom>
          <a:noFill/>
        </p:spPr>
        <p:txBody>
          <a:bodyPr wrap="square" rtlCol="0">
            <a:spAutoFit/>
          </a:bodyPr>
          <a:lstStyle/>
          <a:p>
            <a:pPr marL="231775" marR="0" indent="-231775">
              <a:lnSpc>
                <a:spcPct val="80000"/>
              </a:lnSpc>
              <a:spcBef>
                <a:spcPts val="0"/>
              </a:spcBef>
              <a:spcAft>
                <a:spcPts val="12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The Legal Elements of Asylum</a:t>
            </a:r>
          </a:p>
          <a:p>
            <a:pPr marR="0">
              <a:lnSpc>
                <a:spcPct val="80000"/>
              </a:lnSpc>
              <a:spcBef>
                <a:spcPts val="0"/>
              </a:spcBef>
              <a:spcAft>
                <a:spcPts val="1200"/>
              </a:spcAft>
            </a:pPr>
            <a:r>
              <a:rPr lang="en-US" sz="2600" dirty="0">
                <a:effectLst/>
                <a:ea typeface="Calibri" panose="020F0502020204030204" pitchFamily="34" charset="0"/>
                <a:cs typeface="Times New Roman" panose="02020603050405020304" pitchFamily="18" charset="0"/>
              </a:rPr>
              <a:t>  </a:t>
            </a:r>
          </a:p>
          <a:p>
            <a:pPr marL="231775" marR="0" indent="-231775">
              <a:lnSpc>
                <a:spcPct val="80000"/>
              </a:lnSpc>
              <a:spcBef>
                <a:spcPts val="0"/>
              </a:spcBef>
              <a:spcAft>
                <a:spcPts val="12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Access to Asylum at the Border</a:t>
            </a:r>
          </a:p>
          <a:p>
            <a:pPr marR="0">
              <a:lnSpc>
                <a:spcPct val="80000"/>
              </a:lnSpc>
              <a:spcBef>
                <a:spcPts val="0"/>
              </a:spcBef>
              <a:spcAft>
                <a:spcPts val="1200"/>
              </a:spcAft>
            </a:pPr>
            <a:endParaRPr lang="en-US" sz="2600" dirty="0">
              <a:effectLst/>
              <a:ea typeface="Calibri" panose="020F0502020204030204" pitchFamily="34" charset="0"/>
              <a:cs typeface="Times New Roman" panose="02020603050405020304" pitchFamily="18" charset="0"/>
            </a:endParaRPr>
          </a:p>
          <a:p>
            <a:pPr marL="231775" marR="0" indent="-231775">
              <a:lnSpc>
                <a:spcPct val="80000"/>
              </a:lnSpc>
              <a:spcBef>
                <a:spcPts val="0"/>
              </a:spcBef>
              <a:spcAft>
                <a:spcPts val="1200"/>
              </a:spcAft>
              <a:buFont typeface="Arial" panose="020B0604020202020204" pitchFamily="34" charset="0"/>
              <a:buChar char="•"/>
            </a:pPr>
            <a:r>
              <a:rPr lang="en-US" sz="2600" dirty="0">
                <a:ea typeface="Calibri" panose="020F0502020204030204" pitchFamily="34" charset="0"/>
                <a:cs typeface="Times New Roman" panose="02020603050405020304" pitchFamily="18" charset="0"/>
              </a:rPr>
              <a:t>The Asylum Process</a:t>
            </a:r>
          </a:p>
          <a:p>
            <a:pPr marR="0">
              <a:lnSpc>
                <a:spcPct val="80000"/>
              </a:lnSpc>
              <a:spcBef>
                <a:spcPts val="0"/>
              </a:spcBef>
              <a:spcAft>
                <a:spcPts val="1200"/>
              </a:spcAft>
            </a:pPr>
            <a:endParaRPr lang="en-US" sz="2600" dirty="0">
              <a:ea typeface="Calibri" panose="020F0502020204030204" pitchFamily="34" charset="0"/>
              <a:cs typeface="Times New Roman" panose="02020603050405020304" pitchFamily="18" charset="0"/>
            </a:endParaRPr>
          </a:p>
          <a:p>
            <a:pPr marL="231775" marR="0" indent="-231775">
              <a:lnSpc>
                <a:spcPct val="80000"/>
              </a:lnSpc>
              <a:spcBef>
                <a:spcPts val="0"/>
              </a:spcBef>
              <a:spcAft>
                <a:spcPts val="1200"/>
              </a:spcAft>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Considerations before Applying</a:t>
            </a:r>
          </a:p>
        </p:txBody>
      </p:sp>
      <p:sp>
        <p:nvSpPr>
          <p:cNvPr id="10" name="Slide Number Placeholder 9">
            <a:extLst>
              <a:ext uri="{FF2B5EF4-FFF2-40B4-BE49-F238E27FC236}">
                <a16:creationId xmlns:a16="http://schemas.microsoft.com/office/drawing/2014/main" id="{0700EDC8-14A9-6979-28EC-5E46CEB3A7F6}"/>
              </a:ext>
            </a:extLst>
          </p:cNvPr>
          <p:cNvSpPr>
            <a:spLocks noGrp="1"/>
          </p:cNvSpPr>
          <p:nvPr>
            <p:ph type="sldNum" sz="quarter" idx="12"/>
          </p:nvPr>
        </p:nvSpPr>
        <p:spPr/>
        <p:txBody>
          <a:bodyPr/>
          <a:lstStyle/>
          <a:p>
            <a:fld id="{AFEA15CC-22E2-C14D-9AE0-E07CB427B81A}" type="slidenum">
              <a:rPr lang="en-US" smtClean="0"/>
              <a:t>2</a:t>
            </a:fld>
            <a:endParaRPr lang="en-US" dirty="0"/>
          </a:p>
        </p:txBody>
      </p:sp>
    </p:spTree>
    <p:extLst>
      <p:ext uri="{BB962C8B-B14F-4D97-AF65-F5344CB8AC3E}">
        <p14:creationId xmlns:p14="http://schemas.microsoft.com/office/powerpoint/2010/main" val="980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390" y="533400"/>
            <a:ext cx="9833610" cy="856734"/>
          </a:xfrm>
        </p:spPr>
        <p:txBody>
          <a:bodyPr>
            <a:noAutofit/>
          </a:bodyPr>
          <a:lstStyle/>
          <a:p>
            <a:pPr eaLnBrk="0" fontAlgn="base" hangingPunct="0">
              <a:spcAft>
                <a:spcPct val="0"/>
              </a:spcAft>
              <a:defRPr/>
            </a:pPr>
            <a:r>
              <a:rPr lang="en-US" dirty="0"/>
              <a:t>Imputed Protected Grounds</a:t>
            </a:r>
          </a:p>
        </p:txBody>
      </p:sp>
      <p:sp>
        <p:nvSpPr>
          <p:cNvPr id="3" name="Content Placeholder 2"/>
          <p:cNvSpPr>
            <a:spLocks noGrp="1"/>
          </p:cNvSpPr>
          <p:nvPr>
            <p:ph idx="1"/>
          </p:nvPr>
        </p:nvSpPr>
        <p:spPr>
          <a:xfrm>
            <a:off x="834390" y="1543050"/>
            <a:ext cx="10528554" cy="4781550"/>
          </a:xfrm>
        </p:spPr>
        <p:txBody>
          <a:bodyPr>
            <a:normAutofit/>
          </a:bodyPr>
          <a:lstStyle/>
          <a:p>
            <a:pPr marL="228600" lvl="1">
              <a:spcAft>
                <a:spcPts val="1800"/>
              </a:spcAft>
            </a:pPr>
            <a:r>
              <a:rPr lang="en-US" dirty="0"/>
              <a:t>Persecutor attributes a certain political opinion, race, religion, nationality, or particular social group to the applicant. </a:t>
            </a:r>
          </a:p>
          <a:p>
            <a:pPr marL="228600" lvl="1">
              <a:spcAft>
                <a:spcPts val="2400"/>
              </a:spcAft>
            </a:pPr>
            <a:r>
              <a:rPr lang="en-US" dirty="0"/>
              <a:t>Focus is on the </a:t>
            </a:r>
            <a:r>
              <a:rPr lang="en-US" u="sng" dirty="0"/>
              <a:t>subjective belief of the persecutor</a:t>
            </a:r>
            <a:r>
              <a:rPr lang="en-US" dirty="0"/>
              <a:t>, not on the applicant actually being a member of the group.</a:t>
            </a:r>
          </a:p>
          <a:p>
            <a:pPr marL="0" lvl="1" indent="0">
              <a:buNone/>
            </a:pPr>
            <a:r>
              <a:rPr lang="en-US" dirty="0"/>
              <a:t>Examples: Relative of political activist, person believed to be a member of a particular ethnic group, person believed to have a particular gender identity or sexual orientation. </a:t>
            </a:r>
          </a:p>
          <a:p>
            <a:pPr marL="574675" indent="0">
              <a:buClr>
                <a:schemeClr val="tx2">
                  <a:lumMod val="60000"/>
                  <a:lumOff val="40000"/>
                </a:schemeClr>
              </a:buClr>
              <a:buNone/>
            </a:pPr>
            <a:endParaRPr lang="en-US" sz="2800" dirty="0">
              <a:solidFill>
                <a:schemeClr val="accent1">
                  <a:lumMod val="75000"/>
                </a:schemeClr>
              </a:solidFill>
            </a:endParaRPr>
          </a:p>
          <a:p>
            <a:pPr marL="574675" indent="0">
              <a:buClr>
                <a:schemeClr val="tx2">
                  <a:lumMod val="60000"/>
                  <a:lumOff val="40000"/>
                </a:schemeClr>
              </a:buClr>
              <a:buNone/>
            </a:pPr>
            <a:endParaRPr lang="en-US" sz="2800" dirty="0">
              <a:solidFill>
                <a:schemeClr val="accent1">
                  <a:lumMod val="75000"/>
                </a:schemeClr>
              </a:solidFill>
            </a:endParaRPr>
          </a:p>
          <a:p>
            <a:pPr marL="914400" indent="0">
              <a:buClr>
                <a:schemeClr val="tx2">
                  <a:lumMod val="60000"/>
                  <a:lumOff val="40000"/>
                </a:schemeClr>
              </a:buClr>
              <a:buNone/>
            </a:pPr>
            <a:endParaRPr lang="pt-BR" sz="800" i="1" dirty="0">
              <a:solidFill>
                <a:schemeClr val="accent6">
                  <a:lumMod val="75000"/>
                </a:schemeClr>
              </a:solidFill>
            </a:endParaRPr>
          </a:p>
        </p:txBody>
      </p:sp>
      <p:sp>
        <p:nvSpPr>
          <p:cNvPr id="4" name="Slide Number Placeholder 3">
            <a:extLst>
              <a:ext uri="{FF2B5EF4-FFF2-40B4-BE49-F238E27FC236}">
                <a16:creationId xmlns:a16="http://schemas.microsoft.com/office/drawing/2014/main" id="{615FB9C8-00E2-103D-B5EC-668A40C9375C}"/>
              </a:ext>
            </a:extLst>
          </p:cNvPr>
          <p:cNvSpPr>
            <a:spLocks noGrp="1"/>
          </p:cNvSpPr>
          <p:nvPr>
            <p:ph type="sldNum" sz="quarter" idx="12"/>
          </p:nvPr>
        </p:nvSpPr>
        <p:spPr/>
        <p:txBody>
          <a:bodyPr/>
          <a:lstStyle/>
          <a:p>
            <a:fld id="{AFEA15CC-22E2-C14D-9AE0-E07CB427B81A}" type="slidenum">
              <a:rPr lang="en-US" smtClean="0"/>
              <a:pPr/>
              <a:t>20</a:t>
            </a:fld>
            <a:endParaRPr lang="en-US" dirty="0"/>
          </a:p>
        </p:txBody>
      </p:sp>
    </p:spTree>
    <p:extLst>
      <p:ext uri="{BB962C8B-B14F-4D97-AF65-F5344CB8AC3E}">
        <p14:creationId xmlns:p14="http://schemas.microsoft.com/office/powerpoint/2010/main" val="37879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390" y="1588770"/>
            <a:ext cx="10422614" cy="4527824"/>
          </a:xfrm>
        </p:spPr>
        <p:txBody>
          <a:bodyPr>
            <a:normAutofit fontScale="92500" lnSpcReduction="10000"/>
          </a:bodyPr>
          <a:lstStyle/>
          <a:p>
            <a:pPr marL="0" indent="0">
              <a:buNone/>
            </a:pPr>
            <a:r>
              <a:rPr lang="en-US" b="1" dirty="0"/>
              <a:t>2-Part Inquiry</a:t>
            </a:r>
            <a:r>
              <a:rPr lang="en-US" dirty="0"/>
              <a:t>:</a:t>
            </a:r>
          </a:p>
          <a:p>
            <a:pPr marL="0" indent="0">
              <a:buNone/>
            </a:pPr>
            <a:endParaRPr lang="en-US" sz="1000" dirty="0"/>
          </a:p>
          <a:p>
            <a:pPr marL="800100" indent="-571500">
              <a:spcAft>
                <a:spcPts val="600"/>
              </a:spcAft>
              <a:buAutoNum type="arabicParenR"/>
            </a:pPr>
            <a:r>
              <a:rPr lang="en-US" sz="3300" dirty="0">
                <a:solidFill>
                  <a:srgbClr val="003B5C"/>
                </a:solidFill>
              </a:rPr>
              <a:t>Applicant falls under one or more of the 5 grounds</a:t>
            </a:r>
          </a:p>
          <a:p>
            <a:pPr marL="0" indent="0" algn="ctr">
              <a:buNone/>
            </a:pPr>
            <a:r>
              <a:rPr lang="en-US" dirty="0">
                <a:solidFill>
                  <a:srgbClr val="003B5C"/>
                </a:solidFill>
              </a:rPr>
              <a:t>AND</a:t>
            </a:r>
          </a:p>
          <a:p>
            <a:pPr marL="800100" indent="-571500">
              <a:buFont typeface="+mj-lt"/>
              <a:buAutoNum type="arabicParenR" startAt="2"/>
            </a:pPr>
            <a:r>
              <a:rPr lang="en-US" sz="3300" dirty="0">
                <a:solidFill>
                  <a:srgbClr val="003B5C"/>
                </a:solidFill>
              </a:rPr>
              <a:t>Past persecution or well-founded fear of future persecution is </a:t>
            </a:r>
            <a:r>
              <a:rPr lang="en-US" sz="3300" i="1" dirty="0">
                <a:solidFill>
                  <a:srgbClr val="003B5C"/>
                </a:solidFill>
              </a:rPr>
              <a:t>on account of </a:t>
            </a:r>
            <a:r>
              <a:rPr lang="en-US" sz="3300" dirty="0">
                <a:solidFill>
                  <a:srgbClr val="003B5C"/>
                </a:solidFill>
              </a:rPr>
              <a:t>one or more of those reasons</a:t>
            </a:r>
          </a:p>
          <a:p>
            <a:pPr indent="0">
              <a:buNone/>
            </a:pPr>
            <a:endParaRPr lang="en-US" sz="3300" dirty="0">
              <a:solidFill>
                <a:srgbClr val="003B5C"/>
              </a:solidFill>
            </a:endParaRPr>
          </a:p>
          <a:p>
            <a:pPr indent="0">
              <a:buNone/>
            </a:pPr>
            <a:r>
              <a:rPr lang="en-US" sz="3300" dirty="0">
                <a:solidFill>
                  <a:srgbClr val="003B5C"/>
                </a:solidFill>
              </a:rPr>
              <a:t>Protected ground must be “one central reason” for the persecution</a:t>
            </a:r>
          </a:p>
        </p:txBody>
      </p:sp>
      <p:sp>
        <p:nvSpPr>
          <p:cNvPr id="4" name="Title 4"/>
          <p:cNvSpPr txBox="1">
            <a:spLocks/>
          </p:cNvSpPr>
          <p:nvPr/>
        </p:nvSpPr>
        <p:spPr>
          <a:xfrm>
            <a:off x="834390" y="491490"/>
            <a:ext cx="11118124" cy="82296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600" kern="1200">
                <a:solidFill>
                  <a:schemeClr val="bg1"/>
                </a:solidFill>
                <a:latin typeface="+mj-lt"/>
                <a:ea typeface="+mj-ea"/>
                <a:cs typeface="+mj-cs"/>
              </a:defRPr>
            </a:lvl1pPr>
          </a:lstStyle>
          <a:p>
            <a:pPr algn="l"/>
            <a:r>
              <a:rPr lang="en-US" sz="4400" b="1" dirty="0">
                <a:solidFill>
                  <a:schemeClr val="accent1"/>
                </a:solidFill>
              </a:rPr>
              <a:t>Nexus and 5 Grounds</a:t>
            </a:r>
          </a:p>
        </p:txBody>
      </p:sp>
      <p:sp>
        <p:nvSpPr>
          <p:cNvPr id="3" name="Slide Number Placeholder 2">
            <a:extLst>
              <a:ext uri="{FF2B5EF4-FFF2-40B4-BE49-F238E27FC236}">
                <a16:creationId xmlns:a16="http://schemas.microsoft.com/office/drawing/2014/main" id="{BC86D58F-1DE6-6681-A182-D2B4DE3FE598}"/>
              </a:ext>
            </a:extLst>
          </p:cNvPr>
          <p:cNvSpPr>
            <a:spLocks noGrp="1"/>
          </p:cNvSpPr>
          <p:nvPr>
            <p:ph type="sldNum" sz="quarter" idx="12"/>
          </p:nvPr>
        </p:nvSpPr>
        <p:spPr/>
        <p:txBody>
          <a:bodyPr/>
          <a:lstStyle/>
          <a:p>
            <a:fld id="{AFEA15CC-22E2-C14D-9AE0-E07CB427B81A}" type="slidenum">
              <a:rPr lang="en-US" smtClean="0"/>
              <a:pPr/>
              <a:t>21</a:t>
            </a:fld>
            <a:endParaRPr lang="en-US" dirty="0"/>
          </a:p>
        </p:txBody>
      </p:sp>
    </p:spTree>
    <p:extLst>
      <p:ext uri="{BB962C8B-B14F-4D97-AF65-F5344CB8AC3E}">
        <p14:creationId xmlns:p14="http://schemas.microsoft.com/office/powerpoint/2010/main" val="161092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1470"/>
            <a:ext cx="9719953" cy="868680"/>
          </a:xfrm>
        </p:spPr>
        <p:txBody>
          <a:bodyPr/>
          <a:lstStyle/>
          <a:p>
            <a:r>
              <a:rPr lang="en-US" dirty="0"/>
              <a:t>Statutory Bars to Asylum</a:t>
            </a:r>
          </a:p>
        </p:txBody>
      </p:sp>
      <p:sp>
        <p:nvSpPr>
          <p:cNvPr id="3" name="Content Placeholder 2"/>
          <p:cNvSpPr>
            <a:spLocks noGrp="1"/>
          </p:cNvSpPr>
          <p:nvPr>
            <p:ph idx="1"/>
          </p:nvPr>
        </p:nvSpPr>
        <p:spPr>
          <a:xfrm>
            <a:off x="838200" y="1280160"/>
            <a:ext cx="10515600" cy="4754880"/>
          </a:xfrm>
        </p:spPr>
        <p:txBody>
          <a:bodyPr>
            <a:normAutofit/>
          </a:bodyPr>
          <a:lstStyle/>
          <a:p>
            <a:r>
              <a:rPr lang="en-US" sz="2800" dirty="0">
                <a:solidFill>
                  <a:schemeClr val="accent1"/>
                </a:solidFill>
              </a:rPr>
              <a:t>One Year Bar</a:t>
            </a:r>
          </a:p>
          <a:p>
            <a:r>
              <a:rPr lang="en-US" sz="2800" dirty="0"/>
              <a:t>Previous Asylum Denial</a:t>
            </a:r>
          </a:p>
          <a:p>
            <a:r>
              <a:rPr lang="en-US" sz="2800" dirty="0"/>
              <a:t>Firm Resettlement</a:t>
            </a:r>
          </a:p>
          <a:p>
            <a:r>
              <a:rPr lang="en-US" sz="2800" dirty="0"/>
              <a:t>Safe Third Country</a:t>
            </a:r>
          </a:p>
          <a:p>
            <a:r>
              <a:rPr lang="en-US" sz="2800" dirty="0"/>
              <a:t>Persecution of Others</a:t>
            </a:r>
          </a:p>
          <a:p>
            <a:r>
              <a:rPr lang="en-US" sz="2800" dirty="0"/>
              <a:t>Conviction of a Particularly Serious Crime</a:t>
            </a:r>
          </a:p>
          <a:p>
            <a:r>
              <a:rPr lang="en-US" sz="2800" dirty="0"/>
              <a:t>Commission of a Serious Non-Political Crime </a:t>
            </a:r>
          </a:p>
          <a:p>
            <a:r>
              <a:rPr lang="en-US" sz="2800" dirty="0"/>
              <a:t>Danger to U.S. Security</a:t>
            </a:r>
          </a:p>
          <a:p>
            <a:r>
              <a:rPr lang="en-US" sz="2800" dirty="0"/>
              <a:t>Terrorist Activities</a:t>
            </a:r>
          </a:p>
        </p:txBody>
      </p:sp>
      <p:sp>
        <p:nvSpPr>
          <p:cNvPr id="4" name="Slide Number Placeholder 3">
            <a:extLst>
              <a:ext uri="{FF2B5EF4-FFF2-40B4-BE49-F238E27FC236}">
                <a16:creationId xmlns:a16="http://schemas.microsoft.com/office/drawing/2014/main" id="{971BB162-041B-8AF2-4F8C-3106F09836B6}"/>
              </a:ext>
            </a:extLst>
          </p:cNvPr>
          <p:cNvSpPr>
            <a:spLocks noGrp="1"/>
          </p:cNvSpPr>
          <p:nvPr>
            <p:ph type="sldNum" sz="quarter" idx="12"/>
          </p:nvPr>
        </p:nvSpPr>
        <p:spPr/>
        <p:txBody>
          <a:bodyPr/>
          <a:lstStyle/>
          <a:p>
            <a:fld id="{AFEA15CC-22E2-C14D-9AE0-E07CB427B81A}" type="slidenum">
              <a:rPr lang="en-US" smtClean="0"/>
              <a:pPr/>
              <a:t>22</a:t>
            </a:fld>
            <a:endParaRPr lang="en-US" dirty="0"/>
          </a:p>
        </p:txBody>
      </p:sp>
    </p:spTree>
    <p:extLst>
      <p:ext uri="{BB962C8B-B14F-4D97-AF65-F5344CB8AC3E}">
        <p14:creationId xmlns:p14="http://schemas.microsoft.com/office/powerpoint/2010/main" val="225667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6E16CA-7C4D-43E0-A756-6335E5602D34}"/>
              </a:ext>
            </a:extLst>
          </p:cNvPr>
          <p:cNvSpPr>
            <a:spLocks noGrp="1"/>
          </p:cNvSpPr>
          <p:nvPr>
            <p:ph type="title"/>
          </p:nvPr>
        </p:nvSpPr>
        <p:spPr>
          <a:xfrm>
            <a:off x="880110" y="457200"/>
            <a:ext cx="10473690" cy="937260"/>
          </a:xfrm>
        </p:spPr>
        <p:txBody>
          <a:bodyPr/>
          <a:lstStyle/>
          <a:p>
            <a:r>
              <a:rPr lang="en-US" dirty="0"/>
              <a:t>One Year Bar</a:t>
            </a:r>
          </a:p>
        </p:txBody>
      </p:sp>
      <p:sp>
        <p:nvSpPr>
          <p:cNvPr id="2" name="Content Placeholder 1">
            <a:extLst>
              <a:ext uri="{FF2B5EF4-FFF2-40B4-BE49-F238E27FC236}">
                <a16:creationId xmlns:a16="http://schemas.microsoft.com/office/drawing/2014/main" id="{46984E9F-D657-425C-BE6E-2AF40865ACCF}"/>
              </a:ext>
            </a:extLst>
          </p:cNvPr>
          <p:cNvSpPr>
            <a:spLocks noGrp="1"/>
          </p:cNvSpPr>
          <p:nvPr>
            <p:ph idx="1"/>
          </p:nvPr>
        </p:nvSpPr>
        <p:spPr>
          <a:xfrm>
            <a:off x="880110" y="1623059"/>
            <a:ext cx="10473690" cy="4549141"/>
          </a:xfrm>
        </p:spPr>
        <p:txBody>
          <a:bodyPr vert="horz" lIns="91440" tIns="45720" rIns="91440" bIns="45720" rtlCol="0" anchor="t">
            <a:normAutofit/>
          </a:bodyPr>
          <a:lstStyle/>
          <a:p>
            <a:pPr marL="0" indent="0">
              <a:spcAft>
                <a:spcPts val="1800"/>
              </a:spcAft>
              <a:buNone/>
            </a:pPr>
            <a:r>
              <a:rPr lang="en-US" dirty="0">
                <a:ea typeface="+mn-lt"/>
                <a:cs typeface="+mn-lt"/>
              </a:rPr>
              <a:t>One-year filing deadline for asylum:</a:t>
            </a:r>
            <a:endParaRPr lang="en-US" dirty="0"/>
          </a:p>
          <a:p>
            <a:pPr marL="463550" indent="-231775">
              <a:spcAft>
                <a:spcPts val="1200"/>
              </a:spcAft>
            </a:pPr>
            <a:r>
              <a:rPr lang="en-US" sz="3200" dirty="0"/>
              <a:t>Must file within one year of entry into the United States unless can show meets an exception:</a:t>
            </a:r>
          </a:p>
          <a:p>
            <a:pPr marL="1023938" lvl="1" indent="-341313">
              <a:spcAft>
                <a:spcPts val="600"/>
              </a:spcAft>
              <a:buFont typeface="Wingdings" panose="020B0604020202020204" pitchFamily="34" charset="0"/>
              <a:buChar char="Ø"/>
            </a:pPr>
            <a:r>
              <a:rPr lang="en-US" sz="2900" dirty="0"/>
              <a:t>Changed Circumstances. 8 CFR 208.4(a)(4)</a:t>
            </a:r>
          </a:p>
          <a:p>
            <a:pPr marL="1023938" lvl="1" indent="-341313">
              <a:spcAft>
                <a:spcPts val="3000"/>
              </a:spcAft>
              <a:buFont typeface="Wingdings" panose="020B0604020202020204" pitchFamily="34" charset="0"/>
              <a:buChar char="Ø"/>
            </a:pPr>
            <a:r>
              <a:rPr lang="en-US" sz="2900" dirty="0"/>
              <a:t>Extraordinary Circumstances. (a)(5)</a:t>
            </a:r>
          </a:p>
          <a:p>
            <a:pPr marL="457200" lvl="1" indent="0">
              <a:buNone/>
            </a:pPr>
            <a:r>
              <a:rPr lang="en-US" sz="3200" dirty="0">
                <a:solidFill>
                  <a:schemeClr val="accent4"/>
                </a:solidFill>
              </a:rPr>
              <a:t>*Does </a:t>
            </a:r>
            <a:r>
              <a:rPr lang="en-US" sz="3200" u="sng" dirty="0">
                <a:solidFill>
                  <a:schemeClr val="accent4"/>
                </a:solidFill>
              </a:rPr>
              <a:t>not</a:t>
            </a:r>
            <a:r>
              <a:rPr lang="en-US" sz="3200" dirty="0">
                <a:solidFill>
                  <a:schemeClr val="accent4"/>
                </a:solidFill>
              </a:rPr>
              <a:t> apply to unaccompanied minors*</a:t>
            </a:r>
          </a:p>
          <a:p>
            <a:pPr marL="457200" lvl="1" indent="0">
              <a:buNone/>
            </a:pPr>
            <a:endParaRPr lang="en-US" sz="3000" dirty="0"/>
          </a:p>
        </p:txBody>
      </p:sp>
      <p:sp>
        <p:nvSpPr>
          <p:cNvPr id="4" name="Slide Number Placeholder 3">
            <a:extLst>
              <a:ext uri="{FF2B5EF4-FFF2-40B4-BE49-F238E27FC236}">
                <a16:creationId xmlns:a16="http://schemas.microsoft.com/office/drawing/2014/main" id="{7BD0645B-4408-DF21-2C76-A975BF242618}"/>
              </a:ext>
            </a:extLst>
          </p:cNvPr>
          <p:cNvSpPr>
            <a:spLocks noGrp="1"/>
          </p:cNvSpPr>
          <p:nvPr>
            <p:ph type="sldNum" sz="quarter" idx="12"/>
          </p:nvPr>
        </p:nvSpPr>
        <p:spPr/>
        <p:txBody>
          <a:bodyPr/>
          <a:lstStyle/>
          <a:p>
            <a:fld id="{AFEA15CC-22E2-C14D-9AE0-E07CB427B81A}" type="slidenum">
              <a:rPr lang="en-US" smtClean="0"/>
              <a:pPr/>
              <a:t>23</a:t>
            </a:fld>
            <a:endParaRPr lang="en-US" dirty="0"/>
          </a:p>
        </p:txBody>
      </p:sp>
    </p:spTree>
    <p:extLst>
      <p:ext uri="{BB962C8B-B14F-4D97-AF65-F5344CB8AC3E}">
        <p14:creationId xmlns:p14="http://schemas.microsoft.com/office/powerpoint/2010/main" val="48912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25AA-6AF7-EFA5-01E5-6B7743B8493A}"/>
              </a:ext>
            </a:extLst>
          </p:cNvPr>
          <p:cNvSpPr>
            <a:spLocks noGrp="1"/>
          </p:cNvSpPr>
          <p:nvPr>
            <p:ph type="title"/>
          </p:nvPr>
        </p:nvSpPr>
        <p:spPr/>
        <p:txBody>
          <a:bodyPr anchor="ctr"/>
          <a:lstStyle/>
          <a:p>
            <a:r>
              <a:rPr lang="en-US" dirty="0"/>
              <a:t>Seeking Asylum at the U.S. Border</a:t>
            </a:r>
          </a:p>
        </p:txBody>
      </p:sp>
      <p:sp>
        <p:nvSpPr>
          <p:cNvPr id="4" name="Slide Number Placeholder 3">
            <a:extLst>
              <a:ext uri="{FF2B5EF4-FFF2-40B4-BE49-F238E27FC236}">
                <a16:creationId xmlns:a16="http://schemas.microsoft.com/office/drawing/2014/main" id="{AD3525C5-54AE-9E6A-3195-490F71293BF7}"/>
              </a:ext>
            </a:extLst>
          </p:cNvPr>
          <p:cNvSpPr>
            <a:spLocks noGrp="1"/>
          </p:cNvSpPr>
          <p:nvPr>
            <p:ph type="sldNum" sz="quarter" idx="12"/>
          </p:nvPr>
        </p:nvSpPr>
        <p:spPr/>
        <p:txBody>
          <a:bodyPr/>
          <a:lstStyle/>
          <a:p>
            <a:fld id="{AFEA15CC-22E2-C14D-9AE0-E07CB427B81A}" type="slidenum">
              <a:rPr lang="en-US" smtClean="0"/>
              <a:pPr/>
              <a:t>24</a:t>
            </a:fld>
            <a:endParaRPr lang="en-US" dirty="0"/>
          </a:p>
        </p:txBody>
      </p:sp>
    </p:spTree>
    <p:extLst>
      <p:ext uri="{BB962C8B-B14F-4D97-AF65-F5344CB8AC3E}">
        <p14:creationId xmlns:p14="http://schemas.microsoft.com/office/powerpoint/2010/main" val="26346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C36981-9E34-F7A3-7257-A18924BADD61}"/>
              </a:ext>
            </a:extLst>
          </p:cNvPr>
          <p:cNvSpPr>
            <a:spLocks noGrp="1"/>
          </p:cNvSpPr>
          <p:nvPr>
            <p:ph type="title"/>
          </p:nvPr>
        </p:nvSpPr>
        <p:spPr>
          <a:xfrm>
            <a:off x="838200" y="438912"/>
            <a:ext cx="10515600" cy="914400"/>
          </a:xfrm>
        </p:spPr>
        <p:txBody>
          <a:bodyPr/>
          <a:lstStyle/>
          <a:p>
            <a:r>
              <a:rPr lang="en-US" dirty="0"/>
              <a:t>Seeking Asylum- Arriving at a U.S. Border</a:t>
            </a:r>
          </a:p>
        </p:txBody>
      </p:sp>
      <p:sp>
        <p:nvSpPr>
          <p:cNvPr id="7" name="Content Placeholder 6">
            <a:extLst>
              <a:ext uri="{FF2B5EF4-FFF2-40B4-BE49-F238E27FC236}">
                <a16:creationId xmlns:a16="http://schemas.microsoft.com/office/drawing/2014/main" id="{32AED236-DA78-F78C-5A3D-082C4CA2B248}"/>
              </a:ext>
            </a:extLst>
          </p:cNvPr>
          <p:cNvSpPr>
            <a:spLocks noGrp="1"/>
          </p:cNvSpPr>
          <p:nvPr>
            <p:ph idx="1"/>
          </p:nvPr>
        </p:nvSpPr>
        <p:spPr>
          <a:xfrm>
            <a:off x="838200" y="1463039"/>
            <a:ext cx="10515600" cy="4713923"/>
          </a:xfrm>
        </p:spPr>
        <p:txBody>
          <a:bodyPr>
            <a:normAutofit/>
          </a:bodyPr>
          <a:lstStyle/>
          <a:p>
            <a:pPr>
              <a:spcAft>
                <a:spcPts val="1200"/>
              </a:spcAft>
            </a:pPr>
            <a:r>
              <a:rPr lang="en-US" sz="3300" dirty="0">
                <a:solidFill>
                  <a:schemeClr val="accent3"/>
                </a:solidFill>
              </a:rPr>
              <a:t>Asylum</a:t>
            </a:r>
            <a:r>
              <a:rPr lang="en-US" sz="3300" dirty="0"/>
              <a:t> is meant to be a process to seek refuge for those already in the U.S. and arriving at our borders who have not been designated as refugees before arrival.</a:t>
            </a:r>
          </a:p>
          <a:p>
            <a:pPr>
              <a:spcAft>
                <a:spcPts val="1200"/>
              </a:spcAft>
            </a:pPr>
            <a:r>
              <a:rPr lang="en-US" sz="3300" dirty="0"/>
              <a:t>The availability of the asylum process is drastically limited by current policies and procedures.</a:t>
            </a:r>
          </a:p>
          <a:p>
            <a:r>
              <a:rPr lang="en-US" sz="3300" dirty="0"/>
              <a:t>For those requesting asylum at our border, the </a:t>
            </a:r>
            <a:r>
              <a:rPr lang="en-US" sz="3300" dirty="0">
                <a:solidFill>
                  <a:schemeClr val="accent3"/>
                </a:solidFill>
              </a:rPr>
              <a:t>expedited removal </a:t>
            </a:r>
            <a:r>
              <a:rPr lang="en-US" sz="3300" dirty="0"/>
              <a:t>process, introduced in 1996, presents the first hurdle.</a:t>
            </a:r>
          </a:p>
        </p:txBody>
      </p:sp>
      <p:sp>
        <p:nvSpPr>
          <p:cNvPr id="5" name="Slide Number Placeholder 4">
            <a:extLst>
              <a:ext uri="{FF2B5EF4-FFF2-40B4-BE49-F238E27FC236}">
                <a16:creationId xmlns:a16="http://schemas.microsoft.com/office/drawing/2014/main" id="{CD346FC0-FB7C-40D0-0CC0-2CEBC2FCC6E4}"/>
              </a:ext>
            </a:extLst>
          </p:cNvPr>
          <p:cNvSpPr>
            <a:spLocks noGrp="1"/>
          </p:cNvSpPr>
          <p:nvPr>
            <p:ph type="sldNum" sz="quarter" idx="12"/>
          </p:nvPr>
        </p:nvSpPr>
        <p:spPr/>
        <p:txBody>
          <a:bodyPr/>
          <a:lstStyle/>
          <a:p>
            <a:fld id="{AFEA15CC-22E2-C14D-9AE0-E07CB427B81A}" type="slidenum">
              <a:rPr lang="en-US" smtClean="0"/>
              <a:pPr/>
              <a:t>25</a:t>
            </a:fld>
            <a:endParaRPr lang="en-US" dirty="0"/>
          </a:p>
        </p:txBody>
      </p:sp>
    </p:spTree>
    <p:extLst>
      <p:ext uri="{BB962C8B-B14F-4D97-AF65-F5344CB8AC3E}">
        <p14:creationId xmlns:p14="http://schemas.microsoft.com/office/powerpoint/2010/main" val="253542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E6E2-E207-599F-B314-B9E834E594DD}"/>
              </a:ext>
            </a:extLst>
          </p:cNvPr>
          <p:cNvSpPr>
            <a:spLocks noGrp="1"/>
          </p:cNvSpPr>
          <p:nvPr>
            <p:ph type="title"/>
          </p:nvPr>
        </p:nvSpPr>
        <p:spPr>
          <a:xfrm>
            <a:off x="838200" y="340519"/>
            <a:ext cx="10515600" cy="864826"/>
          </a:xfrm>
        </p:spPr>
        <p:txBody>
          <a:bodyPr/>
          <a:lstStyle/>
          <a:p>
            <a:r>
              <a:rPr lang="en-US" dirty="0"/>
              <a:t>Expedited Removal</a:t>
            </a:r>
          </a:p>
        </p:txBody>
      </p:sp>
      <p:sp>
        <p:nvSpPr>
          <p:cNvPr id="3" name="Content Placeholder 2">
            <a:extLst>
              <a:ext uri="{FF2B5EF4-FFF2-40B4-BE49-F238E27FC236}">
                <a16:creationId xmlns:a16="http://schemas.microsoft.com/office/drawing/2014/main" id="{694825E4-1FF6-F164-964D-C0AAC1CBF477}"/>
              </a:ext>
            </a:extLst>
          </p:cNvPr>
          <p:cNvSpPr>
            <a:spLocks noGrp="1"/>
          </p:cNvSpPr>
          <p:nvPr>
            <p:ph idx="1"/>
          </p:nvPr>
        </p:nvSpPr>
        <p:spPr/>
        <p:txBody>
          <a:bodyPr>
            <a:normAutofit/>
          </a:bodyPr>
          <a:lstStyle/>
          <a:p>
            <a:pPr>
              <a:spcAft>
                <a:spcPts val="1200"/>
              </a:spcAft>
            </a:pPr>
            <a:r>
              <a:rPr lang="en-US" sz="3200" dirty="0">
                <a:solidFill>
                  <a:schemeClr val="accent3"/>
                </a:solidFill>
              </a:rPr>
              <a:t>Expedited removal </a:t>
            </a:r>
            <a:r>
              <a:rPr lang="en-US" sz="3200" dirty="0"/>
              <a:t>is a deportation without ever seeing a judge</a:t>
            </a:r>
          </a:p>
          <a:p>
            <a:pPr>
              <a:spcAft>
                <a:spcPts val="1200"/>
              </a:spcAft>
            </a:pPr>
            <a:r>
              <a:rPr lang="en-US" sz="3200" dirty="0"/>
              <a:t>Immigration officials may use expedited removal against those at the border or apprehended within 100 miles of the border who have been in the U.S. less than 14 days.</a:t>
            </a:r>
          </a:p>
          <a:p>
            <a:r>
              <a:rPr lang="en-US" sz="3200" dirty="0"/>
              <a:t>A </a:t>
            </a:r>
            <a:r>
              <a:rPr lang="en-US" sz="3200" dirty="0">
                <a:solidFill>
                  <a:schemeClr val="accent3"/>
                </a:solidFill>
              </a:rPr>
              <a:t>credible fear interview </a:t>
            </a:r>
            <a:r>
              <a:rPr lang="en-US" sz="3200" dirty="0"/>
              <a:t>determines whether an asylum seeker will be subject to expedited removal or allowed to make an asylum claim</a:t>
            </a:r>
          </a:p>
        </p:txBody>
      </p:sp>
      <p:sp>
        <p:nvSpPr>
          <p:cNvPr id="4" name="Slide Number Placeholder 3">
            <a:extLst>
              <a:ext uri="{FF2B5EF4-FFF2-40B4-BE49-F238E27FC236}">
                <a16:creationId xmlns:a16="http://schemas.microsoft.com/office/drawing/2014/main" id="{723C3218-6AF3-8F5B-E44E-A4D7FA6775B7}"/>
              </a:ext>
            </a:extLst>
          </p:cNvPr>
          <p:cNvSpPr>
            <a:spLocks noGrp="1"/>
          </p:cNvSpPr>
          <p:nvPr>
            <p:ph type="sldNum" sz="quarter" idx="12"/>
          </p:nvPr>
        </p:nvSpPr>
        <p:spPr/>
        <p:txBody>
          <a:bodyPr/>
          <a:lstStyle/>
          <a:p>
            <a:fld id="{04C12A0C-5EE6-3A4F-905D-4AB168E83148}" type="slidenum">
              <a:rPr lang="en-US" smtClean="0"/>
              <a:t>26</a:t>
            </a:fld>
            <a:endParaRPr lang="en-US" dirty="0"/>
          </a:p>
        </p:txBody>
      </p:sp>
    </p:spTree>
    <p:extLst>
      <p:ext uri="{BB962C8B-B14F-4D97-AF65-F5344CB8AC3E}">
        <p14:creationId xmlns:p14="http://schemas.microsoft.com/office/powerpoint/2010/main" val="377796271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2DC3-10E3-FF65-A670-067137603ED0}"/>
              </a:ext>
            </a:extLst>
          </p:cNvPr>
          <p:cNvSpPr>
            <a:spLocks noGrp="1"/>
          </p:cNvSpPr>
          <p:nvPr>
            <p:ph type="title"/>
          </p:nvPr>
        </p:nvSpPr>
        <p:spPr/>
        <p:txBody>
          <a:bodyPr/>
          <a:lstStyle/>
          <a:p>
            <a:r>
              <a:rPr lang="en-US" dirty="0"/>
              <a:t>Credible Fear Interview (CFI)</a:t>
            </a:r>
          </a:p>
        </p:txBody>
      </p:sp>
      <p:sp>
        <p:nvSpPr>
          <p:cNvPr id="3" name="Content Placeholder 2">
            <a:extLst>
              <a:ext uri="{FF2B5EF4-FFF2-40B4-BE49-F238E27FC236}">
                <a16:creationId xmlns:a16="http://schemas.microsoft.com/office/drawing/2014/main" id="{BB04A1C7-A67C-2E98-178E-FE2813B0EC48}"/>
              </a:ext>
            </a:extLst>
          </p:cNvPr>
          <p:cNvSpPr>
            <a:spLocks noGrp="1"/>
          </p:cNvSpPr>
          <p:nvPr>
            <p:ph idx="1"/>
          </p:nvPr>
        </p:nvSpPr>
        <p:spPr>
          <a:xfrm>
            <a:off x="838200" y="1205345"/>
            <a:ext cx="10515600" cy="4833650"/>
          </a:xfrm>
        </p:spPr>
        <p:txBody>
          <a:bodyPr>
            <a:normAutofit/>
          </a:bodyPr>
          <a:lstStyle/>
          <a:p>
            <a:pPr>
              <a:lnSpc>
                <a:spcPct val="87000"/>
              </a:lnSpc>
              <a:spcAft>
                <a:spcPts val="600"/>
              </a:spcAft>
            </a:pPr>
            <a:r>
              <a:rPr lang="en-US" sz="3000" dirty="0"/>
              <a:t>A person arriving at the border or apprehended must express a fear of return to get a screening interview, the “CFI”. </a:t>
            </a:r>
          </a:p>
          <a:p>
            <a:pPr>
              <a:lnSpc>
                <a:spcPct val="87000"/>
              </a:lnSpc>
              <a:spcAft>
                <a:spcPts val="600"/>
              </a:spcAft>
            </a:pPr>
            <a:r>
              <a:rPr lang="en-US" sz="3000" dirty="0"/>
              <a:t>A CFI is an interview before an asylum officer to assess whether a person has a </a:t>
            </a:r>
            <a:r>
              <a:rPr lang="en-US" sz="3000" dirty="0">
                <a:solidFill>
                  <a:schemeClr val="accent5"/>
                </a:solidFill>
              </a:rPr>
              <a:t>significant possibility </a:t>
            </a:r>
            <a:r>
              <a:rPr lang="en-US" sz="3000" dirty="0"/>
              <a:t>of being able to demonstrate eligibility for asylum</a:t>
            </a:r>
          </a:p>
          <a:p>
            <a:pPr>
              <a:lnSpc>
                <a:spcPct val="87000"/>
              </a:lnSpc>
              <a:spcAft>
                <a:spcPts val="600"/>
              </a:spcAft>
            </a:pPr>
            <a:r>
              <a:rPr lang="en-US" sz="3000" dirty="0"/>
              <a:t>The standard is meant to be much lower than the well-founded fear standard of a full asylum hearing</a:t>
            </a:r>
          </a:p>
          <a:p>
            <a:pPr>
              <a:lnSpc>
                <a:spcPct val="87000"/>
              </a:lnSpc>
            </a:pPr>
            <a:r>
              <a:rPr lang="en-US" sz="3000" dirty="0"/>
              <a:t>If found to have a credible fear, the person can present their case in immigration court. If denied, the person will get an expedited removal order, and be removed. </a:t>
            </a:r>
          </a:p>
        </p:txBody>
      </p:sp>
      <p:sp>
        <p:nvSpPr>
          <p:cNvPr id="4" name="Slide Number Placeholder 3">
            <a:extLst>
              <a:ext uri="{FF2B5EF4-FFF2-40B4-BE49-F238E27FC236}">
                <a16:creationId xmlns:a16="http://schemas.microsoft.com/office/drawing/2014/main" id="{B0A3AC94-DC7A-01A2-C828-1A83646BB01E}"/>
              </a:ext>
            </a:extLst>
          </p:cNvPr>
          <p:cNvSpPr>
            <a:spLocks noGrp="1"/>
          </p:cNvSpPr>
          <p:nvPr>
            <p:ph type="sldNum" sz="quarter" idx="12"/>
          </p:nvPr>
        </p:nvSpPr>
        <p:spPr/>
        <p:txBody>
          <a:bodyPr/>
          <a:lstStyle/>
          <a:p>
            <a:fld id="{04C12A0C-5EE6-3A4F-905D-4AB168E83148}" type="slidenum">
              <a:rPr lang="en-US" smtClean="0"/>
              <a:t>27</a:t>
            </a:fld>
            <a:endParaRPr lang="en-US" dirty="0"/>
          </a:p>
        </p:txBody>
      </p:sp>
    </p:spTree>
    <p:extLst>
      <p:ext uri="{BB962C8B-B14F-4D97-AF65-F5344CB8AC3E}">
        <p14:creationId xmlns:p14="http://schemas.microsoft.com/office/powerpoint/2010/main" val="809138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659-BFA0-44E0-3649-CD3EDD055EBE}"/>
              </a:ext>
            </a:extLst>
          </p:cNvPr>
          <p:cNvSpPr>
            <a:spLocks noGrp="1"/>
          </p:cNvSpPr>
          <p:nvPr>
            <p:ph type="title"/>
          </p:nvPr>
        </p:nvSpPr>
        <p:spPr>
          <a:xfrm>
            <a:off x="838200" y="340518"/>
            <a:ext cx="10515600" cy="988409"/>
          </a:xfrm>
        </p:spPr>
        <p:txBody>
          <a:bodyPr/>
          <a:lstStyle/>
          <a:p>
            <a:r>
              <a:rPr lang="en-US" dirty="0"/>
              <a:t>Defensive Asylum Process following a CFI</a:t>
            </a:r>
          </a:p>
        </p:txBody>
      </p:sp>
      <p:sp>
        <p:nvSpPr>
          <p:cNvPr id="3" name="Content Placeholder 2">
            <a:extLst>
              <a:ext uri="{FF2B5EF4-FFF2-40B4-BE49-F238E27FC236}">
                <a16:creationId xmlns:a16="http://schemas.microsoft.com/office/drawing/2014/main" id="{FA649A38-2739-B5E1-4AF9-FCC0151A400A}"/>
              </a:ext>
            </a:extLst>
          </p:cNvPr>
          <p:cNvSpPr>
            <a:spLocks noGrp="1"/>
          </p:cNvSpPr>
          <p:nvPr>
            <p:ph idx="1"/>
          </p:nvPr>
        </p:nvSpPr>
        <p:spPr>
          <a:xfrm>
            <a:off x="838200" y="1438655"/>
            <a:ext cx="10515600" cy="4738307"/>
          </a:xfrm>
        </p:spPr>
        <p:txBody>
          <a:bodyPr>
            <a:normAutofit/>
          </a:bodyPr>
          <a:lstStyle/>
          <a:p>
            <a:pPr>
              <a:spcAft>
                <a:spcPts val="1800"/>
              </a:spcAft>
            </a:pPr>
            <a:r>
              <a:rPr lang="en-US" dirty="0"/>
              <a:t>Upon passing a CFI, an asylum seeker will be issued a Notice to Appear (NTA) and placed in removal proceedings</a:t>
            </a:r>
          </a:p>
          <a:p>
            <a:pPr>
              <a:spcAft>
                <a:spcPts val="1800"/>
              </a:spcAft>
            </a:pPr>
            <a:r>
              <a:rPr lang="en-US" dirty="0"/>
              <a:t>They must still file an asylum application prior to the one-year deadline</a:t>
            </a:r>
          </a:p>
          <a:p>
            <a:r>
              <a:rPr lang="en-US" dirty="0"/>
              <a:t>The immigration judge will decide their asylum claim at an individual hearing</a:t>
            </a:r>
          </a:p>
          <a:p>
            <a:endParaRPr lang="en-US" dirty="0"/>
          </a:p>
        </p:txBody>
      </p:sp>
      <p:sp>
        <p:nvSpPr>
          <p:cNvPr id="4" name="Slide Number Placeholder 3">
            <a:extLst>
              <a:ext uri="{FF2B5EF4-FFF2-40B4-BE49-F238E27FC236}">
                <a16:creationId xmlns:a16="http://schemas.microsoft.com/office/drawing/2014/main" id="{92E32B04-F7D3-1E42-2893-DF70BD2735AA}"/>
              </a:ext>
            </a:extLst>
          </p:cNvPr>
          <p:cNvSpPr>
            <a:spLocks noGrp="1"/>
          </p:cNvSpPr>
          <p:nvPr>
            <p:ph type="sldNum" sz="quarter" idx="12"/>
          </p:nvPr>
        </p:nvSpPr>
        <p:spPr/>
        <p:txBody>
          <a:bodyPr/>
          <a:lstStyle/>
          <a:p>
            <a:fld id="{AFEA15CC-22E2-C14D-9AE0-E07CB427B81A}" type="slidenum">
              <a:rPr lang="en-US" smtClean="0"/>
              <a:pPr/>
              <a:t>28</a:t>
            </a:fld>
            <a:endParaRPr lang="en-US" dirty="0"/>
          </a:p>
        </p:txBody>
      </p:sp>
    </p:spTree>
    <p:extLst>
      <p:ext uri="{BB962C8B-B14F-4D97-AF65-F5344CB8AC3E}">
        <p14:creationId xmlns:p14="http://schemas.microsoft.com/office/powerpoint/2010/main" val="3529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7B43A0-D626-854A-3899-FABD82EA19FD}"/>
              </a:ext>
            </a:extLst>
          </p:cNvPr>
          <p:cNvSpPr>
            <a:spLocks noGrp="1"/>
          </p:cNvSpPr>
          <p:nvPr>
            <p:ph type="title"/>
          </p:nvPr>
        </p:nvSpPr>
        <p:spPr>
          <a:xfrm>
            <a:off x="731520" y="340519"/>
            <a:ext cx="10622280" cy="840219"/>
          </a:xfrm>
        </p:spPr>
        <p:txBody>
          <a:bodyPr>
            <a:normAutofit/>
          </a:bodyPr>
          <a:lstStyle/>
          <a:p>
            <a:r>
              <a:rPr lang="en-US" dirty="0"/>
              <a:t>Trump Administration Barriers to Asylum</a:t>
            </a:r>
          </a:p>
        </p:txBody>
      </p:sp>
      <p:sp>
        <p:nvSpPr>
          <p:cNvPr id="6" name="Content Placeholder 5">
            <a:extLst>
              <a:ext uri="{FF2B5EF4-FFF2-40B4-BE49-F238E27FC236}">
                <a16:creationId xmlns:a16="http://schemas.microsoft.com/office/drawing/2014/main" id="{32F46B75-B25B-4A99-B35C-C0DC6CEB6D70}"/>
              </a:ext>
            </a:extLst>
          </p:cNvPr>
          <p:cNvSpPr>
            <a:spLocks noGrp="1"/>
          </p:cNvSpPr>
          <p:nvPr>
            <p:ph sz="half" idx="1"/>
          </p:nvPr>
        </p:nvSpPr>
        <p:spPr>
          <a:xfrm>
            <a:off x="731520" y="1205346"/>
            <a:ext cx="4620768" cy="4971618"/>
          </a:xfrm>
        </p:spPr>
        <p:txBody>
          <a:bodyPr>
            <a:normAutofit/>
          </a:bodyPr>
          <a:lstStyle/>
          <a:p>
            <a:pPr>
              <a:spcAft>
                <a:spcPts val="1200"/>
              </a:spcAft>
            </a:pPr>
            <a:r>
              <a:rPr lang="en-US" sz="3000" dirty="0"/>
              <a:t>The Trump administration issued rules seeking to restrict asylum access at the U.S. border</a:t>
            </a:r>
          </a:p>
          <a:p>
            <a:r>
              <a:rPr lang="en-US" sz="3000" dirty="0"/>
              <a:t>Many of these rules were blocked by court challenges and replaced or supplemented by similar policies</a:t>
            </a:r>
          </a:p>
          <a:p>
            <a:pPr marL="0" indent="0">
              <a:buNone/>
            </a:pPr>
            <a:endParaRPr lang="en-US" dirty="0"/>
          </a:p>
        </p:txBody>
      </p:sp>
      <p:sp>
        <p:nvSpPr>
          <p:cNvPr id="7" name="Content Placeholder 6">
            <a:extLst>
              <a:ext uri="{FF2B5EF4-FFF2-40B4-BE49-F238E27FC236}">
                <a16:creationId xmlns:a16="http://schemas.microsoft.com/office/drawing/2014/main" id="{BF2201FC-5C8D-7AD1-8CC5-FBF8E9D49B9E}"/>
              </a:ext>
            </a:extLst>
          </p:cNvPr>
          <p:cNvSpPr>
            <a:spLocks noGrp="1"/>
          </p:cNvSpPr>
          <p:nvPr>
            <p:ph sz="half" idx="2"/>
          </p:nvPr>
        </p:nvSpPr>
        <p:spPr>
          <a:xfrm>
            <a:off x="5571744" y="1232223"/>
            <a:ext cx="5888736" cy="4920133"/>
          </a:xfrm>
        </p:spPr>
        <p:txBody>
          <a:bodyPr>
            <a:normAutofit/>
          </a:bodyPr>
          <a:lstStyle/>
          <a:p>
            <a:r>
              <a:rPr lang="en-US" sz="3200" dirty="0">
                <a:solidFill>
                  <a:schemeClr val="accent1"/>
                </a:solidFill>
              </a:rPr>
              <a:t>These barriers include:</a:t>
            </a:r>
          </a:p>
          <a:p>
            <a:pPr lvl="1">
              <a:lnSpc>
                <a:spcPct val="85000"/>
              </a:lnSpc>
              <a:spcAft>
                <a:spcPts val="400"/>
              </a:spcAft>
            </a:pPr>
            <a:r>
              <a:rPr lang="en-US" sz="2800" dirty="0"/>
              <a:t>Metering</a:t>
            </a:r>
          </a:p>
          <a:p>
            <a:pPr lvl="1">
              <a:lnSpc>
                <a:spcPct val="85000"/>
              </a:lnSpc>
              <a:spcAft>
                <a:spcPts val="400"/>
              </a:spcAft>
            </a:pPr>
            <a:r>
              <a:rPr lang="en-US" sz="2800" dirty="0"/>
              <a:t>Anti-Asylum AG Decisions</a:t>
            </a:r>
          </a:p>
          <a:p>
            <a:pPr lvl="1">
              <a:lnSpc>
                <a:spcPct val="85000"/>
              </a:lnSpc>
              <a:spcAft>
                <a:spcPts val="400"/>
              </a:spcAft>
            </a:pPr>
            <a:r>
              <a:rPr lang="en-US" sz="2800" dirty="0"/>
              <a:t>2018 Proclamation Ban</a:t>
            </a:r>
          </a:p>
          <a:p>
            <a:pPr lvl="1">
              <a:lnSpc>
                <a:spcPct val="85000"/>
              </a:lnSpc>
              <a:spcAft>
                <a:spcPts val="400"/>
              </a:spcAft>
            </a:pPr>
            <a:r>
              <a:rPr lang="en-US" sz="2800" dirty="0"/>
              <a:t>2019 Transit Ban</a:t>
            </a:r>
          </a:p>
          <a:p>
            <a:pPr lvl="1">
              <a:lnSpc>
                <a:spcPct val="85000"/>
              </a:lnSpc>
              <a:spcAft>
                <a:spcPts val="400"/>
              </a:spcAft>
            </a:pPr>
            <a:r>
              <a:rPr lang="en-US" sz="2800" dirty="0"/>
              <a:t>MPP (Remain in Mexico)</a:t>
            </a:r>
          </a:p>
          <a:p>
            <a:pPr lvl="1">
              <a:lnSpc>
                <a:spcPct val="85000"/>
              </a:lnSpc>
              <a:spcAft>
                <a:spcPts val="400"/>
              </a:spcAft>
            </a:pPr>
            <a:r>
              <a:rPr lang="en-US" sz="2800" dirty="0"/>
              <a:t>Asylum Cooperation Agreements</a:t>
            </a:r>
          </a:p>
          <a:p>
            <a:pPr lvl="1">
              <a:lnSpc>
                <a:spcPct val="85000"/>
              </a:lnSpc>
              <a:spcAft>
                <a:spcPts val="400"/>
              </a:spcAft>
            </a:pPr>
            <a:r>
              <a:rPr lang="en-US" sz="2800" dirty="0"/>
              <a:t>Regulations restricting asylum eligibility</a:t>
            </a:r>
          </a:p>
          <a:p>
            <a:pPr lvl="1">
              <a:lnSpc>
                <a:spcPct val="85000"/>
              </a:lnSpc>
            </a:pPr>
            <a:r>
              <a:rPr lang="en-US" sz="2800" dirty="0"/>
              <a:t>Title 42</a:t>
            </a:r>
          </a:p>
        </p:txBody>
      </p:sp>
      <p:sp>
        <p:nvSpPr>
          <p:cNvPr id="4" name="Slide Number Placeholder 3">
            <a:extLst>
              <a:ext uri="{FF2B5EF4-FFF2-40B4-BE49-F238E27FC236}">
                <a16:creationId xmlns:a16="http://schemas.microsoft.com/office/drawing/2014/main" id="{FA447F0C-9A35-7CE4-B7D5-459B45506A59}"/>
              </a:ext>
            </a:extLst>
          </p:cNvPr>
          <p:cNvSpPr>
            <a:spLocks noGrp="1"/>
          </p:cNvSpPr>
          <p:nvPr>
            <p:ph type="sldNum" sz="quarter" idx="12"/>
          </p:nvPr>
        </p:nvSpPr>
        <p:spPr/>
        <p:txBody>
          <a:bodyPr/>
          <a:lstStyle/>
          <a:p>
            <a:fld id="{AFEA15CC-22E2-C14D-9AE0-E07CB427B81A}" type="slidenum">
              <a:rPr lang="en-US" smtClean="0"/>
              <a:pPr/>
              <a:t>29</a:t>
            </a:fld>
            <a:endParaRPr lang="en-US" dirty="0"/>
          </a:p>
        </p:txBody>
      </p:sp>
    </p:spTree>
    <p:extLst>
      <p:ext uri="{BB962C8B-B14F-4D97-AF65-F5344CB8AC3E}">
        <p14:creationId xmlns:p14="http://schemas.microsoft.com/office/powerpoint/2010/main" val="409905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E3D5-A371-40A7-AA32-925ABF518AF2}"/>
              </a:ext>
            </a:extLst>
          </p:cNvPr>
          <p:cNvSpPr>
            <a:spLocks noGrp="1"/>
          </p:cNvSpPr>
          <p:nvPr>
            <p:ph type="title"/>
          </p:nvPr>
        </p:nvSpPr>
        <p:spPr>
          <a:xfrm>
            <a:off x="838200" y="525780"/>
            <a:ext cx="10515600" cy="716632"/>
          </a:xfrm>
        </p:spPr>
        <p:txBody>
          <a:bodyPr/>
          <a:lstStyle/>
          <a:p>
            <a:r>
              <a:rPr lang="en-US" dirty="0"/>
              <a:t>What is Asylum? </a:t>
            </a:r>
          </a:p>
        </p:txBody>
      </p:sp>
      <p:sp>
        <p:nvSpPr>
          <p:cNvPr id="3" name="Content Placeholder 2">
            <a:extLst>
              <a:ext uri="{FF2B5EF4-FFF2-40B4-BE49-F238E27FC236}">
                <a16:creationId xmlns:a16="http://schemas.microsoft.com/office/drawing/2014/main" id="{A46854F8-183A-472C-B527-6DAD539E52BA}"/>
              </a:ext>
            </a:extLst>
          </p:cNvPr>
          <p:cNvSpPr>
            <a:spLocks noGrp="1"/>
          </p:cNvSpPr>
          <p:nvPr>
            <p:ph idx="1"/>
          </p:nvPr>
        </p:nvSpPr>
        <p:spPr>
          <a:xfrm>
            <a:off x="838200" y="1485900"/>
            <a:ext cx="10983686" cy="4691064"/>
          </a:xfrm>
        </p:spPr>
        <p:txBody>
          <a:bodyPr/>
          <a:lstStyle/>
          <a:p>
            <a:pPr marL="0" indent="0">
              <a:spcAft>
                <a:spcPts val="1800"/>
              </a:spcAft>
              <a:buNone/>
            </a:pPr>
            <a:r>
              <a:rPr lang="en-US" sz="3400" dirty="0"/>
              <a:t>Law that protects people who have suffered persecution or fear persecution in their home country.</a:t>
            </a:r>
            <a:br>
              <a:rPr lang="en-US" sz="3400" dirty="0"/>
            </a:br>
            <a:r>
              <a:rPr lang="en-US" sz="3400" dirty="0"/>
              <a:t>Based on international law to protect refugees</a:t>
            </a:r>
          </a:p>
          <a:p>
            <a:pPr marL="457200">
              <a:spcAft>
                <a:spcPts val="600"/>
              </a:spcAft>
            </a:pPr>
            <a:r>
              <a:rPr lang="en-US" sz="3000" dirty="0"/>
              <a:t>Granted Protection in the U.S.= </a:t>
            </a:r>
            <a:r>
              <a:rPr lang="en-US" sz="3000" u="sng" dirty="0"/>
              <a:t>Asylee</a:t>
            </a:r>
          </a:p>
          <a:p>
            <a:pPr marL="457200"/>
            <a:r>
              <a:rPr lang="en-US" sz="3000" dirty="0"/>
              <a:t>Granted Protection Abroad then enter U.S.= </a:t>
            </a:r>
            <a:r>
              <a:rPr lang="en-US" sz="3000" u="sng" dirty="0"/>
              <a:t>Refugee</a:t>
            </a:r>
          </a:p>
        </p:txBody>
      </p:sp>
      <p:sp>
        <p:nvSpPr>
          <p:cNvPr id="4" name="Slide Number Placeholder 3">
            <a:extLst>
              <a:ext uri="{FF2B5EF4-FFF2-40B4-BE49-F238E27FC236}">
                <a16:creationId xmlns:a16="http://schemas.microsoft.com/office/drawing/2014/main" id="{B470C743-3E42-4041-B8C0-E342804C6CD7}"/>
              </a:ext>
            </a:extLst>
          </p:cNvPr>
          <p:cNvSpPr>
            <a:spLocks noGrp="1"/>
          </p:cNvSpPr>
          <p:nvPr>
            <p:ph type="sldNum" sz="quarter" idx="12"/>
          </p:nvPr>
        </p:nvSpPr>
        <p:spPr/>
        <p:txBody>
          <a:bodyPr/>
          <a:lstStyle/>
          <a:p>
            <a:fld id="{04C12A0C-5EE6-3A4F-905D-4AB168E83148}" type="slidenum">
              <a:rPr lang="en-US" smtClean="0"/>
              <a:t>3</a:t>
            </a:fld>
            <a:endParaRPr lang="en-US" dirty="0"/>
          </a:p>
        </p:txBody>
      </p:sp>
    </p:spTree>
    <p:extLst>
      <p:ext uri="{BB962C8B-B14F-4D97-AF65-F5344CB8AC3E}">
        <p14:creationId xmlns:p14="http://schemas.microsoft.com/office/powerpoint/2010/main" val="126419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1390-4899-BC2A-5D55-2A613669EBA2}"/>
              </a:ext>
            </a:extLst>
          </p:cNvPr>
          <p:cNvSpPr>
            <a:spLocks noGrp="1"/>
          </p:cNvSpPr>
          <p:nvPr>
            <p:ph type="title"/>
          </p:nvPr>
        </p:nvSpPr>
        <p:spPr>
          <a:xfrm>
            <a:off x="838200" y="242983"/>
            <a:ext cx="10515600" cy="1317593"/>
          </a:xfrm>
        </p:spPr>
        <p:txBody>
          <a:bodyPr>
            <a:normAutofit/>
          </a:bodyPr>
          <a:lstStyle/>
          <a:p>
            <a:r>
              <a:rPr lang="en-US" dirty="0"/>
              <a:t>The Biden Administration’s “Lawful Pathways” Asylum Ban</a:t>
            </a:r>
          </a:p>
        </p:txBody>
      </p:sp>
      <p:sp>
        <p:nvSpPr>
          <p:cNvPr id="3" name="Content Placeholder 2">
            <a:extLst>
              <a:ext uri="{FF2B5EF4-FFF2-40B4-BE49-F238E27FC236}">
                <a16:creationId xmlns:a16="http://schemas.microsoft.com/office/drawing/2014/main" id="{9FB009AB-C70F-2C63-E856-72D715199499}"/>
              </a:ext>
            </a:extLst>
          </p:cNvPr>
          <p:cNvSpPr>
            <a:spLocks noGrp="1"/>
          </p:cNvSpPr>
          <p:nvPr>
            <p:ph idx="1"/>
          </p:nvPr>
        </p:nvSpPr>
        <p:spPr>
          <a:xfrm>
            <a:off x="838200" y="1645920"/>
            <a:ext cx="10515600" cy="4531042"/>
          </a:xfrm>
        </p:spPr>
        <p:txBody>
          <a:bodyPr>
            <a:normAutofit lnSpcReduction="10000"/>
          </a:bodyPr>
          <a:lstStyle/>
          <a:p>
            <a:pPr>
              <a:lnSpc>
                <a:spcPct val="85000"/>
              </a:lnSpc>
              <a:spcAft>
                <a:spcPts val="600"/>
              </a:spcAft>
            </a:pPr>
            <a:r>
              <a:rPr lang="en-US" sz="3200" dirty="0"/>
              <a:t>New asylum ban became effective May 11, 2023. </a:t>
            </a:r>
          </a:p>
          <a:p>
            <a:pPr>
              <a:lnSpc>
                <a:spcPct val="85000"/>
              </a:lnSpc>
              <a:spcAft>
                <a:spcPts val="600"/>
              </a:spcAft>
            </a:pPr>
            <a:r>
              <a:rPr lang="en-US" sz="3200" dirty="0"/>
              <a:t>Currently applies to those who enter from May  11, 2023 to May 11, 2025</a:t>
            </a:r>
          </a:p>
          <a:p>
            <a:pPr>
              <a:lnSpc>
                <a:spcPct val="85000"/>
              </a:lnSpc>
              <a:spcAft>
                <a:spcPts val="600"/>
              </a:spcAft>
            </a:pPr>
            <a:r>
              <a:rPr lang="en-US" sz="3200" dirty="0"/>
              <a:t>The rule creates a bar to asylum for anyone who enters the US </a:t>
            </a:r>
            <a:r>
              <a:rPr lang="en-US" sz="3200" dirty="0">
                <a:solidFill>
                  <a:schemeClr val="accent2">
                    <a:lumMod val="50000"/>
                  </a:schemeClr>
                </a:solidFill>
              </a:rPr>
              <a:t>without authorization </a:t>
            </a:r>
            <a:r>
              <a:rPr lang="en-US" sz="3200" dirty="0"/>
              <a:t>after having </a:t>
            </a:r>
            <a:r>
              <a:rPr lang="en-US" sz="3200" dirty="0">
                <a:solidFill>
                  <a:schemeClr val="accent2">
                    <a:lumMod val="50000"/>
                  </a:schemeClr>
                </a:solidFill>
              </a:rPr>
              <a:t>transited through a third country</a:t>
            </a:r>
          </a:p>
          <a:p>
            <a:pPr>
              <a:lnSpc>
                <a:spcPct val="85000"/>
              </a:lnSpc>
            </a:pPr>
            <a:r>
              <a:rPr lang="en-US" sz="3200" dirty="0"/>
              <a:t>People barred from asylum under the new rule can still apply for withholding of removal (WOR) or Convention Against Torture (CAT), which offer fewer protections and have higher burdens of proof</a:t>
            </a:r>
          </a:p>
        </p:txBody>
      </p:sp>
      <p:sp>
        <p:nvSpPr>
          <p:cNvPr id="4" name="Slide Number Placeholder 3">
            <a:extLst>
              <a:ext uri="{FF2B5EF4-FFF2-40B4-BE49-F238E27FC236}">
                <a16:creationId xmlns:a16="http://schemas.microsoft.com/office/drawing/2014/main" id="{5489BF09-6321-0C53-903C-BAC478D356C0}"/>
              </a:ext>
            </a:extLst>
          </p:cNvPr>
          <p:cNvSpPr>
            <a:spLocks noGrp="1"/>
          </p:cNvSpPr>
          <p:nvPr>
            <p:ph type="sldNum" sz="quarter" idx="12"/>
          </p:nvPr>
        </p:nvSpPr>
        <p:spPr/>
        <p:txBody>
          <a:bodyPr/>
          <a:lstStyle/>
          <a:p>
            <a:fld id="{04C12A0C-5EE6-3A4F-905D-4AB168E83148}" type="slidenum">
              <a:rPr lang="en-US" smtClean="0"/>
              <a:t>30</a:t>
            </a:fld>
            <a:endParaRPr lang="en-US" dirty="0"/>
          </a:p>
        </p:txBody>
      </p:sp>
    </p:spTree>
    <p:extLst>
      <p:ext uri="{BB962C8B-B14F-4D97-AF65-F5344CB8AC3E}">
        <p14:creationId xmlns:p14="http://schemas.microsoft.com/office/powerpoint/2010/main" val="160764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4CB7-06B9-30DC-3A98-75E0379EABFF}"/>
              </a:ext>
            </a:extLst>
          </p:cNvPr>
          <p:cNvSpPr>
            <a:spLocks noGrp="1"/>
          </p:cNvSpPr>
          <p:nvPr>
            <p:ph type="title"/>
          </p:nvPr>
        </p:nvSpPr>
        <p:spPr>
          <a:xfrm>
            <a:off x="621792" y="137968"/>
            <a:ext cx="10732008" cy="1067377"/>
          </a:xfrm>
        </p:spPr>
        <p:txBody>
          <a:bodyPr/>
          <a:lstStyle/>
          <a:p>
            <a:r>
              <a:rPr lang="en-US" dirty="0"/>
              <a:t>“Lawful Pathways” Asylum Ban Exceptions</a:t>
            </a:r>
          </a:p>
        </p:txBody>
      </p:sp>
      <p:sp>
        <p:nvSpPr>
          <p:cNvPr id="3" name="Content Placeholder 2">
            <a:extLst>
              <a:ext uri="{FF2B5EF4-FFF2-40B4-BE49-F238E27FC236}">
                <a16:creationId xmlns:a16="http://schemas.microsoft.com/office/drawing/2014/main" id="{2EC8E071-6ADB-CDB9-36A4-1E355A5DA2A0}"/>
              </a:ext>
            </a:extLst>
          </p:cNvPr>
          <p:cNvSpPr>
            <a:spLocks noGrp="1"/>
          </p:cNvSpPr>
          <p:nvPr>
            <p:ph idx="1"/>
          </p:nvPr>
        </p:nvSpPr>
        <p:spPr>
          <a:xfrm>
            <a:off x="838200" y="1097281"/>
            <a:ext cx="10515600" cy="4937760"/>
          </a:xfrm>
        </p:spPr>
        <p:txBody>
          <a:bodyPr>
            <a:normAutofit fontScale="85000" lnSpcReduction="10000"/>
          </a:bodyPr>
          <a:lstStyle/>
          <a:p>
            <a:pPr>
              <a:spcAft>
                <a:spcPts val="600"/>
              </a:spcAft>
            </a:pPr>
            <a:r>
              <a:rPr lang="en-US" sz="3400" dirty="0"/>
              <a:t>Parole</a:t>
            </a:r>
          </a:p>
          <a:p>
            <a:pPr>
              <a:spcAft>
                <a:spcPts val="600"/>
              </a:spcAft>
            </a:pPr>
            <a:r>
              <a:rPr lang="en-US" sz="3400" dirty="0"/>
              <a:t>Having a pre-scheduled appointment through CBP One</a:t>
            </a:r>
          </a:p>
          <a:p>
            <a:pPr lvl="1">
              <a:spcAft>
                <a:spcPts val="600"/>
              </a:spcAft>
            </a:pPr>
            <a:r>
              <a:rPr lang="en-US" sz="3100" dirty="0"/>
              <a:t>Or demonstrating by a preponderance of the evidence that it was not possible to access CBP One due to language barrier, illiteracy, significant technical failure, or other ongoing serious obstacle</a:t>
            </a:r>
          </a:p>
          <a:p>
            <a:pPr>
              <a:spcAft>
                <a:spcPts val="600"/>
              </a:spcAft>
            </a:pPr>
            <a:r>
              <a:rPr lang="en-US" sz="3400" dirty="0"/>
              <a:t>Final denial of asylum in third country</a:t>
            </a:r>
          </a:p>
          <a:p>
            <a:pPr>
              <a:spcAft>
                <a:spcPts val="600"/>
              </a:spcAft>
            </a:pPr>
            <a:r>
              <a:rPr lang="en-US" sz="3400" dirty="0"/>
              <a:t>Being an unaccompanied minor</a:t>
            </a:r>
          </a:p>
          <a:p>
            <a:pPr>
              <a:spcAft>
                <a:spcPts val="600"/>
              </a:spcAft>
            </a:pPr>
            <a:r>
              <a:rPr lang="en-US" sz="3400" dirty="0"/>
              <a:t>“Exceptionally compelling circumstances”</a:t>
            </a:r>
          </a:p>
          <a:p>
            <a:r>
              <a:rPr lang="en-US" sz="3400" dirty="0"/>
              <a:t>Family reunification exception if withholding granted, and age-based exception (only for applications filed after May 11, 2025)</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494C3856-B775-9DC0-AA9A-2CCE02C40217}"/>
              </a:ext>
            </a:extLst>
          </p:cNvPr>
          <p:cNvSpPr>
            <a:spLocks noGrp="1"/>
          </p:cNvSpPr>
          <p:nvPr>
            <p:ph type="sldNum" sz="quarter" idx="12"/>
          </p:nvPr>
        </p:nvSpPr>
        <p:spPr/>
        <p:txBody>
          <a:bodyPr/>
          <a:lstStyle/>
          <a:p>
            <a:fld id="{04C12A0C-5EE6-3A4F-905D-4AB168E83148}" type="slidenum">
              <a:rPr lang="en-US" smtClean="0"/>
              <a:t>31</a:t>
            </a:fld>
            <a:endParaRPr lang="en-US" dirty="0"/>
          </a:p>
        </p:txBody>
      </p:sp>
    </p:spTree>
    <p:extLst>
      <p:ext uri="{BB962C8B-B14F-4D97-AF65-F5344CB8AC3E}">
        <p14:creationId xmlns:p14="http://schemas.microsoft.com/office/powerpoint/2010/main" val="555700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51DB-13A9-EA7C-3F2C-624387D93B04}"/>
              </a:ext>
            </a:extLst>
          </p:cNvPr>
          <p:cNvSpPr>
            <a:spLocks noGrp="1"/>
          </p:cNvSpPr>
          <p:nvPr>
            <p:ph type="title"/>
          </p:nvPr>
        </p:nvSpPr>
        <p:spPr>
          <a:xfrm>
            <a:off x="838200" y="287086"/>
            <a:ext cx="10515600" cy="864826"/>
          </a:xfrm>
        </p:spPr>
        <p:txBody>
          <a:bodyPr/>
          <a:lstStyle/>
          <a:p>
            <a:r>
              <a:rPr lang="en-US" dirty="0"/>
              <a:t>Exceptionally Compelling Circumstances</a:t>
            </a:r>
          </a:p>
        </p:txBody>
      </p:sp>
      <p:sp>
        <p:nvSpPr>
          <p:cNvPr id="3" name="Content Placeholder 2">
            <a:extLst>
              <a:ext uri="{FF2B5EF4-FFF2-40B4-BE49-F238E27FC236}">
                <a16:creationId xmlns:a16="http://schemas.microsoft.com/office/drawing/2014/main" id="{E6C8E8E5-BD3D-896C-6EB9-F786EB2DB687}"/>
              </a:ext>
            </a:extLst>
          </p:cNvPr>
          <p:cNvSpPr>
            <a:spLocks noGrp="1"/>
          </p:cNvSpPr>
          <p:nvPr>
            <p:ph idx="1"/>
          </p:nvPr>
        </p:nvSpPr>
        <p:spPr>
          <a:xfrm>
            <a:off x="838200" y="1274139"/>
            <a:ext cx="10515600" cy="4833650"/>
          </a:xfrm>
        </p:spPr>
        <p:txBody>
          <a:bodyPr>
            <a:normAutofit lnSpcReduction="10000"/>
          </a:bodyPr>
          <a:lstStyle/>
          <a:p>
            <a:pPr>
              <a:lnSpc>
                <a:spcPct val="95000"/>
              </a:lnSpc>
              <a:spcAft>
                <a:spcPts val="600"/>
              </a:spcAft>
            </a:pPr>
            <a:r>
              <a:rPr lang="en-US" sz="3000" dirty="0"/>
              <a:t>Applicant must prove by a </a:t>
            </a:r>
            <a:r>
              <a:rPr lang="en-US" sz="3000" dirty="0">
                <a:solidFill>
                  <a:schemeClr val="accent3"/>
                </a:solidFill>
              </a:rPr>
              <a:t>preponderance of evidence </a:t>
            </a:r>
            <a:r>
              <a:rPr lang="en-US" sz="3000" dirty="0"/>
              <a:t>that they:</a:t>
            </a:r>
          </a:p>
          <a:p>
            <a:pPr lvl="1">
              <a:lnSpc>
                <a:spcPct val="95000"/>
              </a:lnSpc>
              <a:spcBef>
                <a:spcPts val="600"/>
              </a:spcBef>
              <a:spcAft>
                <a:spcPts val="600"/>
              </a:spcAft>
            </a:pPr>
            <a:r>
              <a:rPr lang="en-US" sz="2700" dirty="0"/>
              <a:t>Faced an acute medical emergency;</a:t>
            </a:r>
          </a:p>
          <a:p>
            <a:pPr lvl="1">
              <a:lnSpc>
                <a:spcPct val="95000"/>
              </a:lnSpc>
              <a:spcAft>
                <a:spcPts val="600"/>
              </a:spcAft>
            </a:pPr>
            <a:r>
              <a:rPr lang="en-US" sz="2700" dirty="0"/>
              <a:t>Faced an imminent and extreme threat to life and safety;</a:t>
            </a:r>
          </a:p>
          <a:p>
            <a:pPr lvl="1">
              <a:lnSpc>
                <a:spcPct val="95000"/>
              </a:lnSpc>
              <a:spcAft>
                <a:spcPts val="600"/>
              </a:spcAft>
            </a:pPr>
            <a:r>
              <a:rPr lang="en-US" sz="2700" dirty="0"/>
              <a:t>Satisfied the definition of a victim of a severe form of trafficking in persons; or</a:t>
            </a:r>
          </a:p>
          <a:p>
            <a:pPr lvl="1">
              <a:lnSpc>
                <a:spcPct val="95000"/>
              </a:lnSpc>
              <a:spcAft>
                <a:spcPts val="600"/>
              </a:spcAft>
            </a:pPr>
            <a:r>
              <a:rPr lang="en-US" sz="2700" dirty="0"/>
              <a:t>Other “exceptionally compelling circumstances”</a:t>
            </a:r>
          </a:p>
          <a:p>
            <a:pPr>
              <a:lnSpc>
                <a:spcPct val="95000"/>
              </a:lnSpc>
            </a:pPr>
            <a:r>
              <a:rPr lang="en-US" sz="3000" dirty="0"/>
              <a:t>The structure of the bar, high burden of proof, and narrow framing raises concerns that these exceptions will be largely illusory</a:t>
            </a:r>
          </a:p>
          <a:p>
            <a:pPr lvl="1"/>
            <a:endParaRPr lang="en-US" dirty="0"/>
          </a:p>
        </p:txBody>
      </p:sp>
      <p:sp>
        <p:nvSpPr>
          <p:cNvPr id="4" name="Slide Number Placeholder 3">
            <a:extLst>
              <a:ext uri="{FF2B5EF4-FFF2-40B4-BE49-F238E27FC236}">
                <a16:creationId xmlns:a16="http://schemas.microsoft.com/office/drawing/2014/main" id="{2ADE04CB-EBE8-A0E8-8187-1E7AAF9441F4}"/>
              </a:ext>
            </a:extLst>
          </p:cNvPr>
          <p:cNvSpPr>
            <a:spLocks noGrp="1"/>
          </p:cNvSpPr>
          <p:nvPr>
            <p:ph type="sldNum" sz="quarter" idx="12"/>
          </p:nvPr>
        </p:nvSpPr>
        <p:spPr/>
        <p:txBody>
          <a:bodyPr/>
          <a:lstStyle/>
          <a:p>
            <a:fld id="{04C12A0C-5EE6-3A4F-905D-4AB168E83148}" type="slidenum">
              <a:rPr lang="en-US" smtClean="0"/>
              <a:t>32</a:t>
            </a:fld>
            <a:endParaRPr lang="en-US" dirty="0"/>
          </a:p>
        </p:txBody>
      </p:sp>
    </p:spTree>
    <p:extLst>
      <p:ext uri="{BB962C8B-B14F-4D97-AF65-F5344CB8AC3E}">
        <p14:creationId xmlns:p14="http://schemas.microsoft.com/office/powerpoint/2010/main" val="30817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4D3C-DF97-2808-F7A2-3B06B6FFA97C}"/>
              </a:ext>
            </a:extLst>
          </p:cNvPr>
          <p:cNvSpPr>
            <a:spLocks noGrp="1"/>
          </p:cNvSpPr>
          <p:nvPr>
            <p:ph type="title"/>
          </p:nvPr>
        </p:nvSpPr>
        <p:spPr>
          <a:xfrm>
            <a:off x="623801" y="340519"/>
            <a:ext cx="10729999" cy="864826"/>
          </a:xfrm>
        </p:spPr>
        <p:txBody>
          <a:bodyPr/>
          <a:lstStyle/>
          <a:p>
            <a:r>
              <a:rPr lang="en-US" dirty="0"/>
              <a:t>Example</a:t>
            </a:r>
          </a:p>
        </p:txBody>
      </p:sp>
      <p:sp>
        <p:nvSpPr>
          <p:cNvPr id="3" name="Content Placeholder 2">
            <a:extLst>
              <a:ext uri="{FF2B5EF4-FFF2-40B4-BE49-F238E27FC236}">
                <a16:creationId xmlns:a16="http://schemas.microsoft.com/office/drawing/2014/main" id="{856CCECD-7742-CB93-0E69-23F659C0B82A}"/>
              </a:ext>
            </a:extLst>
          </p:cNvPr>
          <p:cNvSpPr>
            <a:spLocks noGrp="1"/>
          </p:cNvSpPr>
          <p:nvPr>
            <p:ph idx="1"/>
          </p:nvPr>
        </p:nvSpPr>
        <p:spPr>
          <a:xfrm>
            <a:off x="623801" y="1318706"/>
            <a:ext cx="10944398" cy="4833650"/>
          </a:xfrm>
        </p:spPr>
        <p:txBody>
          <a:bodyPr>
            <a:normAutofit/>
          </a:bodyPr>
          <a:lstStyle/>
          <a:p>
            <a:pPr marL="0" indent="0">
              <a:lnSpc>
                <a:spcPct val="100000"/>
              </a:lnSpc>
              <a:spcAft>
                <a:spcPts val="1800"/>
              </a:spcAft>
              <a:buNone/>
            </a:pPr>
            <a:r>
              <a:rPr lang="en-US" sz="2800" dirty="0"/>
              <a:t>Ana came to the US border to seek asylum with her children Cristina and Victor. The family left Guatemala after drug traffickers began threatening the family and forced Victor to work for them as a lookout. Ana tried to make an appointment through CBP One, but found it hard to navigate the app. Even though she understands Spanish, Ana’s primary language is Mam, a language that the app does not support. After facing threats in northern Mexico, Ana decided that they could no longer wait, and the family entered the US EWI.</a:t>
            </a:r>
          </a:p>
          <a:p>
            <a:r>
              <a:rPr lang="en-US" sz="2800" i="1" dirty="0">
                <a:solidFill>
                  <a:schemeClr val="accent3"/>
                </a:solidFill>
              </a:rPr>
              <a:t>Does Ana meet an exception to the lawful pathways asylum ban?</a:t>
            </a:r>
          </a:p>
        </p:txBody>
      </p:sp>
      <p:sp>
        <p:nvSpPr>
          <p:cNvPr id="4" name="Slide Number Placeholder 3">
            <a:extLst>
              <a:ext uri="{FF2B5EF4-FFF2-40B4-BE49-F238E27FC236}">
                <a16:creationId xmlns:a16="http://schemas.microsoft.com/office/drawing/2014/main" id="{12B95699-849A-423B-70BC-4AF2BCE96A23}"/>
              </a:ext>
            </a:extLst>
          </p:cNvPr>
          <p:cNvSpPr>
            <a:spLocks noGrp="1"/>
          </p:cNvSpPr>
          <p:nvPr>
            <p:ph type="sldNum" sz="quarter" idx="12"/>
          </p:nvPr>
        </p:nvSpPr>
        <p:spPr/>
        <p:txBody>
          <a:bodyPr/>
          <a:lstStyle/>
          <a:p>
            <a:fld id="{AFEA15CC-22E2-C14D-9AE0-E07CB427B81A}" type="slidenum">
              <a:rPr lang="en-US" smtClean="0"/>
              <a:pPr/>
              <a:t>33</a:t>
            </a:fld>
            <a:endParaRPr lang="en-US" dirty="0"/>
          </a:p>
        </p:txBody>
      </p:sp>
    </p:spTree>
    <p:extLst>
      <p:ext uri="{BB962C8B-B14F-4D97-AF65-F5344CB8AC3E}">
        <p14:creationId xmlns:p14="http://schemas.microsoft.com/office/powerpoint/2010/main" val="401684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BD4C-A450-EC5D-EA02-709C78FDEEAD}"/>
              </a:ext>
            </a:extLst>
          </p:cNvPr>
          <p:cNvSpPr>
            <a:spLocks noGrp="1"/>
          </p:cNvSpPr>
          <p:nvPr>
            <p:ph type="title"/>
          </p:nvPr>
        </p:nvSpPr>
        <p:spPr>
          <a:xfrm>
            <a:off x="838200" y="340519"/>
            <a:ext cx="10515600" cy="864826"/>
          </a:xfrm>
        </p:spPr>
        <p:txBody>
          <a:bodyPr/>
          <a:lstStyle/>
          <a:p>
            <a:r>
              <a:rPr lang="en-US" dirty="0"/>
              <a:t>Ongoing Legal Challenge to the Asylum Ban</a:t>
            </a:r>
          </a:p>
        </p:txBody>
      </p:sp>
      <p:sp>
        <p:nvSpPr>
          <p:cNvPr id="3" name="Content Placeholder 2">
            <a:extLst>
              <a:ext uri="{FF2B5EF4-FFF2-40B4-BE49-F238E27FC236}">
                <a16:creationId xmlns:a16="http://schemas.microsoft.com/office/drawing/2014/main" id="{6E5A2606-9D0D-4C11-5418-BCC615BE2E40}"/>
              </a:ext>
            </a:extLst>
          </p:cNvPr>
          <p:cNvSpPr>
            <a:spLocks noGrp="1"/>
          </p:cNvSpPr>
          <p:nvPr>
            <p:ph idx="1"/>
          </p:nvPr>
        </p:nvSpPr>
        <p:spPr/>
        <p:txBody>
          <a:bodyPr>
            <a:normAutofit/>
          </a:bodyPr>
          <a:lstStyle/>
          <a:p>
            <a:pPr>
              <a:spcAft>
                <a:spcPts val="1200"/>
              </a:spcAft>
            </a:pPr>
            <a:r>
              <a:rPr lang="en-US" sz="3500" dirty="0"/>
              <a:t>Legal challenge to lawful pathways asylum ban filed in May 2023. </a:t>
            </a:r>
            <a:r>
              <a:rPr lang="en-US" sz="3500" i="1" dirty="0"/>
              <a:t>East Bay Sanctuary Covenant v. Biden</a:t>
            </a:r>
            <a:endParaRPr lang="en-US" sz="3500" dirty="0"/>
          </a:p>
          <a:p>
            <a:pPr>
              <a:spcAft>
                <a:spcPts val="1200"/>
              </a:spcAft>
            </a:pPr>
            <a:r>
              <a:rPr lang="en-US" sz="3500" dirty="0"/>
              <a:t>On July 25, 2023, the district court found the ban unlawful, but the ruling has been stayed pending appeal</a:t>
            </a:r>
          </a:p>
          <a:p>
            <a:r>
              <a:rPr lang="en-US" sz="3500" dirty="0"/>
              <a:t>Lawful pathways asylum ban will remain in effect for the near future while the appeal from the district court’s ruling is ongoing</a:t>
            </a:r>
          </a:p>
        </p:txBody>
      </p:sp>
      <p:sp>
        <p:nvSpPr>
          <p:cNvPr id="4" name="Slide Number Placeholder 3">
            <a:extLst>
              <a:ext uri="{FF2B5EF4-FFF2-40B4-BE49-F238E27FC236}">
                <a16:creationId xmlns:a16="http://schemas.microsoft.com/office/drawing/2014/main" id="{73C75BEB-2B5B-BDB6-5EFE-97B254A80C7C}"/>
              </a:ext>
            </a:extLst>
          </p:cNvPr>
          <p:cNvSpPr>
            <a:spLocks noGrp="1"/>
          </p:cNvSpPr>
          <p:nvPr>
            <p:ph type="sldNum" sz="quarter" idx="12"/>
          </p:nvPr>
        </p:nvSpPr>
        <p:spPr/>
        <p:txBody>
          <a:bodyPr/>
          <a:lstStyle/>
          <a:p>
            <a:fld id="{AFEA15CC-22E2-C14D-9AE0-E07CB427B81A}" type="slidenum">
              <a:rPr lang="en-US" smtClean="0"/>
              <a:pPr/>
              <a:t>34</a:t>
            </a:fld>
            <a:endParaRPr lang="en-US" dirty="0"/>
          </a:p>
        </p:txBody>
      </p:sp>
    </p:spTree>
    <p:extLst>
      <p:ext uri="{BB962C8B-B14F-4D97-AF65-F5344CB8AC3E}">
        <p14:creationId xmlns:p14="http://schemas.microsoft.com/office/powerpoint/2010/main" val="3298031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3AF9-EBDC-7CF3-8543-BD1B0871C756}"/>
              </a:ext>
            </a:extLst>
          </p:cNvPr>
          <p:cNvSpPr>
            <a:spLocks noGrp="1"/>
          </p:cNvSpPr>
          <p:nvPr>
            <p:ph type="title"/>
          </p:nvPr>
        </p:nvSpPr>
        <p:spPr/>
        <p:txBody>
          <a:bodyPr/>
          <a:lstStyle/>
          <a:p>
            <a:r>
              <a:rPr lang="en-US" dirty="0"/>
              <a:t>Possible Future Changes from Congress</a:t>
            </a:r>
          </a:p>
        </p:txBody>
      </p:sp>
      <p:sp>
        <p:nvSpPr>
          <p:cNvPr id="3" name="Content Placeholder 2">
            <a:extLst>
              <a:ext uri="{FF2B5EF4-FFF2-40B4-BE49-F238E27FC236}">
                <a16:creationId xmlns:a16="http://schemas.microsoft.com/office/drawing/2014/main" id="{0DBD6BC3-C6B1-B1C5-7BFC-A98C4D6117A6}"/>
              </a:ext>
            </a:extLst>
          </p:cNvPr>
          <p:cNvSpPr>
            <a:spLocks noGrp="1"/>
          </p:cNvSpPr>
          <p:nvPr>
            <p:ph idx="1"/>
          </p:nvPr>
        </p:nvSpPr>
        <p:spPr/>
        <p:txBody>
          <a:bodyPr>
            <a:normAutofit fontScale="92500" lnSpcReduction="10000"/>
          </a:bodyPr>
          <a:lstStyle/>
          <a:p>
            <a:r>
              <a:rPr lang="en-US" dirty="0"/>
              <a:t>White House, Senate in negotiations over funding bill for Ukraine aid</a:t>
            </a:r>
          </a:p>
          <a:p>
            <a:r>
              <a:rPr lang="en-US" dirty="0"/>
              <a:t>Compromise could include draconian changes to the asylum statute and new bars to asylum:</a:t>
            </a:r>
          </a:p>
          <a:p>
            <a:pPr lvl="1"/>
            <a:r>
              <a:rPr lang="en-US" dirty="0"/>
              <a:t>Third-country transit bar or bar for EWI entry</a:t>
            </a:r>
          </a:p>
          <a:p>
            <a:pPr lvl="1"/>
            <a:r>
              <a:rPr lang="en-US" dirty="0"/>
              <a:t>Changes to detention</a:t>
            </a:r>
          </a:p>
          <a:p>
            <a:pPr lvl="1"/>
            <a:r>
              <a:rPr lang="en-US" dirty="0"/>
              <a:t>Heightened standard for asylum &amp; credible fear interviews</a:t>
            </a:r>
          </a:p>
          <a:p>
            <a:pPr lvl="1"/>
            <a:r>
              <a:rPr lang="en-US" dirty="0"/>
              <a:t>Power to turn away asylum seekers without any process</a:t>
            </a:r>
          </a:p>
          <a:p>
            <a:pPr lvl="1"/>
            <a:r>
              <a:rPr lang="en-US" dirty="0"/>
              <a:t>Restrictions on parole authority</a:t>
            </a:r>
          </a:p>
          <a:p>
            <a:r>
              <a:rPr lang="en-US" dirty="0"/>
              <a:t>No draft provisions have been released yet</a:t>
            </a:r>
          </a:p>
        </p:txBody>
      </p:sp>
      <p:sp>
        <p:nvSpPr>
          <p:cNvPr id="4" name="Slide Number Placeholder 3">
            <a:extLst>
              <a:ext uri="{FF2B5EF4-FFF2-40B4-BE49-F238E27FC236}">
                <a16:creationId xmlns:a16="http://schemas.microsoft.com/office/drawing/2014/main" id="{83EF9672-7194-B9B1-D147-6F1A2A394563}"/>
              </a:ext>
            </a:extLst>
          </p:cNvPr>
          <p:cNvSpPr>
            <a:spLocks noGrp="1"/>
          </p:cNvSpPr>
          <p:nvPr>
            <p:ph type="sldNum" sz="quarter" idx="12"/>
          </p:nvPr>
        </p:nvSpPr>
        <p:spPr/>
        <p:txBody>
          <a:bodyPr/>
          <a:lstStyle/>
          <a:p>
            <a:fld id="{AFEA15CC-22E2-C14D-9AE0-E07CB427B81A}" type="slidenum">
              <a:rPr lang="en-US" smtClean="0"/>
              <a:pPr/>
              <a:t>35</a:t>
            </a:fld>
            <a:endParaRPr lang="en-US" dirty="0"/>
          </a:p>
        </p:txBody>
      </p:sp>
    </p:spTree>
    <p:extLst>
      <p:ext uri="{BB962C8B-B14F-4D97-AF65-F5344CB8AC3E}">
        <p14:creationId xmlns:p14="http://schemas.microsoft.com/office/powerpoint/2010/main" val="57368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D44C91-9DA2-699A-AD7F-28C2497E8069}"/>
              </a:ext>
            </a:extLst>
          </p:cNvPr>
          <p:cNvSpPr>
            <a:spLocks noGrp="1"/>
          </p:cNvSpPr>
          <p:nvPr>
            <p:ph type="title"/>
          </p:nvPr>
        </p:nvSpPr>
        <p:spPr/>
        <p:txBody>
          <a:bodyPr anchor="ctr"/>
          <a:lstStyle/>
          <a:p>
            <a:r>
              <a:rPr lang="en-US" dirty="0"/>
              <a:t>The Asylum Process</a:t>
            </a:r>
          </a:p>
        </p:txBody>
      </p:sp>
      <p:sp>
        <p:nvSpPr>
          <p:cNvPr id="2" name="Slide Number Placeholder 1">
            <a:extLst>
              <a:ext uri="{FF2B5EF4-FFF2-40B4-BE49-F238E27FC236}">
                <a16:creationId xmlns:a16="http://schemas.microsoft.com/office/drawing/2014/main" id="{8C3DD6B3-F284-D9BC-D8C4-F37BD592D2E9}"/>
              </a:ext>
            </a:extLst>
          </p:cNvPr>
          <p:cNvSpPr>
            <a:spLocks noGrp="1"/>
          </p:cNvSpPr>
          <p:nvPr>
            <p:ph type="sldNum" sz="quarter" idx="12"/>
          </p:nvPr>
        </p:nvSpPr>
        <p:spPr>
          <a:xfrm>
            <a:off x="11110638" y="6116828"/>
            <a:ext cx="666044" cy="365125"/>
          </a:xfrm>
        </p:spPr>
        <p:txBody>
          <a:bodyPr/>
          <a:lstStyle/>
          <a:p>
            <a:fld id="{04C12A0C-5EE6-3A4F-905D-4AB168E83148}" type="slidenum">
              <a:rPr lang="en-US" smtClean="0"/>
              <a:t>36</a:t>
            </a:fld>
            <a:endParaRPr lang="en-US" dirty="0"/>
          </a:p>
        </p:txBody>
      </p:sp>
    </p:spTree>
    <p:extLst>
      <p:ext uri="{BB962C8B-B14F-4D97-AF65-F5344CB8AC3E}">
        <p14:creationId xmlns:p14="http://schemas.microsoft.com/office/powerpoint/2010/main" val="415574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898"/>
            <a:ext cx="10515600" cy="862772"/>
          </a:xfrm>
        </p:spPr>
        <p:txBody>
          <a:bodyPr/>
          <a:lstStyle/>
          <a:p>
            <a:r>
              <a:rPr lang="en-US" dirty="0"/>
              <a:t>The Asylum Process</a:t>
            </a:r>
          </a:p>
        </p:txBody>
      </p:sp>
      <p:sp>
        <p:nvSpPr>
          <p:cNvPr id="6" name="Down Arrow 5"/>
          <p:cNvSpPr/>
          <p:nvPr/>
        </p:nvSpPr>
        <p:spPr>
          <a:xfrm>
            <a:off x="1746715" y="4283434"/>
            <a:ext cx="346539" cy="677822"/>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7" name="Down Arrow 6"/>
          <p:cNvSpPr/>
          <p:nvPr/>
        </p:nvSpPr>
        <p:spPr>
          <a:xfrm>
            <a:off x="8659104" y="3081542"/>
            <a:ext cx="346539" cy="313336"/>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8" name="Down Arrow 7"/>
          <p:cNvSpPr/>
          <p:nvPr/>
        </p:nvSpPr>
        <p:spPr>
          <a:xfrm>
            <a:off x="1471141" y="3229390"/>
            <a:ext cx="375401" cy="414392"/>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9" name="Down Arrow 8"/>
          <p:cNvSpPr/>
          <p:nvPr/>
        </p:nvSpPr>
        <p:spPr>
          <a:xfrm>
            <a:off x="4139795" y="3241989"/>
            <a:ext cx="346539" cy="401793"/>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10" name="Rectangle 9"/>
          <p:cNvSpPr/>
          <p:nvPr/>
        </p:nvSpPr>
        <p:spPr>
          <a:xfrm>
            <a:off x="6293009" y="2536348"/>
            <a:ext cx="5078730" cy="453699"/>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File application in Immigration Court. </a:t>
            </a:r>
          </a:p>
        </p:txBody>
      </p:sp>
      <p:sp>
        <p:nvSpPr>
          <p:cNvPr id="11" name="Rectangle 10"/>
          <p:cNvSpPr/>
          <p:nvPr/>
        </p:nvSpPr>
        <p:spPr>
          <a:xfrm>
            <a:off x="6449986" y="3507430"/>
            <a:ext cx="4717123" cy="468628"/>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Present Case in front of Judge</a:t>
            </a:r>
          </a:p>
        </p:txBody>
      </p:sp>
      <p:sp>
        <p:nvSpPr>
          <p:cNvPr id="12" name="Rectangle 11"/>
          <p:cNvSpPr/>
          <p:nvPr/>
        </p:nvSpPr>
        <p:spPr>
          <a:xfrm>
            <a:off x="867557" y="2416972"/>
            <a:ext cx="4340471" cy="673235"/>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File application with USCIS</a:t>
            </a:r>
          </a:p>
          <a:p>
            <a:pPr algn="ctr">
              <a:lnSpc>
                <a:spcPct val="80000"/>
              </a:lnSpc>
            </a:pPr>
            <a:r>
              <a:rPr lang="en-US" sz="2400" dirty="0">
                <a:solidFill>
                  <a:schemeClr val="tx1"/>
                </a:solidFill>
                <a:cs typeface="Baskerville"/>
              </a:rPr>
              <a:t>Asylum Office</a:t>
            </a:r>
          </a:p>
        </p:txBody>
      </p:sp>
      <p:sp>
        <p:nvSpPr>
          <p:cNvPr id="13" name="Rectangle 12"/>
          <p:cNvSpPr/>
          <p:nvPr/>
        </p:nvSpPr>
        <p:spPr>
          <a:xfrm>
            <a:off x="858250" y="3729859"/>
            <a:ext cx="1601185" cy="405751"/>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Grant</a:t>
            </a:r>
          </a:p>
        </p:txBody>
      </p:sp>
      <p:sp>
        <p:nvSpPr>
          <p:cNvPr id="14" name="Rectangle 13"/>
          <p:cNvSpPr/>
          <p:nvPr/>
        </p:nvSpPr>
        <p:spPr>
          <a:xfrm>
            <a:off x="2736540" y="3708939"/>
            <a:ext cx="2806509" cy="1074202"/>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b="1" dirty="0">
                <a:solidFill>
                  <a:schemeClr val="tx1"/>
                </a:solidFill>
                <a:cs typeface="Baskerville"/>
              </a:rPr>
              <a:t>If denied, </a:t>
            </a:r>
            <a:r>
              <a:rPr lang="en-US" sz="2400" dirty="0">
                <a:solidFill>
                  <a:schemeClr val="tx1"/>
                </a:solidFill>
                <a:cs typeface="Baskerville"/>
              </a:rPr>
              <a:t>and not in status, referred to Immigration Court </a:t>
            </a:r>
          </a:p>
        </p:txBody>
      </p:sp>
      <p:sp>
        <p:nvSpPr>
          <p:cNvPr id="15" name="Rectangle 14"/>
          <p:cNvSpPr/>
          <p:nvPr/>
        </p:nvSpPr>
        <p:spPr>
          <a:xfrm>
            <a:off x="838200" y="5083422"/>
            <a:ext cx="3057514" cy="710553"/>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File for LPR in one year; citizenship in 5</a:t>
            </a:r>
          </a:p>
        </p:txBody>
      </p:sp>
      <p:sp>
        <p:nvSpPr>
          <p:cNvPr id="16" name="TextBox 15"/>
          <p:cNvSpPr txBox="1"/>
          <p:nvPr/>
        </p:nvSpPr>
        <p:spPr>
          <a:xfrm>
            <a:off x="7145273" y="981792"/>
            <a:ext cx="3099816" cy="492443"/>
          </a:xfrm>
          <a:prstGeom prst="rect">
            <a:avLst/>
          </a:prstGeom>
          <a:noFill/>
        </p:spPr>
        <p:txBody>
          <a:bodyPr wrap="square" rtlCol="0">
            <a:spAutoFit/>
          </a:bodyPr>
          <a:lstStyle/>
          <a:p>
            <a:pPr algn="ctr"/>
            <a:r>
              <a:rPr lang="en-US" sz="2600" b="1" u="sng" dirty="0">
                <a:solidFill>
                  <a:schemeClr val="tx2">
                    <a:lumMod val="75000"/>
                  </a:schemeClr>
                </a:solidFill>
                <a:cs typeface="Baskerville"/>
              </a:rPr>
              <a:t>Defensive Process</a:t>
            </a:r>
          </a:p>
        </p:txBody>
      </p:sp>
      <p:sp>
        <p:nvSpPr>
          <p:cNvPr id="17" name="TextBox 16"/>
          <p:cNvSpPr txBox="1"/>
          <p:nvPr/>
        </p:nvSpPr>
        <p:spPr>
          <a:xfrm>
            <a:off x="2014346" y="981792"/>
            <a:ext cx="2977898" cy="492443"/>
          </a:xfrm>
          <a:prstGeom prst="rect">
            <a:avLst/>
          </a:prstGeom>
          <a:noFill/>
        </p:spPr>
        <p:txBody>
          <a:bodyPr wrap="square" rtlCol="0">
            <a:spAutoFit/>
          </a:bodyPr>
          <a:lstStyle/>
          <a:p>
            <a:pPr algn="ctr"/>
            <a:r>
              <a:rPr lang="en-US" sz="2600" b="1" u="sng" dirty="0">
                <a:solidFill>
                  <a:schemeClr val="tx2">
                    <a:lumMod val="75000"/>
                  </a:schemeClr>
                </a:solidFill>
                <a:cs typeface="Baskerville"/>
              </a:rPr>
              <a:t>Affirmative Process</a:t>
            </a:r>
          </a:p>
        </p:txBody>
      </p:sp>
      <p:sp>
        <p:nvSpPr>
          <p:cNvPr id="20" name="Rectangle 19"/>
          <p:cNvSpPr/>
          <p:nvPr/>
        </p:nvSpPr>
        <p:spPr>
          <a:xfrm>
            <a:off x="8040664" y="4476242"/>
            <a:ext cx="3139459" cy="690502"/>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If denied, and no other relief, removal order</a:t>
            </a:r>
            <a:r>
              <a:rPr lang="en-US" sz="2400" u="sng" dirty="0">
                <a:solidFill>
                  <a:schemeClr val="tx1"/>
                </a:solidFill>
                <a:cs typeface="Baskerville"/>
              </a:rPr>
              <a:t>. </a:t>
            </a:r>
            <a:endParaRPr lang="en-US" sz="2400" dirty="0">
              <a:solidFill>
                <a:schemeClr val="tx1"/>
              </a:solidFill>
              <a:cs typeface="Baskerville"/>
            </a:endParaRPr>
          </a:p>
        </p:txBody>
      </p:sp>
      <p:sp>
        <p:nvSpPr>
          <p:cNvPr id="24" name="TextBox 23"/>
          <p:cNvSpPr txBox="1"/>
          <p:nvPr/>
        </p:nvSpPr>
        <p:spPr>
          <a:xfrm>
            <a:off x="590550" y="1560726"/>
            <a:ext cx="5124213" cy="683264"/>
          </a:xfrm>
          <a:prstGeom prst="rect">
            <a:avLst/>
          </a:prstGeom>
          <a:noFill/>
        </p:spPr>
        <p:txBody>
          <a:bodyPr wrap="square" rtlCol="0">
            <a:spAutoFit/>
          </a:bodyPr>
          <a:lstStyle/>
          <a:p>
            <a:pPr algn="ctr">
              <a:lnSpc>
                <a:spcPct val="80000"/>
              </a:lnSpc>
            </a:pPr>
            <a:r>
              <a:rPr lang="en-US" sz="2400" dirty="0">
                <a:solidFill>
                  <a:schemeClr val="accent1"/>
                </a:solidFill>
                <a:cs typeface="Baskerville"/>
              </a:rPr>
              <a:t>For those that are in the U.S. and not subject to immigration proceedings</a:t>
            </a:r>
          </a:p>
        </p:txBody>
      </p:sp>
      <p:cxnSp>
        <p:nvCxnSpPr>
          <p:cNvPr id="4" name="Straight Arrow Connector 3"/>
          <p:cNvCxnSpPr>
            <a:cxnSpLocks/>
          </p:cNvCxnSpPr>
          <p:nvPr/>
        </p:nvCxnSpPr>
        <p:spPr>
          <a:xfrm flipV="1">
            <a:off x="5700026" y="4057957"/>
            <a:ext cx="592983" cy="55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6833" y="1532953"/>
            <a:ext cx="5580713" cy="978729"/>
          </a:xfrm>
          <a:prstGeom prst="rect">
            <a:avLst/>
          </a:prstGeom>
          <a:noFill/>
        </p:spPr>
        <p:txBody>
          <a:bodyPr wrap="square" rtlCol="0">
            <a:spAutoFit/>
          </a:bodyPr>
          <a:lstStyle/>
          <a:p>
            <a:pPr algn="ctr">
              <a:lnSpc>
                <a:spcPct val="80000"/>
              </a:lnSpc>
            </a:pPr>
            <a:r>
              <a:rPr lang="en-US" sz="2400" dirty="0">
                <a:solidFill>
                  <a:schemeClr val="accent1"/>
                </a:solidFill>
                <a:cs typeface="Baskerville"/>
              </a:rPr>
              <a:t>For those placed in removal proceedings. (Caught at border after Credible Fear, detained, apprehended in US)</a:t>
            </a:r>
          </a:p>
        </p:txBody>
      </p:sp>
      <p:sp>
        <p:nvSpPr>
          <p:cNvPr id="21" name="Rectangle 20"/>
          <p:cNvSpPr/>
          <p:nvPr/>
        </p:nvSpPr>
        <p:spPr>
          <a:xfrm>
            <a:off x="6449986" y="4478042"/>
            <a:ext cx="1299554" cy="405751"/>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Grant</a:t>
            </a:r>
          </a:p>
        </p:txBody>
      </p:sp>
      <p:sp>
        <p:nvSpPr>
          <p:cNvPr id="22" name="Rectangle 21"/>
          <p:cNvSpPr/>
          <p:nvPr/>
        </p:nvSpPr>
        <p:spPr>
          <a:xfrm>
            <a:off x="6972002" y="5588058"/>
            <a:ext cx="3169104" cy="405751"/>
          </a:xfrm>
          <a:prstGeom prst="rect">
            <a:avLst/>
          </a:prstGeom>
          <a:solidFill>
            <a:schemeClr val="accent1">
              <a:lumMod val="20000"/>
              <a:lumOff val="80000"/>
            </a:schemeClr>
          </a:solidFill>
          <a:ln>
            <a:solidFill>
              <a:srgbClr val="002060"/>
            </a:solidFill>
          </a:ln>
        </p:spPr>
        <p:style>
          <a:lnRef idx="1">
            <a:schemeClr val="accent5"/>
          </a:lnRef>
          <a:fillRef idx="3">
            <a:schemeClr val="accent5"/>
          </a:fillRef>
          <a:effectRef idx="2">
            <a:schemeClr val="accent5"/>
          </a:effectRef>
          <a:fontRef idx="minor">
            <a:schemeClr val="lt1"/>
          </a:fontRef>
        </p:style>
        <p:txBody>
          <a:bodyPr rtlCol="0" anchor="ctr"/>
          <a:lstStyle/>
          <a:p>
            <a:pPr algn="ctr">
              <a:lnSpc>
                <a:spcPct val="80000"/>
              </a:lnSpc>
            </a:pPr>
            <a:r>
              <a:rPr lang="en-US" sz="2400" dirty="0">
                <a:solidFill>
                  <a:schemeClr val="tx1"/>
                </a:solidFill>
                <a:cs typeface="Baskerville"/>
              </a:rPr>
              <a:t>Appeal possible</a:t>
            </a:r>
          </a:p>
        </p:txBody>
      </p:sp>
      <p:sp>
        <p:nvSpPr>
          <p:cNvPr id="23" name="Down Arrow 22"/>
          <p:cNvSpPr/>
          <p:nvPr/>
        </p:nvSpPr>
        <p:spPr>
          <a:xfrm>
            <a:off x="6972003" y="4047620"/>
            <a:ext cx="346539" cy="313336"/>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25" name="Down Arrow 24"/>
          <p:cNvSpPr/>
          <p:nvPr/>
        </p:nvSpPr>
        <p:spPr>
          <a:xfrm>
            <a:off x="9967837" y="4098997"/>
            <a:ext cx="346539" cy="313336"/>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26" name="Down Arrow 25"/>
          <p:cNvSpPr/>
          <p:nvPr/>
        </p:nvSpPr>
        <p:spPr>
          <a:xfrm>
            <a:off x="7224696" y="4962024"/>
            <a:ext cx="346539" cy="540255"/>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27" name="Down Arrow 26"/>
          <p:cNvSpPr/>
          <p:nvPr/>
        </p:nvSpPr>
        <p:spPr>
          <a:xfrm>
            <a:off x="8987705" y="5252523"/>
            <a:ext cx="416446" cy="249756"/>
          </a:xfrm>
          <a:prstGeom prst="downArrow">
            <a:avLst/>
          </a:prstGeom>
          <a:solidFill>
            <a:srgbClr val="C0000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400" dirty="0">
              <a:solidFill>
                <a:prstClr val="white"/>
              </a:solidFill>
            </a:endParaRPr>
          </a:p>
        </p:txBody>
      </p:sp>
      <p:sp>
        <p:nvSpPr>
          <p:cNvPr id="3" name="Slide Number Placeholder 2">
            <a:extLst>
              <a:ext uri="{FF2B5EF4-FFF2-40B4-BE49-F238E27FC236}">
                <a16:creationId xmlns:a16="http://schemas.microsoft.com/office/drawing/2014/main" id="{194BEF56-E2F9-1EAC-4545-81D8A33E6538}"/>
              </a:ext>
            </a:extLst>
          </p:cNvPr>
          <p:cNvSpPr>
            <a:spLocks noGrp="1"/>
          </p:cNvSpPr>
          <p:nvPr>
            <p:ph type="sldNum" sz="quarter" idx="12"/>
          </p:nvPr>
        </p:nvSpPr>
        <p:spPr/>
        <p:txBody>
          <a:bodyPr/>
          <a:lstStyle/>
          <a:p>
            <a:fld id="{AFEA15CC-22E2-C14D-9AE0-E07CB427B81A}" type="slidenum">
              <a:rPr lang="en-US" smtClean="0"/>
              <a:pPr/>
              <a:t>37</a:t>
            </a:fld>
            <a:endParaRPr lang="en-US" dirty="0"/>
          </a:p>
        </p:txBody>
      </p:sp>
    </p:spTree>
    <p:extLst>
      <p:ext uri="{BB962C8B-B14F-4D97-AF65-F5344CB8AC3E}">
        <p14:creationId xmlns:p14="http://schemas.microsoft.com/office/powerpoint/2010/main" val="2713022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ED8A-7BEA-F874-D2D7-E69E4462ECC6}"/>
              </a:ext>
            </a:extLst>
          </p:cNvPr>
          <p:cNvSpPr>
            <a:spLocks noGrp="1"/>
          </p:cNvSpPr>
          <p:nvPr>
            <p:ph type="title"/>
          </p:nvPr>
        </p:nvSpPr>
        <p:spPr>
          <a:xfrm>
            <a:off x="838200" y="340519"/>
            <a:ext cx="10515600" cy="1061560"/>
          </a:xfrm>
        </p:spPr>
        <p:txBody>
          <a:bodyPr>
            <a:normAutofit/>
          </a:bodyPr>
          <a:lstStyle/>
          <a:p>
            <a:r>
              <a:rPr lang="en-US" dirty="0"/>
              <a:t>Special Cases</a:t>
            </a:r>
          </a:p>
        </p:txBody>
      </p:sp>
      <p:sp>
        <p:nvSpPr>
          <p:cNvPr id="3" name="Content Placeholder 2">
            <a:extLst>
              <a:ext uri="{FF2B5EF4-FFF2-40B4-BE49-F238E27FC236}">
                <a16:creationId xmlns:a16="http://schemas.microsoft.com/office/drawing/2014/main" id="{EA8BAD3F-4C25-7504-A453-B6F4319B4BC0}"/>
              </a:ext>
            </a:extLst>
          </p:cNvPr>
          <p:cNvSpPr>
            <a:spLocks noGrp="1"/>
          </p:cNvSpPr>
          <p:nvPr>
            <p:ph idx="1"/>
          </p:nvPr>
        </p:nvSpPr>
        <p:spPr>
          <a:xfrm>
            <a:off x="838200" y="1450846"/>
            <a:ext cx="10515600" cy="4376929"/>
          </a:xfrm>
        </p:spPr>
        <p:txBody>
          <a:bodyPr>
            <a:normAutofit fontScale="92500" lnSpcReduction="20000"/>
          </a:bodyPr>
          <a:lstStyle/>
          <a:p>
            <a:pPr>
              <a:spcAft>
                <a:spcPts val="1800"/>
              </a:spcAft>
            </a:pPr>
            <a:r>
              <a:rPr lang="en-US" b="1" dirty="0"/>
              <a:t>AMI: </a:t>
            </a:r>
            <a:r>
              <a:rPr lang="en-US" dirty="0"/>
              <a:t>some applicants who pass the CFI may be selected to have an “Asylum Merits Interview” with an asylum officer instead of going to court.</a:t>
            </a:r>
          </a:p>
          <a:p>
            <a:pPr>
              <a:spcAft>
                <a:spcPts val="1800"/>
              </a:spcAft>
            </a:pPr>
            <a:r>
              <a:rPr lang="en-US" b="1" dirty="0"/>
              <a:t>UCs: </a:t>
            </a:r>
            <a:r>
              <a:rPr lang="en-US" dirty="0"/>
              <a:t>Unaccompanied minors in defensive process also have a different path where they go before an asylum officer</a:t>
            </a:r>
          </a:p>
          <a:p>
            <a:r>
              <a:rPr lang="en-US" dirty="0"/>
              <a:t>Some asylum seekers may be on special dockets before the immigration courts with accelerated timeframes, or may be able to expedite their asylum office interview (Afghan people seeking asylum under </a:t>
            </a:r>
            <a:r>
              <a:rPr lang="en-US" i="1" dirty="0"/>
              <a:t>Ahmed v. DHS</a:t>
            </a:r>
            <a:r>
              <a:rPr lang="en-US" dirty="0"/>
              <a:t>)</a:t>
            </a:r>
          </a:p>
          <a:p>
            <a:endParaRPr lang="en-US" dirty="0"/>
          </a:p>
        </p:txBody>
      </p:sp>
      <p:sp>
        <p:nvSpPr>
          <p:cNvPr id="4" name="Slide Number Placeholder 3">
            <a:extLst>
              <a:ext uri="{FF2B5EF4-FFF2-40B4-BE49-F238E27FC236}">
                <a16:creationId xmlns:a16="http://schemas.microsoft.com/office/drawing/2014/main" id="{7A86579E-0B14-0237-8AAB-87CC78FA1FF7}"/>
              </a:ext>
            </a:extLst>
          </p:cNvPr>
          <p:cNvSpPr>
            <a:spLocks noGrp="1"/>
          </p:cNvSpPr>
          <p:nvPr>
            <p:ph type="sldNum" sz="quarter" idx="12"/>
          </p:nvPr>
        </p:nvSpPr>
        <p:spPr/>
        <p:txBody>
          <a:bodyPr/>
          <a:lstStyle/>
          <a:p>
            <a:fld id="{04C12A0C-5EE6-3A4F-905D-4AB168E83148}" type="slidenum">
              <a:rPr lang="en-US" smtClean="0"/>
              <a:t>38</a:t>
            </a:fld>
            <a:endParaRPr lang="en-US" dirty="0"/>
          </a:p>
        </p:txBody>
      </p:sp>
    </p:spTree>
    <p:extLst>
      <p:ext uri="{BB962C8B-B14F-4D97-AF65-F5344CB8AC3E}">
        <p14:creationId xmlns:p14="http://schemas.microsoft.com/office/powerpoint/2010/main" val="244117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C09A-F0C9-1160-C615-A43BE4A695AF}"/>
              </a:ext>
            </a:extLst>
          </p:cNvPr>
          <p:cNvSpPr>
            <a:spLocks noGrp="1"/>
          </p:cNvSpPr>
          <p:nvPr>
            <p:ph type="title"/>
          </p:nvPr>
        </p:nvSpPr>
        <p:spPr/>
        <p:txBody>
          <a:bodyPr/>
          <a:lstStyle/>
          <a:p>
            <a:r>
              <a:rPr lang="en-US" dirty="0"/>
              <a:t>Asylum Process Steps</a:t>
            </a:r>
          </a:p>
        </p:txBody>
      </p:sp>
      <p:sp>
        <p:nvSpPr>
          <p:cNvPr id="3" name="Content Placeholder 2">
            <a:extLst>
              <a:ext uri="{FF2B5EF4-FFF2-40B4-BE49-F238E27FC236}">
                <a16:creationId xmlns:a16="http://schemas.microsoft.com/office/drawing/2014/main" id="{5B52BE4B-3BDB-1CEA-A104-1713CA52A5B2}"/>
              </a:ext>
            </a:extLst>
          </p:cNvPr>
          <p:cNvSpPr>
            <a:spLocks noGrp="1"/>
          </p:cNvSpPr>
          <p:nvPr>
            <p:ph idx="1"/>
          </p:nvPr>
        </p:nvSpPr>
        <p:spPr/>
        <p:txBody>
          <a:bodyPr/>
          <a:lstStyle/>
          <a:p>
            <a:r>
              <a:rPr lang="en-US" dirty="0"/>
              <a:t>Both the affirmative and defensive asylum processes are initiated by the filing of Form I-589 with the court or asylum office*</a:t>
            </a:r>
          </a:p>
          <a:p>
            <a:r>
              <a:rPr lang="en-US" dirty="0"/>
              <a:t>The applicant will receive a receipt notice and then be required to complete biometrics</a:t>
            </a:r>
          </a:p>
          <a:p>
            <a:r>
              <a:rPr lang="en-US" dirty="0"/>
              <a:t>The applicant will then receive a notice to interview with the USCIS asylum office (affirmative), or the immigration judge will set an individual hearing (defensive)</a:t>
            </a:r>
          </a:p>
        </p:txBody>
      </p:sp>
      <p:sp>
        <p:nvSpPr>
          <p:cNvPr id="4" name="Slide Number Placeholder 3">
            <a:extLst>
              <a:ext uri="{FF2B5EF4-FFF2-40B4-BE49-F238E27FC236}">
                <a16:creationId xmlns:a16="http://schemas.microsoft.com/office/drawing/2014/main" id="{059AD593-7187-CD78-5969-1C9E40514F83}"/>
              </a:ext>
            </a:extLst>
          </p:cNvPr>
          <p:cNvSpPr>
            <a:spLocks noGrp="1"/>
          </p:cNvSpPr>
          <p:nvPr>
            <p:ph type="sldNum" sz="quarter" idx="12"/>
          </p:nvPr>
        </p:nvSpPr>
        <p:spPr/>
        <p:txBody>
          <a:bodyPr/>
          <a:lstStyle/>
          <a:p>
            <a:fld id="{AFEA15CC-22E2-C14D-9AE0-E07CB427B81A}" type="slidenum">
              <a:rPr lang="en-US" smtClean="0"/>
              <a:pPr/>
              <a:t>39</a:t>
            </a:fld>
            <a:endParaRPr lang="en-US" dirty="0"/>
          </a:p>
        </p:txBody>
      </p:sp>
    </p:spTree>
    <p:extLst>
      <p:ext uri="{BB962C8B-B14F-4D97-AF65-F5344CB8AC3E}">
        <p14:creationId xmlns:p14="http://schemas.microsoft.com/office/powerpoint/2010/main" val="424246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2061-4AE7-4DE6-BADB-B59F3441F922}"/>
              </a:ext>
            </a:extLst>
          </p:cNvPr>
          <p:cNvSpPr>
            <a:spLocks noGrp="1"/>
          </p:cNvSpPr>
          <p:nvPr>
            <p:ph type="title"/>
          </p:nvPr>
        </p:nvSpPr>
        <p:spPr>
          <a:xfrm>
            <a:off x="838200" y="400050"/>
            <a:ext cx="10515600" cy="925830"/>
          </a:xfrm>
        </p:spPr>
        <p:txBody>
          <a:bodyPr/>
          <a:lstStyle/>
          <a:p>
            <a:r>
              <a:rPr lang="en-US" dirty="0"/>
              <a:t>Benefits of Asylum</a:t>
            </a:r>
          </a:p>
        </p:txBody>
      </p:sp>
      <p:sp>
        <p:nvSpPr>
          <p:cNvPr id="3" name="Content Placeholder 2">
            <a:extLst>
              <a:ext uri="{FF2B5EF4-FFF2-40B4-BE49-F238E27FC236}">
                <a16:creationId xmlns:a16="http://schemas.microsoft.com/office/drawing/2014/main" id="{C7280253-F9E1-4C45-B96C-AE9EC7F9B60E}"/>
              </a:ext>
            </a:extLst>
          </p:cNvPr>
          <p:cNvSpPr>
            <a:spLocks noGrp="1"/>
          </p:cNvSpPr>
          <p:nvPr>
            <p:ph idx="1"/>
          </p:nvPr>
        </p:nvSpPr>
        <p:spPr>
          <a:xfrm>
            <a:off x="838200" y="1508760"/>
            <a:ext cx="10515600" cy="4668204"/>
          </a:xfrm>
        </p:spPr>
        <p:txBody>
          <a:bodyPr>
            <a:normAutofit/>
          </a:bodyPr>
          <a:lstStyle/>
          <a:p>
            <a:pPr>
              <a:spcAft>
                <a:spcPts val="1200"/>
              </a:spcAft>
            </a:pPr>
            <a:r>
              <a:rPr lang="en-US" sz="2800" dirty="0"/>
              <a:t>Right to live and work in the U.S. indefinitely​</a:t>
            </a:r>
          </a:p>
          <a:p>
            <a:pPr>
              <a:spcAft>
                <a:spcPts val="1200"/>
              </a:spcAft>
            </a:pPr>
            <a:r>
              <a:rPr lang="en-US" sz="2800" dirty="0"/>
              <a:t>Eligible for certain public benefits​</a:t>
            </a:r>
          </a:p>
          <a:p>
            <a:pPr>
              <a:spcAft>
                <a:spcPts val="1200"/>
              </a:spcAft>
            </a:pPr>
            <a:r>
              <a:rPr lang="en-US" sz="2800" dirty="0"/>
              <a:t>Can include spouse and children in the application or petition them once granted​</a:t>
            </a:r>
          </a:p>
          <a:p>
            <a:pPr>
              <a:spcAft>
                <a:spcPts val="1200"/>
              </a:spcAft>
            </a:pPr>
            <a:r>
              <a:rPr lang="en-US" sz="2800" dirty="0"/>
              <a:t>Eligible to apply for lawful permanent residence (green card) after 1 year.​</a:t>
            </a:r>
          </a:p>
          <a:p>
            <a:r>
              <a:rPr lang="en-US" sz="2800" dirty="0"/>
              <a:t>Eligible to apply for a Refugee Travel Document to travel abroad (but not to country of persecution)</a:t>
            </a:r>
          </a:p>
        </p:txBody>
      </p:sp>
      <p:sp>
        <p:nvSpPr>
          <p:cNvPr id="4" name="Slide Number Placeholder 3">
            <a:extLst>
              <a:ext uri="{FF2B5EF4-FFF2-40B4-BE49-F238E27FC236}">
                <a16:creationId xmlns:a16="http://schemas.microsoft.com/office/drawing/2014/main" id="{363A3A49-6BB9-43BC-8FD6-9AD8D7C9AA54}"/>
              </a:ext>
            </a:extLst>
          </p:cNvPr>
          <p:cNvSpPr>
            <a:spLocks noGrp="1"/>
          </p:cNvSpPr>
          <p:nvPr>
            <p:ph type="sldNum" sz="quarter" idx="12"/>
          </p:nvPr>
        </p:nvSpPr>
        <p:spPr/>
        <p:txBody>
          <a:bodyPr/>
          <a:lstStyle/>
          <a:p>
            <a:fld id="{04C12A0C-5EE6-3A4F-905D-4AB168E83148}" type="slidenum">
              <a:rPr lang="en-US" smtClean="0"/>
              <a:t>4</a:t>
            </a:fld>
            <a:endParaRPr lang="en-US" dirty="0"/>
          </a:p>
        </p:txBody>
      </p:sp>
    </p:spTree>
    <p:extLst>
      <p:ext uri="{BB962C8B-B14F-4D97-AF65-F5344CB8AC3E}">
        <p14:creationId xmlns:p14="http://schemas.microsoft.com/office/powerpoint/2010/main" val="152427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74D3-629E-F4AE-E155-0797C47D015B}"/>
              </a:ext>
            </a:extLst>
          </p:cNvPr>
          <p:cNvSpPr>
            <a:spLocks noGrp="1"/>
          </p:cNvSpPr>
          <p:nvPr>
            <p:ph type="title"/>
          </p:nvPr>
        </p:nvSpPr>
        <p:spPr/>
        <p:txBody>
          <a:bodyPr/>
          <a:lstStyle/>
          <a:p>
            <a:r>
              <a:rPr lang="en-US" dirty="0"/>
              <a:t>Current Backlogs</a:t>
            </a:r>
          </a:p>
        </p:txBody>
      </p:sp>
      <p:sp>
        <p:nvSpPr>
          <p:cNvPr id="3" name="Content Placeholder 2">
            <a:extLst>
              <a:ext uri="{FF2B5EF4-FFF2-40B4-BE49-F238E27FC236}">
                <a16:creationId xmlns:a16="http://schemas.microsoft.com/office/drawing/2014/main" id="{22E5190C-DEA8-C1CD-4C69-D0540F25F2F3}"/>
              </a:ext>
            </a:extLst>
          </p:cNvPr>
          <p:cNvSpPr>
            <a:spLocks noGrp="1"/>
          </p:cNvSpPr>
          <p:nvPr>
            <p:ph idx="1"/>
          </p:nvPr>
        </p:nvSpPr>
        <p:spPr/>
        <p:txBody>
          <a:bodyPr>
            <a:normAutofit fontScale="92500" lnSpcReduction="10000"/>
          </a:bodyPr>
          <a:lstStyle/>
          <a:p>
            <a:r>
              <a:rPr lang="en-US" dirty="0"/>
              <a:t>Both the immigration court and asylum office have significant backlogs for asylum claims</a:t>
            </a:r>
          </a:p>
          <a:p>
            <a:r>
              <a:rPr lang="en-US" dirty="0"/>
              <a:t>Asylum office interviews may not be scheduled for several years (USCIS prioritizing CFIs over asylum interviews)</a:t>
            </a:r>
          </a:p>
          <a:p>
            <a:pPr lvl="1"/>
            <a:r>
              <a:rPr lang="en-US" dirty="0"/>
              <a:t>In the past, the AO has attempted to interview some applicants more quickly (LIFO)</a:t>
            </a:r>
          </a:p>
          <a:p>
            <a:r>
              <a:rPr lang="en-US" dirty="0"/>
              <a:t>Individual hearing dates are set out several years in the future for most immigration judges</a:t>
            </a:r>
          </a:p>
          <a:p>
            <a:pPr lvl="1"/>
            <a:r>
              <a:rPr lang="en-US" dirty="0"/>
              <a:t>Detained cases and certain special dockets are heard more quickly</a:t>
            </a:r>
          </a:p>
        </p:txBody>
      </p:sp>
      <p:sp>
        <p:nvSpPr>
          <p:cNvPr id="4" name="Slide Number Placeholder 3">
            <a:extLst>
              <a:ext uri="{FF2B5EF4-FFF2-40B4-BE49-F238E27FC236}">
                <a16:creationId xmlns:a16="http://schemas.microsoft.com/office/drawing/2014/main" id="{C0F8D575-F879-E6FA-9B8B-82ACD8542695}"/>
              </a:ext>
            </a:extLst>
          </p:cNvPr>
          <p:cNvSpPr>
            <a:spLocks noGrp="1"/>
          </p:cNvSpPr>
          <p:nvPr>
            <p:ph type="sldNum" sz="quarter" idx="12"/>
          </p:nvPr>
        </p:nvSpPr>
        <p:spPr/>
        <p:txBody>
          <a:bodyPr/>
          <a:lstStyle/>
          <a:p>
            <a:fld id="{AFEA15CC-22E2-C14D-9AE0-E07CB427B81A}" type="slidenum">
              <a:rPr lang="en-US" smtClean="0"/>
              <a:pPr/>
              <a:t>40</a:t>
            </a:fld>
            <a:endParaRPr lang="en-US" dirty="0"/>
          </a:p>
        </p:txBody>
      </p:sp>
    </p:spTree>
    <p:extLst>
      <p:ext uri="{BB962C8B-B14F-4D97-AF65-F5344CB8AC3E}">
        <p14:creationId xmlns:p14="http://schemas.microsoft.com/office/powerpoint/2010/main" val="1218298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16C1-C8CB-5814-D377-38227F7D30E8}"/>
              </a:ext>
            </a:extLst>
          </p:cNvPr>
          <p:cNvSpPr>
            <a:spLocks noGrp="1"/>
          </p:cNvSpPr>
          <p:nvPr>
            <p:ph type="title"/>
          </p:nvPr>
        </p:nvSpPr>
        <p:spPr/>
        <p:txBody>
          <a:bodyPr/>
          <a:lstStyle/>
          <a:p>
            <a:r>
              <a:rPr lang="en-US" dirty="0"/>
              <a:t>Employment Authorization</a:t>
            </a:r>
          </a:p>
        </p:txBody>
      </p:sp>
      <p:sp>
        <p:nvSpPr>
          <p:cNvPr id="3" name="Content Placeholder 2">
            <a:extLst>
              <a:ext uri="{FF2B5EF4-FFF2-40B4-BE49-F238E27FC236}">
                <a16:creationId xmlns:a16="http://schemas.microsoft.com/office/drawing/2014/main" id="{832243E7-888B-5654-59F0-C2814FA64B68}"/>
              </a:ext>
            </a:extLst>
          </p:cNvPr>
          <p:cNvSpPr>
            <a:spLocks noGrp="1"/>
          </p:cNvSpPr>
          <p:nvPr>
            <p:ph idx="1"/>
          </p:nvPr>
        </p:nvSpPr>
        <p:spPr/>
        <p:txBody>
          <a:bodyPr>
            <a:normAutofit fontScale="92500" lnSpcReduction="10000"/>
          </a:bodyPr>
          <a:lstStyle/>
          <a:p>
            <a:r>
              <a:rPr lang="en-US" dirty="0"/>
              <a:t>While an asylum application is pending, asylum applicants can apply for and renew an employment authorization document (EAD)</a:t>
            </a:r>
          </a:p>
          <a:p>
            <a:r>
              <a:rPr lang="en-US" dirty="0"/>
              <a:t>Asylum seekers can apply for an EAD when their I-589 has been pending for 150 days (and receive it after 180 days)</a:t>
            </a:r>
          </a:p>
          <a:p>
            <a:r>
              <a:rPr lang="en-US" dirty="0"/>
              <a:t>Delays caused by the applicant can delay eligibility</a:t>
            </a:r>
          </a:p>
          <a:p>
            <a:r>
              <a:rPr lang="en-US" dirty="0"/>
              <a:t>Application must still be pending to renew EAD </a:t>
            </a:r>
          </a:p>
          <a:p>
            <a:pPr lvl="1"/>
            <a:r>
              <a:rPr lang="en-US" dirty="0"/>
              <a:t>Terminating removal proceedings and not refiling I-589 will prevent future renewals of EAD</a:t>
            </a:r>
          </a:p>
        </p:txBody>
      </p:sp>
      <p:sp>
        <p:nvSpPr>
          <p:cNvPr id="4" name="Slide Number Placeholder 3">
            <a:extLst>
              <a:ext uri="{FF2B5EF4-FFF2-40B4-BE49-F238E27FC236}">
                <a16:creationId xmlns:a16="http://schemas.microsoft.com/office/drawing/2014/main" id="{F798C5F6-5598-E4FA-DBE4-A411301FA816}"/>
              </a:ext>
            </a:extLst>
          </p:cNvPr>
          <p:cNvSpPr>
            <a:spLocks noGrp="1"/>
          </p:cNvSpPr>
          <p:nvPr>
            <p:ph type="sldNum" sz="quarter" idx="12"/>
          </p:nvPr>
        </p:nvSpPr>
        <p:spPr/>
        <p:txBody>
          <a:bodyPr/>
          <a:lstStyle/>
          <a:p>
            <a:fld id="{AFEA15CC-22E2-C14D-9AE0-E07CB427B81A}" type="slidenum">
              <a:rPr lang="en-US" smtClean="0"/>
              <a:pPr/>
              <a:t>41</a:t>
            </a:fld>
            <a:endParaRPr lang="en-US" dirty="0"/>
          </a:p>
        </p:txBody>
      </p:sp>
    </p:spTree>
    <p:extLst>
      <p:ext uri="{BB962C8B-B14F-4D97-AF65-F5344CB8AC3E}">
        <p14:creationId xmlns:p14="http://schemas.microsoft.com/office/powerpoint/2010/main" val="72568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52A1-BB4A-9549-9417-5E24BCD21177}"/>
              </a:ext>
            </a:extLst>
          </p:cNvPr>
          <p:cNvSpPr>
            <a:spLocks noGrp="1"/>
          </p:cNvSpPr>
          <p:nvPr>
            <p:ph type="title"/>
          </p:nvPr>
        </p:nvSpPr>
        <p:spPr>
          <a:xfrm>
            <a:off x="838200" y="340519"/>
            <a:ext cx="10515600" cy="864826"/>
          </a:xfrm>
        </p:spPr>
        <p:txBody>
          <a:bodyPr/>
          <a:lstStyle/>
          <a:p>
            <a:r>
              <a:rPr lang="en-US" dirty="0"/>
              <a:t>On the ground reality:	</a:t>
            </a:r>
          </a:p>
        </p:txBody>
      </p:sp>
      <p:sp>
        <p:nvSpPr>
          <p:cNvPr id="3" name="Content Placeholder 2">
            <a:extLst>
              <a:ext uri="{FF2B5EF4-FFF2-40B4-BE49-F238E27FC236}">
                <a16:creationId xmlns:a16="http://schemas.microsoft.com/office/drawing/2014/main" id="{ED1DCFF6-B807-572D-780F-543247EB6F2F}"/>
              </a:ext>
            </a:extLst>
          </p:cNvPr>
          <p:cNvSpPr>
            <a:spLocks noGrp="1"/>
          </p:cNvSpPr>
          <p:nvPr>
            <p:ph idx="1"/>
          </p:nvPr>
        </p:nvSpPr>
        <p:spPr>
          <a:xfrm>
            <a:off x="838200" y="1450847"/>
            <a:ext cx="10515600" cy="4726115"/>
          </a:xfrm>
        </p:spPr>
        <p:txBody>
          <a:bodyPr>
            <a:normAutofit fontScale="70000" lnSpcReduction="20000"/>
          </a:bodyPr>
          <a:lstStyle/>
          <a:p>
            <a:pPr marL="0" indent="0">
              <a:spcAft>
                <a:spcPts val="1200"/>
              </a:spcAft>
              <a:buNone/>
            </a:pPr>
            <a:r>
              <a:rPr lang="en-US" dirty="0"/>
              <a:t>Recent arrivals may have cases in different procedural postures depending on how they entered/were processed at entry. An asylum seeker may have:</a:t>
            </a:r>
          </a:p>
          <a:p>
            <a:pPr lvl="1">
              <a:spcAft>
                <a:spcPts val="1200"/>
              </a:spcAft>
            </a:pPr>
            <a:r>
              <a:rPr lang="en-US" dirty="0"/>
              <a:t>Been paroled in or entered through CBP One appointment</a:t>
            </a:r>
          </a:p>
          <a:p>
            <a:pPr lvl="1">
              <a:spcAft>
                <a:spcPts val="1200"/>
              </a:spcAft>
            </a:pPr>
            <a:r>
              <a:rPr lang="en-US" dirty="0"/>
              <a:t>Received an NTA, without going through credible fear interview </a:t>
            </a:r>
          </a:p>
          <a:p>
            <a:pPr lvl="1">
              <a:spcAft>
                <a:spcPts val="1200"/>
              </a:spcAft>
            </a:pPr>
            <a:r>
              <a:rPr lang="en-US" dirty="0"/>
              <a:t>Undergone a credible fear interview</a:t>
            </a:r>
          </a:p>
          <a:p>
            <a:pPr lvl="1">
              <a:spcAft>
                <a:spcPts val="1200"/>
              </a:spcAft>
            </a:pPr>
            <a:r>
              <a:rPr lang="en-US" dirty="0"/>
              <a:t>Been blocked entirely from entry or entered EWI without being</a:t>
            </a:r>
          </a:p>
          <a:p>
            <a:pPr lvl="1">
              <a:spcAft>
                <a:spcPts val="1200"/>
              </a:spcAft>
            </a:pPr>
            <a:r>
              <a:rPr lang="en-US" dirty="0"/>
              <a:t>Applied for asylum in removal proceedings, but had those proceedings terminated and may consider filing for asylum affirmatively</a:t>
            </a:r>
          </a:p>
          <a:p>
            <a:pPr marL="0" indent="0">
              <a:buNone/>
            </a:pPr>
            <a:r>
              <a:rPr lang="en-US" dirty="0"/>
              <a:t>People who have applied may be in different asylum processes (court, asylum office, AMI process, unaccompanied minors), or may be on an expedited docket</a:t>
            </a:r>
          </a:p>
          <a:p>
            <a:pPr marL="0" indent="0">
              <a:buNone/>
            </a:pPr>
            <a:r>
              <a:rPr lang="en-US" dirty="0"/>
              <a:t>Immigration history and/or other relief (</a:t>
            </a:r>
            <a:r>
              <a:rPr lang="en-US" dirty="0" err="1"/>
              <a:t>ie</a:t>
            </a:r>
            <a:r>
              <a:rPr lang="en-US" dirty="0"/>
              <a:t> TPS) may also have an impact</a:t>
            </a:r>
          </a:p>
        </p:txBody>
      </p:sp>
      <p:sp>
        <p:nvSpPr>
          <p:cNvPr id="4" name="Slide Number Placeholder 3">
            <a:extLst>
              <a:ext uri="{FF2B5EF4-FFF2-40B4-BE49-F238E27FC236}">
                <a16:creationId xmlns:a16="http://schemas.microsoft.com/office/drawing/2014/main" id="{0B7C2466-CB0E-5554-6B3F-3FB500B556E9}"/>
              </a:ext>
            </a:extLst>
          </p:cNvPr>
          <p:cNvSpPr>
            <a:spLocks noGrp="1"/>
          </p:cNvSpPr>
          <p:nvPr>
            <p:ph type="sldNum" sz="quarter" idx="12"/>
          </p:nvPr>
        </p:nvSpPr>
        <p:spPr/>
        <p:txBody>
          <a:bodyPr/>
          <a:lstStyle/>
          <a:p>
            <a:fld id="{AFEA15CC-22E2-C14D-9AE0-E07CB427B81A}" type="slidenum">
              <a:rPr lang="en-US" smtClean="0"/>
              <a:pPr/>
              <a:t>42</a:t>
            </a:fld>
            <a:endParaRPr lang="en-US" dirty="0"/>
          </a:p>
        </p:txBody>
      </p:sp>
    </p:spTree>
    <p:extLst>
      <p:ext uri="{BB962C8B-B14F-4D97-AF65-F5344CB8AC3E}">
        <p14:creationId xmlns:p14="http://schemas.microsoft.com/office/powerpoint/2010/main" val="2064605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234A-83B2-DEB5-AE7C-95F6BA78748B}"/>
              </a:ext>
            </a:extLst>
          </p:cNvPr>
          <p:cNvSpPr>
            <a:spLocks noGrp="1"/>
          </p:cNvSpPr>
          <p:nvPr>
            <p:ph type="title"/>
          </p:nvPr>
        </p:nvSpPr>
        <p:spPr>
          <a:xfrm>
            <a:off x="838200" y="340519"/>
            <a:ext cx="10515600" cy="864826"/>
          </a:xfrm>
        </p:spPr>
        <p:txBody>
          <a:bodyPr>
            <a:normAutofit/>
          </a:bodyPr>
          <a:lstStyle/>
          <a:p>
            <a:r>
              <a:rPr lang="en-US" dirty="0"/>
              <a:t>Asylum for new arrivals, initial questions:</a:t>
            </a:r>
          </a:p>
        </p:txBody>
      </p:sp>
      <p:sp>
        <p:nvSpPr>
          <p:cNvPr id="3" name="Content Placeholder 2">
            <a:extLst>
              <a:ext uri="{FF2B5EF4-FFF2-40B4-BE49-F238E27FC236}">
                <a16:creationId xmlns:a16="http://schemas.microsoft.com/office/drawing/2014/main" id="{EC5F904F-6E64-99A7-B6E3-C50BE830CFB7}"/>
              </a:ext>
            </a:extLst>
          </p:cNvPr>
          <p:cNvSpPr>
            <a:spLocks noGrp="1"/>
          </p:cNvSpPr>
          <p:nvPr>
            <p:ph idx="1"/>
          </p:nvPr>
        </p:nvSpPr>
        <p:spPr>
          <a:xfrm>
            <a:off x="743712" y="1358464"/>
            <a:ext cx="10716768" cy="4713923"/>
          </a:xfrm>
        </p:spPr>
        <p:txBody>
          <a:bodyPr>
            <a:normAutofit/>
          </a:bodyPr>
          <a:lstStyle/>
          <a:p>
            <a:pPr>
              <a:lnSpc>
                <a:spcPct val="85000"/>
              </a:lnSpc>
              <a:spcAft>
                <a:spcPts val="600"/>
              </a:spcAft>
            </a:pPr>
            <a:r>
              <a:rPr lang="en-US" sz="3000" dirty="0"/>
              <a:t>Check date of entry, if after May 11, 2023, do they meet an exception to the ban?</a:t>
            </a:r>
          </a:p>
          <a:p>
            <a:pPr>
              <a:lnSpc>
                <a:spcPct val="85000"/>
              </a:lnSpc>
              <a:spcBef>
                <a:spcPts val="1200"/>
              </a:spcBef>
              <a:spcAft>
                <a:spcPts val="600"/>
              </a:spcAft>
            </a:pPr>
            <a:r>
              <a:rPr lang="en-US" sz="3000" dirty="0"/>
              <a:t>Did they present at the border or enter without inspection? </a:t>
            </a:r>
          </a:p>
          <a:p>
            <a:pPr>
              <a:lnSpc>
                <a:spcPct val="85000"/>
              </a:lnSpc>
              <a:spcBef>
                <a:spcPts val="1200"/>
              </a:spcBef>
              <a:spcAft>
                <a:spcPts val="600"/>
              </a:spcAft>
            </a:pPr>
            <a:r>
              <a:rPr lang="en-US" sz="3000" dirty="0"/>
              <a:t>Do they have a Notice to Appear? Has a hearing date been set?</a:t>
            </a:r>
          </a:p>
          <a:p>
            <a:pPr>
              <a:lnSpc>
                <a:spcPct val="85000"/>
              </a:lnSpc>
              <a:spcBef>
                <a:spcPts val="1200"/>
              </a:spcBef>
              <a:spcAft>
                <a:spcPts val="600"/>
              </a:spcAft>
            </a:pPr>
            <a:r>
              <a:rPr lang="en-US" sz="3000" dirty="0"/>
              <a:t>Were they given a parole document or I-94?</a:t>
            </a:r>
          </a:p>
          <a:p>
            <a:pPr>
              <a:lnSpc>
                <a:spcPct val="85000"/>
              </a:lnSpc>
              <a:spcBef>
                <a:spcPts val="1200"/>
              </a:spcBef>
              <a:spcAft>
                <a:spcPts val="600"/>
              </a:spcAft>
            </a:pPr>
            <a:r>
              <a:rPr lang="en-US" sz="3000" dirty="0"/>
              <a:t>Did they have a credible fear interview?</a:t>
            </a:r>
          </a:p>
          <a:p>
            <a:pPr>
              <a:lnSpc>
                <a:spcPct val="85000"/>
              </a:lnSpc>
              <a:spcBef>
                <a:spcPts val="1200"/>
              </a:spcBef>
            </a:pPr>
            <a:r>
              <a:rPr lang="en-US" sz="3000" dirty="0"/>
              <a:t>If they haven’t already filed for asylum, are they still within one year from last entry?</a:t>
            </a:r>
          </a:p>
        </p:txBody>
      </p:sp>
      <p:sp>
        <p:nvSpPr>
          <p:cNvPr id="4" name="Slide Number Placeholder 3">
            <a:extLst>
              <a:ext uri="{FF2B5EF4-FFF2-40B4-BE49-F238E27FC236}">
                <a16:creationId xmlns:a16="http://schemas.microsoft.com/office/drawing/2014/main" id="{661CFC11-D095-5B01-CB81-AD97A86829AF}"/>
              </a:ext>
            </a:extLst>
          </p:cNvPr>
          <p:cNvSpPr>
            <a:spLocks noGrp="1"/>
          </p:cNvSpPr>
          <p:nvPr>
            <p:ph type="sldNum" sz="quarter" idx="12"/>
          </p:nvPr>
        </p:nvSpPr>
        <p:spPr/>
        <p:txBody>
          <a:bodyPr/>
          <a:lstStyle/>
          <a:p>
            <a:fld id="{AFEA15CC-22E2-C14D-9AE0-E07CB427B81A}" type="slidenum">
              <a:rPr lang="en-US" smtClean="0"/>
              <a:pPr/>
              <a:t>43</a:t>
            </a:fld>
            <a:endParaRPr lang="en-US" dirty="0"/>
          </a:p>
        </p:txBody>
      </p:sp>
    </p:spTree>
    <p:extLst>
      <p:ext uri="{BB962C8B-B14F-4D97-AF65-F5344CB8AC3E}">
        <p14:creationId xmlns:p14="http://schemas.microsoft.com/office/powerpoint/2010/main" val="2521570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D44C91-9DA2-699A-AD7F-28C2497E8069}"/>
              </a:ext>
            </a:extLst>
          </p:cNvPr>
          <p:cNvSpPr>
            <a:spLocks noGrp="1"/>
          </p:cNvSpPr>
          <p:nvPr>
            <p:ph type="title"/>
          </p:nvPr>
        </p:nvSpPr>
        <p:spPr/>
        <p:txBody>
          <a:bodyPr anchor="ctr"/>
          <a:lstStyle/>
          <a:p>
            <a:r>
              <a:rPr lang="en-US" dirty="0"/>
              <a:t>Strategy &amp; Considerations before Applying</a:t>
            </a:r>
          </a:p>
        </p:txBody>
      </p:sp>
      <p:sp>
        <p:nvSpPr>
          <p:cNvPr id="2" name="Slide Number Placeholder 1">
            <a:extLst>
              <a:ext uri="{FF2B5EF4-FFF2-40B4-BE49-F238E27FC236}">
                <a16:creationId xmlns:a16="http://schemas.microsoft.com/office/drawing/2014/main" id="{8C3DD6B3-F284-D9BC-D8C4-F37BD592D2E9}"/>
              </a:ext>
            </a:extLst>
          </p:cNvPr>
          <p:cNvSpPr>
            <a:spLocks noGrp="1"/>
          </p:cNvSpPr>
          <p:nvPr>
            <p:ph type="sldNum" sz="quarter" idx="12"/>
          </p:nvPr>
        </p:nvSpPr>
        <p:spPr>
          <a:xfrm>
            <a:off x="11110638" y="6116828"/>
            <a:ext cx="666044" cy="365125"/>
          </a:xfrm>
        </p:spPr>
        <p:txBody>
          <a:bodyPr/>
          <a:lstStyle/>
          <a:p>
            <a:fld id="{04C12A0C-5EE6-3A4F-905D-4AB168E83148}" type="slidenum">
              <a:rPr lang="en-US" smtClean="0"/>
              <a:t>44</a:t>
            </a:fld>
            <a:endParaRPr lang="en-US" dirty="0"/>
          </a:p>
        </p:txBody>
      </p:sp>
    </p:spTree>
    <p:extLst>
      <p:ext uri="{BB962C8B-B14F-4D97-AF65-F5344CB8AC3E}">
        <p14:creationId xmlns:p14="http://schemas.microsoft.com/office/powerpoint/2010/main" val="2104757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0D521C-D478-465B-88C0-969390FCEB09}"/>
              </a:ext>
            </a:extLst>
          </p:cNvPr>
          <p:cNvSpPr>
            <a:spLocks noGrp="1"/>
          </p:cNvSpPr>
          <p:nvPr>
            <p:ph type="title"/>
          </p:nvPr>
        </p:nvSpPr>
        <p:spPr>
          <a:xfrm>
            <a:off x="838200" y="377190"/>
            <a:ext cx="10515600" cy="971550"/>
          </a:xfrm>
        </p:spPr>
        <p:txBody>
          <a:bodyPr/>
          <a:lstStyle/>
          <a:p>
            <a:r>
              <a:rPr lang="en-US" dirty="0"/>
              <a:t>Strategic Considerations</a:t>
            </a:r>
          </a:p>
        </p:txBody>
      </p:sp>
      <p:sp>
        <p:nvSpPr>
          <p:cNvPr id="2" name="Content Placeholder 1">
            <a:extLst>
              <a:ext uri="{FF2B5EF4-FFF2-40B4-BE49-F238E27FC236}">
                <a16:creationId xmlns:a16="http://schemas.microsoft.com/office/drawing/2014/main" id="{D4114E17-27F4-4925-B7A2-A8850FD179CE}"/>
              </a:ext>
            </a:extLst>
          </p:cNvPr>
          <p:cNvSpPr>
            <a:spLocks noGrp="1"/>
          </p:cNvSpPr>
          <p:nvPr>
            <p:ph idx="1"/>
          </p:nvPr>
        </p:nvSpPr>
        <p:spPr>
          <a:xfrm>
            <a:off x="838200" y="1463040"/>
            <a:ext cx="10515600" cy="4560570"/>
          </a:xfrm>
        </p:spPr>
        <p:txBody>
          <a:bodyPr>
            <a:normAutofit/>
          </a:bodyPr>
          <a:lstStyle/>
          <a:p>
            <a:r>
              <a:rPr lang="en-US" sz="3400" u="sng" dirty="0"/>
              <a:t>Affirmative</a:t>
            </a:r>
            <a:r>
              <a:rPr lang="en-US" sz="3400" dirty="0"/>
              <a:t>:</a:t>
            </a:r>
          </a:p>
          <a:p>
            <a:pPr indent="0">
              <a:buNone/>
            </a:pPr>
            <a:r>
              <a:rPr lang="en-US" sz="3000" dirty="0"/>
              <a:t>Some people have strong cases and want to affirmatively apply with USCIS. If the case is not approved, they will be referred to immigration court! </a:t>
            </a:r>
          </a:p>
          <a:p>
            <a:pPr marL="0" indent="0">
              <a:buNone/>
            </a:pPr>
            <a:endParaRPr lang="en-US" sz="1000" dirty="0"/>
          </a:p>
          <a:p>
            <a:r>
              <a:rPr lang="en-US" sz="3400" u="sng" dirty="0"/>
              <a:t>Defensive</a:t>
            </a:r>
            <a:r>
              <a:rPr lang="en-US" sz="3400" dirty="0"/>
              <a:t>:</a:t>
            </a:r>
          </a:p>
          <a:p>
            <a:pPr indent="0">
              <a:buNone/>
            </a:pPr>
            <a:r>
              <a:rPr lang="en-US" sz="3000" dirty="0"/>
              <a:t>People with a case in immigration court will want to raise every possible defense against deportation, including asylum. </a:t>
            </a:r>
          </a:p>
        </p:txBody>
      </p:sp>
      <p:sp>
        <p:nvSpPr>
          <p:cNvPr id="4" name="Slide Number Placeholder 3">
            <a:extLst>
              <a:ext uri="{FF2B5EF4-FFF2-40B4-BE49-F238E27FC236}">
                <a16:creationId xmlns:a16="http://schemas.microsoft.com/office/drawing/2014/main" id="{4A3FD054-578E-DFDA-57FC-D1748CAE578C}"/>
              </a:ext>
            </a:extLst>
          </p:cNvPr>
          <p:cNvSpPr>
            <a:spLocks noGrp="1"/>
          </p:cNvSpPr>
          <p:nvPr>
            <p:ph type="sldNum" sz="quarter" idx="12"/>
          </p:nvPr>
        </p:nvSpPr>
        <p:spPr/>
        <p:txBody>
          <a:bodyPr/>
          <a:lstStyle/>
          <a:p>
            <a:fld id="{AFEA15CC-22E2-C14D-9AE0-E07CB427B81A}" type="slidenum">
              <a:rPr lang="en-US" smtClean="0"/>
              <a:pPr/>
              <a:t>45</a:t>
            </a:fld>
            <a:endParaRPr lang="en-US" dirty="0"/>
          </a:p>
        </p:txBody>
      </p:sp>
    </p:spTree>
    <p:extLst>
      <p:ext uri="{BB962C8B-B14F-4D97-AF65-F5344CB8AC3E}">
        <p14:creationId xmlns:p14="http://schemas.microsoft.com/office/powerpoint/2010/main" val="3961444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0D521C-D478-465B-88C0-969390FCEB09}"/>
              </a:ext>
            </a:extLst>
          </p:cNvPr>
          <p:cNvSpPr>
            <a:spLocks noGrp="1"/>
          </p:cNvSpPr>
          <p:nvPr>
            <p:ph type="title"/>
          </p:nvPr>
        </p:nvSpPr>
        <p:spPr>
          <a:xfrm>
            <a:off x="838200" y="548640"/>
            <a:ext cx="10515600" cy="800100"/>
          </a:xfrm>
        </p:spPr>
        <p:txBody>
          <a:bodyPr/>
          <a:lstStyle/>
          <a:p>
            <a:r>
              <a:rPr lang="en-US" dirty="0"/>
              <a:t>Strategic Considerations</a:t>
            </a:r>
          </a:p>
        </p:txBody>
      </p:sp>
      <p:sp>
        <p:nvSpPr>
          <p:cNvPr id="2" name="Content Placeholder 1">
            <a:extLst>
              <a:ext uri="{FF2B5EF4-FFF2-40B4-BE49-F238E27FC236}">
                <a16:creationId xmlns:a16="http://schemas.microsoft.com/office/drawing/2014/main" id="{D4114E17-27F4-4925-B7A2-A8850FD179CE}"/>
              </a:ext>
            </a:extLst>
          </p:cNvPr>
          <p:cNvSpPr>
            <a:spLocks noGrp="1"/>
          </p:cNvSpPr>
          <p:nvPr>
            <p:ph idx="1"/>
          </p:nvPr>
        </p:nvSpPr>
        <p:spPr>
          <a:xfrm>
            <a:off x="838200" y="1554480"/>
            <a:ext cx="10515600" cy="4622484"/>
          </a:xfrm>
        </p:spPr>
        <p:txBody>
          <a:bodyPr>
            <a:normAutofit fontScale="92500"/>
          </a:bodyPr>
          <a:lstStyle/>
          <a:p>
            <a:pPr marL="0" indent="0">
              <a:spcAft>
                <a:spcPts val="1800"/>
              </a:spcAft>
              <a:buNone/>
            </a:pPr>
            <a:r>
              <a:rPr lang="en-US" dirty="0"/>
              <a:t>During consultation with clients:</a:t>
            </a:r>
          </a:p>
          <a:p>
            <a:pPr marL="457200">
              <a:spcAft>
                <a:spcPts val="1800"/>
              </a:spcAft>
            </a:pPr>
            <a:r>
              <a:rPr lang="en-US" sz="3400" dirty="0"/>
              <a:t>Identify possible eligibility for benefits in short-term but also options if they were to be referred to immigration court!</a:t>
            </a:r>
          </a:p>
          <a:p>
            <a:pPr marL="457200">
              <a:spcAft>
                <a:spcPts val="1800"/>
              </a:spcAft>
            </a:pPr>
            <a:r>
              <a:rPr lang="en-US" sz="3400" dirty="0"/>
              <a:t>Are they eligible for other forms of relief (U visa, TPS, family-petition, SIJS)?</a:t>
            </a:r>
          </a:p>
          <a:p>
            <a:pPr marL="457200"/>
            <a:r>
              <a:rPr lang="en-US" sz="3400" dirty="0"/>
              <a:t>Some people have a legitimate but not a strong claim and should only apply if they are already in immigration court</a:t>
            </a:r>
          </a:p>
          <a:p>
            <a:pPr marL="457200"/>
            <a:endParaRPr lang="en-US" sz="3400" dirty="0"/>
          </a:p>
          <a:p>
            <a:pPr marL="457200"/>
            <a:endParaRPr lang="en-US" sz="3400" dirty="0"/>
          </a:p>
          <a:p>
            <a:pPr marL="0" indent="0">
              <a:buNone/>
            </a:pPr>
            <a:endParaRPr lang="en-US" dirty="0"/>
          </a:p>
        </p:txBody>
      </p:sp>
      <p:sp>
        <p:nvSpPr>
          <p:cNvPr id="4" name="Slide Number Placeholder 3">
            <a:extLst>
              <a:ext uri="{FF2B5EF4-FFF2-40B4-BE49-F238E27FC236}">
                <a16:creationId xmlns:a16="http://schemas.microsoft.com/office/drawing/2014/main" id="{2A90825C-A2B1-B79E-5C47-05195AB872FF}"/>
              </a:ext>
            </a:extLst>
          </p:cNvPr>
          <p:cNvSpPr>
            <a:spLocks noGrp="1"/>
          </p:cNvSpPr>
          <p:nvPr>
            <p:ph type="sldNum" sz="quarter" idx="12"/>
          </p:nvPr>
        </p:nvSpPr>
        <p:spPr/>
        <p:txBody>
          <a:bodyPr/>
          <a:lstStyle/>
          <a:p>
            <a:fld id="{AFEA15CC-22E2-C14D-9AE0-E07CB427B81A}" type="slidenum">
              <a:rPr lang="en-US" smtClean="0"/>
              <a:pPr/>
              <a:t>46</a:t>
            </a:fld>
            <a:endParaRPr lang="en-US" dirty="0"/>
          </a:p>
        </p:txBody>
      </p:sp>
    </p:spTree>
    <p:extLst>
      <p:ext uri="{BB962C8B-B14F-4D97-AF65-F5344CB8AC3E}">
        <p14:creationId xmlns:p14="http://schemas.microsoft.com/office/powerpoint/2010/main" val="104289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E69DB3-820D-7FA6-9607-DFAE55622336}"/>
              </a:ext>
            </a:extLst>
          </p:cNvPr>
          <p:cNvSpPr>
            <a:spLocks noGrp="1"/>
          </p:cNvSpPr>
          <p:nvPr>
            <p:ph type="title"/>
          </p:nvPr>
        </p:nvSpPr>
        <p:spPr/>
        <p:txBody>
          <a:bodyPr anchor="ctr"/>
          <a:lstStyle/>
          <a:p>
            <a:r>
              <a:rPr lang="en-US" dirty="0"/>
              <a:t>Legal Elements of Asylum</a:t>
            </a:r>
          </a:p>
        </p:txBody>
      </p:sp>
      <p:sp>
        <p:nvSpPr>
          <p:cNvPr id="4" name="Slide Number Placeholder 3">
            <a:extLst>
              <a:ext uri="{FF2B5EF4-FFF2-40B4-BE49-F238E27FC236}">
                <a16:creationId xmlns:a16="http://schemas.microsoft.com/office/drawing/2014/main" id="{C774D62C-5E38-CDCB-0682-4B041FB13397}"/>
              </a:ext>
            </a:extLst>
          </p:cNvPr>
          <p:cNvSpPr>
            <a:spLocks noGrp="1"/>
          </p:cNvSpPr>
          <p:nvPr>
            <p:ph type="sldNum" sz="quarter" idx="12"/>
          </p:nvPr>
        </p:nvSpPr>
        <p:spPr>
          <a:xfrm>
            <a:off x="11096188" y="6116828"/>
            <a:ext cx="666044" cy="365125"/>
          </a:xfrm>
        </p:spPr>
        <p:txBody>
          <a:bodyPr/>
          <a:lstStyle/>
          <a:p>
            <a:fld id="{04C12A0C-5EE6-3A4F-905D-4AB168E83148}" type="slidenum">
              <a:rPr lang="en-US" smtClean="0"/>
              <a:t>5</a:t>
            </a:fld>
            <a:endParaRPr lang="en-US" dirty="0"/>
          </a:p>
        </p:txBody>
      </p:sp>
    </p:spTree>
    <p:extLst>
      <p:ext uri="{BB962C8B-B14F-4D97-AF65-F5344CB8AC3E}">
        <p14:creationId xmlns:p14="http://schemas.microsoft.com/office/powerpoint/2010/main" val="2796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D303-0826-3562-711D-978D8E191500}"/>
              </a:ext>
            </a:extLst>
          </p:cNvPr>
          <p:cNvSpPr>
            <a:spLocks noGrp="1"/>
          </p:cNvSpPr>
          <p:nvPr>
            <p:ph type="title"/>
          </p:nvPr>
        </p:nvSpPr>
        <p:spPr>
          <a:xfrm>
            <a:off x="838200" y="512064"/>
            <a:ext cx="10515600" cy="829056"/>
          </a:xfrm>
        </p:spPr>
        <p:txBody>
          <a:bodyPr>
            <a:normAutofit/>
          </a:bodyPr>
          <a:lstStyle/>
          <a:p>
            <a:r>
              <a:rPr lang="en-US" dirty="0"/>
              <a:t>Definition</a:t>
            </a:r>
          </a:p>
        </p:txBody>
      </p:sp>
      <p:sp>
        <p:nvSpPr>
          <p:cNvPr id="3" name="Content Placeholder 2">
            <a:extLst>
              <a:ext uri="{FF2B5EF4-FFF2-40B4-BE49-F238E27FC236}">
                <a16:creationId xmlns:a16="http://schemas.microsoft.com/office/drawing/2014/main" id="{60F9AD13-605D-4DD2-CA52-5010324869FB}"/>
              </a:ext>
            </a:extLst>
          </p:cNvPr>
          <p:cNvSpPr>
            <a:spLocks noGrp="1"/>
          </p:cNvSpPr>
          <p:nvPr>
            <p:ph idx="1"/>
          </p:nvPr>
        </p:nvSpPr>
        <p:spPr>
          <a:xfrm>
            <a:off x="838200" y="1499615"/>
            <a:ext cx="10515600" cy="4677347"/>
          </a:xfrm>
        </p:spPr>
        <p:txBody>
          <a:bodyPr/>
          <a:lstStyle/>
          <a:p>
            <a:pPr marL="0" marR="0" indent="0">
              <a:spcBef>
                <a:spcPts val="0"/>
              </a:spcBef>
              <a:spcAft>
                <a:spcPts val="2400"/>
              </a:spcAft>
              <a:buNone/>
            </a:pPr>
            <a:r>
              <a:rPr lang="en-US" spc="-15" dirty="0">
                <a:effectLst/>
                <a:latin typeface="+mn-lt"/>
                <a:ea typeface="Times New Roman" panose="02020603050405020304" pitchFamily="18" charset="0"/>
              </a:rPr>
              <a:t>Immigration law defines a “refugee” as a person:</a:t>
            </a:r>
            <a:endParaRPr lang="en-US" dirty="0">
              <a:effectLst/>
              <a:latin typeface="+mn-lt"/>
              <a:ea typeface="Times New Roman" panose="02020603050405020304" pitchFamily="18" charset="0"/>
            </a:endParaRPr>
          </a:p>
          <a:p>
            <a:pPr marL="463550" marR="0" indent="0">
              <a:lnSpc>
                <a:spcPct val="100000"/>
              </a:lnSpc>
              <a:spcBef>
                <a:spcPts val="0"/>
              </a:spcBef>
              <a:spcAft>
                <a:spcPts val="600"/>
              </a:spcAft>
              <a:buNone/>
            </a:pPr>
            <a:r>
              <a:rPr lang="en-US" sz="3300" dirty="0">
                <a:effectLst/>
                <a:latin typeface="+mn-lt"/>
                <a:ea typeface="Times New Roman" panose="02020603050405020304" pitchFamily="18" charset="0"/>
              </a:rPr>
              <a:t>who is unable or unwilling to return to, and is unable or unwilling to avail [themselves] of the protection of, [the country of their nationality] because of persecution or a well-founded fear of persecution on account of race, religion, nationality, membership in a particular social group, or political opinion…</a:t>
            </a:r>
          </a:p>
          <a:p>
            <a:pPr marL="0" indent="0">
              <a:buNone/>
            </a:pPr>
            <a:endParaRPr lang="en-US" dirty="0"/>
          </a:p>
        </p:txBody>
      </p:sp>
      <p:sp>
        <p:nvSpPr>
          <p:cNvPr id="4" name="Slide Number Placeholder 3">
            <a:extLst>
              <a:ext uri="{FF2B5EF4-FFF2-40B4-BE49-F238E27FC236}">
                <a16:creationId xmlns:a16="http://schemas.microsoft.com/office/drawing/2014/main" id="{F77B1C2C-5DA9-BC8D-317A-7F28ACC8659E}"/>
              </a:ext>
            </a:extLst>
          </p:cNvPr>
          <p:cNvSpPr>
            <a:spLocks noGrp="1"/>
          </p:cNvSpPr>
          <p:nvPr>
            <p:ph type="sldNum" sz="quarter" idx="12"/>
          </p:nvPr>
        </p:nvSpPr>
        <p:spPr/>
        <p:txBody>
          <a:bodyPr/>
          <a:lstStyle/>
          <a:p>
            <a:fld id="{04C12A0C-5EE6-3A4F-905D-4AB168E83148}" type="slidenum">
              <a:rPr lang="en-US" smtClean="0"/>
              <a:t>6</a:t>
            </a:fld>
            <a:endParaRPr lang="en-US" dirty="0"/>
          </a:p>
        </p:txBody>
      </p:sp>
    </p:spTree>
    <p:extLst>
      <p:ext uri="{BB962C8B-B14F-4D97-AF65-F5344CB8AC3E}">
        <p14:creationId xmlns:p14="http://schemas.microsoft.com/office/powerpoint/2010/main" val="119471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45" y="320040"/>
            <a:ext cx="7481501" cy="674369"/>
          </a:xfrm>
        </p:spPr>
        <p:txBody>
          <a:bodyPr>
            <a:noAutofit/>
          </a:bodyPr>
          <a:lstStyle/>
          <a:p>
            <a:r>
              <a:rPr lang="en-US" altLang="en-US" dirty="0"/>
              <a:t>Asylum Claim</a:t>
            </a:r>
            <a:endParaRPr lang="en-US" dirty="0"/>
          </a:p>
        </p:txBody>
      </p:sp>
      <p:sp>
        <p:nvSpPr>
          <p:cNvPr id="3" name="Content Placeholder 2"/>
          <p:cNvSpPr>
            <a:spLocks noGrp="1"/>
          </p:cNvSpPr>
          <p:nvPr>
            <p:ph idx="1"/>
          </p:nvPr>
        </p:nvSpPr>
        <p:spPr>
          <a:xfrm>
            <a:off x="815546" y="1165860"/>
            <a:ext cx="10545874" cy="5006340"/>
          </a:xfrm>
        </p:spPr>
        <p:txBody>
          <a:bodyPr vert="horz" lIns="91440" tIns="45720" rIns="91440" bIns="45720" rtlCol="0" anchor="t">
            <a:normAutofit fontScale="92500" lnSpcReduction="20000"/>
          </a:bodyPr>
          <a:lstStyle/>
          <a:p>
            <a:pPr marL="228600" lvl="1">
              <a:lnSpc>
                <a:spcPct val="100000"/>
              </a:lnSpc>
              <a:spcAft>
                <a:spcPts val="900"/>
              </a:spcAft>
              <a:buClr>
                <a:schemeClr val="tx1"/>
              </a:buClr>
            </a:pPr>
            <a:r>
              <a:rPr lang="en-US" altLang="en-US" sz="3000" dirty="0">
                <a:solidFill>
                  <a:srgbClr val="930602"/>
                </a:solidFill>
              </a:rPr>
              <a:t>Well-founded fear </a:t>
            </a:r>
            <a:r>
              <a:rPr lang="en-US" altLang="en-US" sz="3000" dirty="0"/>
              <a:t>(or past persecution)</a:t>
            </a:r>
            <a:endParaRPr lang="en-US" altLang="en-US" sz="3000" b="1" dirty="0"/>
          </a:p>
          <a:p>
            <a:pPr marL="228600" lvl="1">
              <a:lnSpc>
                <a:spcPct val="100000"/>
              </a:lnSpc>
              <a:spcAft>
                <a:spcPts val="900"/>
              </a:spcAft>
              <a:buClr>
                <a:schemeClr val="tx1"/>
              </a:buClr>
            </a:pPr>
            <a:r>
              <a:rPr lang="en-US" altLang="en-US" sz="3000" dirty="0">
                <a:solidFill>
                  <a:srgbClr val="930602"/>
                </a:solidFill>
              </a:rPr>
              <a:t>Persecution </a:t>
            </a:r>
            <a:r>
              <a:rPr lang="en-US" altLang="en-US" sz="3000" dirty="0"/>
              <a:t>(physical harm, threats, detention)</a:t>
            </a:r>
          </a:p>
          <a:p>
            <a:pPr marL="228600" lvl="1">
              <a:lnSpc>
                <a:spcPct val="100000"/>
              </a:lnSpc>
              <a:spcAft>
                <a:spcPts val="900"/>
              </a:spcAft>
              <a:buClr>
                <a:schemeClr val="tx1"/>
              </a:buClr>
            </a:pPr>
            <a:r>
              <a:rPr lang="en-US" altLang="en-US" sz="3000" dirty="0">
                <a:solidFill>
                  <a:srgbClr val="930602"/>
                </a:solidFill>
              </a:rPr>
              <a:t>On account of </a:t>
            </a:r>
          </a:p>
          <a:p>
            <a:pPr marL="228600" lvl="1">
              <a:lnSpc>
                <a:spcPct val="100000"/>
              </a:lnSpc>
              <a:spcAft>
                <a:spcPts val="900"/>
              </a:spcAft>
              <a:buClr>
                <a:schemeClr val="tx1"/>
              </a:buClr>
            </a:pPr>
            <a:r>
              <a:rPr lang="en-US" altLang="en-US" sz="3000" dirty="0">
                <a:solidFill>
                  <a:srgbClr val="930602"/>
                </a:solidFill>
              </a:rPr>
              <a:t>A protected ground</a:t>
            </a:r>
          </a:p>
          <a:p>
            <a:pPr marL="742950" lvl="2" indent="-285750">
              <a:lnSpc>
                <a:spcPct val="100000"/>
              </a:lnSpc>
              <a:spcAft>
                <a:spcPts val="1200"/>
              </a:spcAft>
            </a:pPr>
            <a:r>
              <a:rPr lang="en-US" altLang="en-US" dirty="0"/>
              <a:t>race, religion, nationality, </a:t>
            </a:r>
            <a:r>
              <a:rPr lang="en-US" dirty="0">
                <a:ea typeface="+mn-lt"/>
                <a:cs typeface="+mn-lt"/>
              </a:rPr>
              <a:t>political opinion, </a:t>
            </a:r>
            <a:r>
              <a:rPr lang="en-US" altLang="en-US" dirty="0"/>
              <a:t>membership in a particular social group (LGBT identity, family, etc.)</a:t>
            </a:r>
          </a:p>
          <a:p>
            <a:pPr marL="568325" lvl="1" indent="-457200">
              <a:lnSpc>
                <a:spcPct val="100000"/>
              </a:lnSpc>
              <a:spcAft>
                <a:spcPts val="1200"/>
              </a:spcAft>
            </a:pPr>
            <a:r>
              <a:rPr lang="en-US" altLang="en-US" sz="3000" dirty="0"/>
              <a:t>Persecutor is state actor, or a private actor the state “unwilling or unable” to control</a:t>
            </a:r>
          </a:p>
          <a:p>
            <a:pPr marL="568325" lvl="1" indent="-457200">
              <a:lnSpc>
                <a:spcPct val="100000"/>
              </a:lnSpc>
              <a:spcAft>
                <a:spcPts val="1200"/>
              </a:spcAft>
            </a:pPr>
            <a:r>
              <a:rPr lang="en-US" altLang="en-US" sz="3000" dirty="0"/>
              <a:t>Cannot safely or reasonably relocate within home country</a:t>
            </a:r>
          </a:p>
          <a:p>
            <a:pPr marL="111125" lvl="1" indent="0">
              <a:lnSpc>
                <a:spcPct val="100000"/>
              </a:lnSpc>
              <a:spcAft>
                <a:spcPts val="1200"/>
              </a:spcAft>
              <a:buNone/>
            </a:pPr>
            <a:r>
              <a:rPr lang="en-US" altLang="en-US" sz="3000" dirty="0"/>
              <a:t>Not otherwise barred for asylum</a:t>
            </a:r>
          </a:p>
          <a:p>
            <a:pPr marL="111125" lvl="1" indent="0">
              <a:lnSpc>
                <a:spcPct val="105000"/>
              </a:lnSpc>
              <a:spcAft>
                <a:spcPts val="1200"/>
              </a:spcAft>
              <a:buNone/>
            </a:pPr>
            <a:endParaRPr lang="en-US" altLang="en-US" sz="3000" dirty="0"/>
          </a:p>
          <a:p>
            <a:pPr>
              <a:spcAft>
                <a:spcPts val="1200"/>
              </a:spcAft>
            </a:pPr>
            <a:endParaRPr lang="en-US" dirty="0"/>
          </a:p>
        </p:txBody>
      </p:sp>
      <p:sp>
        <p:nvSpPr>
          <p:cNvPr id="4" name="Slide Number Placeholder 3">
            <a:extLst>
              <a:ext uri="{FF2B5EF4-FFF2-40B4-BE49-F238E27FC236}">
                <a16:creationId xmlns:a16="http://schemas.microsoft.com/office/drawing/2014/main" id="{75FBAF2A-7687-B397-1BA6-E708B7F0F538}"/>
              </a:ext>
            </a:extLst>
          </p:cNvPr>
          <p:cNvSpPr>
            <a:spLocks noGrp="1"/>
          </p:cNvSpPr>
          <p:nvPr>
            <p:ph type="sldNum" sz="quarter" idx="12"/>
          </p:nvPr>
        </p:nvSpPr>
        <p:spPr/>
        <p:txBody>
          <a:bodyPr/>
          <a:lstStyle/>
          <a:p>
            <a:fld id="{AFEA15CC-22E2-C14D-9AE0-E07CB427B81A}" type="slidenum">
              <a:rPr lang="en-US" smtClean="0"/>
              <a:pPr/>
              <a:t>7</a:t>
            </a:fld>
            <a:endParaRPr lang="en-US" dirty="0"/>
          </a:p>
        </p:txBody>
      </p:sp>
    </p:spTree>
    <p:extLst>
      <p:ext uri="{BB962C8B-B14F-4D97-AF65-F5344CB8AC3E}">
        <p14:creationId xmlns:p14="http://schemas.microsoft.com/office/powerpoint/2010/main" val="2395378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99AE3-BBA7-011F-B7C2-2AD715583E66}"/>
              </a:ext>
            </a:extLst>
          </p:cNvPr>
          <p:cNvSpPr>
            <a:spLocks noGrp="1"/>
          </p:cNvSpPr>
          <p:nvPr>
            <p:ph type="title"/>
          </p:nvPr>
        </p:nvSpPr>
        <p:spPr>
          <a:xfrm>
            <a:off x="838200" y="411480"/>
            <a:ext cx="10515600" cy="966216"/>
          </a:xfrm>
        </p:spPr>
        <p:txBody>
          <a:bodyPr/>
          <a:lstStyle/>
          <a:p>
            <a:r>
              <a:rPr lang="en-US" dirty="0"/>
              <a:t>Persecution</a:t>
            </a:r>
          </a:p>
        </p:txBody>
      </p:sp>
      <p:sp>
        <p:nvSpPr>
          <p:cNvPr id="6" name="Content Placeholder 5">
            <a:extLst>
              <a:ext uri="{FF2B5EF4-FFF2-40B4-BE49-F238E27FC236}">
                <a16:creationId xmlns:a16="http://schemas.microsoft.com/office/drawing/2014/main" id="{1B207FEA-1164-C8D8-4BD2-C1DF53C5449F}"/>
              </a:ext>
            </a:extLst>
          </p:cNvPr>
          <p:cNvSpPr>
            <a:spLocks noGrp="1"/>
          </p:cNvSpPr>
          <p:nvPr>
            <p:ph idx="1"/>
          </p:nvPr>
        </p:nvSpPr>
        <p:spPr>
          <a:xfrm>
            <a:off x="838200" y="1475231"/>
            <a:ext cx="10515600" cy="4701731"/>
          </a:xfrm>
        </p:spPr>
        <p:txBody>
          <a:bodyPr>
            <a:normAutofit/>
          </a:bodyPr>
          <a:lstStyle/>
          <a:p>
            <a:pPr marL="0" marR="0" indent="0">
              <a:spcBef>
                <a:spcPts val="0"/>
              </a:spcBef>
              <a:spcAft>
                <a:spcPts val="3000"/>
              </a:spcAft>
              <a:buNone/>
            </a:pPr>
            <a:r>
              <a:rPr lang="en-US" sz="3400" i="1" dirty="0">
                <a:effectLst/>
                <a:latin typeface="+mn-lt"/>
                <a:ea typeface="Times New Roman" panose="02020603050405020304" pitchFamily="18" charset="0"/>
              </a:rPr>
              <a:t>“either because [they have] suffered past persecution or because [they have] a well-founded fear of future persecution.” </a:t>
            </a:r>
            <a:endParaRPr lang="en-US" sz="3400" dirty="0">
              <a:effectLst/>
              <a:latin typeface="+mn-lt"/>
              <a:ea typeface="Times New Roman" panose="02020603050405020304" pitchFamily="18" charset="0"/>
            </a:endParaRPr>
          </a:p>
          <a:p>
            <a:pPr marL="0" marR="0" indent="0">
              <a:spcBef>
                <a:spcPts val="0"/>
              </a:spcBef>
              <a:spcAft>
                <a:spcPts val="1800"/>
              </a:spcAft>
              <a:buNone/>
            </a:pPr>
            <a:r>
              <a:rPr lang="en-US" sz="3400" dirty="0">
                <a:effectLst/>
                <a:latin typeface="+mn-lt"/>
                <a:ea typeface="Times New Roman" panose="02020603050405020304" pitchFamily="18" charset="0"/>
              </a:rPr>
              <a:t>A person can meet the definition in one of two ways:</a:t>
            </a:r>
          </a:p>
          <a:p>
            <a:pPr marL="685800" marR="0" indent="-457200">
              <a:spcBef>
                <a:spcPts val="0"/>
              </a:spcBef>
              <a:spcAft>
                <a:spcPts val="1800"/>
              </a:spcAft>
              <a:buFont typeface="+mj-lt"/>
              <a:buAutoNum type="arabicPeriod"/>
            </a:pPr>
            <a:r>
              <a:rPr lang="en-US" sz="3000" dirty="0">
                <a:effectLst/>
                <a:latin typeface="+mn-lt"/>
                <a:ea typeface="Times New Roman" panose="02020603050405020304" pitchFamily="18" charset="0"/>
                <a:cs typeface="Times New Roman" panose="02020603050405020304" pitchFamily="18" charset="0"/>
              </a:rPr>
              <a:t>By showing they already have suffered </a:t>
            </a:r>
            <a:r>
              <a:rPr lang="en-US" sz="3000" i="1" dirty="0">
                <a:effectLst/>
                <a:latin typeface="+mn-lt"/>
                <a:ea typeface="Times New Roman" panose="02020603050405020304" pitchFamily="18" charset="0"/>
                <a:cs typeface="Times New Roman" panose="02020603050405020304" pitchFamily="18" charset="0"/>
              </a:rPr>
              <a:t>past persecution</a:t>
            </a:r>
            <a:r>
              <a:rPr lang="en-US" sz="3000" dirty="0">
                <a:effectLst/>
                <a:latin typeface="+mn-lt"/>
                <a:ea typeface="Times New Roman" panose="02020603050405020304" pitchFamily="18" charset="0"/>
                <a:cs typeface="Times New Roman" panose="02020603050405020304" pitchFamily="18" charset="0"/>
              </a:rPr>
              <a:t>; </a:t>
            </a:r>
            <a:r>
              <a:rPr lang="en-US" sz="3000" b="1" i="1" dirty="0">
                <a:solidFill>
                  <a:schemeClr val="accent1"/>
                </a:solidFill>
                <a:effectLst/>
                <a:latin typeface="+mn-lt"/>
                <a:ea typeface="Times New Roman" panose="02020603050405020304" pitchFamily="18" charset="0"/>
                <a:cs typeface="Times New Roman" panose="02020603050405020304" pitchFamily="18" charset="0"/>
              </a:rPr>
              <a:t>or</a:t>
            </a:r>
          </a:p>
          <a:p>
            <a:pPr marL="685800" marR="0" indent="-457200">
              <a:spcBef>
                <a:spcPts val="0"/>
              </a:spcBef>
              <a:spcAft>
                <a:spcPts val="600"/>
              </a:spcAft>
              <a:buFont typeface="+mj-lt"/>
              <a:buAutoNum type="arabicPeriod"/>
            </a:pPr>
            <a:r>
              <a:rPr lang="en-US" sz="3000" dirty="0">
                <a:effectLst/>
                <a:latin typeface="+mn-lt"/>
                <a:ea typeface="Times New Roman" panose="02020603050405020304" pitchFamily="18" charset="0"/>
              </a:rPr>
              <a:t>By showing that they have a </a:t>
            </a:r>
            <a:r>
              <a:rPr lang="en-US" sz="3000" i="1" dirty="0">
                <a:effectLst/>
                <a:latin typeface="+mn-lt"/>
                <a:ea typeface="Times New Roman" panose="02020603050405020304" pitchFamily="18" charset="0"/>
              </a:rPr>
              <a:t>well-founded fear of persecution in the future</a:t>
            </a:r>
            <a:r>
              <a:rPr lang="en-US" sz="3000" dirty="0">
                <a:effectLst/>
                <a:latin typeface="+mn-lt"/>
              </a:rPr>
              <a:t> </a:t>
            </a:r>
            <a:r>
              <a:rPr lang="en-US" sz="3000" i="1" dirty="0">
                <a:effectLst/>
                <a:latin typeface="+mn-lt"/>
                <a:ea typeface="Times New Roman" panose="02020603050405020304" pitchFamily="18" charset="0"/>
              </a:rPr>
              <a:t>See</a:t>
            </a:r>
            <a:r>
              <a:rPr lang="en-US" sz="3000" dirty="0">
                <a:effectLst/>
                <a:latin typeface="+mn-lt"/>
                <a:ea typeface="Times New Roman" panose="02020603050405020304" pitchFamily="18" charset="0"/>
              </a:rPr>
              <a:t> 8 C.F.R. § 208.13(b).</a:t>
            </a:r>
            <a:endParaRPr lang="en-US" sz="3000" dirty="0"/>
          </a:p>
        </p:txBody>
      </p:sp>
      <p:sp>
        <p:nvSpPr>
          <p:cNvPr id="3" name="Slide Number Placeholder 2">
            <a:extLst>
              <a:ext uri="{FF2B5EF4-FFF2-40B4-BE49-F238E27FC236}">
                <a16:creationId xmlns:a16="http://schemas.microsoft.com/office/drawing/2014/main" id="{8949D631-2BE1-B614-48B9-6754EC8FB4DC}"/>
              </a:ext>
            </a:extLst>
          </p:cNvPr>
          <p:cNvSpPr>
            <a:spLocks noGrp="1"/>
          </p:cNvSpPr>
          <p:nvPr>
            <p:ph type="sldNum" sz="quarter" idx="12"/>
          </p:nvPr>
        </p:nvSpPr>
        <p:spPr/>
        <p:txBody>
          <a:bodyPr/>
          <a:lstStyle/>
          <a:p>
            <a:fld id="{04C12A0C-5EE6-3A4F-905D-4AB168E83148}" type="slidenum">
              <a:rPr lang="en-US" smtClean="0"/>
              <a:t>8</a:t>
            </a:fld>
            <a:endParaRPr lang="en-US" dirty="0"/>
          </a:p>
        </p:txBody>
      </p:sp>
    </p:spTree>
    <p:extLst>
      <p:ext uri="{BB962C8B-B14F-4D97-AF65-F5344CB8AC3E}">
        <p14:creationId xmlns:p14="http://schemas.microsoft.com/office/powerpoint/2010/main" val="145932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42900"/>
            <a:ext cx="9712333" cy="723900"/>
          </a:xfrm>
        </p:spPr>
        <p:txBody>
          <a:bodyPr>
            <a:noAutofit/>
          </a:bodyPr>
          <a:lstStyle/>
          <a:p>
            <a:pPr eaLnBrk="0" fontAlgn="base" hangingPunct="0">
              <a:spcAft>
                <a:spcPct val="0"/>
              </a:spcAft>
              <a:defRPr/>
            </a:pPr>
            <a:r>
              <a:rPr lang="en-US" dirty="0">
                <a:ea typeface="ＭＳ Ｐゴシック" charset="-128"/>
                <a:cs typeface="Calibri" pitchFamily="34" charset="0"/>
              </a:rPr>
              <a:t>What is “Persecution”?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6138954"/>
              </p:ext>
            </p:extLst>
          </p:nvPr>
        </p:nvGraphicFramePr>
        <p:xfrm>
          <a:off x="580768" y="1036320"/>
          <a:ext cx="11154032" cy="507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8BFD8B-1552-EA63-7990-A47F23CD8D93}"/>
              </a:ext>
            </a:extLst>
          </p:cNvPr>
          <p:cNvSpPr>
            <a:spLocks noGrp="1"/>
          </p:cNvSpPr>
          <p:nvPr>
            <p:ph type="sldNum" sz="quarter" idx="12"/>
          </p:nvPr>
        </p:nvSpPr>
        <p:spPr/>
        <p:txBody>
          <a:bodyPr/>
          <a:lstStyle/>
          <a:p>
            <a:fld id="{AFEA15CC-22E2-C14D-9AE0-E07CB427B81A}" type="slidenum">
              <a:rPr lang="en-US" smtClean="0"/>
              <a:pPr/>
              <a:t>9</a:t>
            </a:fld>
            <a:endParaRPr lang="en-US" dirty="0"/>
          </a:p>
        </p:txBody>
      </p:sp>
    </p:spTree>
    <p:extLst>
      <p:ext uri="{BB962C8B-B14F-4D97-AF65-F5344CB8AC3E}">
        <p14:creationId xmlns:p14="http://schemas.microsoft.com/office/powerpoint/2010/main" val="3434227340"/>
      </p:ext>
    </p:extLst>
  </p:cSld>
  <p:clrMapOvr>
    <a:masterClrMapping/>
  </p:clrMapOvr>
</p:sld>
</file>

<file path=ppt/theme/theme1.xml><?xml version="1.0" encoding="utf-8"?>
<a:theme xmlns:a="http://schemas.openxmlformats.org/drawingml/2006/main" name="Office Theme 2013 - 2022">
  <a:themeElements>
    <a:clrScheme name="2023 Template Update">
      <a:dk1>
        <a:sysClr val="windowText" lastClr="000000"/>
      </a:dk1>
      <a:lt1>
        <a:sysClr val="window" lastClr="FFFFFF"/>
      </a:lt1>
      <a:dk2>
        <a:srgbClr val="04344A"/>
      </a:dk2>
      <a:lt2>
        <a:srgbClr val="E7E6E6"/>
      </a:lt2>
      <a:accent1>
        <a:srgbClr val="800000"/>
      </a:accent1>
      <a:accent2>
        <a:srgbClr val="FF9831"/>
      </a:accent2>
      <a:accent3>
        <a:srgbClr val="2F5496"/>
      </a:accent3>
      <a:accent4>
        <a:srgbClr val="DE6F00"/>
      </a:accent4>
      <a:accent5>
        <a:srgbClr val="5B9BD5"/>
      </a:accent5>
      <a:accent6>
        <a:srgbClr val="70AD47"/>
      </a:accent6>
      <a:hlink>
        <a:srgbClr val="0563C1"/>
      </a:hlink>
      <a:folHlink>
        <a:srgbClr val="954F72"/>
      </a:folHlink>
    </a:clrScheme>
    <a:fontScheme name="Custom 1">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ab5bdd-dabc-4072-a889-5a76ba22f4fa">
      <Terms xmlns="http://schemas.microsoft.com/office/infopath/2007/PartnerControls"/>
    </lcf76f155ced4ddcb4097134ff3c332f>
    <TaxCatchAll xmlns="f39cc2ad-c6df-464c-ad85-583d4c7cd5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8774534A8CF44FACE8B2375454E381" ma:contentTypeVersion="16" ma:contentTypeDescription="Create a new document." ma:contentTypeScope="" ma:versionID="fb94b162bb53c5fd133ae9e98cc87e45">
  <xsd:schema xmlns:xsd="http://www.w3.org/2001/XMLSchema" xmlns:xs="http://www.w3.org/2001/XMLSchema" xmlns:p="http://schemas.microsoft.com/office/2006/metadata/properties" xmlns:ns2="1aab5bdd-dabc-4072-a889-5a76ba22f4fa" xmlns:ns3="f39cc2ad-c6df-464c-ad85-583d4c7cd504" targetNamespace="http://schemas.microsoft.com/office/2006/metadata/properties" ma:root="true" ma:fieldsID="955f924c733454f57add4dbd71fb69a4" ns2:_="" ns3:_="">
    <xsd:import namespace="1aab5bdd-dabc-4072-a889-5a76ba22f4fa"/>
    <xsd:import namespace="f39cc2ad-c6df-464c-ad85-583d4c7cd5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5bdd-dabc-4072-a889-5a76ba22f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434c2e3-2f3d-4699-88f9-6c21444aa61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9cc2ad-c6df-464c-ad85-583d4c7cd50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3578c2a-3aa4-4cf2-b5c7-2a5271b59783}" ma:internalName="TaxCatchAll" ma:showField="CatchAllData" ma:web="f39cc2ad-c6df-464c-ad85-583d4c7cd5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0D967-B1B0-4DF2-9C3B-61F6457FFE8D}">
  <ds:schemaRefs>
    <ds:schemaRef ds:uri="1aab5bdd-dabc-4072-a889-5a76ba22f4fa"/>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f39cc2ad-c6df-464c-ad85-583d4c7cd504"/>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3FE4374-DAA8-454D-9C6C-3AB35C0B1185}">
  <ds:schemaRefs>
    <ds:schemaRef ds:uri="http://schemas.microsoft.com/sharepoint/v3/contenttype/forms"/>
  </ds:schemaRefs>
</ds:datastoreItem>
</file>

<file path=customXml/itemProps3.xml><?xml version="1.0" encoding="utf-8"?>
<ds:datastoreItem xmlns:ds="http://schemas.openxmlformats.org/officeDocument/2006/customXml" ds:itemID="{1DA96CBD-C363-4764-81DE-4B1A454F4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b5bdd-dabc-4072-a889-5a76ba22f4fa"/>
    <ds:schemaRef ds:uri="f39cc2ad-c6df-464c-ad85-583d4c7cd5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20282</TotalTime>
  <Words>5746</Words>
  <Application>Microsoft Office PowerPoint</Application>
  <PresentationFormat>Widescreen</PresentationFormat>
  <Paragraphs>496</Paragraphs>
  <Slides>46</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Cambria</vt:lpstr>
      <vt:lpstr>Courier New</vt:lpstr>
      <vt:lpstr>Franklin Gothic Book</vt:lpstr>
      <vt:lpstr>Franklin Gothic Demi Cond</vt:lpstr>
      <vt:lpstr>Franklin Gothic Medium</vt:lpstr>
      <vt:lpstr>Symbol</vt:lpstr>
      <vt:lpstr>Times New Roman</vt:lpstr>
      <vt:lpstr>Wingdings</vt:lpstr>
      <vt:lpstr>Office Theme 2013 - 2022</vt:lpstr>
      <vt:lpstr>PowerPoint Presentation</vt:lpstr>
      <vt:lpstr>Agenda</vt:lpstr>
      <vt:lpstr>What is Asylum? </vt:lpstr>
      <vt:lpstr>Benefits of Asylum</vt:lpstr>
      <vt:lpstr>Legal Elements of Asylum</vt:lpstr>
      <vt:lpstr>Definition</vt:lpstr>
      <vt:lpstr>Asylum Claim</vt:lpstr>
      <vt:lpstr>Persecution</vt:lpstr>
      <vt:lpstr>What is “Persecution”?</vt:lpstr>
      <vt:lpstr>Example</vt:lpstr>
      <vt:lpstr>State vs. Non-State Actors</vt:lpstr>
      <vt:lpstr>Example</vt:lpstr>
      <vt:lpstr>Nexus to a Protected Ground</vt:lpstr>
      <vt:lpstr>Political Opinion</vt:lpstr>
      <vt:lpstr>Race</vt:lpstr>
      <vt:lpstr>Nationality</vt:lpstr>
      <vt:lpstr>Religion</vt:lpstr>
      <vt:lpstr>Particular Social Group</vt:lpstr>
      <vt:lpstr>Particular Social Group</vt:lpstr>
      <vt:lpstr>Imputed Protected Grounds</vt:lpstr>
      <vt:lpstr>PowerPoint Presentation</vt:lpstr>
      <vt:lpstr>Statutory Bars to Asylum</vt:lpstr>
      <vt:lpstr>One Year Bar</vt:lpstr>
      <vt:lpstr>Seeking Asylum at the U.S. Border</vt:lpstr>
      <vt:lpstr>Seeking Asylum- Arriving at a U.S. Border</vt:lpstr>
      <vt:lpstr>Expedited Removal</vt:lpstr>
      <vt:lpstr>Credible Fear Interview (CFI)</vt:lpstr>
      <vt:lpstr>Defensive Asylum Process following a CFI</vt:lpstr>
      <vt:lpstr>Trump Administration Barriers to Asylum</vt:lpstr>
      <vt:lpstr>The Biden Administration’s “Lawful Pathways” Asylum Ban</vt:lpstr>
      <vt:lpstr>“Lawful Pathways” Asylum Ban Exceptions</vt:lpstr>
      <vt:lpstr>Exceptionally Compelling Circumstances</vt:lpstr>
      <vt:lpstr>Example</vt:lpstr>
      <vt:lpstr>Ongoing Legal Challenge to the Asylum Ban</vt:lpstr>
      <vt:lpstr>Possible Future Changes from Congress</vt:lpstr>
      <vt:lpstr>The Asylum Process</vt:lpstr>
      <vt:lpstr>The Asylum Process</vt:lpstr>
      <vt:lpstr>Special Cases</vt:lpstr>
      <vt:lpstr>Asylum Process Steps</vt:lpstr>
      <vt:lpstr>Current Backlogs</vt:lpstr>
      <vt:lpstr>Employment Authorization</vt:lpstr>
      <vt:lpstr>On the ground reality: </vt:lpstr>
      <vt:lpstr>Asylum for new arrivals, initial questions:</vt:lpstr>
      <vt:lpstr>Strategy &amp; Considerations before Applying</vt:lpstr>
      <vt:lpstr>Strategic Considerations</vt:lpstr>
      <vt:lpstr>Strategic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Mockup Presentation for ILRC Trainings</dc:title>
  <dc:creator>Manny Guisa</dc:creator>
  <cp:lastModifiedBy>Carolina Salinas</cp:lastModifiedBy>
  <cp:revision>13</cp:revision>
  <cp:lastPrinted>2024-01-18T00:33:21Z</cp:lastPrinted>
  <dcterms:created xsi:type="dcterms:W3CDTF">2022-12-14T02:37:20Z</dcterms:created>
  <dcterms:modified xsi:type="dcterms:W3CDTF">2024-01-18T00:41:03Z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0x010100F78774534A8CF44FACE8B2375454E381</vt:lpwstr>
  </property>
  <property fmtid="{D5CDD505-2E9C-101B-9397-08002B2CF9AE}" pid="3" name="MediaServiceImageTags">
    <vt:lpwstr/>
  </property>
</Properties>
</file>