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4"/>
    <p:sldMasterId id="2147483829" r:id="rId5"/>
  </p:sldMasterIdLst>
  <p:notesMasterIdLst>
    <p:notesMasterId r:id="rId28"/>
  </p:notesMasterIdLst>
  <p:handoutMasterIdLst>
    <p:handoutMasterId r:id="rId29"/>
  </p:handoutMasterIdLst>
  <p:sldIdLst>
    <p:sldId id="303" r:id="rId6"/>
    <p:sldId id="291" r:id="rId7"/>
    <p:sldId id="323" r:id="rId8"/>
    <p:sldId id="317" r:id="rId9"/>
    <p:sldId id="327" r:id="rId10"/>
    <p:sldId id="326" r:id="rId11"/>
    <p:sldId id="315" r:id="rId12"/>
    <p:sldId id="316" r:id="rId13"/>
    <p:sldId id="256" r:id="rId14"/>
    <p:sldId id="325" r:id="rId15"/>
    <p:sldId id="336" r:id="rId16"/>
    <p:sldId id="328" r:id="rId17"/>
    <p:sldId id="337" r:id="rId18"/>
    <p:sldId id="329" r:id="rId19"/>
    <p:sldId id="330" r:id="rId20"/>
    <p:sldId id="331" r:id="rId21"/>
    <p:sldId id="332" r:id="rId22"/>
    <p:sldId id="338" r:id="rId23"/>
    <p:sldId id="333" r:id="rId24"/>
    <p:sldId id="334" r:id="rId25"/>
    <p:sldId id="340" r:id="rId26"/>
    <p:sldId id="339" r:id="rId27"/>
  </p:sldIdLst>
  <p:sldSz cx="14630400" cy="8229600"/>
  <p:notesSz cx="7315200" cy="96012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651203" indent="-65122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1304443" indent="-132276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957682" indent="-199432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2610922" indent="-266588" algn="l" rtl="0" fontAlgn="base">
      <a:spcBef>
        <a:spcPct val="5000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930418" algn="l" defTabSz="1172168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3516501" algn="l" defTabSz="1172168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4102584" algn="l" defTabSz="1172168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4688668" algn="l" defTabSz="1172168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CC66"/>
    <a:srgbClr val="669999"/>
    <a:srgbClr val="224442"/>
    <a:srgbClr val="1C3736"/>
    <a:srgbClr val="2F5B5B"/>
    <a:srgbClr val="437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59C28-68ED-8AD7-DA0E-CA73FF09EEE4}" v="164" dt="2023-06-15T16:09:11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46" autoAdjust="0"/>
    <p:restoredTop sz="88758" autoAdjust="0"/>
  </p:normalViewPr>
  <p:slideViewPr>
    <p:cSldViewPr snapToGrid="0">
      <p:cViewPr varScale="1">
        <p:scale>
          <a:sx n="72" d="100"/>
          <a:sy n="72" d="100"/>
        </p:scale>
        <p:origin x="44" y="84"/>
      </p:cViewPr>
      <p:guideLst>
        <p:guide orient="horz" pos="2592"/>
        <p:guide pos="4608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508" y="-78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Gibson" userId="S::wgibson@smcgov.org::fe84e8ce-9ced-4d15-8145-7a20aa71203a" providerId="AD" clId="Web-{33859C28-68ED-8AD7-DA0E-CA73FF09EEE4}"/>
    <pc:docChg chg="addSld modSld">
      <pc:chgData name="Will Gibson" userId="S::wgibson@smcgov.org::fe84e8ce-9ced-4d15-8145-7a20aa71203a" providerId="AD" clId="Web-{33859C28-68ED-8AD7-DA0E-CA73FF09EEE4}" dt="2023-06-15T16:09:10.775" v="79" actId="20577"/>
      <pc:docMkLst>
        <pc:docMk/>
      </pc:docMkLst>
      <pc:sldChg chg="modSp">
        <pc:chgData name="Will Gibson" userId="S::wgibson@smcgov.org::fe84e8ce-9ced-4d15-8145-7a20aa71203a" providerId="AD" clId="Web-{33859C28-68ED-8AD7-DA0E-CA73FF09EEE4}" dt="2023-06-15T16:09:10.775" v="79" actId="20577"/>
        <pc:sldMkLst>
          <pc:docMk/>
          <pc:sldMk cId="0" sldId="291"/>
        </pc:sldMkLst>
        <pc:spChg chg="mod">
          <ac:chgData name="Will Gibson" userId="S::wgibson@smcgov.org::fe84e8ce-9ced-4d15-8145-7a20aa71203a" providerId="AD" clId="Web-{33859C28-68ED-8AD7-DA0E-CA73FF09EEE4}" dt="2023-06-15T16:09:10.775" v="79" actId="20577"/>
          <ac:spMkLst>
            <pc:docMk/>
            <pc:sldMk cId="0" sldId="291"/>
            <ac:spMk id="9" creationId="{00000000-0000-0000-0000-000000000000}"/>
          </ac:spMkLst>
        </pc:spChg>
      </pc:sldChg>
      <pc:sldChg chg="modSp">
        <pc:chgData name="Will Gibson" userId="S::wgibson@smcgov.org::fe84e8ce-9ced-4d15-8145-7a20aa71203a" providerId="AD" clId="Web-{33859C28-68ED-8AD7-DA0E-CA73FF09EEE4}" dt="2023-06-15T15:58:03.422" v="0" actId="20577"/>
        <pc:sldMkLst>
          <pc:docMk/>
          <pc:sldMk cId="0" sldId="303"/>
        </pc:sldMkLst>
        <pc:spChg chg="mod">
          <ac:chgData name="Will Gibson" userId="S::wgibson@smcgov.org::fe84e8ce-9ced-4d15-8145-7a20aa71203a" providerId="AD" clId="Web-{33859C28-68ED-8AD7-DA0E-CA73FF09EEE4}" dt="2023-06-15T15:58:03.422" v="0" actId="20577"/>
          <ac:spMkLst>
            <pc:docMk/>
            <pc:sldMk cId="0" sldId="303"/>
            <ac:spMk id="10" creationId="{00000000-0000-0000-0000-000000000000}"/>
          </ac:spMkLst>
        </pc:spChg>
      </pc:sldChg>
      <pc:sldChg chg="modSp">
        <pc:chgData name="Will Gibson" userId="S::wgibson@smcgov.org::fe84e8ce-9ced-4d15-8145-7a20aa71203a" providerId="AD" clId="Web-{33859C28-68ED-8AD7-DA0E-CA73FF09EEE4}" dt="2023-06-15T16:08:48.665" v="77" actId="1076"/>
        <pc:sldMkLst>
          <pc:docMk/>
          <pc:sldMk cId="2094132516" sldId="325"/>
        </pc:sldMkLst>
        <pc:spChg chg="mod">
          <ac:chgData name="Will Gibson" userId="S::wgibson@smcgov.org::fe84e8ce-9ced-4d15-8145-7a20aa71203a" providerId="AD" clId="Web-{33859C28-68ED-8AD7-DA0E-CA73FF09EEE4}" dt="2023-06-15T16:08:48.665" v="77" actId="1076"/>
          <ac:spMkLst>
            <pc:docMk/>
            <pc:sldMk cId="2094132516" sldId="325"/>
            <ac:spMk id="10" creationId="{00000000-0000-0000-0000-000000000000}"/>
          </ac:spMkLst>
        </pc:spChg>
      </pc:sldChg>
      <pc:sldChg chg="modSp">
        <pc:chgData name="Will Gibson" userId="S::wgibson@smcgov.org::fe84e8ce-9ced-4d15-8145-7a20aa71203a" providerId="AD" clId="Web-{33859C28-68ED-8AD7-DA0E-CA73FF09EEE4}" dt="2023-06-15T15:59:01.720" v="19" actId="20577"/>
        <pc:sldMkLst>
          <pc:docMk/>
          <pc:sldMk cId="2177827919" sldId="333"/>
        </pc:sldMkLst>
        <pc:spChg chg="mod">
          <ac:chgData name="Will Gibson" userId="S::wgibson@smcgov.org::fe84e8ce-9ced-4d15-8145-7a20aa71203a" providerId="AD" clId="Web-{33859C28-68ED-8AD7-DA0E-CA73FF09EEE4}" dt="2023-06-15T15:59:01.720" v="19" actId="20577"/>
          <ac:spMkLst>
            <pc:docMk/>
            <pc:sldMk cId="2177827919" sldId="333"/>
            <ac:spMk id="10" creationId="{00000000-0000-0000-0000-000000000000}"/>
          </ac:spMkLst>
        </pc:spChg>
      </pc:sldChg>
      <pc:sldChg chg="modSp">
        <pc:chgData name="Will Gibson" userId="S::wgibson@smcgov.org::fe84e8ce-9ced-4d15-8145-7a20aa71203a" providerId="AD" clId="Web-{33859C28-68ED-8AD7-DA0E-CA73FF09EEE4}" dt="2023-06-15T16:02:57.879" v="76" actId="20577"/>
        <pc:sldMkLst>
          <pc:docMk/>
          <pc:sldMk cId="3485823043" sldId="334"/>
        </pc:sldMkLst>
        <pc:spChg chg="mod">
          <ac:chgData name="Will Gibson" userId="S::wgibson@smcgov.org::fe84e8ce-9ced-4d15-8145-7a20aa71203a" providerId="AD" clId="Web-{33859C28-68ED-8AD7-DA0E-CA73FF09EEE4}" dt="2023-06-15T16:02:57.879" v="76" actId="20577"/>
          <ac:spMkLst>
            <pc:docMk/>
            <pc:sldMk cId="3485823043" sldId="334"/>
            <ac:spMk id="10" creationId="{00000000-0000-0000-0000-000000000000}"/>
          </ac:spMkLst>
        </pc:spChg>
        <pc:spChg chg="mod">
          <ac:chgData name="Will Gibson" userId="S::wgibson@smcgov.org::fe84e8ce-9ced-4d15-8145-7a20aa71203a" providerId="AD" clId="Web-{33859C28-68ED-8AD7-DA0E-CA73FF09EEE4}" dt="2023-06-15T16:01:45.879" v="40" actId="20577"/>
          <ac:spMkLst>
            <pc:docMk/>
            <pc:sldMk cId="3485823043" sldId="334"/>
            <ac:spMk id="7170" creationId="{00000000-0000-0000-0000-000000000000}"/>
          </ac:spMkLst>
        </pc:spChg>
      </pc:sldChg>
      <pc:sldChg chg="modSp">
        <pc:chgData name="Will Gibson" userId="S::wgibson@smcgov.org::fe84e8ce-9ced-4d15-8145-7a20aa71203a" providerId="AD" clId="Web-{33859C28-68ED-8AD7-DA0E-CA73FF09EEE4}" dt="2023-06-15T15:58:15.719" v="1" actId="20577"/>
        <pc:sldMkLst>
          <pc:docMk/>
          <pc:sldMk cId="1371977400" sldId="339"/>
        </pc:sldMkLst>
        <pc:spChg chg="mod">
          <ac:chgData name="Will Gibson" userId="S::wgibson@smcgov.org::fe84e8ce-9ced-4d15-8145-7a20aa71203a" providerId="AD" clId="Web-{33859C28-68ED-8AD7-DA0E-CA73FF09EEE4}" dt="2023-06-15T15:58:15.719" v="1" actId="20577"/>
          <ac:spMkLst>
            <pc:docMk/>
            <pc:sldMk cId="1371977400" sldId="339"/>
            <ac:spMk id="10" creationId="{00000000-0000-0000-0000-000000000000}"/>
          </ac:spMkLst>
        </pc:spChg>
      </pc:sldChg>
      <pc:sldChg chg="add replId">
        <pc:chgData name="Will Gibson" userId="S::wgibson@smcgov.org::fe84e8ce-9ced-4d15-8145-7a20aa71203a" providerId="AD" clId="Web-{33859C28-68ED-8AD7-DA0E-CA73FF09EEE4}" dt="2023-06-15T16:01:26.488" v="20"/>
        <pc:sldMkLst>
          <pc:docMk/>
          <pc:sldMk cId="3360084153" sldId="3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t" anchorCtr="0" compatLnSpc="1">
            <a:prstTxWarp prst="textNoShape">
              <a:avLst/>
            </a:prstTxWarp>
          </a:bodyPr>
          <a:lstStyle>
            <a:lvl1pPr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t" anchorCtr="0" compatLnSpc="1">
            <a:prstTxWarp prst="textNoShape">
              <a:avLst/>
            </a:prstTxWarp>
          </a:bodyPr>
          <a:lstStyle>
            <a:lvl1pPr algn="r"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b" anchorCtr="0" compatLnSpc="1">
            <a:prstTxWarp prst="textNoShape">
              <a:avLst/>
            </a:prstTxWarp>
          </a:bodyPr>
          <a:lstStyle>
            <a:lvl1pPr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b" anchorCtr="0" compatLnSpc="1">
            <a:prstTxWarp prst="textNoShape">
              <a:avLst/>
            </a:prstTxWarp>
          </a:bodyPr>
          <a:lstStyle>
            <a:lvl1pPr algn="r"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53D8C901-FCE4-457F-8F3E-D8E969E75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96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t" anchorCtr="0" compatLnSpc="1">
            <a:prstTxWarp prst="textNoShape">
              <a:avLst/>
            </a:prstTxWarp>
          </a:bodyPr>
          <a:lstStyle>
            <a:lvl1pPr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t" anchorCtr="0" compatLnSpc="1">
            <a:prstTxWarp prst="textNoShape">
              <a:avLst/>
            </a:prstTxWarp>
          </a:bodyPr>
          <a:lstStyle>
            <a:lvl1pPr algn="r"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719138"/>
            <a:ext cx="6400800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7713"/>
            <a:ext cx="53657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b" anchorCtr="0" compatLnSpc="1">
            <a:prstTxWarp prst="textNoShape">
              <a:avLst/>
            </a:prstTxWarp>
          </a:bodyPr>
          <a:lstStyle>
            <a:lvl1pPr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0" tIns="47856" rIns="95710" bIns="47856" numCol="1" anchor="b" anchorCtr="0" compatLnSpc="1">
            <a:prstTxWarp prst="textNoShape">
              <a:avLst/>
            </a:prstTxWarp>
          </a:bodyPr>
          <a:lstStyle>
            <a:lvl1pPr algn="r" defTabSz="958387">
              <a:spcBef>
                <a:spcPct val="0"/>
              </a:spcBef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8AA78D54-4364-461D-AF1C-69B816DFA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07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5120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0444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957682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610922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265071" algn="l" defTabSz="13060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085" algn="l" defTabSz="13060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100" algn="l" defTabSz="13060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114" algn="l" defTabSz="130602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2E5CC985-4E58-40A6-9895-D744AE667FA6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37375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15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 dirty="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03896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16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49378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17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 dirty="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9351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18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77908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19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1651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20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86326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21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21207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2E5CC985-4E58-40A6-9895-D744AE667FA6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21</a:t>
            </a:fld>
            <a:endParaRPr lang="en-US" sz="1300">
              <a:latin typeface="Times New Roman" charset="0"/>
            </a:endParaRPr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318694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FCFB7E46-2F1D-4E2F-BD7E-E7354CFD8279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2</a:t>
            </a:fld>
            <a:endParaRPr lang="en-US" sz="1300">
              <a:latin typeface="Times New Roman" charset="0"/>
            </a:endParaRPr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72560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FCFB7E46-2F1D-4E2F-BD7E-E7354CFD8279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3</a:t>
            </a:fld>
            <a:endParaRPr lang="en-US" sz="1300">
              <a:latin typeface="Times New Roman" charset="0"/>
            </a:endParaRPr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2082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4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8074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6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1468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10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23365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e442f053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ce442f053e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3468"/>
              </a:buClr>
              <a:buSzPts val="1200"/>
              <a:buFont typeface="Calibri"/>
              <a:buNone/>
            </a:pPr>
            <a:endParaRPr dirty="0">
              <a:solidFill>
                <a:srgbClr val="203468"/>
              </a:solidFill>
            </a:endParaRPr>
          </a:p>
        </p:txBody>
      </p:sp>
      <p:sp>
        <p:nvSpPr>
          <p:cNvPr id="146" name="Google Shape;146;gce442f053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019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12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3142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0" tIns="47856" rIns="95710" bIns="47856" anchor="b"/>
          <a:lstStyle/>
          <a:p>
            <a:pPr algn="r" defTabSz="957263">
              <a:spcBef>
                <a:spcPct val="0"/>
              </a:spcBef>
            </a:pPr>
            <a:fld id="{46D508EB-6A75-4712-8C13-E75A1DC998B4}" type="slidenum">
              <a:rPr lang="en-US" sz="1300">
                <a:latin typeface="Times New Roman" charset="0"/>
              </a:rPr>
              <a:pPr algn="r" defTabSz="957263">
                <a:spcBef>
                  <a:spcPct val="0"/>
                </a:spcBef>
              </a:pPr>
              <a:t>14</a:t>
            </a:fld>
            <a:endParaRPr lang="en-US" sz="1300">
              <a:latin typeface="Times New Roman" charset="0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19138"/>
            <a:ext cx="6400800" cy="3602037"/>
          </a:xfrm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900">
                <a:latin typeface="Arial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547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3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nning &amp; Building Master">
    <p:bg>
      <p:bgPr>
        <a:blipFill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 bright="100000"/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6599382" y="3560111"/>
            <a:ext cx="14630400" cy="7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02" tIns="65302" rIns="130602" bIns="65302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3B9-ABFF-43E5-B917-2909F91AA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SMC_Logo_WO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7505" y="184763"/>
            <a:ext cx="1444752" cy="14447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lanning &amp; Building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6599382" y="3560111"/>
            <a:ext cx="14630400" cy="7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02" tIns="65302" rIns="130602" bIns="65302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3B9-ABFF-43E5-B917-2909F91AA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lanning &amp; Building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6599382" y="3560111"/>
            <a:ext cx="14630400" cy="7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02" tIns="65302" rIns="130602" bIns="65302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3B9-ABFF-43E5-B917-2909F91AA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88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0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2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5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00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81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61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9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80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3" y="396240"/>
            <a:ext cx="15557499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47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nning &amp; Building Master">
    <p:bg>
      <p:bgPr>
        <a:blipFill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 bright="100000"/>
          </a:blip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6599382" y="3560111"/>
            <a:ext cx="14630400" cy="7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02" tIns="65302" rIns="130602" bIns="65302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3B9-ABFF-43E5-B917-2909F91A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MC_Logo_WOR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7505" y="184763"/>
            <a:ext cx="1444752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9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lanning &amp; Building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6599382" y="3560111"/>
            <a:ext cx="14630400" cy="7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02" tIns="65302" rIns="130602" bIns="65302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3B9-ABFF-43E5-B917-2909F91A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33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lanning &amp; Building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6599382" y="3560111"/>
            <a:ext cx="14630400" cy="7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02" tIns="65302" rIns="130602" bIns="65302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3B9-ABFF-43E5-B917-2909F91A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4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lanning &amp; Building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6599382" y="3560111"/>
            <a:ext cx="14630400" cy="74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02" tIns="65302" rIns="130602" bIns="65302">
            <a:spAutoFit/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83B9-ABFF-43E5-B917-2909F91A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8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7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15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2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3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3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5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6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2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77" indent="0">
              <a:buNone/>
              <a:defRPr sz="2900" b="1"/>
            </a:lvl2pPr>
            <a:lvl3pPr marL="1306155" indent="0">
              <a:buNone/>
              <a:defRPr sz="2600" b="1"/>
            </a:lvl3pPr>
            <a:lvl4pPr marL="1959233" indent="0">
              <a:buNone/>
              <a:defRPr sz="2300" b="1"/>
            </a:lvl4pPr>
            <a:lvl5pPr marL="2612311" indent="0">
              <a:buNone/>
              <a:defRPr sz="2300" b="1"/>
            </a:lvl5pPr>
            <a:lvl6pPr marL="3265388" indent="0">
              <a:buNone/>
              <a:defRPr sz="2300" b="1"/>
            </a:lvl6pPr>
            <a:lvl7pPr marL="3918465" indent="0">
              <a:buNone/>
              <a:defRPr sz="2300" b="1"/>
            </a:lvl7pPr>
            <a:lvl8pPr marL="4571543" indent="0">
              <a:buNone/>
              <a:defRPr sz="2300" b="1"/>
            </a:lvl8pPr>
            <a:lvl9pPr marL="5224620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77" indent="0">
              <a:buNone/>
              <a:defRPr sz="4000"/>
            </a:lvl2pPr>
            <a:lvl3pPr marL="1306155" indent="0">
              <a:buNone/>
              <a:defRPr sz="3400"/>
            </a:lvl3pPr>
            <a:lvl4pPr marL="1959233" indent="0">
              <a:buNone/>
              <a:defRPr sz="2900"/>
            </a:lvl4pPr>
            <a:lvl5pPr marL="2612311" indent="0">
              <a:buNone/>
              <a:defRPr sz="2900"/>
            </a:lvl5pPr>
            <a:lvl6pPr marL="3265388" indent="0">
              <a:buNone/>
              <a:defRPr sz="2900"/>
            </a:lvl6pPr>
            <a:lvl7pPr marL="3918465" indent="0">
              <a:buNone/>
              <a:defRPr sz="2900"/>
            </a:lvl7pPr>
            <a:lvl8pPr marL="4571543" indent="0">
              <a:buNone/>
              <a:defRPr sz="2900"/>
            </a:lvl8pPr>
            <a:lvl9pPr marL="5224620" indent="0">
              <a:buNone/>
              <a:defRPr sz="2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77" indent="0">
              <a:buNone/>
              <a:defRPr sz="1700"/>
            </a:lvl2pPr>
            <a:lvl3pPr marL="1306155" indent="0">
              <a:buNone/>
              <a:defRPr sz="1400"/>
            </a:lvl3pPr>
            <a:lvl4pPr marL="1959233" indent="0">
              <a:buNone/>
              <a:defRPr sz="1300"/>
            </a:lvl4pPr>
            <a:lvl5pPr marL="2612311" indent="0">
              <a:buNone/>
              <a:defRPr sz="1300"/>
            </a:lvl5pPr>
            <a:lvl6pPr marL="3265388" indent="0">
              <a:buNone/>
              <a:defRPr sz="1300"/>
            </a:lvl6pPr>
            <a:lvl7pPr marL="3918465" indent="0">
              <a:buNone/>
              <a:defRPr sz="1300"/>
            </a:lvl7pPr>
            <a:lvl8pPr marL="4571543" indent="0">
              <a:buNone/>
              <a:defRPr sz="1300"/>
            </a:lvl8pPr>
            <a:lvl9pPr marL="522462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15" tIns="65308" rIns="130615" bIns="65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5963E0-0A64-4576-888F-5E57A4610B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-15240" y="-8573"/>
            <a:ext cx="1466088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B2B2B2">
                  <a:shade val="50000"/>
                  <a:alpha val="45000"/>
                  <a:satMod val="120000"/>
                </a:srgbClr>
              </a:gs>
              <a:gs pos="100000">
                <a:srgbClr val="969696">
                  <a:shade val="80000"/>
                  <a:alpha val="55000"/>
                  <a:satMod val="1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010400" y="-8572"/>
            <a:ext cx="7620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69696">
                  <a:shade val="50000"/>
                  <a:alpha val="30000"/>
                  <a:satMod val="130000"/>
                </a:srgbClr>
              </a:gs>
              <a:gs pos="80000">
                <a:srgbClr val="B2B2B2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30427" y="242890"/>
            <a:ext cx="14688877" cy="779069"/>
            <a:chOff x="-19045" y="216550"/>
            <a:chExt cx="9180548" cy="649224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969696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B2B2B2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808080"/>
                  </a:gs>
                  <a:gs pos="44000">
                    <a:srgbClr val="DDDDDD"/>
                  </a:gs>
                  <a:gs pos="33000">
                    <a:srgbClr val="B2B2B2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7" name="Picture 16" descr="SMC_Logo_WORD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7505" y="184763"/>
            <a:ext cx="1444752" cy="1444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8" r:id="rId14"/>
  </p:sldLayoutIdLst>
  <p:txStyles>
    <p:titleStyle>
      <a:lvl1pPr algn="ctr" defTabSz="130615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08" indent="-489808" algn="l" defTabSz="1306155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251" indent="-408174" algn="l" defTabSz="130615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94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indent="-326539" algn="l" defTabSz="130615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49" indent="-326539" algn="l" defTabSz="130615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15" tIns="65308" rIns="130615" bIns="653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15" tIns="65308" rIns="130615" bIns="653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130615" tIns="65308" rIns="130615" bIns="653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5963E0-0A64-4576-888F-5E57A4610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-15240" y="-8573"/>
            <a:ext cx="1466088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B2B2B2">
                  <a:shade val="50000"/>
                  <a:alpha val="45000"/>
                  <a:satMod val="120000"/>
                </a:srgbClr>
              </a:gs>
              <a:gs pos="100000">
                <a:srgbClr val="969696">
                  <a:shade val="80000"/>
                  <a:alpha val="55000"/>
                  <a:satMod val="155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onstantia"/>
            </a:endParaRP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010400" y="-8572"/>
            <a:ext cx="7620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969696">
                  <a:shade val="50000"/>
                  <a:alpha val="30000"/>
                  <a:satMod val="130000"/>
                </a:srgbClr>
              </a:gs>
              <a:gs pos="80000">
                <a:srgbClr val="B2B2B2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onstantia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30427" y="242890"/>
            <a:ext cx="14688877" cy="779069"/>
            <a:chOff x="-19045" y="216550"/>
            <a:chExt cx="9180548" cy="649224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969696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B2B2B2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808080"/>
                  </a:gs>
                  <a:gs pos="44000">
                    <a:srgbClr val="DDDDDD"/>
                  </a:gs>
                  <a:gs pos="33000">
                    <a:srgbClr val="B2B2B2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7" name="Picture 16" descr="SMC_Logo_WORD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177505" y="184763"/>
            <a:ext cx="1444752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9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</p:sldLayoutIdLst>
  <p:txStyles>
    <p:titleStyle>
      <a:lvl1pPr algn="ctr" defTabSz="130615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08" indent="-489808" algn="l" defTabSz="1306155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251" indent="-408174" algn="l" defTabSz="130615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694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indent="-326539" algn="l" defTabSz="130615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849" indent="-326539" algn="l" defTabSz="130615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926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003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082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160" indent="-326539" algn="l" defTabSz="130615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8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cgov.org/planning/north-fair-oaks-rezoning-and-general-plan-amendment-project-ei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715819" y="1122588"/>
            <a:ext cx="13168746" cy="53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600" b="1" spc="600" dirty="0">
                <a:latin typeface="Century Gothic" pitchFamily="34" charset="0"/>
              </a:rPr>
              <a:t>PLANNING COMMISSION</a:t>
            </a:r>
            <a:endParaRPr lang="en-US" sz="2300" b="1" spc="600" dirty="0"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5819" y="1709693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31942" y="3246265"/>
            <a:ext cx="24684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4366353" y="1726980"/>
            <a:ext cx="5805336" cy="93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02" tIns="65302" rIns="130602" bIns="65302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00" dirty="0">
                <a:latin typeface="Century Gothic" pitchFamily="34" charset="0"/>
              </a:rPr>
              <a:t>Board of Supervisors Chambers</a:t>
            </a:r>
          </a:p>
          <a:p>
            <a:pPr algn="ctr">
              <a:spcBef>
                <a:spcPct val="0"/>
              </a:spcBef>
            </a:pPr>
            <a:r>
              <a:rPr lang="en-US" sz="2600" dirty="0">
                <a:latin typeface="Century Gothic" pitchFamily="34" charset="0"/>
              </a:rPr>
              <a:t>400 County Center, Redwood 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1611" y="2750882"/>
            <a:ext cx="1577320" cy="531989"/>
          </a:xfrm>
          <a:prstGeom prst="rect">
            <a:avLst/>
          </a:prstGeom>
          <a:noFill/>
        </p:spPr>
        <p:txBody>
          <a:bodyPr wrap="none" lIns="130602" tIns="65302" rIns="130602" bIns="65302" anchor="t">
            <a:spAutoFit/>
          </a:bodyPr>
          <a:lstStyle/>
          <a:p>
            <a:pPr algn="ctr">
              <a:defRPr/>
            </a:pPr>
            <a:r>
              <a:rPr lang="en-US" sz="2600" b="1" spc="428" dirty="0">
                <a:latin typeface="Century Gothic"/>
              </a:rPr>
              <a:t>ITEM 4</a:t>
            </a:r>
            <a:endParaRPr lang="en-US" sz="2600" b="1" spc="428" dirty="0">
              <a:latin typeface="Century Gothic" pitchFamily="34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67025" y="3282871"/>
            <a:ext cx="4456543" cy="261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dist">
              <a:defRPr/>
            </a:pPr>
            <a:r>
              <a:rPr lang="en-US" sz="2300" dirty="0">
                <a:latin typeface="Century Gothic" pitchFamily="34" charset="0"/>
              </a:rPr>
              <a:t>Owner: ………………………….</a:t>
            </a:r>
            <a:endParaRPr lang="en-US" sz="23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algn="dist">
              <a:spcBef>
                <a:spcPts val="1380"/>
              </a:spcBef>
              <a:defRPr/>
            </a:pPr>
            <a:r>
              <a:rPr lang="en-US" sz="2300" dirty="0">
                <a:latin typeface="Century Gothic" pitchFamily="34" charset="0"/>
              </a:rPr>
              <a:t>Applicant: ………………………</a:t>
            </a:r>
          </a:p>
          <a:p>
            <a:pPr algn="dist">
              <a:spcBef>
                <a:spcPts val="1380"/>
              </a:spcBef>
              <a:defRPr/>
            </a:pPr>
            <a:r>
              <a:rPr lang="en-US" sz="2300" dirty="0">
                <a:latin typeface="Century Gothic" pitchFamily="34" charset="0"/>
              </a:rPr>
              <a:t>File Number: .…………………..</a:t>
            </a:r>
            <a:endParaRPr lang="en-US" sz="23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algn="dist">
              <a:spcBef>
                <a:spcPts val="1380"/>
              </a:spcBef>
              <a:defRPr/>
            </a:pPr>
            <a:r>
              <a:rPr lang="en-US" sz="2300" dirty="0">
                <a:latin typeface="Century Gothic" pitchFamily="34" charset="0"/>
              </a:rPr>
              <a:t>Location: ………………………..</a:t>
            </a:r>
            <a:endParaRPr lang="en-US" sz="23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algn="dist">
              <a:spcBef>
                <a:spcPts val="1380"/>
              </a:spcBef>
              <a:defRPr/>
            </a:pPr>
            <a:r>
              <a:rPr lang="en-US" sz="2300" dirty="0">
                <a:latin typeface="Century Gothic" pitchFamily="34" charset="0"/>
              </a:rPr>
              <a:t>APN: …………………….……….</a:t>
            </a:r>
            <a:endParaRPr lang="en-US" sz="23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323567" y="3323146"/>
            <a:ext cx="8439807" cy="2662542"/>
          </a:xfrm>
          <a:prstGeom prst="rect">
            <a:avLst/>
          </a:prstGeom>
        </p:spPr>
        <p:txBody>
          <a:bodyPr/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N/A</a:t>
            </a:r>
          </a:p>
          <a:p>
            <a:pPr marL="0" indent="0" fontAlgn="auto">
              <a:spcBef>
                <a:spcPts val="138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San Mateo County Planning and Building Department</a:t>
            </a:r>
          </a:p>
          <a:p>
            <a:pPr marL="0" indent="0" fontAlgn="auto">
              <a:spcBef>
                <a:spcPts val="138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N/A</a:t>
            </a:r>
          </a:p>
          <a:p>
            <a:pPr marL="0" indent="0" fontAlgn="auto">
              <a:spcBef>
                <a:spcPts val="138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Unincorporated North Fair Oaks</a:t>
            </a:r>
          </a:p>
          <a:p>
            <a:pPr marL="0" indent="0" fontAlgn="auto">
              <a:spcBef>
                <a:spcPts val="138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Various</a:t>
            </a:r>
          </a:p>
          <a:p>
            <a:pPr marL="0" indent="0" fontAlgn="auto">
              <a:spcBef>
                <a:spcPts val="1380"/>
              </a:spcBef>
              <a:spcAft>
                <a:spcPts val="0"/>
              </a:spcAft>
              <a:buNone/>
            </a:pPr>
            <a:endParaRPr lang="en-US" sz="2300" b="1" dirty="0">
              <a:latin typeface="Century Gothic" panose="020B0502020202020204" pitchFamily="34" charset="0"/>
            </a:endParaRPr>
          </a:p>
          <a:p>
            <a:pPr marL="0" indent="0" fontAlgn="auto">
              <a:spcBef>
                <a:spcPts val="1380"/>
              </a:spcBef>
              <a:spcAft>
                <a:spcPts val="0"/>
              </a:spcAft>
              <a:buNone/>
            </a:pPr>
            <a:endParaRPr lang="en-US" sz="2300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867025" y="6120096"/>
            <a:ext cx="3777672" cy="48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r>
              <a:rPr lang="en-US" sz="2300" dirty="0">
                <a:latin typeface="Century Gothic" pitchFamily="34" charset="0"/>
              </a:rPr>
              <a:t>Project Description: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0366" y="6543149"/>
            <a:ext cx="1286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zoning map and text amendment and general plan map and text amendment to streamline, clarify, and make consistent with state law the existing NMU, NMU-ECR, CMU-1, -2, and -3 mixed use zoning regulations in North Fair Oaks, to rezone multiple R-1 and R-3 -zoned parcels along El Camino Real and Middlefield Road to the adjacent NMU, CMU-1 and CMU-3 zoning designations, and to amend the North Fair Oaks Community Plan for clarity and consistency. </a:t>
            </a:r>
            <a:endParaRPr lang="en-US" sz="23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15820" y="1152144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USE REGULATIONS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09770" y="1714911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13231" y="1961844"/>
            <a:ext cx="13165285" cy="49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205" tIns="65302" rIns="130602" bIns="65302">
            <a:spAutoFit/>
          </a:bodyPr>
          <a:lstStyle/>
          <a:p>
            <a:pPr marL="723894" lvl="1">
              <a:spcBef>
                <a:spcPts val="1200"/>
              </a:spcBef>
              <a:buSzPct val="100000"/>
            </a:pPr>
            <a:r>
              <a:rPr lang="en-US" sz="2800" b="1" dirty="0"/>
              <a:t>Commercial mixed-use </a:t>
            </a:r>
            <a:r>
              <a:rPr lang="en-US" sz="2800" dirty="0"/>
              <a:t>would continue to be required:</a:t>
            </a:r>
          </a:p>
          <a:p>
            <a:pPr marL="1181094" lvl="2">
              <a:spcBef>
                <a:spcPts val="1200"/>
              </a:spcBef>
              <a:buSzPct val="100000"/>
            </a:pPr>
            <a:r>
              <a:rPr lang="en-US" sz="2800" dirty="0"/>
              <a:t>On </a:t>
            </a:r>
            <a:r>
              <a:rPr lang="en-US" sz="2800" u="sng" dirty="0"/>
              <a:t>5</a:t>
            </a:r>
            <a:r>
              <a:rPr lang="en-US" sz="2800" u="sng" baseline="30000" dirty="0"/>
              <a:t>th</a:t>
            </a:r>
            <a:r>
              <a:rPr lang="en-US" sz="2800" u="sng" dirty="0"/>
              <a:t> Avenue</a:t>
            </a:r>
          </a:p>
          <a:p>
            <a:pPr marL="1181094" lvl="2">
              <a:spcBef>
                <a:spcPts val="1200"/>
              </a:spcBef>
              <a:buSzPct val="100000"/>
            </a:pPr>
            <a:r>
              <a:rPr lang="en-US" sz="2800" dirty="0"/>
              <a:t>In </a:t>
            </a:r>
            <a:r>
              <a:rPr lang="en-US" sz="2800" u="sng" dirty="0"/>
              <a:t>NMU-ECR on El Camino</a:t>
            </a:r>
          </a:p>
          <a:p>
            <a:pPr marL="1181094" lvl="2">
              <a:spcBef>
                <a:spcPts val="1200"/>
              </a:spcBef>
              <a:buSzPct val="100000"/>
            </a:pPr>
            <a:r>
              <a:rPr lang="en-US" sz="2800" dirty="0"/>
              <a:t>On </a:t>
            </a:r>
            <a:r>
              <a:rPr lang="en-US" sz="2800" u="sng" dirty="0"/>
              <a:t>Middlefield between Semicircular and First</a:t>
            </a:r>
          </a:p>
          <a:p>
            <a:pPr marL="1181094" lvl="2">
              <a:spcBef>
                <a:spcPts val="1200"/>
              </a:spcBef>
              <a:buSzPct val="100000"/>
            </a:pPr>
            <a:endParaRPr lang="en-US" sz="900" u="sng" dirty="0"/>
          </a:p>
          <a:p>
            <a:pPr marL="723894" lvl="1">
              <a:spcBef>
                <a:spcPts val="1200"/>
              </a:spcBef>
              <a:buSzPct val="100000"/>
            </a:pPr>
            <a:r>
              <a:rPr lang="en-US" sz="2800" dirty="0"/>
              <a:t>Intended to maintain commercial street frontage on primary existing commercial corridors</a:t>
            </a:r>
          </a:p>
          <a:p>
            <a:pPr marL="723894" lvl="1">
              <a:spcBef>
                <a:spcPts val="1200"/>
              </a:spcBef>
              <a:buSzPct val="100000"/>
            </a:pPr>
            <a:endParaRPr lang="en-US" sz="900" dirty="0"/>
          </a:p>
          <a:p>
            <a:pPr marL="723894" lvl="1">
              <a:spcBef>
                <a:spcPts val="1200"/>
              </a:spcBef>
              <a:buSzPct val="100000"/>
            </a:pPr>
            <a:r>
              <a:rPr lang="en-US" sz="2800" dirty="0"/>
              <a:t>In other areas, either commercial mixed-use </a:t>
            </a:r>
            <a:r>
              <a:rPr lang="en-US" sz="2800" b="1" dirty="0"/>
              <a:t>OR 100% residential </a:t>
            </a:r>
            <a:r>
              <a:rPr lang="en-US" sz="2800" dirty="0"/>
              <a:t>would be allowed</a:t>
            </a:r>
          </a:p>
        </p:txBody>
      </p:sp>
    </p:spTree>
    <p:extLst>
      <p:ext uri="{BB962C8B-B14F-4D97-AF65-F5344CB8AC3E}">
        <p14:creationId xmlns:p14="http://schemas.microsoft.com/office/powerpoint/2010/main" val="209413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body" idx="4294967295"/>
          </p:nvPr>
        </p:nvSpPr>
        <p:spPr>
          <a:xfrm>
            <a:off x="1828800" y="2047876"/>
            <a:ext cx="10216516" cy="609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9710" tIns="54840" rIns="109710" bIns="54840" rtlCol="0" anchor="t" anchorCtr="0">
            <a:normAutofit/>
          </a:bodyPr>
          <a:lstStyle/>
          <a:p>
            <a:pPr marL="1417313" lvl="2">
              <a:spcBef>
                <a:spcPts val="1440"/>
              </a:spcBef>
              <a:buSzPct val="100000"/>
            </a:pPr>
            <a:endParaRPr lang="en-US" dirty="0"/>
          </a:p>
          <a:p>
            <a:pPr marL="868673" lvl="1">
              <a:spcBef>
                <a:spcPts val="1440"/>
              </a:spcBef>
              <a:buSzPct val="100000"/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99D73D-9628-4DFF-BF08-A25C655AD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778" y="57573"/>
            <a:ext cx="8290560" cy="811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15820" y="1152144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DEVELOPMENT STANDARDS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09770" y="1714911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13231" y="1866050"/>
            <a:ext cx="13165285" cy="551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205" tIns="65302" rIns="130602" bIns="65302">
            <a:spAutoFit/>
          </a:bodyPr>
          <a:lstStyle/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Standardized setback and </a:t>
            </a:r>
            <a:r>
              <a:rPr lang="en-US" sz="2800" dirty="0" err="1"/>
              <a:t>stepback</a:t>
            </a:r>
            <a:r>
              <a:rPr lang="en-US" sz="2800" dirty="0"/>
              <a:t> requirements</a:t>
            </a:r>
          </a:p>
          <a:p>
            <a:pPr marL="1506018" lvl="2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10-foot rear setback (ground level)</a:t>
            </a:r>
          </a:p>
          <a:p>
            <a:pPr marL="1506018" lvl="2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Additional 10-foot </a:t>
            </a:r>
            <a:r>
              <a:rPr lang="en-US" sz="2800" dirty="0" err="1"/>
              <a:t>stepback</a:t>
            </a:r>
            <a:r>
              <a:rPr lang="en-US" sz="2800" dirty="0"/>
              <a:t> at or below 20 feet in height</a:t>
            </a:r>
          </a:p>
          <a:p>
            <a:pPr marL="1506018" lvl="2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No change to front and side setbacks </a:t>
            </a:r>
            <a:r>
              <a:rPr lang="en-US" sz="2800" u="sng" dirty="0"/>
              <a:t>except fronting Huntington Avenue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Huntington Avenue front setback of 5 feet with at least 5-foot additional </a:t>
            </a:r>
            <a:r>
              <a:rPr lang="en-US" sz="2800" dirty="0" err="1"/>
              <a:t>stepback</a:t>
            </a:r>
            <a:r>
              <a:rPr lang="en-US" sz="2800" dirty="0"/>
              <a:t> at or below 20-foot building height </a:t>
            </a:r>
          </a:p>
          <a:p>
            <a:pPr marL="1506018" lvl="2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Reduces bulk of structures impinging on lower intensity residential across Huntington</a:t>
            </a:r>
          </a:p>
        </p:txBody>
      </p:sp>
    </p:spTree>
    <p:extLst>
      <p:ext uri="{BB962C8B-B14F-4D97-AF65-F5344CB8AC3E}">
        <p14:creationId xmlns:p14="http://schemas.microsoft.com/office/powerpoint/2010/main" val="343351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FAE178F1-BFA5-4551-B800-4E6AEE7EFE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63049" y="-461096"/>
            <a:ext cx="8904302" cy="9311596"/>
            <a:chOff x="307" y="145"/>
            <a:chExt cx="3717" cy="403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863CB15-DF5E-4455-A7CE-260C41EAA7C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7" y="145"/>
              <a:ext cx="3315" cy="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D2709A-58EF-4468-8FD0-E2130E3EE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24" t="12981" b="47592"/>
            <a:stretch/>
          </p:blipFill>
          <p:spPr bwMode="auto">
            <a:xfrm>
              <a:off x="384" y="423"/>
              <a:ext cx="3640" cy="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3709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15820" y="1152144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DESIGN REGULATIONS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09770" y="1714911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13231" y="1954830"/>
            <a:ext cx="13165285" cy="539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205" tIns="65302" rIns="130602" bIns="65302">
            <a:spAutoFit/>
          </a:bodyPr>
          <a:lstStyle/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Redact Section 6565.18 of the Zoning Regulations (design standards for commercial structures on Middlefield Road)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Amend Chapter 29 (Design Review and Site Development Permit) to incorporate only objectively applicable standards, consistent with state law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Remove hearings and conditional use permit requirements for projects that are otherwise by-right (objectively reviewed and approved), per state law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Remove various outdated and/or overly prescriptive design standards</a:t>
            </a:r>
          </a:p>
        </p:txBody>
      </p:sp>
    </p:spTree>
    <p:extLst>
      <p:ext uri="{BB962C8B-B14F-4D97-AF65-F5344CB8AC3E}">
        <p14:creationId xmlns:p14="http://schemas.microsoft.com/office/powerpoint/2010/main" val="389821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15820" y="1152144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PARKING STANDARDS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09770" y="1714911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10719" y="1945952"/>
            <a:ext cx="13567798" cy="49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205" tIns="65302" rIns="130602" bIns="65302">
            <a:spAutoFit/>
          </a:bodyPr>
          <a:lstStyle/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Standardize parking requirements across districts and use types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Lower parking requirements to match those typically required by State Density Bonus law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Remove EV parking requirements (already covered by state law)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u="sng" dirty="0"/>
              <a:t>NOTE:</a:t>
            </a:r>
            <a:r>
              <a:rPr lang="en-US" sz="2800" dirty="0"/>
              <a:t> County may still be unable to require any minimum parking in NFO for many projects (AB 2097)</a:t>
            </a:r>
          </a:p>
        </p:txBody>
      </p:sp>
    </p:spTree>
    <p:extLst>
      <p:ext uri="{BB962C8B-B14F-4D97-AF65-F5344CB8AC3E}">
        <p14:creationId xmlns:p14="http://schemas.microsoft.com/office/powerpoint/2010/main" val="402941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15820" y="1152144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COMMUNITY PLAN AMENDMENTS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09770" y="1714911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13231" y="2256671"/>
            <a:ext cx="13165285" cy="407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205" tIns="65302" rIns="130602" bIns="65302">
            <a:spAutoFit/>
          </a:bodyPr>
          <a:lstStyle/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Clarify that Floor Area Ratio (FAR) applies only to non-residential uses</a:t>
            </a:r>
          </a:p>
          <a:p>
            <a:pPr marL="1769212" lvl="2" indent="-457200"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800" dirty="0"/>
              <a:t>Residential intensity continues to be governed by maximum density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Removal of Community Benefits section</a:t>
            </a:r>
          </a:p>
          <a:p>
            <a:pPr marL="2159257" lvl="3" indent="-457200">
              <a:spcBef>
                <a:spcPts val="12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2800" dirty="0"/>
              <a:t>Superseded by State Density Bonus Law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Various minor edits for clarity and consistency</a:t>
            </a:r>
          </a:p>
        </p:txBody>
      </p:sp>
    </p:spTree>
    <p:extLst>
      <p:ext uri="{BB962C8B-B14F-4D97-AF65-F5344CB8AC3E}">
        <p14:creationId xmlns:p14="http://schemas.microsoft.com/office/powerpoint/2010/main" val="362080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15820" y="1152144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SUMMARY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09770" y="1714911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01841" y="1910440"/>
            <a:ext cx="13849165" cy="542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205" tIns="65302" rIns="130602" bIns="65302">
            <a:spAutoFit/>
          </a:bodyPr>
          <a:lstStyle/>
          <a:p>
            <a:pPr marL="838194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No change in allowed heights, densities or intensities in existing CMU-1, CMU-2, CMU-3, NMU, NMU-ECR zoning districts</a:t>
            </a:r>
          </a:p>
          <a:p>
            <a:pPr marL="552444" lvl="1" indent="-1714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838194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No change in FAR, lot coverage, street improvement standards, or other standards</a:t>
            </a:r>
          </a:p>
          <a:p>
            <a:pPr marL="552444" lvl="1" indent="-1714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838194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Changes to parking consistent with state law, to the extent applicable</a:t>
            </a:r>
          </a:p>
          <a:p>
            <a:pPr marL="552444" lvl="1" indent="-1714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838194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Objective design standards consistent with state law</a:t>
            </a:r>
          </a:p>
          <a:p>
            <a:pPr marL="552444" lvl="1" indent="-17145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838194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Expansion of mixed-use/residential districts to areas adjoining northeast El Camino Real, northwest Middlefield</a:t>
            </a:r>
          </a:p>
        </p:txBody>
      </p:sp>
    </p:spTree>
    <p:extLst>
      <p:ext uri="{BB962C8B-B14F-4D97-AF65-F5344CB8AC3E}">
        <p14:creationId xmlns:p14="http://schemas.microsoft.com/office/powerpoint/2010/main" val="137487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15820" y="1152144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SUMMARY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09770" y="1714911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48575" y="2008098"/>
            <a:ext cx="13629941" cy="508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205" tIns="65302" rIns="130602" bIns="65302">
            <a:spAutoFit/>
          </a:bodyPr>
          <a:lstStyle/>
          <a:p>
            <a:pPr marL="380994" lvl="1" indent="0">
              <a:spcBef>
                <a:spcPts val="1200"/>
              </a:spcBef>
              <a:buSzPct val="100000"/>
            </a:pPr>
            <a:r>
              <a:rPr lang="en-US" sz="2800" b="1" dirty="0"/>
              <a:t>Zoning Map Amendment:</a:t>
            </a:r>
          </a:p>
          <a:p>
            <a:pPr marL="380994" lvl="1" indent="0">
              <a:spcBef>
                <a:spcPts val="1200"/>
              </a:spcBef>
              <a:buSzPct val="100000"/>
              <a:buNone/>
            </a:pPr>
            <a:r>
              <a:rPr lang="en-US" sz="2800" dirty="0"/>
              <a:t>Redesignating existing R-3 and R-1 areas to CMU-1, CMU-3 and NMU</a:t>
            </a:r>
          </a:p>
          <a:p>
            <a:pPr marL="380994" lvl="1" indent="0">
              <a:spcBef>
                <a:spcPts val="1200"/>
              </a:spcBef>
              <a:buSzPct val="100000"/>
            </a:pPr>
            <a:r>
              <a:rPr lang="en-US" sz="2800" b="1" dirty="0"/>
              <a:t>Zoning Text Amendment:</a:t>
            </a:r>
          </a:p>
          <a:p>
            <a:pPr marL="380994" lvl="1" indent="0">
              <a:spcBef>
                <a:spcPts val="1200"/>
              </a:spcBef>
              <a:buSzPct val="100000"/>
              <a:buNone/>
            </a:pPr>
            <a:r>
              <a:rPr lang="en-US" sz="2800" dirty="0"/>
              <a:t>Clarifying and streamlining regulations, achieving consistency with State law</a:t>
            </a:r>
          </a:p>
          <a:p>
            <a:pPr marL="380994" lvl="1" indent="0">
              <a:spcBef>
                <a:spcPts val="1200"/>
              </a:spcBef>
              <a:buSzPct val="100000"/>
            </a:pPr>
            <a:r>
              <a:rPr lang="en-US" sz="2800" b="1" dirty="0"/>
              <a:t>General Plan Map Amendment:</a:t>
            </a:r>
          </a:p>
          <a:p>
            <a:pPr marL="380994" lvl="1" indent="0">
              <a:spcBef>
                <a:spcPts val="1200"/>
              </a:spcBef>
              <a:buSzPct val="100000"/>
              <a:buNone/>
            </a:pPr>
            <a:r>
              <a:rPr lang="en-US" sz="2800" dirty="0"/>
              <a:t>Redesignating existing Medium Density Residential areas to Commercial Mixed Use and Neighborhood Mixed Use</a:t>
            </a:r>
          </a:p>
          <a:p>
            <a:pPr marL="380994" lvl="1" indent="0">
              <a:spcBef>
                <a:spcPts val="1200"/>
              </a:spcBef>
              <a:buSzPct val="100000"/>
            </a:pPr>
            <a:r>
              <a:rPr lang="en-US" sz="2800" b="1" dirty="0"/>
              <a:t>General Plan Text Amendment:</a:t>
            </a:r>
          </a:p>
          <a:p>
            <a:pPr marL="380994" lvl="1" indent="0">
              <a:spcBef>
                <a:spcPts val="1200"/>
              </a:spcBef>
              <a:buSzPct val="100000"/>
              <a:buNone/>
            </a:pPr>
            <a:r>
              <a:rPr lang="en-US" sz="2800" dirty="0"/>
              <a:t>Clarifying, streamlining, and achieving consistency with State law</a:t>
            </a:r>
          </a:p>
        </p:txBody>
      </p:sp>
    </p:spTree>
    <p:extLst>
      <p:ext uri="{BB962C8B-B14F-4D97-AF65-F5344CB8AC3E}">
        <p14:creationId xmlns:p14="http://schemas.microsoft.com/office/powerpoint/2010/main" val="1182348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15820" y="1152144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ENVIRONMENTAL IMPACT REPORT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09770" y="1714911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-106533" y="1875149"/>
            <a:ext cx="14115496" cy="57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205" tIns="65302" rIns="130602" bIns="65302" anchor="t">
            <a:spAutoFit/>
          </a:bodyPr>
          <a:lstStyle/>
          <a:p>
            <a:pPr marL="1115695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 Draft Environmental Impact Report (DEIR) has been prepared</a:t>
            </a:r>
            <a:endParaRPr lang="en-US"/>
          </a:p>
          <a:p>
            <a:pPr marL="1115695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800" dirty="0">
              <a:cs typeface="Arial" charset="0"/>
            </a:endParaRPr>
          </a:p>
          <a:p>
            <a:pPr marL="1115695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Assesses potential impacts of the zoning and plan amendments, and provides mitigation measures</a:t>
            </a:r>
            <a:endParaRPr lang="en-US" sz="2800" dirty="0">
              <a:cs typeface="Arial" charset="0"/>
            </a:endParaRPr>
          </a:p>
          <a:p>
            <a:pPr marL="1115695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800" dirty="0">
              <a:cs typeface="Arial" charset="0"/>
            </a:endParaRPr>
          </a:p>
          <a:p>
            <a:pPr marL="1115695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Public comment period from April 28 to June 13</a:t>
            </a:r>
            <a:endParaRPr lang="en-US" sz="2800" dirty="0">
              <a:cs typeface="Arial" charset="0"/>
            </a:endParaRPr>
          </a:p>
          <a:p>
            <a:pPr marL="1115695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800" dirty="0">
              <a:cs typeface="Arial" charset="0"/>
            </a:endParaRPr>
          </a:p>
          <a:p>
            <a:pPr marL="1115695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Available at </a:t>
            </a:r>
            <a:r>
              <a:rPr lang="en-US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https://www.smcgov.org/planning/north-fair-oaks-rezoning-and-general-plan-amendment-project-eir</a:t>
            </a:r>
            <a:endParaRPr lang="en-US" sz="2800" dirty="0">
              <a:cs typeface="Arial" charset="0"/>
            </a:endParaRPr>
          </a:p>
          <a:p>
            <a:pPr marL="1115695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800" dirty="0">
              <a:cs typeface="Arial" charset="0"/>
            </a:endParaRPr>
          </a:p>
          <a:p>
            <a:pPr marL="1115695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EIR must be certified by Board of Supervisors as part of project adoption</a:t>
            </a:r>
            <a:endParaRPr lang="en-US" sz="2800" dirty="0">
              <a:cs typeface="Arial" charset="0"/>
            </a:endParaRPr>
          </a:p>
          <a:p>
            <a:pPr marL="1115695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endParaRPr lang="en-US" sz="800" dirty="0">
              <a:cs typeface="Arial" charset="0"/>
            </a:endParaRPr>
          </a:p>
          <a:p>
            <a:pPr marL="1115695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Two comments have been received – DPW, Caltrans</a:t>
            </a:r>
          </a:p>
        </p:txBody>
      </p:sp>
    </p:spTree>
    <p:extLst>
      <p:ext uri="{BB962C8B-B14F-4D97-AF65-F5344CB8AC3E}">
        <p14:creationId xmlns:p14="http://schemas.microsoft.com/office/powerpoint/2010/main" val="217782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715819" y="1155532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PROJECT DESCRIPTION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5819" y="1719072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713231" y="2762695"/>
            <a:ext cx="13165285" cy="271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205" tIns="65302" rIns="130602" bIns="65302" anchor="t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A zoning map and text amendment and general plan map and text amendment to streamline, clarify, and make consistent with state law the existing NMU, NMU-ECR, CMU-1, -2, and -3 mixed use zoning regulations in North Fair Oaks, to rezone multiple R-1 and R-3 -zoned parcels along El Camino Real and Middlefield Road to the adjacent NMU, CMU-1 and CMU-3 zoning designations, and to amend the North Fair Oaks Community Plan for clarity and consistency. </a:t>
            </a:r>
            <a:endParaRPr lang="en-US" sz="28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15820" y="1152144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 anchor="t">
            <a:spAutoFit/>
          </a:bodyPr>
          <a:lstStyle/>
          <a:p>
            <a:pPr algn="ctr"/>
            <a:r>
              <a:rPr lang="en-US" sz="2800" b="1" dirty="0">
                <a:latin typeface="Century Gothic"/>
              </a:rPr>
              <a:t>NORTH FAIR OAKS COMMUNITY COUNCIL</a:t>
            </a:r>
            <a:endParaRPr lang="en-US" sz="2800" b="1" dirty="0"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09770" y="1714911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827348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84757" y="2443098"/>
            <a:ext cx="13721860" cy="29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205" tIns="65302" rIns="130602" bIns="65302" anchor="t">
            <a:spAutoFit/>
          </a:bodyPr>
          <a:lstStyle/>
          <a:p>
            <a:pPr marL="685165" indent="-457200">
              <a:lnSpc>
                <a:spcPct val="150000"/>
              </a:lnSpc>
              <a:spcBef>
                <a:spcPts val="1200"/>
              </a:spcBef>
              <a:buSzPct val="100000"/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NFOCC considered the project on April 27, 2023</a:t>
            </a:r>
            <a:endParaRPr lang="en-US">
              <a:latin typeface="Arial"/>
              <a:cs typeface="Arial"/>
            </a:endParaRPr>
          </a:p>
          <a:p>
            <a:pPr marL="685165" indent="-457200">
              <a:lnSpc>
                <a:spcPct val="150000"/>
              </a:lnSpc>
              <a:spcBef>
                <a:spcPts val="1200"/>
              </a:spcBef>
              <a:buSzPct val="100000"/>
              <a:buFont typeface="Arial"/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 marL="685165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Voted to recommend that the Planning Commission recommend that the Board of Supervisors adopt the proposed zoning and General Plan amendments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823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15820" y="1152144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RECOMMENDATION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09770" y="1714911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827348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384757" y="2443098"/>
            <a:ext cx="13721860" cy="13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205" tIns="65302" rIns="130602" bIns="65302">
            <a:spAutoFit/>
          </a:bodyPr>
          <a:lstStyle/>
          <a:p>
            <a:pPr marL="228583" indent="0"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en-US" sz="2800" dirty="0"/>
              <a:t>That the Planning Commission recommend that the Board of Supervisors adopt the proposed zoning and General Plan amendments.</a:t>
            </a:r>
          </a:p>
        </p:txBody>
      </p:sp>
    </p:spTree>
    <p:extLst>
      <p:ext uri="{BB962C8B-B14F-4D97-AF65-F5344CB8AC3E}">
        <p14:creationId xmlns:p14="http://schemas.microsoft.com/office/powerpoint/2010/main" val="3360084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715819" y="1122588"/>
            <a:ext cx="13168746" cy="53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600" b="1" spc="600" dirty="0">
                <a:latin typeface="Century Gothic" pitchFamily="34" charset="0"/>
              </a:rPr>
              <a:t>PLANNING COMMISSION</a:t>
            </a:r>
            <a:endParaRPr lang="en-US" sz="2300" b="1" spc="600" dirty="0">
              <a:latin typeface="Century Gothic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5819" y="1709693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31942" y="3246265"/>
            <a:ext cx="24684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4366353" y="1726980"/>
            <a:ext cx="5805336" cy="93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02" tIns="65302" rIns="130602" bIns="65302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00" dirty="0">
                <a:latin typeface="Century Gothic" pitchFamily="34" charset="0"/>
              </a:rPr>
              <a:t>Board of Supervisors Chambers</a:t>
            </a:r>
          </a:p>
          <a:p>
            <a:pPr algn="ctr">
              <a:spcBef>
                <a:spcPct val="0"/>
              </a:spcBef>
            </a:pPr>
            <a:r>
              <a:rPr lang="en-US" sz="2600" dirty="0">
                <a:latin typeface="Century Gothic" pitchFamily="34" charset="0"/>
              </a:rPr>
              <a:t>400 County Center, Redwood City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1611" y="2750882"/>
            <a:ext cx="1577320" cy="531989"/>
          </a:xfrm>
          <a:prstGeom prst="rect">
            <a:avLst/>
          </a:prstGeom>
          <a:noFill/>
        </p:spPr>
        <p:txBody>
          <a:bodyPr wrap="none" lIns="130602" tIns="65302" rIns="130602" bIns="65302" anchor="t">
            <a:spAutoFit/>
          </a:bodyPr>
          <a:lstStyle/>
          <a:p>
            <a:pPr algn="ctr">
              <a:defRPr/>
            </a:pPr>
            <a:r>
              <a:rPr lang="en-US" sz="2600" b="1" spc="428" dirty="0">
                <a:latin typeface="Century Gothic"/>
              </a:rPr>
              <a:t>ITEM 4</a:t>
            </a:r>
            <a:endParaRPr lang="en-US" sz="2600" b="1" spc="428" dirty="0">
              <a:latin typeface="Century Gothic" pitchFamily="34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67025" y="3282871"/>
            <a:ext cx="4456543" cy="261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dist">
              <a:defRPr/>
            </a:pPr>
            <a:r>
              <a:rPr lang="en-US" sz="2300" dirty="0">
                <a:latin typeface="Century Gothic" pitchFamily="34" charset="0"/>
              </a:rPr>
              <a:t>Owner: ………………………….</a:t>
            </a:r>
            <a:endParaRPr lang="en-US" sz="23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algn="dist">
              <a:spcBef>
                <a:spcPts val="1380"/>
              </a:spcBef>
              <a:defRPr/>
            </a:pPr>
            <a:r>
              <a:rPr lang="en-US" sz="2300" dirty="0">
                <a:latin typeface="Century Gothic" pitchFamily="34" charset="0"/>
              </a:rPr>
              <a:t>Applicant: ………………………</a:t>
            </a:r>
          </a:p>
          <a:p>
            <a:pPr algn="dist">
              <a:spcBef>
                <a:spcPts val="1380"/>
              </a:spcBef>
              <a:defRPr/>
            </a:pPr>
            <a:r>
              <a:rPr lang="en-US" sz="2300" dirty="0">
                <a:latin typeface="Century Gothic" pitchFamily="34" charset="0"/>
              </a:rPr>
              <a:t>File Number: .…………………..</a:t>
            </a:r>
            <a:endParaRPr lang="en-US" sz="23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algn="dist">
              <a:spcBef>
                <a:spcPts val="1380"/>
              </a:spcBef>
              <a:defRPr/>
            </a:pPr>
            <a:r>
              <a:rPr lang="en-US" sz="2300" dirty="0">
                <a:latin typeface="Century Gothic" pitchFamily="34" charset="0"/>
              </a:rPr>
              <a:t>Location: ………………………..</a:t>
            </a:r>
            <a:endParaRPr lang="en-US" sz="23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  <a:p>
            <a:pPr algn="dist">
              <a:spcBef>
                <a:spcPts val="1380"/>
              </a:spcBef>
              <a:defRPr/>
            </a:pPr>
            <a:r>
              <a:rPr lang="en-US" sz="2300" dirty="0">
                <a:latin typeface="Century Gothic" pitchFamily="34" charset="0"/>
              </a:rPr>
              <a:t>APN: …………………….……….</a:t>
            </a:r>
            <a:endParaRPr lang="en-US" sz="2300" dirty="0">
              <a:solidFill>
                <a:schemeClr val="bg2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5323567" y="3323146"/>
            <a:ext cx="8439807" cy="2662542"/>
          </a:xfrm>
          <a:prstGeom prst="rect">
            <a:avLst/>
          </a:prstGeom>
        </p:spPr>
        <p:txBody>
          <a:bodyPr/>
          <a:lstStyle>
            <a:lvl1pPr marL="489808" indent="-489808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251" indent="-408174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94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771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849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1926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003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082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160" indent="-326539" algn="l" defTabSz="130615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N/A</a:t>
            </a:r>
          </a:p>
          <a:p>
            <a:pPr marL="0" indent="0" fontAlgn="auto">
              <a:spcBef>
                <a:spcPts val="138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San Mateo County Planning and Building Department</a:t>
            </a:r>
          </a:p>
          <a:p>
            <a:pPr marL="0" indent="0" fontAlgn="auto">
              <a:spcBef>
                <a:spcPts val="138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N/A</a:t>
            </a:r>
          </a:p>
          <a:p>
            <a:pPr marL="0" indent="0" fontAlgn="auto">
              <a:spcBef>
                <a:spcPts val="138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Unincorporated North Fair Oaks</a:t>
            </a:r>
          </a:p>
          <a:p>
            <a:pPr marL="0" indent="0" fontAlgn="auto">
              <a:spcBef>
                <a:spcPts val="1380"/>
              </a:spcBef>
              <a:spcAft>
                <a:spcPts val="0"/>
              </a:spcAft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Various</a:t>
            </a:r>
          </a:p>
          <a:p>
            <a:pPr marL="0" indent="0" fontAlgn="auto">
              <a:spcBef>
                <a:spcPts val="1380"/>
              </a:spcBef>
              <a:spcAft>
                <a:spcPts val="0"/>
              </a:spcAft>
              <a:buNone/>
            </a:pPr>
            <a:endParaRPr lang="en-US" sz="2300" b="1" dirty="0">
              <a:latin typeface="Century Gothic" panose="020B0502020202020204" pitchFamily="34" charset="0"/>
            </a:endParaRPr>
          </a:p>
          <a:p>
            <a:pPr marL="0" indent="0" fontAlgn="auto">
              <a:spcBef>
                <a:spcPts val="1380"/>
              </a:spcBef>
              <a:spcAft>
                <a:spcPts val="0"/>
              </a:spcAft>
              <a:buNone/>
            </a:pPr>
            <a:endParaRPr lang="en-US" sz="2300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867025" y="6120096"/>
            <a:ext cx="3777672" cy="48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r>
              <a:rPr lang="en-US" sz="2300" dirty="0">
                <a:latin typeface="Century Gothic" pitchFamily="34" charset="0"/>
              </a:rPr>
              <a:t>Project Description: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0366" y="6543149"/>
            <a:ext cx="1286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zoning map and text amendment and general plan map and text amendment to streamline, clarify, and make consistent with state law the existing NMU, NMU-ECR, CMU-1, -2, and -3 mixed use zoning regulations in North Fair Oaks, to rezone multiple R-1 and R-3 -zoned parcels along El Camino Real and Middlefield Road to the adjacent NMU, CMU-1 and CMU-3 zoning designations, and to amend the North Fair Oaks Community Plan for clarity and consistency. </a:t>
            </a:r>
            <a:endParaRPr lang="en-US" sz="23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7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715819" y="1155532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PROJECT DESCRIPTION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5819" y="1719072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713231" y="2354315"/>
            <a:ext cx="13165285" cy="450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205" tIns="65302" rIns="130602" bIns="65302">
            <a:spAutoFit/>
          </a:bodyPr>
          <a:lstStyle/>
          <a:p>
            <a:pPr marL="838194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800" dirty="0"/>
              <a:t>Expand high-density mixed-use residential zoning in two areas: </a:t>
            </a:r>
          </a:p>
          <a:p>
            <a:pPr marL="1506018" lvl="2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El Camino/Blenheim</a:t>
            </a:r>
          </a:p>
          <a:p>
            <a:pPr marL="1506018" lvl="2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Middlefield/Huntington</a:t>
            </a:r>
          </a:p>
          <a:p>
            <a:pPr marL="838194" lvl="1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800" dirty="0"/>
              <a:t>Modify and improve existing mixed-use zoning regulations (NMU, CMU), design standards, and Community Plan standards to:</a:t>
            </a:r>
          </a:p>
          <a:p>
            <a:pPr marL="1506018" lvl="2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Correct errors and inconsistencies</a:t>
            </a:r>
          </a:p>
          <a:p>
            <a:pPr marL="1506018" lvl="2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Apply best practices, lessons learned</a:t>
            </a:r>
          </a:p>
          <a:p>
            <a:pPr marL="1506018" lvl="2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Conform to new State laws</a:t>
            </a:r>
          </a:p>
        </p:txBody>
      </p:sp>
    </p:spTree>
    <p:extLst>
      <p:ext uri="{BB962C8B-B14F-4D97-AF65-F5344CB8AC3E}">
        <p14:creationId xmlns:p14="http://schemas.microsoft.com/office/powerpoint/2010/main" val="3272348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15820" y="1152144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OUTLINE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09770" y="1714911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F58AEA-27E3-42BF-AFA1-EAFFA28D400E}"/>
              </a:ext>
            </a:extLst>
          </p:cNvPr>
          <p:cNvSpPr txBox="1"/>
          <p:nvPr/>
        </p:nvSpPr>
        <p:spPr>
          <a:xfrm>
            <a:off x="909961" y="2023619"/>
            <a:ext cx="1062213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Zoning Expansion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Use Regulations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Development Standards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Design Standards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Parking Regulations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Community Plan Amendments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Summary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Environmental Impact Report</a:t>
            </a:r>
          </a:p>
          <a:p>
            <a:pPr marL="1115972" lvl="1" indent="-4572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Recommendation</a:t>
            </a:r>
          </a:p>
        </p:txBody>
      </p:sp>
    </p:spTree>
    <p:extLst>
      <p:ext uri="{BB962C8B-B14F-4D97-AF65-F5344CB8AC3E}">
        <p14:creationId xmlns:p14="http://schemas.microsoft.com/office/powerpoint/2010/main" val="59402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A36EF1-C48E-47B2-873A-A570E24D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04719" y="-559997"/>
            <a:ext cx="8220962" cy="935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2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715820" y="1152144"/>
            <a:ext cx="13168746" cy="56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2" tIns="65302" rIns="130602" bIns="65302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ZONING EXPANSION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09770" y="1714911"/>
            <a:ext cx="131687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471719" y="7774082"/>
            <a:ext cx="7686963" cy="40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2" tIns="65302" rIns="130602" bIns="65302">
            <a:spAutoFit/>
          </a:bodyPr>
          <a:lstStyle/>
          <a:p>
            <a:pPr algn="ctr">
              <a:defRPr/>
            </a:pPr>
            <a:r>
              <a:rPr lang="en-US" sz="1800" b="1" spc="385" dirty="0">
                <a:latin typeface="Century Gothic" pitchFamily="34" charset="0"/>
              </a:rPr>
              <a:t>PLANNING AND BUILDING DEPARTMENT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6530" y="7779365"/>
            <a:ext cx="131687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13231" y="2232978"/>
            <a:ext cx="13165285" cy="376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61205" tIns="65302" rIns="130602" bIns="65302">
            <a:spAutoFit/>
          </a:bodyPr>
          <a:lstStyle/>
          <a:p>
            <a:pPr marL="723894" lvl="1">
              <a:spcBef>
                <a:spcPts val="1200"/>
              </a:spcBef>
              <a:buSzPct val="100000"/>
            </a:pPr>
            <a:r>
              <a:rPr lang="en-US" sz="2800" b="1" dirty="0"/>
              <a:t>CMU-1</a:t>
            </a:r>
            <a:r>
              <a:rPr lang="en-US" sz="2800" dirty="0"/>
              <a:t> zoning expanded to adjacent R-3 zoned areas between </a:t>
            </a:r>
            <a:r>
              <a:rPr lang="en-US" sz="2800" u="sng" dirty="0"/>
              <a:t>El Camino Real and Blenheim</a:t>
            </a:r>
          </a:p>
          <a:p>
            <a:pPr marL="723894" lvl="1">
              <a:spcBef>
                <a:spcPts val="1200"/>
              </a:spcBef>
              <a:buSzPct val="100000"/>
            </a:pPr>
            <a:endParaRPr lang="en-US" sz="2800" u="sng" dirty="0"/>
          </a:p>
          <a:p>
            <a:pPr marL="723894" lvl="1">
              <a:spcBef>
                <a:spcPts val="1200"/>
              </a:spcBef>
              <a:buSzPct val="100000"/>
            </a:pPr>
            <a:r>
              <a:rPr lang="en-US" sz="2800" b="1" dirty="0"/>
              <a:t>CMU-3</a:t>
            </a:r>
            <a:r>
              <a:rPr lang="en-US" sz="2800" dirty="0"/>
              <a:t> zoning expanded to adjacent R-3 zoned areas between </a:t>
            </a:r>
            <a:r>
              <a:rPr lang="en-US" sz="2800" u="sng" dirty="0"/>
              <a:t>Middlefield and Huntington</a:t>
            </a:r>
          </a:p>
          <a:p>
            <a:pPr marL="723894" lvl="1">
              <a:spcBef>
                <a:spcPts val="1200"/>
              </a:spcBef>
              <a:buSzPct val="100000"/>
            </a:pPr>
            <a:endParaRPr lang="en-US" sz="2800" u="sng" dirty="0"/>
          </a:p>
          <a:p>
            <a:pPr marL="723894" lvl="1">
              <a:spcBef>
                <a:spcPts val="1200"/>
              </a:spcBef>
              <a:buSzPct val="100000"/>
            </a:pPr>
            <a:r>
              <a:rPr lang="en-US" sz="2800" b="1" dirty="0"/>
              <a:t>NMU</a:t>
            </a:r>
            <a:r>
              <a:rPr lang="en-US" sz="2800" dirty="0"/>
              <a:t> zoning expanded to adjacent parcels </a:t>
            </a:r>
            <a:r>
              <a:rPr lang="en-US" sz="2800" u="sng" dirty="0"/>
              <a:t>east of Middlefield</a:t>
            </a:r>
          </a:p>
        </p:txBody>
      </p:sp>
    </p:spTree>
    <p:extLst>
      <p:ext uri="{BB962C8B-B14F-4D97-AF65-F5344CB8AC3E}">
        <p14:creationId xmlns:p14="http://schemas.microsoft.com/office/powerpoint/2010/main" val="467754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9C733E-9F3E-4EAD-ACEB-570494628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6"/>
          <a:stretch/>
        </p:blipFill>
        <p:spPr>
          <a:xfrm rot="5400000">
            <a:off x="3400148" y="-1626946"/>
            <a:ext cx="7830105" cy="1148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2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07B8CFDD-8F0A-4CA0-94C2-D71895E21E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59455" y="68580"/>
            <a:ext cx="8111490" cy="8092440"/>
            <a:chOff x="756" y="36"/>
            <a:chExt cx="4258" cy="4248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28439F25-E860-4890-AA65-0955E95656B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76" y="36"/>
              <a:ext cx="4208" cy="4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>
              <a:prstTxWarp prst="textNoShape">
                <a:avLst/>
              </a:prstTxWarp>
            </a:bodyPr>
            <a:lstStyle/>
            <a:p>
              <a:endParaRPr lang="en-US" sz="4800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C6498914-5182-47E5-A45F-0EA4443FD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76" y="36"/>
              <a:ext cx="4218" cy="4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573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A36EF1-C48E-47B2-873A-A570E24DD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7" t="1446" r="20420" b="59935"/>
          <a:stretch/>
        </p:blipFill>
        <p:spPr>
          <a:xfrm rot="5400000">
            <a:off x="3268351" y="1100830"/>
            <a:ext cx="8093697" cy="602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1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CC Presentation Template 28JUN2018.potx" id="{1CEAA49B-1EE3-461D-AC70-8A14331EB7A2}" vid="{65A8CA62-48F0-4706-BEF7-BA3833FF8EA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lIns="261205" tIns="65302" rIns="130602" bIns="65302">
        <a:spAutoFit/>
      </a:bodyPr>
      <a:lstStyle>
        <a:defPPr>
          <a:spcBef>
            <a:spcPts val="0"/>
          </a:spcBef>
          <a:defRPr sz="2400" dirty="0" smtClean="0">
            <a:latin typeface="Century Gothic" panose="020B0502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CC Presentation Template 28JUN2018.potx" id="{1CEAA49B-1EE3-461D-AC70-8A14331EB7A2}" vid="{CE03D0BF-6406-435F-AAD4-2F6C0695722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5178DBBAF8C42867AAA89321D1E74" ma:contentTypeVersion="6" ma:contentTypeDescription="Create a new document." ma:contentTypeScope="" ma:versionID="099ab966800def6670e12f216a221d5a">
  <xsd:schema xmlns:xsd="http://www.w3.org/2001/XMLSchema" xmlns:xs="http://www.w3.org/2001/XMLSchema" xmlns:p="http://schemas.microsoft.com/office/2006/metadata/properties" xmlns:ns2="f65dab8e-d2e6-4e27-8e56-0f6fa219b14c" xmlns:ns3="cc2c37c8-aa5b-48fa-a66b-c8082de2be4d" targetNamespace="http://schemas.microsoft.com/office/2006/metadata/properties" ma:root="true" ma:fieldsID="884d956642f653b37dbe61f8c569678c" ns2:_="" ns3:_="">
    <xsd:import namespace="f65dab8e-d2e6-4e27-8e56-0f6fa219b14c"/>
    <xsd:import namespace="cc2c37c8-aa5b-48fa-a66b-c8082de2be4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dab8e-d2e6-4e27-8e56-0f6fa219b14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c37c8-aa5b-48fa-a66b-c8082de2b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F633C2-A817-4566-8629-B673D0BD97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96ED68-3132-4CEF-9094-DA3585148F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5dab8e-d2e6-4e27-8e56-0f6fa219b14c"/>
    <ds:schemaRef ds:uri="cc2c37c8-aa5b-48fa-a66b-c8082de2be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2CF1FE-8C47-4805-873D-2BD94F52AAA1}">
  <ds:schemaRefs>
    <ds:schemaRef ds:uri="http://schemas.microsoft.com/office/2006/metadata/properties"/>
    <ds:schemaRef ds:uri="http://schemas.microsoft.com/office/infopath/2007/PartnerControls"/>
    <ds:schemaRef ds:uri="773fcc51-8f6b-48a9-87f4-84a47638c8ca"/>
    <ds:schemaRef ds:uri="fbf33938-53bb-4a66-bd57-8b5fe6e3346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PCC Presentation Template 28JUN2018 (1)</Template>
  <TotalTime>1710</TotalTime>
  <Words>1081</Words>
  <Application>Microsoft Office PowerPoint</Application>
  <PresentationFormat>Custom</PresentationFormat>
  <Paragraphs>179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Gibson</dc:creator>
  <cp:lastModifiedBy>Will Gibson</cp:lastModifiedBy>
  <cp:revision>30</cp:revision>
  <dcterms:created xsi:type="dcterms:W3CDTF">2023-05-31T21:39:30Z</dcterms:created>
  <dcterms:modified xsi:type="dcterms:W3CDTF">2023-06-15T16:09:15Z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0x0101008EE5178DBBAF8C42867AAA89321D1E74</vt:lpwstr>
  </property>
</Properties>
</file>