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81" r:id="rId3"/>
    <p:sldId id="376" r:id="rId4"/>
    <p:sldId id="377" r:id="rId5"/>
    <p:sldId id="379" r:id="rId6"/>
    <p:sldId id="380" r:id="rId7"/>
    <p:sldId id="385" r:id="rId8"/>
    <p:sldId id="386" r:id="rId9"/>
    <p:sldId id="378" r:id="rId10"/>
    <p:sldId id="384" r:id="rId11"/>
    <p:sldId id="383" r:id="rId12"/>
    <p:sldId id="382" r:id="rId13"/>
    <p:sldId id="387" r:id="rId1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D2CCCC"/>
    <a:srgbClr val="C0C0C0"/>
    <a:srgbClr val="D2D1D3"/>
    <a:srgbClr val="D6D3D3"/>
    <a:srgbClr val="E3E3E3"/>
    <a:srgbClr val="DDDDDD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709F4-DA0F-4025-80F1-3736494C368B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631F7-FEAE-401B-864C-B92E981C0B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2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5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4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6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D44A-3380-5F2E-BB12-2D0F849D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9C270-869A-FD60-4B70-256A86EAC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95B61-CEF3-9245-AF2C-7B80F4173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9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8F7D7-467A-CA63-7F78-F2196D4C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B74DD-C570-DA5A-DB9D-36AD10BAB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627D2-D851-CE7C-1414-E9D5F4C62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1FC5-F2D4-81DB-B6BD-E1B5396F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BF6F3-B335-7782-D313-B26E47DF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AA289-B654-6AFF-2991-597A63D3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AAA43-BA3A-006E-08C6-BC4D8505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5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6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0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D6501-2CEE-415C-98E4-3A1F7220FC7D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7F9298-9085-4E22-8728-2B05BCCB9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1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11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C3FC8-462F-4108-83AB-F0C61EF860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45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TUNITAS CREEK BEACH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>
                <a:latin typeface="+mj-lt"/>
                <a:ea typeface="+mj-ea"/>
                <a:cs typeface="+mj-cs"/>
              </a:rPr>
              <a:t>Site Lighting</a:t>
            </a:r>
          </a:p>
          <a:p>
            <a:r>
              <a:rPr lang="en-US" dirty="0"/>
              <a:t>March 22, 2023</a:t>
            </a:r>
          </a:p>
        </p:txBody>
      </p:sp>
      <p:pic>
        <p:nvPicPr>
          <p:cNvPr id="1026" name="Picture 2" descr="Image result for county of san mateo parks&quot;">
            <a:extLst>
              <a:ext uri="{FF2B5EF4-FFF2-40B4-BE49-F238E27FC236}">
                <a16:creationId xmlns:a16="http://schemas.microsoft.com/office/drawing/2014/main" id="{70D12FD0-FF9A-4B7B-B343-8ABD2B14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98" y="4996756"/>
            <a:ext cx="104752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eninsula open space trust LOGO">
            <a:extLst>
              <a:ext uri="{FF2B5EF4-FFF2-40B4-BE49-F238E27FC236}">
                <a16:creationId xmlns:a16="http://schemas.microsoft.com/office/drawing/2014/main" id="{520ECCEC-7B35-40A6-BEAD-B467C59AB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3" t="5710" r="24862" b="4512"/>
          <a:stretch/>
        </p:blipFill>
        <p:spPr bwMode="auto">
          <a:xfrm>
            <a:off x="9725595" y="5191327"/>
            <a:ext cx="822323" cy="14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7F847-6B76-C2C6-413C-CF9463E5D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44496"/>
            <a:ext cx="1219200" cy="1255704"/>
          </a:xfrm>
          <a:prstGeom prst="rect">
            <a:avLst/>
          </a:prstGeom>
        </p:spPr>
      </p:pic>
      <p:pic>
        <p:nvPicPr>
          <p:cNvPr id="4" name="Picture 2" descr="Coastal Conservancy Logos – California State Coastal Conservancy">
            <a:extLst>
              <a:ext uri="{FF2B5EF4-FFF2-40B4-BE49-F238E27FC236}">
                <a16:creationId xmlns:a16="http://schemas.microsoft.com/office/drawing/2014/main" id="{5653EC0E-DBF8-C546-4851-45E58FE0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777" y="5534268"/>
            <a:ext cx="1552607" cy="11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3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35025" y="-237762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Light Wavelength</a:t>
            </a:r>
          </a:p>
        </p:txBody>
      </p:sp>
      <p:pic>
        <p:nvPicPr>
          <p:cNvPr id="3074" name="Picture 2" descr="LED Wavelength vs. LED Colour">
            <a:extLst>
              <a:ext uri="{FF2B5EF4-FFF2-40B4-BE49-F238E27FC236}">
                <a16:creationId xmlns:a16="http://schemas.microsoft.com/office/drawing/2014/main" id="{31F3E2F9-93D0-5D64-A061-CE309896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59" y="1041400"/>
            <a:ext cx="987028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64640CD8-CB63-0873-7CE5-1B301435D625}"/>
              </a:ext>
            </a:extLst>
          </p:cNvPr>
          <p:cNvSpPr/>
          <p:nvPr/>
        </p:nvSpPr>
        <p:spPr>
          <a:xfrm rot="10800000">
            <a:off x="6553200" y="48381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672AA-F7DB-8E73-851A-F06DAF943115}"/>
              </a:ext>
            </a:extLst>
          </p:cNvPr>
          <p:cNvSpPr txBox="1"/>
          <p:nvPr/>
        </p:nvSpPr>
        <p:spPr>
          <a:xfrm>
            <a:off x="6095999" y="5245065"/>
            <a:ext cx="327071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Peak Power</a:t>
            </a:r>
          </a:p>
        </p:txBody>
      </p:sp>
    </p:spTree>
    <p:extLst>
      <p:ext uri="{BB962C8B-B14F-4D97-AF65-F5344CB8AC3E}">
        <p14:creationId xmlns:p14="http://schemas.microsoft.com/office/powerpoint/2010/main" val="203689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35025" y="-237762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Color Temperature</a:t>
            </a:r>
          </a:p>
        </p:txBody>
      </p:sp>
      <p:pic>
        <p:nvPicPr>
          <p:cNvPr id="3076" name="Picture 4" descr="Ledrise - High Performance Led Lighting LED Color Temperature">
            <a:extLst>
              <a:ext uri="{FF2B5EF4-FFF2-40B4-BE49-F238E27FC236}">
                <a16:creationId xmlns:a16="http://schemas.microsoft.com/office/drawing/2014/main" id="{BF5A482A-0C31-8D3A-D8C4-46433E43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1" y="1001216"/>
            <a:ext cx="10393273" cy="33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9024EFA-1B58-33B6-7A1E-D6A98F01A5B5}"/>
              </a:ext>
            </a:extLst>
          </p:cNvPr>
          <p:cNvSpPr/>
          <p:nvPr/>
        </p:nvSpPr>
        <p:spPr>
          <a:xfrm rot="10800000">
            <a:off x="2342472" y="40759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061EE-C9D3-E2AE-F3A7-BD3FE9006D5C}"/>
              </a:ext>
            </a:extLst>
          </p:cNvPr>
          <p:cNvSpPr txBox="1"/>
          <p:nvPr/>
        </p:nvSpPr>
        <p:spPr>
          <a:xfrm>
            <a:off x="-70527" y="4424085"/>
            <a:ext cx="551861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3,000 k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Consistent with AMA recommendations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CAE5443-F575-735C-F2D2-B75BF6E4908A}"/>
              </a:ext>
            </a:extLst>
          </p:cNvPr>
          <p:cNvSpPr/>
          <p:nvPr/>
        </p:nvSpPr>
        <p:spPr>
          <a:xfrm rot="10800000">
            <a:off x="9019959" y="40349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4FBCE5-BB14-11BD-AC4F-E34E6858806A}"/>
              </a:ext>
            </a:extLst>
          </p:cNvPr>
          <p:cNvSpPr txBox="1"/>
          <p:nvPr/>
        </p:nvSpPr>
        <p:spPr>
          <a:xfrm>
            <a:off x="6606960" y="4383090"/>
            <a:ext cx="5518614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b="1" dirty="0"/>
              <a:t>3,000 k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Consistent with AMA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82048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7" y="0"/>
            <a:ext cx="9144000" cy="925150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of a Foot Candle</a:t>
            </a:r>
          </a:p>
        </p:txBody>
      </p:sp>
      <p:pic>
        <p:nvPicPr>
          <p:cNvPr id="1026" name="Picture 2" descr="Foot Candle Reference Guide">
            <a:extLst>
              <a:ext uri="{FF2B5EF4-FFF2-40B4-BE49-F238E27FC236}">
                <a16:creationId xmlns:a16="http://schemas.microsoft.com/office/drawing/2014/main" id="{8E0FC5B6-3889-2AF1-D1F4-C62AB487D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7" y="2277464"/>
            <a:ext cx="5715000" cy="32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Many Lumens in a Foot Candle? - TACHYON Light">
            <a:extLst>
              <a:ext uri="{FF2B5EF4-FFF2-40B4-BE49-F238E27FC236}">
                <a16:creationId xmlns:a16="http://schemas.microsoft.com/office/drawing/2014/main" id="{364CD5A2-4299-9AA2-0300-DCAEDC2DC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72" y="990600"/>
            <a:ext cx="5715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D45CD2-0F96-767F-D534-7B2401407289}"/>
              </a:ext>
            </a:extLst>
          </p:cNvPr>
          <p:cNvSpPr/>
          <p:nvPr/>
        </p:nvSpPr>
        <p:spPr>
          <a:xfrm>
            <a:off x="5982729" y="3429000"/>
            <a:ext cx="6082264" cy="508000"/>
          </a:xfrm>
          <a:prstGeom prst="rect">
            <a:avLst/>
          </a:prstGeom>
          <a:noFill/>
          <a:ln w="635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6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35025" y="-237762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Use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94CAE-AAB2-3D3B-990B-DB31B189FBFF}"/>
              </a:ext>
            </a:extLst>
          </p:cNvPr>
          <p:cNvSpPr/>
          <p:nvPr/>
        </p:nvSpPr>
        <p:spPr>
          <a:xfrm>
            <a:off x="7208668" y="4891596"/>
            <a:ext cx="1970843" cy="153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7AE41-2545-0771-07F3-439157E6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0" y="807868"/>
            <a:ext cx="9247192" cy="60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5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35025" y="-237762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Tunitas Site Lighting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CB0B2-A441-CE41-2001-9747F3A2D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4"/>
          <a:stretch/>
        </p:blipFill>
        <p:spPr>
          <a:xfrm>
            <a:off x="0" y="788988"/>
            <a:ext cx="8603785" cy="6069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FEEE14-FC13-ACE5-E1F8-F7771D96865A}"/>
              </a:ext>
            </a:extLst>
          </p:cNvPr>
          <p:cNvSpPr txBox="1"/>
          <p:nvPr/>
        </p:nvSpPr>
        <p:spPr>
          <a:xfrm>
            <a:off x="8603785" y="224813"/>
            <a:ext cx="3494293" cy="7791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10.26.2022 Comments.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Keep the Park rural.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Key Changes.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Removed lighting at mid bluff and Ranger Residence.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Lighting Purpose.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Provide safe egress from the park at the end of the day.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D75023A-F499-3C4F-0C11-50897D9585AA}"/>
              </a:ext>
            </a:extLst>
          </p:cNvPr>
          <p:cNvSpPr/>
          <p:nvPr/>
        </p:nvSpPr>
        <p:spPr>
          <a:xfrm>
            <a:off x="1953087" y="2805344"/>
            <a:ext cx="5885896" cy="2698811"/>
          </a:xfrm>
          <a:custGeom>
            <a:avLst/>
            <a:gdLst>
              <a:gd name="connsiteX0" fmla="*/ 5885896 w 5885896"/>
              <a:gd name="connsiteY0" fmla="*/ 346229 h 2698811"/>
              <a:gd name="connsiteX1" fmla="*/ 4900474 w 5885896"/>
              <a:gd name="connsiteY1" fmla="*/ 1491448 h 2698811"/>
              <a:gd name="connsiteX2" fmla="*/ 4829453 w 5885896"/>
              <a:gd name="connsiteY2" fmla="*/ 1455938 h 2698811"/>
              <a:gd name="connsiteX3" fmla="*/ 4838330 w 5885896"/>
              <a:gd name="connsiteY3" fmla="*/ 701336 h 2698811"/>
              <a:gd name="connsiteX4" fmla="*/ 4323426 w 5885896"/>
              <a:gd name="connsiteY4" fmla="*/ 0 h 2698811"/>
              <a:gd name="connsiteX5" fmla="*/ 4279037 w 5885896"/>
              <a:gd name="connsiteY5" fmla="*/ 53266 h 2698811"/>
              <a:gd name="connsiteX6" fmla="*/ 4261282 w 5885896"/>
              <a:gd name="connsiteY6" fmla="*/ 1056442 h 2698811"/>
              <a:gd name="connsiteX7" fmla="*/ 4030463 w 5885896"/>
              <a:gd name="connsiteY7" fmla="*/ 1704512 h 2698811"/>
              <a:gd name="connsiteX8" fmla="*/ 3364637 w 5885896"/>
              <a:gd name="connsiteY8" fmla="*/ 1553592 h 2698811"/>
              <a:gd name="connsiteX9" fmla="*/ 2911876 w 5885896"/>
              <a:gd name="connsiteY9" fmla="*/ 1127464 h 2698811"/>
              <a:gd name="connsiteX10" fmla="*/ 2902998 w 5885896"/>
              <a:gd name="connsiteY10" fmla="*/ 1935332 h 2698811"/>
              <a:gd name="connsiteX11" fmla="*/ 2059620 w 5885896"/>
              <a:gd name="connsiteY11" fmla="*/ 1447060 h 2698811"/>
              <a:gd name="connsiteX12" fmla="*/ 2370338 w 5885896"/>
              <a:gd name="connsiteY12" fmla="*/ 2459114 h 2698811"/>
              <a:gd name="connsiteX13" fmla="*/ 1695635 w 5885896"/>
              <a:gd name="connsiteY13" fmla="*/ 2370338 h 2698811"/>
              <a:gd name="connsiteX14" fmla="*/ 1047565 w 5885896"/>
              <a:gd name="connsiteY14" fmla="*/ 1669002 h 2698811"/>
              <a:gd name="connsiteX15" fmla="*/ 1065321 w 5885896"/>
              <a:gd name="connsiteY15" fmla="*/ 2112885 h 2698811"/>
              <a:gd name="connsiteX16" fmla="*/ 1251752 w 5885896"/>
              <a:gd name="connsiteY16" fmla="*/ 2370338 h 2698811"/>
              <a:gd name="connsiteX17" fmla="*/ 1198486 w 5885896"/>
              <a:gd name="connsiteY17" fmla="*/ 2361460 h 2698811"/>
              <a:gd name="connsiteX18" fmla="*/ 763480 w 5885896"/>
              <a:gd name="connsiteY18" fmla="*/ 2175029 h 2698811"/>
              <a:gd name="connsiteX19" fmla="*/ 35511 w 5885896"/>
              <a:gd name="connsiteY19" fmla="*/ 1553592 h 2698811"/>
              <a:gd name="connsiteX20" fmla="*/ 0 w 5885896"/>
              <a:gd name="connsiteY20" fmla="*/ 1775534 h 2698811"/>
              <a:gd name="connsiteX21" fmla="*/ 603682 w 5885896"/>
              <a:gd name="connsiteY21" fmla="*/ 2512380 h 2698811"/>
              <a:gd name="connsiteX22" fmla="*/ 550416 w 5885896"/>
              <a:gd name="connsiteY22" fmla="*/ 2574524 h 2698811"/>
              <a:gd name="connsiteX23" fmla="*/ 177554 w 5885896"/>
              <a:gd name="connsiteY23" fmla="*/ 2388093 h 2698811"/>
              <a:gd name="connsiteX24" fmla="*/ 301841 w 5885896"/>
              <a:gd name="connsiteY24" fmla="*/ 2698811 h 269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85896" h="2698811">
                <a:moveTo>
                  <a:pt x="5885896" y="346229"/>
                </a:moveTo>
                <a:lnTo>
                  <a:pt x="4900474" y="1491448"/>
                </a:lnTo>
                <a:lnTo>
                  <a:pt x="4829453" y="1455938"/>
                </a:lnTo>
                <a:lnTo>
                  <a:pt x="4838330" y="701336"/>
                </a:lnTo>
                <a:lnTo>
                  <a:pt x="4323426" y="0"/>
                </a:lnTo>
                <a:lnTo>
                  <a:pt x="4279037" y="53266"/>
                </a:lnTo>
                <a:lnTo>
                  <a:pt x="4261282" y="1056442"/>
                </a:lnTo>
                <a:lnTo>
                  <a:pt x="4030463" y="1704512"/>
                </a:lnTo>
                <a:lnTo>
                  <a:pt x="3364637" y="1553592"/>
                </a:lnTo>
                <a:lnTo>
                  <a:pt x="2911876" y="1127464"/>
                </a:lnTo>
                <a:cubicBezTo>
                  <a:pt x="2908917" y="1396753"/>
                  <a:pt x="2905957" y="1666043"/>
                  <a:pt x="2902998" y="1935332"/>
                </a:cubicBezTo>
                <a:lnTo>
                  <a:pt x="2059620" y="1447060"/>
                </a:lnTo>
                <a:lnTo>
                  <a:pt x="2370338" y="2459114"/>
                </a:lnTo>
                <a:lnTo>
                  <a:pt x="1695635" y="2370338"/>
                </a:lnTo>
                <a:lnTo>
                  <a:pt x="1047565" y="1669002"/>
                </a:lnTo>
                <a:lnTo>
                  <a:pt x="1065321" y="2112885"/>
                </a:lnTo>
                <a:lnTo>
                  <a:pt x="1251752" y="2370338"/>
                </a:lnTo>
                <a:lnTo>
                  <a:pt x="1198486" y="2361460"/>
                </a:lnTo>
                <a:lnTo>
                  <a:pt x="763480" y="2175029"/>
                </a:lnTo>
                <a:lnTo>
                  <a:pt x="35511" y="1553592"/>
                </a:lnTo>
                <a:lnTo>
                  <a:pt x="0" y="1775534"/>
                </a:lnTo>
                <a:lnTo>
                  <a:pt x="603682" y="2512380"/>
                </a:lnTo>
                <a:lnTo>
                  <a:pt x="550416" y="2574524"/>
                </a:lnTo>
                <a:lnTo>
                  <a:pt x="177554" y="2388093"/>
                </a:lnTo>
                <a:lnTo>
                  <a:pt x="301841" y="2698811"/>
                </a:lnTo>
              </a:path>
            </a:pathLst>
          </a:custGeom>
          <a:noFill/>
          <a:ln w="508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222D28-A0D1-CBB4-7D97-E135961CE9E8}"/>
              </a:ext>
            </a:extLst>
          </p:cNvPr>
          <p:cNvSpPr/>
          <p:nvPr/>
        </p:nvSpPr>
        <p:spPr>
          <a:xfrm>
            <a:off x="47779" y="4438835"/>
            <a:ext cx="2686543" cy="2263806"/>
          </a:xfrm>
          <a:custGeom>
            <a:avLst/>
            <a:gdLst>
              <a:gd name="connsiteX0" fmla="*/ 168675 w 2592279"/>
              <a:gd name="connsiteY0" fmla="*/ 0 h 2068497"/>
              <a:gd name="connsiteX1" fmla="*/ 514905 w 2592279"/>
              <a:gd name="connsiteY1" fmla="*/ 426128 h 2068497"/>
              <a:gd name="connsiteX2" fmla="*/ 1100831 w 2592279"/>
              <a:gd name="connsiteY2" fmla="*/ 612559 h 2068497"/>
              <a:gd name="connsiteX3" fmla="*/ 1899821 w 2592279"/>
              <a:gd name="connsiteY3" fmla="*/ 896644 h 2068497"/>
              <a:gd name="connsiteX4" fmla="*/ 2077374 w 2592279"/>
              <a:gd name="connsiteY4" fmla="*/ 1012054 h 2068497"/>
              <a:gd name="connsiteX5" fmla="*/ 2192784 w 2592279"/>
              <a:gd name="connsiteY5" fmla="*/ 1198485 h 2068497"/>
              <a:gd name="connsiteX6" fmla="*/ 2503503 w 2592279"/>
              <a:gd name="connsiteY6" fmla="*/ 1278384 h 2068497"/>
              <a:gd name="connsiteX7" fmla="*/ 2592279 w 2592279"/>
              <a:gd name="connsiteY7" fmla="*/ 1740023 h 2068497"/>
              <a:gd name="connsiteX8" fmla="*/ 1624613 w 2592279"/>
              <a:gd name="connsiteY8" fmla="*/ 2068497 h 2068497"/>
              <a:gd name="connsiteX9" fmla="*/ 1402672 w 2592279"/>
              <a:gd name="connsiteY9" fmla="*/ 1890943 h 2068497"/>
              <a:gd name="connsiteX10" fmla="*/ 1553592 w 2592279"/>
              <a:gd name="connsiteY10" fmla="*/ 1624613 h 2068497"/>
              <a:gd name="connsiteX11" fmla="*/ 1438182 w 2592279"/>
              <a:gd name="connsiteY11" fmla="*/ 1464815 h 2068497"/>
              <a:gd name="connsiteX12" fmla="*/ 1091953 w 2592279"/>
              <a:gd name="connsiteY12" fmla="*/ 914400 h 2068497"/>
              <a:gd name="connsiteX13" fmla="*/ 878889 w 2592279"/>
              <a:gd name="connsiteY13" fmla="*/ 870011 h 2068497"/>
              <a:gd name="connsiteX14" fmla="*/ 310718 w 2592279"/>
              <a:gd name="connsiteY14" fmla="*/ 745724 h 2068497"/>
              <a:gd name="connsiteX15" fmla="*/ 0 w 2592279"/>
              <a:gd name="connsiteY15" fmla="*/ 319596 h 2068497"/>
              <a:gd name="connsiteX16" fmla="*/ 168675 w 2592279"/>
              <a:gd name="connsiteY16" fmla="*/ 0 h 206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2279" h="2068497">
                <a:moveTo>
                  <a:pt x="168675" y="0"/>
                </a:moveTo>
                <a:lnTo>
                  <a:pt x="514905" y="426128"/>
                </a:lnTo>
                <a:lnTo>
                  <a:pt x="1100831" y="612559"/>
                </a:lnTo>
                <a:lnTo>
                  <a:pt x="1899821" y="896644"/>
                </a:lnTo>
                <a:lnTo>
                  <a:pt x="2077374" y="1012054"/>
                </a:lnTo>
                <a:lnTo>
                  <a:pt x="2192784" y="1198485"/>
                </a:lnTo>
                <a:lnTo>
                  <a:pt x="2503503" y="1278384"/>
                </a:lnTo>
                <a:lnTo>
                  <a:pt x="2592279" y="1740023"/>
                </a:lnTo>
                <a:lnTo>
                  <a:pt x="1624613" y="2068497"/>
                </a:lnTo>
                <a:lnTo>
                  <a:pt x="1402672" y="1890943"/>
                </a:lnTo>
                <a:lnTo>
                  <a:pt x="1553592" y="1624613"/>
                </a:lnTo>
                <a:lnTo>
                  <a:pt x="1438182" y="1464815"/>
                </a:lnTo>
                <a:lnTo>
                  <a:pt x="1091953" y="914400"/>
                </a:lnTo>
                <a:cubicBezTo>
                  <a:pt x="926764" y="873103"/>
                  <a:pt x="998338" y="884943"/>
                  <a:pt x="878889" y="870011"/>
                </a:cubicBezTo>
                <a:lnTo>
                  <a:pt x="310718" y="745724"/>
                </a:lnTo>
                <a:lnTo>
                  <a:pt x="0" y="319596"/>
                </a:lnTo>
                <a:lnTo>
                  <a:pt x="168675" y="0"/>
                </a:lnTo>
                <a:close/>
              </a:path>
            </a:pathLst>
          </a:custGeom>
          <a:solidFill>
            <a:schemeClr val="accent2">
              <a:alpha val="42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67E916-EF95-CB3F-9386-EEC5708FB095}"/>
              </a:ext>
            </a:extLst>
          </p:cNvPr>
          <p:cNvSpPr/>
          <p:nvPr/>
        </p:nvSpPr>
        <p:spPr>
          <a:xfrm>
            <a:off x="3364637" y="1713391"/>
            <a:ext cx="887767" cy="1722268"/>
          </a:xfrm>
          <a:custGeom>
            <a:avLst/>
            <a:gdLst>
              <a:gd name="connsiteX0" fmla="*/ 781235 w 887767"/>
              <a:gd name="connsiteY0" fmla="*/ 62144 h 1580225"/>
              <a:gd name="connsiteX1" fmla="*/ 381740 w 887767"/>
              <a:gd name="connsiteY1" fmla="*/ 0 h 1580225"/>
              <a:gd name="connsiteX2" fmla="*/ 275208 w 887767"/>
              <a:gd name="connsiteY2" fmla="*/ 62144 h 1580225"/>
              <a:gd name="connsiteX3" fmla="*/ 0 w 887767"/>
              <a:gd name="connsiteY3" fmla="*/ 656948 h 1580225"/>
              <a:gd name="connsiteX4" fmla="*/ 79899 w 887767"/>
              <a:gd name="connsiteY4" fmla="*/ 1269507 h 1580225"/>
              <a:gd name="connsiteX5" fmla="*/ 221942 w 887767"/>
              <a:gd name="connsiteY5" fmla="*/ 1491449 h 1580225"/>
              <a:gd name="connsiteX6" fmla="*/ 310718 w 887767"/>
              <a:gd name="connsiteY6" fmla="*/ 1526959 h 1580225"/>
              <a:gd name="connsiteX7" fmla="*/ 541538 w 887767"/>
              <a:gd name="connsiteY7" fmla="*/ 1580225 h 1580225"/>
              <a:gd name="connsiteX8" fmla="*/ 701336 w 887767"/>
              <a:gd name="connsiteY8" fmla="*/ 1509204 h 1580225"/>
              <a:gd name="connsiteX9" fmla="*/ 861134 w 887767"/>
              <a:gd name="connsiteY9" fmla="*/ 1518082 h 1580225"/>
              <a:gd name="connsiteX10" fmla="*/ 790113 w 887767"/>
              <a:gd name="connsiteY10" fmla="*/ 1225118 h 1580225"/>
              <a:gd name="connsiteX11" fmla="*/ 763480 w 887767"/>
              <a:gd name="connsiteY11" fmla="*/ 1145219 h 1580225"/>
              <a:gd name="connsiteX12" fmla="*/ 834501 w 887767"/>
              <a:gd name="connsiteY12" fmla="*/ 701336 h 1580225"/>
              <a:gd name="connsiteX13" fmla="*/ 887767 w 887767"/>
              <a:gd name="connsiteY13" fmla="*/ 266330 h 1580225"/>
              <a:gd name="connsiteX14" fmla="*/ 781235 w 887767"/>
              <a:gd name="connsiteY14" fmla="*/ 62144 h 15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7767" h="1580225">
                <a:moveTo>
                  <a:pt x="781235" y="62144"/>
                </a:moveTo>
                <a:lnTo>
                  <a:pt x="381740" y="0"/>
                </a:lnTo>
                <a:lnTo>
                  <a:pt x="275208" y="62144"/>
                </a:lnTo>
                <a:lnTo>
                  <a:pt x="0" y="656948"/>
                </a:lnTo>
                <a:lnTo>
                  <a:pt x="79899" y="1269507"/>
                </a:lnTo>
                <a:lnTo>
                  <a:pt x="221942" y="1491449"/>
                </a:lnTo>
                <a:lnTo>
                  <a:pt x="310718" y="1526959"/>
                </a:lnTo>
                <a:lnTo>
                  <a:pt x="541538" y="1580225"/>
                </a:lnTo>
                <a:cubicBezTo>
                  <a:pt x="679759" y="1530861"/>
                  <a:pt x="630631" y="1562232"/>
                  <a:pt x="701336" y="1509204"/>
                </a:cubicBezTo>
                <a:lnTo>
                  <a:pt x="861134" y="1518082"/>
                </a:lnTo>
                <a:lnTo>
                  <a:pt x="790113" y="1225118"/>
                </a:lnTo>
                <a:lnTo>
                  <a:pt x="763480" y="1145219"/>
                </a:lnTo>
                <a:lnTo>
                  <a:pt x="834501" y="701336"/>
                </a:lnTo>
                <a:lnTo>
                  <a:pt x="887767" y="266330"/>
                </a:lnTo>
                <a:lnTo>
                  <a:pt x="781235" y="62144"/>
                </a:lnTo>
                <a:close/>
              </a:path>
            </a:pathLst>
          </a:custGeom>
          <a:solidFill>
            <a:schemeClr val="accent2">
              <a:alpha val="42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55" y="-174654"/>
            <a:ext cx="9144000" cy="925150"/>
          </a:xfrm>
        </p:spPr>
        <p:txBody>
          <a:bodyPr/>
          <a:lstStyle/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FC Standard For Egress (State Parks) </a:t>
            </a:r>
          </a:p>
        </p:txBody>
      </p:sp>
      <p:pic>
        <p:nvPicPr>
          <p:cNvPr id="5" name="Picture 4" descr="How Many Lumens in a Foot Candle? - TACHYON Light">
            <a:extLst>
              <a:ext uri="{FF2B5EF4-FFF2-40B4-BE49-F238E27FC236}">
                <a16:creationId xmlns:a16="http://schemas.microsoft.com/office/drawing/2014/main" id="{8A9C6049-1811-B388-170D-FA729910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62" y="909267"/>
            <a:ext cx="6711867" cy="572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37DE76-5AEC-D1E2-CD39-A3C8D9B0B91B}"/>
              </a:ext>
            </a:extLst>
          </p:cNvPr>
          <p:cNvSpPr/>
          <p:nvPr/>
        </p:nvSpPr>
        <p:spPr>
          <a:xfrm>
            <a:off x="2195567" y="3872883"/>
            <a:ext cx="6531183" cy="508000"/>
          </a:xfrm>
          <a:prstGeom prst="rect">
            <a:avLst/>
          </a:prstGeom>
          <a:noFill/>
          <a:ln w="635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7B582A-884A-8A05-8896-08891F85BCB3}"/>
              </a:ext>
            </a:extLst>
          </p:cNvPr>
          <p:cNvSpPr/>
          <p:nvPr/>
        </p:nvSpPr>
        <p:spPr>
          <a:xfrm>
            <a:off x="3906182" y="721477"/>
            <a:ext cx="3318191" cy="748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7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8616EA-6CD9-8766-942B-425C52D67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98"/>
          <a:stretch/>
        </p:blipFill>
        <p:spPr>
          <a:xfrm>
            <a:off x="2794350" y="466321"/>
            <a:ext cx="9397650" cy="6226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6866D-71C5-6A9F-583B-F251B04218B7}"/>
              </a:ext>
            </a:extLst>
          </p:cNvPr>
          <p:cNvSpPr txBox="1"/>
          <p:nvPr/>
        </p:nvSpPr>
        <p:spPr>
          <a:xfrm>
            <a:off x="147725" y="716976"/>
            <a:ext cx="42799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Lights active from sunset and shutoff 2 hours after activation.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47725" y="-208174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Photometric Plan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CE27A-0705-9845-9B70-FE83B8475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67" y="2215598"/>
            <a:ext cx="3598129" cy="30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35025" y="-237762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Fixture Mounting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A7E7A-322A-7A6A-60D1-E5AC179FB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57" r="14753" b="13960"/>
          <a:stretch/>
        </p:blipFill>
        <p:spPr>
          <a:xfrm>
            <a:off x="0" y="615442"/>
            <a:ext cx="12056975" cy="2687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BC228E-047C-12E7-FB45-E8EDBB62D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63"/>
          <a:stretch/>
        </p:blipFill>
        <p:spPr>
          <a:xfrm>
            <a:off x="0" y="3231472"/>
            <a:ext cx="6178550" cy="3461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8D7D95-E5A4-5528-9587-6CAE8E360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625" y="2680245"/>
            <a:ext cx="5498350" cy="40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2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35025" y="-237762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 Rocks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09B8D-E472-CB3B-EB3A-4795C30424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/>
          <a:stretch/>
        </p:blipFill>
        <p:spPr bwMode="auto">
          <a:xfrm>
            <a:off x="2805342" y="19847"/>
            <a:ext cx="7989904" cy="6838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598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6C3FC8-462F-4108-83AB-F0C61EF860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45"/>
            <a:ext cx="12192000" cy="81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TUNITAS CREEK BEACH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>
                <a:latin typeface="+mj-lt"/>
                <a:ea typeface="+mj-ea"/>
                <a:cs typeface="+mj-cs"/>
              </a:rPr>
              <a:t>Site Lighting</a:t>
            </a:r>
          </a:p>
          <a:p>
            <a:r>
              <a:rPr lang="en-US" dirty="0"/>
              <a:t>March 22, 2023</a:t>
            </a:r>
          </a:p>
        </p:txBody>
      </p:sp>
      <p:pic>
        <p:nvPicPr>
          <p:cNvPr id="1026" name="Picture 2" descr="Image result for county of san mateo parks&quot;">
            <a:extLst>
              <a:ext uri="{FF2B5EF4-FFF2-40B4-BE49-F238E27FC236}">
                <a16:creationId xmlns:a16="http://schemas.microsoft.com/office/drawing/2014/main" id="{70D12FD0-FF9A-4B7B-B343-8ABD2B14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198" y="4996756"/>
            <a:ext cx="104752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eninsula open space trust LOGO">
            <a:extLst>
              <a:ext uri="{FF2B5EF4-FFF2-40B4-BE49-F238E27FC236}">
                <a16:creationId xmlns:a16="http://schemas.microsoft.com/office/drawing/2014/main" id="{520ECCEC-7B35-40A6-BEAD-B467C59AB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13" t="5710" r="24862" b="4512"/>
          <a:stretch/>
        </p:blipFill>
        <p:spPr bwMode="auto">
          <a:xfrm>
            <a:off x="9725595" y="5191327"/>
            <a:ext cx="822323" cy="14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7F847-6B76-C2C6-413C-CF9463E5D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44496"/>
            <a:ext cx="1219200" cy="1255704"/>
          </a:xfrm>
          <a:prstGeom prst="rect">
            <a:avLst/>
          </a:prstGeom>
        </p:spPr>
      </p:pic>
      <p:pic>
        <p:nvPicPr>
          <p:cNvPr id="4" name="Picture 2" descr="Coastal Conservancy Logos – California State Coastal Conservancy">
            <a:extLst>
              <a:ext uri="{FF2B5EF4-FFF2-40B4-BE49-F238E27FC236}">
                <a16:creationId xmlns:a16="http://schemas.microsoft.com/office/drawing/2014/main" id="{5653EC0E-DBF8-C546-4851-45E58FE0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777" y="5534268"/>
            <a:ext cx="1552607" cy="11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8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35025" y="-237762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Lighting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6C978-4276-AE77-400C-99463FB6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78" y="790112"/>
            <a:ext cx="7970727" cy="5916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94CAE-AAB2-3D3B-990B-DB31B189FBFF}"/>
              </a:ext>
            </a:extLst>
          </p:cNvPr>
          <p:cNvSpPr/>
          <p:nvPr/>
        </p:nvSpPr>
        <p:spPr>
          <a:xfrm>
            <a:off x="7208668" y="4891596"/>
            <a:ext cx="1970843" cy="1535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146B4A-347C-EF9B-3507-354F04FAEE45}"/>
              </a:ext>
            </a:extLst>
          </p:cNvPr>
          <p:cNvSpPr txBox="1">
            <a:spLocks/>
          </p:cNvSpPr>
          <p:nvPr/>
        </p:nvSpPr>
        <p:spPr>
          <a:xfrm>
            <a:off x="135025" y="-237762"/>
            <a:ext cx="10393273" cy="9251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Dark Sky Friendly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5610DA2-FB24-FFCD-32C2-B5682D942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0" y="1066800"/>
            <a:ext cx="5901981" cy="55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2C8E6B-5732-3F48-63E8-018CEB10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147" y="2356857"/>
            <a:ext cx="5303063" cy="42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6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113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TUNITAS CREEK BEACH</vt:lpstr>
      <vt:lpstr>PowerPoint Presentation</vt:lpstr>
      <vt:lpstr>1 FC Standard For Egress (State Parks) </vt:lpstr>
      <vt:lpstr>PowerPoint Presentation</vt:lpstr>
      <vt:lpstr>PowerPoint Presentation</vt:lpstr>
      <vt:lpstr>PowerPoint Presentation</vt:lpstr>
      <vt:lpstr>TUNITAS CREEK BEACH</vt:lpstr>
      <vt:lpstr>PowerPoint Presentation</vt:lpstr>
      <vt:lpstr>PowerPoint Presentation</vt:lpstr>
      <vt:lpstr>PowerPoint Presentation</vt:lpstr>
      <vt:lpstr>PowerPoint Presentation</vt:lpstr>
      <vt:lpstr>Definition of a Foot Candle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Hussein</dc:creator>
  <cp:lastModifiedBy>Robert Stevens</cp:lastModifiedBy>
  <cp:revision>95</cp:revision>
  <cp:lastPrinted>2019-12-09T03:01:40Z</cp:lastPrinted>
  <dcterms:created xsi:type="dcterms:W3CDTF">2019-12-05T19:42:17Z</dcterms:created>
  <dcterms:modified xsi:type="dcterms:W3CDTF">2023-03-20T22:11:17Z</dcterms:modified>
</cp:coreProperties>
</file>