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56" r:id="rId5"/>
  </p:sldMasterIdLst>
  <p:notesMasterIdLst>
    <p:notesMasterId r:id="rId17"/>
  </p:notesMasterIdLst>
  <p:sldIdLst>
    <p:sldId id="279" r:id="rId6"/>
    <p:sldId id="281" r:id="rId7"/>
    <p:sldId id="282" r:id="rId8"/>
    <p:sldId id="290" r:id="rId9"/>
    <p:sldId id="291" r:id="rId10"/>
    <p:sldId id="283" r:id="rId11"/>
    <p:sldId id="288" r:id="rId12"/>
    <p:sldId id="293" r:id="rId13"/>
    <p:sldId id="292" r:id="rId14"/>
    <p:sldId id="289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369944-D62B-B474-4EEE-457807821709}" name="Griffin, Brian D. (OGC)" initials="GBD(" userId="S::Brian.Griffin2@va.gov::d3172a8c-dd39-4561-8c85-1c337035f2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2"/>
    <a:srgbClr val="007CBA"/>
    <a:srgbClr val="9EDFFF"/>
    <a:srgbClr val="63CFE3"/>
    <a:srgbClr val="CF3339"/>
    <a:srgbClr val="0000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0898" autoAdjust="0"/>
  </p:normalViewPr>
  <p:slideViewPr>
    <p:cSldViewPr snapToGrid="0" showGuides="1">
      <p:cViewPr varScale="1">
        <p:scale>
          <a:sx n="97" d="100"/>
          <a:sy n="97" d="100"/>
        </p:scale>
        <p:origin x="612" y="96"/>
      </p:cViewPr>
      <p:guideLst>
        <p:guide orient="horz" pos="112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t, Melissa (she/her/hers)" userId="4216906b-ab48-4d32-93a2-e036099d21d2" providerId="ADAL" clId="{1E1066A5-0A0E-45EF-BD7D-05BC860FAB74}"/>
    <pc:docChg chg="modSld">
      <pc:chgData name="Bryant, Melissa (she/her/hers)" userId="4216906b-ab48-4d32-93a2-e036099d21d2" providerId="ADAL" clId="{1E1066A5-0A0E-45EF-BD7D-05BC860FAB74}" dt="2022-11-07T20:09:56.601" v="78" actId="1036"/>
      <pc:docMkLst>
        <pc:docMk/>
      </pc:docMkLst>
      <pc:sldChg chg="modSp mod">
        <pc:chgData name="Bryant, Melissa (she/her/hers)" userId="4216906b-ab48-4d32-93a2-e036099d21d2" providerId="ADAL" clId="{1E1066A5-0A0E-45EF-BD7D-05BC860FAB74}" dt="2022-11-07T20:09:56.601" v="78" actId="1036"/>
        <pc:sldMkLst>
          <pc:docMk/>
          <pc:sldMk cId="157779036" sldId="293"/>
        </pc:sldMkLst>
        <pc:spChg chg="mod">
          <ac:chgData name="Bryant, Melissa (she/her/hers)" userId="4216906b-ab48-4d32-93a2-e036099d21d2" providerId="ADAL" clId="{1E1066A5-0A0E-45EF-BD7D-05BC860FAB74}" dt="2022-11-07T20:09:56.601" v="78" actId="1036"/>
          <ac:spMkLst>
            <pc:docMk/>
            <pc:sldMk cId="157779036" sldId="293"/>
            <ac:spMk id="15" creationId="{77A13F0D-D10C-C0B7-CD5D-4CA039EAE5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979B6-3EAD-42E5-B79B-716AC4DCFA7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20F08-8000-43E7-B704-C3E2542FB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0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.gov/disability/dependency-indemnity-compensatio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va.gov/pension/survivors-pension" TargetMode="External"/><Relationship Id="rId4" Type="http://schemas.openxmlformats.org/officeDocument/2006/relationships/hyperlink" Target="https://www.va.gov/resources/evidence-to-support-va-pension-dic-or-accrued-benefits-claim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u="sng" dirty="0">
                <a:solidFill>
                  <a:srgbClr val="323A45"/>
                </a:solidFill>
                <a:effectLst/>
                <a:highlight>
                  <a:srgbClr val="FFFF00"/>
                </a:highlight>
                <a:latin typeface="Source Sans Pro" panose="020B0503030403020204" pitchFamily="34" charset="0"/>
              </a:rPr>
              <a:t>If you’re a surviving family member of a Veteran, you may be eligible for these benefits: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A monthly VA Dependency and Indemnity Compensation (VA DIC) payment. You may qualify if you’re the surviving spouse, dependent child, or parent of a Veteran who died from a service-connected disability. </a:t>
            </a:r>
            <a:b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</a:br>
            <a:r>
              <a:rPr lang="en-US" u="sng" dirty="0">
                <a:solidFill>
                  <a:srgbClr val="004795"/>
                </a:solidFill>
                <a:effectLst/>
                <a:latin typeface="Source Sans Pro" panose="020B0503030403020204" pitchFamily="34" charset="0"/>
                <a:hlinkClick r:id="rId3" tooltip="About VA DIC for spouses, dependents, and parents"/>
              </a:rPr>
              <a:t>Learn how to apply for VA DIC</a:t>
            </a:r>
            <a:endParaRPr lang="en-US" dirty="0">
              <a:solidFill>
                <a:srgbClr val="323A45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A one-time accrued benefits payment. You may qualify if you’re the surviving spouse, dependent child, or dependent parent of a Veteran who we owed unpaid benefits at the time of their death.</a:t>
            </a:r>
            <a:b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</a:br>
            <a:r>
              <a:rPr lang="en-US" u="sng" dirty="0">
                <a:solidFill>
                  <a:srgbClr val="004795"/>
                </a:solidFill>
                <a:effectLst/>
                <a:latin typeface="Source Sans Pro" panose="020B0503030403020204" pitchFamily="34" charset="0"/>
                <a:hlinkClick r:id="rId4" tooltip="Evidence to support VA pension, DIC, or accrued benefits claims"/>
              </a:rPr>
              <a:t>Learn about evidence needed for accrued benefits</a:t>
            </a:r>
            <a:endParaRPr lang="en-US" dirty="0">
              <a:solidFill>
                <a:srgbClr val="323A45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A Survivors Pension. You may qualify if you’re the surviving spouse or child of a Veteran with wartime service.</a:t>
            </a:r>
            <a:b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</a:br>
            <a:r>
              <a:rPr lang="en-US" u="sng" dirty="0">
                <a:solidFill>
                  <a:srgbClr val="004795"/>
                </a:solidFill>
                <a:effectLst/>
                <a:latin typeface="Source Sans Pro" panose="020B0503030403020204" pitchFamily="34" charset="0"/>
                <a:hlinkClick r:id="rId5" tooltip="VA Survivors Pension"/>
              </a:rPr>
              <a:t>Learn how to apply for a Survivors Pension</a:t>
            </a:r>
            <a:endParaRPr lang="en-US" dirty="0">
              <a:solidFill>
                <a:srgbClr val="323A45"/>
              </a:solidFill>
              <a:effectLst/>
              <a:latin typeface="Source Sans Pro" panose="020B0503030403020204" pitchFamily="34" charset="0"/>
            </a:endParaRPr>
          </a:p>
          <a:p>
            <a:endParaRPr lang="en-US" u="sng" dirty="0"/>
          </a:p>
          <a:p>
            <a:pPr algn="l"/>
            <a:r>
              <a:rPr lang="en-US" u="sng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You may be eligible for these VA benefits as the surviving family member of a Veteran: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Burial benefits and memorial items such as a gravesite in a VA national cemetery or a free headstone, marker, or medallion.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A burial allowance to help with the Veteran’s burial and funeral costs. You may qualify if you’re the Veteran’s surviving spouse, partner, child, or parent.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Education and training. You may qualify if you’re the survivor of a Veteran who died in the line of duty or as a result of service-connected disabilities.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Health care through the Civilian Health and Medical Program of the Department of Veterans Affairs (CHAMPVA). You may qualify if you’re the survivor or dependent of a Veteran with a service-connected disability.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A45"/>
                </a:solidFill>
                <a:effectLst/>
                <a:latin typeface="Source Sans Pro" panose="020B0503030403020204" pitchFamily="34" charset="0"/>
              </a:rPr>
              <a:t>A VA-backed home loan. You may qualify if you’re the surviving spouse of a Veteran.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8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For the briefer, please reiterate going through the website to find the E-Z forms needed to file a claim and/or enroll in health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7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0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full list of 23 </a:t>
            </a:r>
            <a:r>
              <a:rPr lang="en-US" dirty="0" err="1"/>
              <a:t>presumptives</a:t>
            </a:r>
            <a:r>
              <a:rPr lang="en-US" dirty="0"/>
              <a:t> under the law, spanning from the Vietnam Era through the Post-9/11 Era of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5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 to Vietnam Era Veterans who can enroll in health care, RIGHT NOW there’s a Special Enrollment Period for </a:t>
            </a:r>
            <a:r>
              <a:rPr lang="en-US" sz="1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certain </a:t>
            </a:r>
            <a:r>
              <a:rPr lang="en-US" sz="1100" b="0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post-9/11</a:t>
            </a:r>
            <a:r>
              <a:rPr lang="en-US" sz="1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combat Veterans (non-Vietnam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Enrollment is free, there are no annual costs, and care may be free as well! Details are at the link/QR code.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Bottom line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2000" b="0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If you are a post-9/11 combat Veteran who has not previously enrolled in VA health care and who was separated or discharged between September 11, 2001, and October 1, 2013,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 now under special enrollment as this window is only for one year—after that, you will need to be eligible under other criteria, which may not be immediate. </a:t>
            </a: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is an opportunity for more recently separated Veterans who didn’t take advantage of the 5-year window when they were discharged/separated to enroll for VA health care if they don’t meet other eligibility requirements</a:t>
            </a:r>
            <a:r>
              <a:rPr lang="en-US" sz="2000" b="1" u="non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  </a:t>
            </a:r>
            <a:endParaRPr lang="en-US" sz="1800" b="1" u="non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Available now! As of November 8</a:t>
            </a:r>
            <a:r>
              <a:rPr lang="en-US" sz="11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2022</a:t>
            </a:r>
            <a:endParaRPr lang="en-US" sz="1800" b="1" u="non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 file a claim within the next year—before September 2023—your claim will be retroactively dated for adjudication back to the date of the law’s enactment- August 10</a:t>
            </a:r>
            <a:r>
              <a:rPr lang="en-US" b="1" baseline="30000" dirty="0"/>
              <a:t>th</a:t>
            </a:r>
            <a:r>
              <a:rPr lang="en-US" b="1" dirty="0"/>
              <a:t>, 2022!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0F08-8000-43E7-B704-C3E2542FB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D30C-277F-E45A-0B23-542337665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A66A1-EBFB-DB32-46C3-AFA145598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31F64-BA18-FE0C-9A2F-21BDEE3F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DFD0F-15C5-5F26-1F3B-0E368114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8F944-120D-0D2A-7D80-EC86CAA2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EA53-2F9B-CA33-5B70-ECECB79D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ED4E3-6119-603F-A82D-432B96525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624B-1968-0CA9-A3D2-5D942325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05AAC-F34F-2F02-592D-2AA5E351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6C75F-32F1-60F8-0028-754A9835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449B31-24C0-547D-0ECD-DCB22FBC2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4F3F5-7908-B9E8-51D6-4EC217E7A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1C5F8-5D26-2B4D-6670-C9922A8E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C7369-C8B4-F93E-4630-38B5A095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B4CCD-0DD9-4BA0-3866-6EC71136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D765DB-3D33-4D58-9800-CC287E1551C0}"/>
              </a:ext>
            </a:extLst>
          </p:cNvPr>
          <p:cNvSpPr/>
          <p:nvPr userDrawn="1"/>
        </p:nvSpPr>
        <p:spPr>
          <a:xfrm>
            <a:off x="457200" y="6271404"/>
            <a:ext cx="2743200" cy="58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03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B32C-DC76-35EA-84EB-1418BE314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43C83-D590-2009-5471-42BDECA21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7ECE7-73F0-6B35-957F-6E6E9E86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CC264-A9AC-927B-07DC-A4D20537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4C92-6993-A623-B4C0-EA7B87B2F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6FCF-D246-5BE0-CCAE-ADA3E20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17263-92FB-A2F0-5523-5AB49974E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88AA-C1BD-5864-AC32-2CB7470E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7E18A-D251-A259-5163-0E378EAA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90317-1CF1-9530-6F76-DA5C35E9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7EFC-54CF-5066-2528-F0E42527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FC34-30B2-33B2-7C2E-9166AA386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B89BF-5A58-1B77-CCC0-F79C5B96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1F4B-9B8D-1679-6C76-5DB5E412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24FA0-E344-BA27-1EFA-325DEB47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84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9AB2-370D-2A86-F0F5-537D99C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F25C-2B69-8460-C2C3-8965544D1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CF42-718E-C171-F9FF-3F535038F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14868-9264-CEF6-6D60-3F8CEDC9E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17B96-3EC1-03F7-81E7-0A032128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7BD73-20C9-186B-7773-C04C0792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30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D0FA-2345-04DA-EC14-F1DA2F6D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0AA36-E272-A762-614F-F5BA1E2A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83994-8BB2-789C-BA97-7383452B6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351CD-4A11-FEFC-6476-4B40D253D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183A1-BAA7-E79B-D8BB-C9654F420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7D827-F7A0-8B1A-1D77-EAB1F81B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8BB62-DB81-DA44-45BD-BDA9FE23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5339C-0342-814A-A13C-A475C69D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8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D4B4-EC2E-6AC1-0A88-CD68CCA0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24CC0-237A-980C-4638-F96A817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6ECC8-4ADE-002A-336D-D44E9941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52F84-A147-2FF2-66EC-2CF6DAC7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1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1F7C9-2F29-1FEE-F508-3D7F0267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FD77E-6EE7-2273-3DF1-4F9A316A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E1BB9-5F7F-8D7C-01A6-404038CB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9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075A-8AFE-08D1-0012-5953A174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F7E8-330F-87A2-A34B-B9A75334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8361-8DB7-34D0-D1B1-DDC8F0A0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38952-5F0B-D695-9BDF-A7DA5729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D092C-A63E-9D35-BD39-B6434C81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45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8A18-6C9B-2A98-1808-BCBC890A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06B9-75DC-5B5F-CAB8-20572A757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828C2-7D64-0668-8401-C54289584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B6407-DFD2-1020-428B-860D570B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B5418-C4B8-6F9E-8789-939A4480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CA0D7-7931-F4E1-7A35-68F5B8AB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75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3ACD-C5B2-D47C-99B6-3F8F832B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69675-5E7F-2C02-A833-47C25BC0D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30A4A-7785-21CE-8F29-7281F02CD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09458-90C0-5BEE-DCA3-A88E1F7D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218C-EEBC-6A6F-6A3B-B84BE66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F9B0D-AC93-0439-DB41-AC0FF522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31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E549-0921-0073-E140-ECCD844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1909B-0794-ED20-3E5B-584D7DCF6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A752F-FB87-09C9-39EC-FEBDB105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FFB9-52B5-EA81-565D-9FF2B14D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128C5-2DDA-4B4A-9EA0-CF2335378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7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9C5D90-0FAF-D7CB-05E3-DC2BB0413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5C127-D981-1367-4625-A2EA68F73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5AA82-607C-2904-B8A2-5D641EBA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BBDE8-C4AF-91E7-BA58-653F0429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48480-0038-6705-9B9C-AEA6BFDD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1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D439-7478-4B2D-FD84-5AAEFB80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03F51-8538-9A6A-B3B8-E39F36FBB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5960B-F0FE-89F7-8CEB-70984D43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00682-A840-DA1E-A301-1D51541F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83049-BE33-BB97-6D13-616BC8ABC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C508-7660-C58C-14ED-2C081A46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CF94C-DFB5-57D7-87D6-407A7E680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18D8C-8112-649D-172B-1ECC6CC74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9AF76-0CC4-B419-4FAC-1C18E9FC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A006B-BBC4-FB19-FEEA-59E9E82A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22802-3D5F-DA26-C23B-307080EA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4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4A4C-61C0-7F22-3C76-DD7BEDCA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561E5-B52B-8FF5-071F-F170E92C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4B27C-79F3-AF2B-D32D-F82DD7216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ACAA3-187A-D593-7F7F-4563E0B1E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DF0A-4AFD-3D96-0B0A-D26140153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213C9-0B20-6523-C5C0-F690D9E9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D3210-4BF6-F037-AB30-FA04C0CE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63620-3D4D-56BE-7A26-92FB528C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1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5148-5363-9173-B786-86030BDA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0A81A-AEE7-7469-97A9-04458183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907C-27A4-9714-EF73-177D4D3D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3865B-642B-7481-2C72-A1EA5DAD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3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02C0C-93C7-11D2-C95D-115A04FC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E32CF-2694-CF14-DF0E-7736BB28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B7BF1-604D-FD5C-81D8-B2AB0CB0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5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3969-AD56-870B-9957-54F6EF53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2B40-C67C-D71D-2033-6B871373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7B7BB-0176-80A1-01C3-EA92D4471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FC863-B986-F0EF-A274-7EF29BB2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08CFD-FE68-48AA-4286-C79413F8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104EF-68E2-F298-0BA5-EF7D057E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3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50AE-EBD1-E781-031B-5594744D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72B28-CE4F-22D8-2058-A17942171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A2DA7-9EC4-5FDD-5326-A2E5717B0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5888-BB5D-7B74-C6B2-0901E40C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6CB36-22F9-3404-2C68-B09D3758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12897-F30D-2DA9-BCF2-3157ED4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C7815-5CE3-A2CC-65C8-4FCDE316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70A35-7F97-2D2F-6358-808127F53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DF5EA-D4EB-95F8-281F-04419E60E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A3616-A9D1-C144-8944-5C16C1352D0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601D-B5E4-6392-E520-B718A3358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AA360-346B-754D-7212-14FDD6172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4936D-0BCB-A34C-A5B8-254F6C54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9EAF6-790A-F18F-A275-FB40871C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6E00A-7C40-5022-74EC-D764511C7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54F2-358D-23A0-067F-7C86C5F8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44A13-ACC7-1C44-8FE2-C24EB53EC92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02224-0019-A863-4A57-94FDB048F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58262-4AF4-B87B-AA84-D7AA53FF5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EC02-4639-FD44-8F33-CE77AD12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5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.gov/burials-memorials/veterans-burial-allowance/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www.va.gov/disability/dependency-indemnity-compensatio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hyperlink" Target="https://www.va.gov/resources/the-pact-act-and-your-va-benefits/" TargetMode="External"/><Relationship Id="rId10" Type="http://schemas.openxmlformats.org/officeDocument/2006/relationships/image" Target="../media/image28.sv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emf"/><Relationship Id="rId5" Type="http://schemas.openxmlformats.org/officeDocument/2006/relationships/image" Target="../media/image6.png"/><Relationship Id="rId4" Type="http://schemas.openxmlformats.org/officeDocument/2006/relationships/hyperlink" Target="https://www.va.gov/resources/the-pact-act-and-your-va-benefit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va.gov/resources/the-pact-act-and-your-va-benefits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3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vy background with photo of a military Veteran wearing a Purple Heart hat and purple vest.">
            <a:extLst>
              <a:ext uri="{FF2B5EF4-FFF2-40B4-BE49-F238E27FC236}">
                <a16:creationId xmlns:a16="http://schemas.microsoft.com/office/drawing/2014/main" id="{2E9C4619-831A-45CE-ACEC-BEDBAB6F8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FAA5F-12C0-4D06-9AD7-C0DA09D7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C2D9-50E8-46EE-9DA8-0A4B639858C9}" type="slidenum">
              <a:rPr lang="en-US" smtClean="0"/>
              <a:t>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09336F-7113-4CC3-DEBC-C1D1F20DA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396871"/>
            <a:ext cx="6722533" cy="11259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3339"/>
              </a:solidFill>
            </a:endParaRPr>
          </a:p>
        </p:txBody>
      </p:sp>
      <p:pic>
        <p:nvPicPr>
          <p:cNvPr id="11" name="Picture 11" descr="Color Logo of the U.S. Department of Veterans Affairs">
            <a:extLst>
              <a:ext uri="{FF2B5EF4-FFF2-40B4-BE49-F238E27FC236}">
                <a16:creationId xmlns:a16="http://schemas.microsoft.com/office/drawing/2014/main" id="{E1A735F8-57CF-A450-2227-EF4E8F52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909" y="5813431"/>
            <a:ext cx="2743200" cy="615276"/>
          </a:xfrm>
          <a:prstGeom prst="rect">
            <a:avLst/>
          </a:prstGeom>
        </p:spPr>
      </p:pic>
      <p:pic>
        <p:nvPicPr>
          <p:cNvPr id="9" name="Picture 8" descr="Color logo of the Department of Veterans Affairs-Choose VA">
            <a:extLst>
              <a:ext uri="{FF2B5EF4-FFF2-40B4-BE49-F238E27FC236}">
                <a16:creationId xmlns:a16="http://schemas.microsoft.com/office/drawing/2014/main" id="{F5B1E3E2-DC51-4647-9DAC-9F39C091C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3" y="5692000"/>
            <a:ext cx="3095034" cy="7990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C3AA5E-2C61-4CC5-AFC1-C45FE4E53972}"/>
              </a:ext>
            </a:extLst>
          </p:cNvPr>
          <p:cNvSpPr txBox="1">
            <a:spLocks/>
          </p:cNvSpPr>
          <p:nvPr/>
        </p:nvSpPr>
        <p:spPr>
          <a:xfrm>
            <a:off x="1076158" y="2421418"/>
            <a:ext cx="6345920" cy="18885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6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6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PACT ACT</a:t>
            </a:r>
            <a:b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97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OVERVIEW</a:t>
            </a:r>
          </a:p>
          <a:p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4A5C71-363F-FEBC-E6DA-08FAE2BD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80" y="4504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All Things PACT Act 101</a:t>
            </a:r>
          </a:p>
        </p:txBody>
      </p:sp>
      <p:pic>
        <p:nvPicPr>
          <p:cNvPr id="15" name="Picture 15" descr="Logo of the Department of Veterans Affairs">
            <a:extLst>
              <a:ext uri="{FF2B5EF4-FFF2-40B4-BE49-F238E27FC236}">
                <a16:creationId xmlns:a16="http://schemas.microsoft.com/office/drawing/2014/main" id="{C82C73AE-5339-E08A-5643-943006D4E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17" y="404181"/>
            <a:ext cx="1367367" cy="13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6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A7F26A-F942-1CA5-72D4-EB4A9E33C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856" y="2705454"/>
            <a:ext cx="7985760" cy="2440707"/>
          </a:xfrm>
          <a:prstGeom prst="rect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773C26-3E34-1DA3-9785-18156FFB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951" y="3323778"/>
            <a:ext cx="1069848" cy="10698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QR scannable code for VA.gov/PACT">
            <a:extLst>
              <a:ext uri="{FF2B5EF4-FFF2-40B4-BE49-F238E27FC236}">
                <a16:creationId xmlns:a16="http://schemas.microsoft.com/office/drawing/2014/main" id="{F7523B0A-364A-2114-C8F6-47F4C526A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C2593-C7C5-B6CB-B4B6-1943F2B65401}"/>
              </a:ext>
            </a:extLst>
          </p:cNvPr>
          <p:cNvSpPr txBox="1"/>
          <p:nvPr/>
        </p:nvSpPr>
        <p:spPr>
          <a:xfrm>
            <a:off x="63142" y="5560831"/>
            <a:ext cx="11692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lt"/>
              </a:rPr>
              <a:t>Get the care and benefits you EARNED and DESERVE!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 </a:t>
            </a:r>
          </a:p>
          <a:p>
            <a:pPr algn="ctr"/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Apply at </a:t>
            </a:r>
            <a:r>
              <a:rPr lang="en-US" sz="3200" b="1" dirty="0">
                <a:solidFill>
                  <a:srgbClr val="007CB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VA.gov/PACT</a:t>
            </a:r>
            <a:r>
              <a:rPr lang="en-US" sz="3200" b="1" dirty="0">
                <a:solidFill>
                  <a:srgbClr val="007CB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 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today.</a:t>
            </a:r>
            <a:endParaRPr lang="en-US" sz="32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2" descr="Color photo of a woman wearing glasses, a blue beret, a red shirt, and a flag scarf rendering a salute">
            <a:extLst>
              <a:ext uri="{FF2B5EF4-FFF2-40B4-BE49-F238E27FC236}">
                <a16:creationId xmlns:a16="http://schemas.microsoft.com/office/drawing/2014/main" id="{DA9AEEB6-6A84-ABF9-8C41-A3E6DF2AF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553" y="2072533"/>
            <a:ext cx="3156073" cy="3073628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D9B36DAC-8A4B-3763-CDBD-DC7D0CEC79A2}"/>
              </a:ext>
            </a:extLst>
          </p:cNvPr>
          <p:cNvSpPr txBox="1"/>
          <p:nvPr/>
        </p:nvSpPr>
        <p:spPr>
          <a:xfrm>
            <a:off x="1043168" y="2463605"/>
            <a:ext cx="7299879" cy="2385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+mn-lt"/>
            </a:endParaRPr>
          </a:p>
          <a:p>
            <a:pPr lvl="2"/>
            <a:r>
              <a:rPr lang="en-US" sz="24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lt"/>
              </a:rPr>
              <a:t>Under the PACT Act, survivors may be eligible for VA benefits, including Dependency and Indemnity Compensation and Burial benefits.</a:t>
            </a:r>
          </a:p>
          <a:p>
            <a:pPr marL="1257300" lvl="2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Dependency and Indemnity Compensation</a:t>
            </a:r>
            <a:endParaRPr lang="en-US" sz="2400" b="1" dirty="0">
              <a:solidFill>
                <a:srgbClr val="007CBA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+mn-lt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Burial Benefits</a:t>
            </a:r>
            <a:endParaRPr lang="en-US" sz="2400" b="1" dirty="0">
              <a:solidFill>
                <a:srgbClr val="007CBA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9" name="Graphic 8" descr="Color icon of a pair of dog tags with a star in the center">
            <a:extLst>
              <a:ext uri="{FF2B5EF4-FFF2-40B4-BE49-F238E27FC236}">
                <a16:creationId xmlns:a16="http://schemas.microsoft.com/office/drawing/2014/main" id="{95E13298-E38F-3B29-4695-204C2D4331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195" y="3323778"/>
            <a:ext cx="956976" cy="956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045A7-8379-7465-40D1-1794959CC4A5}"/>
              </a:ext>
            </a:extLst>
          </p:cNvPr>
          <p:cNvSpPr txBox="1"/>
          <p:nvPr/>
        </p:nvSpPr>
        <p:spPr>
          <a:xfrm>
            <a:off x="376923" y="1746863"/>
            <a:ext cx="86323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What about additional benefits and care for other Veterans</a:t>
            </a:r>
            <a:br>
              <a:rPr lang="en-US" sz="24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r>
              <a:rPr lang="en-US" sz="24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and their survivors?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9F99B4B-82E5-BCE3-C4E2-278ADFCCDA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480" y="182563"/>
            <a:ext cx="10515600" cy="102711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Other Affected Veterans and Survivors</a:t>
            </a:r>
          </a:p>
        </p:txBody>
      </p:sp>
    </p:spTree>
    <p:extLst>
      <p:ext uri="{BB962C8B-B14F-4D97-AF65-F5344CB8AC3E}">
        <p14:creationId xmlns:p14="http://schemas.microsoft.com/office/powerpoint/2010/main" val="268521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39FB93-6BD1-98BB-780A-7EA9493B0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7565" y="2188301"/>
            <a:ext cx="7413838" cy="3179016"/>
          </a:xfrm>
          <a:prstGeom prst="rect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42ABE-BF14-B306-DF5A-2463D06AA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97749" y="5840153"/>
            <a:ext cx="12587497" cy="584775"/>
          </a:xfrm>
          <a:prstGeom prst="rect">
            <a:avLst/>
          </a:prstGeom>
          <a:solidFill>
            <a:srgbClr val="003F7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For more info, visit </a:t>
            </a:r>
            <a:r>
              <a:rPr lang="en-US" sz="3200" b="1" dirty="0">
                <a:solidFill>
                  <a:srgbClr val="9ED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VA.gov/PACT</a:t>
            </a:r>
            <a:r>
              <a:rPr lang="en-US" sz="3200" b="1" dirty="0">
                <a:solidFill>
                  <a:srgbClr val="9ED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or call </a:t>
            </a:r>
            <a:r>
              <a:rPr lang="en-US" sz="32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1-800-MyVA411</a:t>
            </a:r>
          </a:p>
        </p:txBody>
      </p:sp>
      <p:pic>
        <p:nvPicPr>
          <p:cNvPr id="9" name="Picture 8" descr="QR scannable code for VA.gov/PACT">
            <a:extLst>
              <a:ext uri="{FF2B5EF4-FFF2-40B4-BE49-F238E27FC236}">
                <a16:creationId xmlns:a16="http://schemas.microsoft.com/office/drawing/2014/main" id="{C921A211-EB9C-7A7F-6619-826D16FA6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C24A8-AAD6-8458-DA8E-4EB2CE0D2A8B}"/>
              </a:ext>
            </a:extLst>
          </p:cNvPr>
          <p:cNvSpPr txBox="1">
            <a:spLocks/>
          </p:cNvSpPr>
          <p:nvPr/>
        </p:nvSpPr>
        <p:spPr>
          <a:xfrm>
            <a:off x="4179449" y="2491809"/>
            <a:ext cx="7690069" cy="34568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What if I have previously</a:t>
            </a:r>
            <a:b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been denied?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Veterans previously denied a toxic-exposure</a:t>
            </a:r>
            <a:b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related claim are encouraged to file a supplemental</a:t>
            </a:r>
            <a:b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claim. Once a supplemental claim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is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received,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VA</a:t>
            </a:r>
            <a:br>
              <a:rPr lang="en-US" sz="20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will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review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claim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under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new</a:t>
            </a:r>
            <a:r>
              <a:rPr lang="en-US" sz="2000" b="1" spc="-10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law</a:t>
            </a:r>
            <a:r>
              <a:rPr lang="en-US" sz="2000" b="1" dirty="0">
                <a:solidFill>
                  <a:srgbClr val="003B7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.</a:t>
            </a:r>
            <a:endParaRPr lang="en-US" sz="2000" b="1" dirty="0"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3B9B7-0897-F825-E2A5-8F415D4546C4}"/>
              </a:ext>
            </a:extLst>
          </p:cNvPr>
          <p:cNvSpPr txBox="1"/>
          <p:nvPr/>
        </p:nvSpPr>
        <p:spPr>
          <a:xfrm>
            <a:off x="750866" y="4300196"/>
            <a:ext cx="314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haroni"/>
              </a:rPr>
              <a:t>APPLY NOW!</a:t>
            </a:r>
            <a:endParaRPr lang="en-US" sz="4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 descr="Color icon of a hand touching a cell phone screen">
            <a:extLst>
              <a:ext uri="{FF2B5EF4-FFF2-40B4-BE49-F238E27FC236}">
                <a16:creationId xmlns:a16="http://schemas.microsoft.com/office/drawing/2014/main" id="{A372BCE5-707B-805C-AD03-8EF57D04C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875" y="2625540"/>
            <a:ext cx="1341907" cy="15367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7DFB838-3297-D42D-1C40-3A34705BB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480" y="730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When or How Should I File</a:t>
            </a:r>
            <a:r>
              <a:rPr lang="en-US" sz="3600" b="1" baseline="0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a Claim?</a:t>
            </a:r>
            <a:endParaRPr lang="en-US" sz="3600" b="1" dirty="0">
              <a:solidFill>
                <a:srgbClr val="003F7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5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03" y="-34862"/>
            <a:ext cx="12234605" cy="6821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12F8B4-A61D-3FA0-EAB3-7A2404454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240" y="4579535"/>
            <a:ext cx="9742051" cy="1939456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scannable code for VA.gov/PACT">
            <a:extLst>
              <a:ext uri="{FF2B5EF4-FFF2-40B4-BE49-F238E27FC236}">
                <a16:creationId xmlns:a16="http://schemas.microsoft.com/office/drawing/2014/main" id="{53991D0F-3911-7501-B7E1-5EA98DA9A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05" y="5600699"/>
            <a:ext cx="1027475" cy="102747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017627D-695A-3907-EBAA-2E085C4D73F9}"/>
              </a:ext>
            </a:extLst>
          </p:cNvPr>
          <p:cNvSpPr txBox="1">
            <a:spLocks/>
          </p:cNvSpPr>
          <p:nvPr/>
        </p:nvSpPr>
        <p:spPr>
          <a:xfrm>
            <a:off x="1157657" y="4778103"/>
            <a:ext cx="9876684" cy="16722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1800" b="1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PACT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Act</a:t>
            </a:r>
            <a:r>
              <a:rPr lang="en-US" sz="1800" b="1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 :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haroni"/>
            </a:endParaRPr>
          </a:p>
          <a:p>
            <a:pPr marL="433716" indent="-342900">
              <a:lnSpc>
                <a:spcPct val="111000"/>
              </a:lnSpc>
              <a:spcBef>
                <a:spcPts val="37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Expands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extends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eligibility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for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VA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health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care for Veterans with toxic exposures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 Veterans of the Vietnam era,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Gulf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War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era,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Post-9/11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era.</a:t>
            </a:r>
            <a:endParaRPr lang="en-US" sz="1800" spc="-45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33716" indent="-342900">
              <a:lnSpc>
                <a:spcPct val="111000"/>
              </a:lnSpc>
              <a:spcBef>
                <a:spcPts val="37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Expands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eligibility for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benefits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for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Veterans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exposed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toxic</a:t>
            </a:r>
            <a:r>
              <a:rPr lang="en-US" sz="18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substances.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6BED5A9-798B-5F2C-4782-0B14571704C1}"/>
              </a:ext>
            </a:extLst>
          </p:cNvPr>
          <p:cNvSpPr txBox="1">
            <a:spLocks/>
          </p:cNvSpPr>
          <p:nvPr/>
        </p:nvSpPr>
        <p:spPr>
          <a:xfrm>
            <a:off x="786554" y="2711469"/>
            <a:ext cx="10618891" cy="19394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Aharoni"/>
              </a:rPr>
              <a:t>The Sergeant First Class Heath Robinson</a:t>
            </a:r>
            <a:b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Aharoni"/>
              </a:rPr>
            </a:b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Aharoni"/>
              </a:rPr>
              <a:t>Promise to Address Comprehensive Toxics (PACT) Act of 2022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cs typeface="Aharoni"/>
              </a:rPr>
            </a:b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new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law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that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expands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VA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health</a:t>
            </a:r>
            <a:r>
              <a:rPr lang="en-US" sz="1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care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benefits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for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Veterans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exposed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burn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pits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other toxic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substances.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This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law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helps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provide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generations</a:t>
            </a:r>
            <a:r>
              <a:rPr lang="en-US" sz="1800" spc="-6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of Veterans—and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their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survivors—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with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care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benefits they’ve</a:t>
            </a:r>
            <a:r>
              <a:rPr lang="en-US"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earned</a:t>
            </a:r>
            <a:r>
              <a:rPr lang="en-US"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deserve.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ea typeface="Trebuchet MS" panose="020B0603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61B0D41-AA41-3197-B40B-BA896BC6BF21}"/>
              </a:ext>
            </a:extLst>
          </p:cNvPr>
          <p:cNvSpPr txBox="1">
            <a:spLocks/>
          </p:cNvSpPr>
          <p:nvPr/>
        </p:nvSpPr>
        <p:spPr>
          <a:xfrm>
            <a:off x="6578843" y="2327141"/>
            <a:ext cx="2618103" cy="3263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spc="-70" dirty="0"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Post-9/11 Afghanistan and Iraq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2" name="image4.jpeg" descr="Military campaign ribbon for Iraq">
            <a:extLst>
              <a:ext uri="{FF2B5EF4-FFF2-40B4-BE49-F238E27FC236}">
                <a16:creationId xmlns:a16="http://schemas.microsoft.com/office/drawing/2014/main" id="{F0090016-C910-B075-C370-5C00C8034B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7759" y="1904912"/>
            <a:ext cx="1400639" cy="383827"/>
          </a:xfrm>
          <a:prstGeom prst="rect">
            <a:avLst/>
          </a:prstGeom>
        </p:spPr>
      </p:pic>
      <p:pic>
        <p:nvPicPr>
          <p:cNvPr id="20" name="image3.jpeg" descr="Military campaign ribbon for Afghanistan">
            <a:extLst>
              <a:ext uri="{FF2B5EF4-FFF2-40B4-BE49-F238E27FC236}">
                <a16:creationId xmlns:a16="http://schemas.microsoft.com/office/drawing/2014/main" id="{9B6405F8-ACAE-960D-AEC5-7F37B2B2CCC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0090" y="1907131"/>
            <a:ext cx="1400639" cy="383827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5377599-6A72-2CDB-EB88-201CB765C4C6}"/>
              </a:ext>
            </a:extLst>
          </p:cNvPr>
          <p:cNvSpPr txBox="1">
            <a:spLocks/>
          </p:cNvSpPr>
          <p:nvPr/>
        </p:nvSpPr>
        <p:spPr>
          <a:xfrm>
            <a:off x="4639109" y="2327560"/>
            <a:ext cx="1405620" cy="3263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spc="-7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Gulf War Era</a:t>
            </a: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8" name="image2.png" descr="Military campaign ribbon for the Gulf War Era">
            <a:extLst>
              <a:ext uri="{FF2B5EF4-FFF2-40B4-BE49-F238E27FC236}">
                <a16:creationId xmlns:a16="http://schemas.microsoft.com/office/drawing/2014/main" id="{E99D113E-34E4-B7F4-ECF1-5D5A10558F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24707" y="1902598"/>
            <a:ext cx="1403359" cy="388361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05223E4-89C6-E977-334E-48F68AD79E42}"/>
              </a:ext>
            </a:extLst>
          </p:cNvPr>
          <p:cNvSpPr txBox="1">
            <a:spLocks/>
          </p:cNvSpPr>
          <p:nvPr/>
        </p:nvSpPr>
        <p:spPr>
          <a:xfrm>
            <a:off x="2877603" y="2327561"/>
            <a:ext cx="1405620" cy="3263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spc="-70" dirty="0"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Vietnam</a:t>
            </a:r>
            <a:r>
              <a:rPr lang="en-US" sz="1200" spc="-7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 </a:t>
            </a:r>
            <a:endParaRPr lang="en-US" sz="1800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6" name="image1.png" descr="Military campaign ribbon for Vietnam">
            <a:extLst>
              <a:ext uri="{FF2B5EF4-FFF2-40B4-BE49-F238E27FC236}">
                <a16:creationId xmlns:a16="http://schemas.microsoft.com/office/drawing/2014/main" id="{BCE69451-07EB-C1FC-7EFC-3B18FAD9B32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9369" y="1892702"/>
            <a:ext cx="1406986" cy="3883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A3EE5D-C1EC-4579-76A5-83E561EAD1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480" y="71438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is the PACT Act?</a:t>
            </a:r>
          </a:p>
        </p:txBody>
      </p:sp>
    </p:spTree>
    <p:extLst>
      <p:ext uri="{BB962C8B-B14F-4D97-AF65-F5344CB8AC3E}">
        <p14:creationId xmlns:p14="http://schemas.microsoft.com/office/powerpoint/2010/main" val="295840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4605" cy="68214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8C5C03-2378-A9F2-E19F-A946F94F1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224" y="2022479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D4BED9-8B59-FAF1-ECAE-024105E3A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559" y="3153405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310650-011D-EDB5-3C82-9748FCA4B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559" y="4329969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B9E08A-5CF8-0941-DD98-B7EF6288D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559" y="5535108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2FB493-E678-AD8A-E194-DD0FAC133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3738" y="2117713"/>
            <a:ext cx="878898" cy="878898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450DA5-D8C9-1D38-C37B-FC22B82E8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8944" y="3557350"/>
            <a:ext cx="878898" cy="878898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9BA25E-1C18-A5EB-C018-C4E20708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8943" y="4786387"/>
            <a:ext cx="878898" cy="878898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QR scannable code for VA.gov/PACT">
            <a:extLst>
              <a:ext uri="{FF2B5EF4-FFF2-40B4-BE49-F238E27FC236}">
                <a16:creationId xmlns:a16="http://schemas.microsoft.com/office/drawing/2014/main" id="{D578AD0D-7C33-6BC2-E08B-A28326438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pic>
        <p:nvPicPr>
          <p:cNvPr id="22" name="Picture 13" descr="Color icon of a hospital">
            <a:extLst>
              <a:ext uri="{FF2B5EF4-FFF2-40B4-BE49-F238E27FC236}">
                <a16:creationId xmlns:a16="http://schemas.microsoft.com/office/drawing/2014/main" id="{DE551C44-B36B-B246-D217-12F1C0318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822" y="4904521"/>
            <a:ext cx="665372" cy="580529"/>
          </a:xfrm>
          <a:prstGeom prst="rect">
            <a:avLst/>
          </a:prstGeom>
        </p:spPr>
      </p:pic>
      <p:pic>
        <p:nvPicPr>
          <p:cNvPr id="21" name="Picture 6" descr="Color icon of a pair of dog tags within a circle, symbolizing a community">
            <a:extLst>
              <a:ext uri="{FF2B5EF4-FFF2-40B4-BE49-F238E27FC236}">
                <a16:creationId xmlns:a16="http://schemas.microsoft.com/office/drawing/2014/main" id="{8D372DA7-57C7-BD87-36BF-559DC1FE4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189" y="3593718"/>
            <a:ext cx="681022" cy="74569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010D3BA-378A-1047-4759-02960AE5B7F6}"/>
              </a:ext>
            </a:extLst>
          </p:cNvPr>
          <p:cNvSpPr txBox="1">
            <a:spLocks/>
          </p:cNvSpPr>
          <p:nvPr/>
        </p:nvSpPr>
        <p:spPr>
          <a:xfrm>
            <a:off x="6720057" y="1857373"/>
            <a:ext cx="6686351" cy="4777051"/>
          </a:xfrm>
          <a:prstGeom prst="rect">
            <a:avLst/>
          </a:prstGeom>
        </p:spPr>
        <p:txBody>
          <a:bodyPr wrap="none"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9435" marR="352425" indent="0">
              <a:lnSpc>
                <a:spcPct val="114999"/>
              </a:lnSpc>
              <a:spcBef>
                <a:spcPts val="430"/>
              </a:spcBef>
              <a:buNone/>
            </a:pP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The Act </a:t>
            </a:r>
            <a:r>
              <a:rPr lang="en-US" sz="17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requires research studies </a:t>
            </a: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on the mortality</a:t>
            </a:r>
            <a:b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of Veterans who served in Southwest Asia during</a:t>
            </a:r>
            <a:b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 Gulf War; Post-9/11 Veteran health trends;</a:t>
            </a:r>
            <a:b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and Veteran cancer rates.</a:t>
            </a:r>
            <a:endParaRPr lang="en-US" sz="1700" spc="-2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pPr marL="612775" marR="514985" indent="0">
              <a:lnSpc>
                <a:spcPct val="108000"/>
              </a:lnSpc>
              <a:spcBef>
                <a:spcPts val="844"/>
              </a:spcBef>
              <a:buNone/>
            </a:pPr>
            <a:endParaRPr lang="en-US" sz="1700" spc="-2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pPr marL="612775" marR="514985" indent="0">
              <a:lnSpc>
                <a:spcPct val="108000"/>
              </a:lnSpc>
              <a:spcBef>
                <a:spcPts val="844"/>
              </a:spcBef>
              <a:buNone/>
            </a:pP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 Act will help VA </a:t>
            </a:r>
            <a:r>
              <a:rPr lang="en-US" sz="17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build a stronger, more skilled</a:t>
            </a:r>
            <a:br>
              <a:rPr lang="en-US" sz="17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workforce </a:t>
            </a: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to meet the growing demand for</a:t>
            </a:r>
            <a:b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benefits and services.</a:t>
            </a:r>
            <a:endParaRPr lang="en-US" sz="1700" spc="-2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pPr marL="612775" marR="514985" indent="0">
              <a:lnSpc>
                <a:spcPct val="108000"/>
              </a:lnSpc>
              <a:spcBef>
                <a:spcPts val="844"/>
              </a:spcBef>
              <a:buNone/>
            </a:pPr>
            <a:endParaRPr lang="en-US" sz="1700" spc="-2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pPr marL="612775" marR="514985" indent="0">
              <a:lnSpc>
                <a:spcPct val="108000"/>
              </a:lnSpc>
              <a:spcBef>
                <a:spcPts val="844"/>
              </a:spcBef>
              <a:buNone/>
            </a:pP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 Act </a:t>
            </a:r>
            <a:r>
              <a:rPr lang="en-US" sz="17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authorizes 31 new facilities </a:t>
            </a: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across the</a:t>
            </a:r>
            <a:b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country, providing greater access to VA health care.</a:t>
            </a:r>
            <a:endParaRPr lang="en-US" sz="1800" spc="-20" dirty="0">
              <a:solidFill>
                <a:srgbClr val="003B7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20" name="Picture 3" descr="Color icon of a magnifying glass with gears">
            <a:extLst>
              <a:ext uri="{FF2B5EF4-FFF2-40B4-BE49-F238E27FC236}">
                <a16:creationId xmlns:a16="http://schemas.microsoft.com/office/drawing/2014/main" id="{953B519A-8909-E163-2A8B-FC3F55ABA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099" y="2262674"/>
            <a:ext cx="731742" cy="733570"/>
          </a:xfrm>
          <a:prstGeom prst="rect">
            <a:avLst/>
          </a:prstGeom>
        </p:spPr>
      </p:pic>
      <p:pic>
        <p:nvPicPr>
          <p:cNvPr id="13" name="Picture 13" descr="Color icon of a hand holding a book">
            <a:extLst>
              <a:ext uri="{FF2B5EF4-FFF2-40B4-BE49-F238E27FC236}">
                <a16:creationId xmlns:a16="http://schemas.microsoft.com/office/drawing/2014/main" id="{CF4622E2-0376-35B1-EA84-09ED13AD8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98" y="5711135"/>
            <a:ext cx="645346" cy="599741"/>
          </a:xfrm>
          <a:prstGeom prst="rect">
            <a:avLst/>
          </a:prstGeom>
        </p:spPr>
      </p:pic>
      <p:pic>
        <p:nvPicPr>
          <p:cNvPr id="11" name="Picture 12" descr="Color icon of two hands embracing people">
            <a:extLst>
              <a:ext uri="{FF2B5EF4-FFF2-40B4-BE49-F238E27FC236}">
                <a16:creationId xmlns:a16="http://schemas.microsoft.com/office/drawing/2014/main" id="{5AE5331E-0AE1-F1AA-B1FA-A58071044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549" y="4456319"/>
            <a:ext cx="652291" cy="670435"/>
          </a:xfrm>
          <a:prstGeom prst="rect">
            <a:avLst/>
          </a:prstGeom>
        </p:spPr>
      </p:pic>
      <p:pic>
        <p:nvPicPr>
          <p:cNvPr id="10" name="Picture 10" descr="Color icon of a yellow illuminated light bulb">
            <a:extLst>
              <a:ext uri="{FF2B5EF4-FFF2-40B4-BE49-F238E27FC236}">
                <a16:creationId xmlns:a16="http://schemas.microsoft.com/office/drawing/2014/main" id="{21A412BC-E390-63E4-9FE9-104D14E85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917" y="3251284"/>
            <a:ext cx="662588" cy="6809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BF46BF-F606-6A8B-2C7A-C29071D5037F}"/>
              </a:ext>
            </a:extLst>
          </p:cNvPr>
          <p:cNvSpPr txBox="1">
            <a:spLocks/>
          </p:cNvSpPr>
          <p:nvPr/>
        </p:nvSpPr>
        <p:spPr>
          <a:xfrm>
            <a:off x="707738" y="1857373"/>
            <a:ext cx="5925646" cy="50569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775" marR="514985" indent="0">
              <a:lnSpc>
                <a:spcPct val="108000"/>
              </a:lnSpc>
              <a:spcBef>
                <a:spcPts val="845"/>
              </a:spcBef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The</a:t>
            </a:r>
            <a:r>
              <a:rPr lang="en-US" sz="17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Act</a:t>
            </a:r>
            <a:r>
              <a:rPr lang="en-US" sz="17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expands</a:t>
            </a:r>
            <a:r>
              <a:rPr lang="en-US" sz="17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and</a:t>
            </a:r>
            <a:r>
              <a:rPr lang="en-US" sz="17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extends</a:t>
            </a:r>
            <a:r>
              <a:rPr lang="en-US" sz="17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eligibility</a:t>
            </a:r>
            <a:r>
              <a:rPr lang="en-US" sz="17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for</a:t>
            </a:r>
            <a:r>
              <a:rPr lang="en-US" sz="17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VA health care for Veterans with toxic exposures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and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Veterans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Vietnam</a:t>
            </a:r>
            <a:r>
              <a:rPr lang="en-US" sz="17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era,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Gulf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War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era,</a:t>
            </a:r>
            <a:r>
              <a:rPr lang="en-US" sz="17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and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Post-9/11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era.</a:t>
            </a:r>
            <a:endParaRPr lang="en-US" sz="17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12775" marR="514985" indent="0">
              <a:lnSpc>
                <a:spcPct val="108000"/>
              </a:lnSpc>
              <a:spcBef>
                <a:spcPts val="845"/>
              </a:spcBef>
              <a:spcAft>
                <a:spcPts val="600"/>
              </a:spcAft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VA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will</a:t>
            </a:r>
            <a:r>
              <a:rPr lang="en-US" sz="17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improve</a:t>
            </a:r>
            <a:r>
              <a:rPr lang="en-US" sz="17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17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decision-making</a:t>
            </a:r>
            <a:r>
              <a:rPr lang="en-US" sz="17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process</a:t>
            </a:r>
            <a:br>
              <a:rPr lang="en-US" sz="1700" b="1" spc="-3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for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determining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what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medical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conditions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will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be considered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for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presumptive</a:t>
            </a:r>
            <a:r>
              <a:rPr lang="en-US" sz="17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status.</a:t>
            </a:r>
          </a:p>
          <a:p>
            <a:pPr marL="612775" marR="514985" indent="0">
              <a:lnSpc>
                <a:spcPct val="108000"/>
              </a:lnSpc>
              <a:spcBef>
                <a:spcPts val="845"/>
              </a:spcBef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Every</a:t>
            </a:r>
            <a:r>
              <a:rPr lang="en-US" sz="1700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enrolled</a:t>
            </a:r>
            <a:r>
              <a:rPr lang="en-US" sz="1700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Veteran</a:t>
            </a:r>
            <a:r>
              <a:rPr lang="en-US" sz="1700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will</a:t>
            </a:r>
            <a:r>
              <a:rPr lang="en-US" sz="17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receive an initial toxic </a:t>
            </a:r>
            <a:r>
              <a:rPr lang="en-US" sz="17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exposure</a:t>
            </a:r>
            <a:r>
              <a:rPr lang="en-US" sz="17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screening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and</a:t>
            </a:r>
            <a:r>
              <a:rPr lang="en-US" sz="17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</a:t>
            </a:r>
            <a:r>
              <a:rPr lang="en-US" sz="17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follow-up</a:t>
            </a:r>
            <a:r>
              <a:rPr lang="en-US" sz="17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screening</a:t>
            </a:r>
            <a:r>
              <a:rPr lang="en-US" sz="17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every five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years.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Veterans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who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are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not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enrolled, but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who</a:t>
            </a:r>
            <a:r>
              <a:rPr 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are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eligible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to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enroll,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will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have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an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opportunity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to</a:t>
            </a:r>
            <a:r>
              <a:rPr lang="en-US" sz="1700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enroll and</a:t>
            </a:r>
            <a:r>
              <a:rPr lang="en-US" sz="17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receive</a:t>
            </a:r>
            <a:r>
              <a:rPr lang="en-US" sz="17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the</a:t>
            </a:r>
            <a:r>
              <a:rPr lang="en-US" sz="17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screening.</a:t>
            </a:r>
          </a:p>
          <a:p>
            <a:pPr marL="612775" indent="0">
              <a:spcBef>
                <a:spcPts val="920"/>
              </a:spcBef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VA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health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care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staff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and</a:t>
            </a:r>
            <a:r>
              <a:rPr lang="en-US" sz="17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claims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processors</a:t>
            </a:r>
            <a: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will</a:t>
            </a:r>
            <a:br>
              <a:rPr lang="en-US" sz="17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</a:b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 panose="020B0603020202020204" pitchFamily="34" charset="0"/>
              </a:rPr>
              <a:t>receive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toxic</a:t>
            </a:r>
            <a:r>
              <a:rPr lang="en-US" sz="1700" b="1" spc="1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exposure-related</a:t>
            </a:r>
            <a:r>
              <a:rPr lang="en-US" sz="1700" b="1" spc="1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education</a:t>
            </a:r>
            <a:br>
              <a:rPr lang="en-US" sz="1700" b="1" spc="12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</a:b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and</a:t>
            </a:r>
            <a:r>
              <a:rPr lang="en-US" sz="1700" b="1" spc="125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</a:t>
            </a:r>
            <a:r>
              <a:rPr lang="en-US" sz="17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training</a:t>
            </a:r>
            <a:r>
              <a:rPr lang="en-US" sz="17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.</a:t>
            </a:r>
            <a:endParaRPr lang="en-US" sz="1700" dirty="0">
              <a:latin typeface="Source Sans Pro" panose="020B0503030403020204" pitchFamily="34" charset="0"/>
              <a:ea typeface="Source Sans Pro" panose="020B0503030403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9" name="Picture 9" descr="Color icon of four hands grasping wrists in unity">
            <a:extLst>
              <a:ext uri="{FF2B5EF4-FFF2-40B4-BE49-F238E27FC236}">
                <a16:creationId xmlns:a16="http://schemas.microsoft.com/office/drawing/2014/main" id="{31FD1436-5F21-5249-A723-311E31435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302" y="2080969"/>
            <a:ext cx="772261" cy="776419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436D0F5-390A-7DB0-2949-A5AAE4CB1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480" y="730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baseline="0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PACT Act Ke</a:t>
            </a:r>
            <a:r>
              <a:rPr lang="en-US" sz="36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 Components</a:t>
            </a:r>
            <a:endParaRPr lang="en-US" sz="3600" b="1" dirty="0">
              <a:solidFill>
                <a:srgbClr val="003F7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4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97091BC-6789-408C-DBF1-B80F0F2FD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4605" cy="68214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E5A727-C670-9948-54A5-C91B25FF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901" y="3309861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1F38B8-1D2D-11B1-60B5-3A58A4E9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15025" y="3309861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14FD9-9206-5D20-A2F6-FFB7D946A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901" y="1863609"/>
            <a:ext cx="11284199" cy="1101956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scannable code for VA.gov/PACT">
            <a:extLst>
              <a:ext uri="{FF2B5EF4-FFF2-40B4-BE49-F238E27FC236}">
                <a16:creationId xmlns:a16="http://schemas.microsoft.com/office/drawing/2014/main" id="{6BDE7ED3-0FCE-949B-F377-060B53819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CBD767-03B9-8E52-9779-EACC805A0291}"/>
              </a:ext>
            </a:extLst>
          </p:cNvPr>
          <p:cNvSpPr txBox="1"/>
          <p:nvPr/>
        </p:nvSpPr>
        <p:spPr>
          <a:xfrm>
            <a:off x="6863200" y="3309861"/>
            <a:ext cx="48570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On or After September 11, 2001: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Afghanistan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Djibouti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Egypt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Jordan</a:t>
            </a:r>
            <a:endParaRPr lang="en-US" b="1" dirty="0">
              <a:solidFill>
                <a:srgbClr val="003F72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Lebanon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Syria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Uzbekistan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Yemen</a:t>
            </a:r>
          </a:p>
          <a:p>
            <a:endParaRPr lang="en-US" dirty="0"/>
          </a:p>
        </p:txBody>
      </p:sp>
      <p:pic>
        <p:nvPicPr>
          <p:cNvPr id="16" name="Picture 15" descr="Color icon of gray dog tags with a yellow star&#10;">
            <a:extLst>
              <a:ext uri="{FF2B5EF4-FFF2-40B4-BE49-F238E27FC236}">
                <a16:creationId xmlns:a16="http://schemas.microsoft.com/office/drawing/2014/main" id="{6B0596B4-D7EF-45FD-C509-919F623C0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794" y="3333283"/>
            <a:ext cx="392018" cy="699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369B8-6AAA-7A53-5BE8-A4B6AC55FC7F}"/>
              </a:ext>
            </a:extLst>
          </p:cNvPr>
          <p:cNvSpPr txBox="1"/>
          <p:nvPr/>
        </p:nvSpPr>
        <p:spPr>
          <a:xfrm>
            <a:off x="1383028" y="3309861"/>
            <a:ext cx="43605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On or After August 2, 1990: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Bahrain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Iraq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Kuwait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Oman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Qatar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Saudi Arabia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Somalia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3F72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The United Arab Emirates (UAE)</a:t>
            </a:r>
          </a:p>
          <a:p>
            <a:endParaRPr lang="en-US" dirty="0"/>
          </a:p>
        </p:txBody>
      </p:sp>
      <p:pic>
        <p:nvPicPr>
          <p:cNvPr id="15" name="Picture 14" descr="Color icon of a green army helmet with yellow star on the side&#10;">
            <a:extLst>
              <a:ext uri="{FF2B5EF4-FFF2-40B4-BE49-F238E27FC236}">
                <a16:creationId xmlns:a16="http://schemas.microsoft.com/office/drawing/2014/main" id="{0B0CC4AE-F98C-FEB6-898C-F6F633C2F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60" y="3450245"/>
            <a:ext cx="624197" cy="67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44631-B68F-E8B6-39BD-B3BC2618F656}"/>
              </a:ext>
            </a:extLst>
          </p:cNvPr>
          <p:cNvSpPr txBox="1"/>
          <p:nvPr/>
        </p:nvSpPr>
        <p:spPr>
          <a:xfrm>
            <a:off x="921040" y="2065025"/>
            <a:ext cx="1034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If a Veteran served in any of these locations and time periods, they are eligible for the new Gulf War-related</a:t>
            </a:r>
            <a:b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presumptions. This includes the airspace above any of these locations.</a:t>
            </a:r>
          </a:p>
        </p:txBody>
      </p:sp>
      <p:sp>
        <p:nvSpPr>
          <p:cNvPr id="3" name="Title 15">
            <a:extLst>
              <a:ext uri="{FF2B5EF4-FFF2-40B4-BE49-F238E27FC236}">
                <a16:creationId xmlns:a16="http://schemas.microsoft.com/office/drawing/2014/main" id="{DEBF8C99-99BB-9764-CF35-BBCBF5D845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54480" y="730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F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Gulf War Era and Post-9/11 Eligibility</a:t>
            </a:r>
          </a:p>
        </p:txBody>
      </p:sp>
    </p:spTree>
    <p:extLst>
      <p:ext uri="{BB962C8B-B14F-4D97-AF65-F5344CB8AC3E}">
        <p14:creationId xmlns:p14="http://schemas.microsoft.com/office/powerpoint/2010/main" val="15161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4BAFD41-9A61-A7FC-B0E9-3B4429E9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91" y="-2872"/>
            <a:ext cx="12232381" cy="68201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B71A1C-3BA7-C829-7940-6DBC29935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600" y="3409086"/>
            <a:ext cx="7900723" cy="574405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15909E-5039-45C5-FB56-1A10D19FF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600" y="4047289"/>
            <a:ext cx="7900723" cy="1086545"/>
          </a:xfrm>
          <a:prstGeom prst="rect">
            <a:avLst/>
          </a:prstGeom>
          <a:solidFill>
            <a:srgbClr val="007CB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00A20-25A7-8013-EFBC-7A4B6CEC1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600" y="5197631"/>
            <a:ext cx="7900723" cy="1299955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9A965F-93D5-7AF5-3A77-360DCB57A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212" y="3048811"/>
            <a:ext cx="7917111" cy="375575"/>
          </a:xfrm>
          <a:prstGeom prst="rect">
            <a:avLst/>
          </a:prstGeom>
          <a:solidFill>
            <a:srgbClr val="003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426727-3D7B-FA9E-90C1-DC57FB9D7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2144" y="3424386"/>
            <a:ext cx="45719" cy="3169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scannable code for VA.gov/PACT">
            <a:extLst>
              <a:ext uri="{FF2B5EF4-FFF2-40B4-BE49-F238E27FC236}">
                <a16:creationId xmlns:a16="http://schemas.microsoft.com/office/drawing/2014/main" id="{F07223A4-57A7-988E-67EB-AB08A7969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pic>
        <p:nvPicPr>
          <p:cNvPr id="10" name="Picture 9" descr="Color photo of two people in front of a military plane wearing yellow hazmat suits">
            <a:extLst>
              <a:ext uri="{FF2B5EF4-FFF2-40B4-BE49-F238E27FC236}">
                <a16:creationId xmlns:a16="http://schemas.microsoft.com/office/drawing/2014/main" id="{2129223F-FB58-6068-422C-28ECEA964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89" y="1896099"/>
            <a:ext cx="2552714" cy="3647465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2E42BF-8A0F-3EC1-F04F-5841E084B2B3}"/>
              </a:ext>
            </a:extLst>
          </p:cNvPr>
          <p:cNvSpPr txBox="1"/>
          <p:nvPr/>
        </p:nvSpPr>
        <p:spPr>
          <a:xfrm>
            <a:off x="4390735" y="5238701"/>
            <a:ext cx="387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January 21, 1968-September 25, 1968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BA75D-A711-8140-D0D6-4467097D8029}"/>
              </a:ext>
            </a:extLst>
          </p:cNvPr>
          <p:cNvSpPr txBox="1"/>
          <p:nvPr/>
        </p:nvSpPr>
        <p:spPr>
          <a:xfrm>
            <a:off x="599380" y="5232813"/>
            <a:ext cx="357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Response to the fire onboard an Air Force B-52 bomber carrying nuclear weapons near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Thule Air Force Base in Greenland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C0B785-03EC-5BCF-1076-1F34A492770E}"/>
              </a:ext>
            </a:extLst>
          </p:cNvPr>
          <p:cNvSpPr txBox="1"/>
          <p:nvPr/>
        </p:nvSpPr>
        <p:spPr>
          <a:xfrm>
            <a:off x="4586681" y="4125682"/>
            <a:ext cx="35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January 17, 1966-March 31, 1967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F0D6B-7E18-FDCE-70A2-228E2CDBB45C}"/>
              </a:ext>
            </a:extLst>
          </p:cNvPr>
          <p:cNvSpPr txBox="1"/>
          <p:nvPr/>
        </p:nvSpPr>
        <p:spPr>
          <a:xfrm>
            <a:off x="599380" y="4119794"/>
            <a:ext cx="3572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Cleanup of the Air Force B-52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bomber carrying nuclear weapons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off the coast of </a:t>
            </a:r>
            <a:r>
              <a:rPr lang="en-US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Palomares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Spain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5E90A-6967-B94F-5BD7-2CE9F5ABFA6E}"/>
              </a:ext>
            </a:extLst>
          </p:cNvPr>
          <p:cNvSpPr txBox="1"/>
          <p:nvPr/>
        </p:nvSpPr>
        <p:spPr>
          <a:xfrm>
            <a:off x="599380" y="3485191"/>
            <a:ext cx="755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Cleanup of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Enewetak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 Atoll                      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January 1, 1977-December 31, 1980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E9AF7-702F-B997-883C-8B75E7C1C7F7}"/>
              </a:ext>
            </a:extLst>
          </p:cNvPr>
          <p:cNvSpPr txBox="1"/>
          <p:nvPr/>
        </p:nvSpPr>
        <p:spPr>
          <a:xfrm>
            <a:off x="622654" y="3040157"/>
            <a:ext cx="710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Response Effort                                                    Dates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67F506-3A1B-17A9-E9E2-6964B85B063C}"/>
              </a:ext>
            </a:extLst>
          </p:cNvPr>
          <p:cNvSpPr txBox="1">
            <a:spLocks/>
          </p:cNvSpPr>
          <p:nvPr/>
        </p:nvSpPr>
        <p:spPr>
          <a:xfrm>
            <a:off x="1017452" y="1819007"/>
            <a:ext cx="10793001" cy="117843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775" marR="514985" indent="0">
              <a:lnSpc>
                <a:spcPct val="108000"/>
              </a:lnSpc>
              <a:spcBef>
                <a:spcPts val="845"/>
              </a:spcBef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If you were called to respond to one of the listed cleanup and response</a:t>
            </a:r>
            <a:b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</a:b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missions below, you may be eligible for radiation exposure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presumptives</a:t>
            </a:r>
            <a:b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</a:b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entury Gothic" panose="020B0502020202020204" pitchFamily="34" charset="0"/>
              </a:rPr>
              <a:t>under the PACT Act.</a:t>
            </a:r>
            <a:endParaRPr lang="en-US" sz="1700" dirty="0">
              <a:latin typeface="Source Sans Pro" panose="020B0503030403020204" pitchFamily="34" charset="0"/>
              <a:ea typeface="Source Sans Pro" panose="020B0503030403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6" name="Picture 5" descr="Color icon of a hazardous material symbol">
            <a:extLst>
              <a:ext uri="{FF2B5EF4-FFF2-40B4-BE49-F238E27FC236}">
                <a16:creationId xmlns:a16="http://schemas.microsoft.com/office/drawing/2014/main" id="{3EE118E7-B376-2477-4314-191CEE133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80" y="1885942"/>
            <a:ext cx="836145" cy="750824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34EF2EF5-B354-FCEF-C4EE-3BB8719D2D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6400" y="730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F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New Radiation Presumptive Locations</a:t>
            </a:r>
          </a:p>
        </p:txBody>
      </p:sp>
    </p:spTree>
    <p:extLst>
      <p:ext uri="{BB962C8B-B14F-4D97-AF65-F5344CB8AC3E}">
        <p14:creationId xmlns:p14="http://schemas.microsoft.com/office/powerpoint/2010/main" val="404902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B7BC-B14E-8650-09F9-CF51F2285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216" y="1716755"/>
            <a:ext cx="11587212" cy="860289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QR scannable code for VA.gov/PACT">
            <a:extLst>
              <a:ext uri="{FF2B5EF4-FFF2-40B4-BE49-F238E27FC236}">
                <a16:creationId xmlns:a16="http://schemas.microsoft.com/office/drawing/2014/main" id="{95DCD469-D5DB-4526-363A-52A4FD907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pic>
        <p:nvPicPr>
          <p:cNvPr id="2" name="Picture 6" descr="Color photo of a Veteran wearing a black hat and a blue jacket">
            <a:extLst>
              <a:ext uri="{FF2B5EF4-FFF2-40B4-BE49-F238E27FC236}">
                <a16:creationId xmlns:a16="http://schemas.microsoft.com/office/drawing/2014/main" id="{D0664510-E187-666A-8F2D-C816856FB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927" y="2700751"/>
            <a:ext cx="2690971" cy="283822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DDE7B8-AA00-B375-3027-4715E3BBCEE3}"/>
              </a:ext>
            </a:extLst>
          </p:cNvPr>
          <p:cNvSpPr txBox="1">
            <a:spLocks/>
          </p:cNvSpPr>
          <p:nvPr/>
        </p:nvSpPr>
        <p:spPr>
          <a:xfrm>
            <a:off x="5146594" y="2756505"/>
            <a:ext cx="5418325" cy="4217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Kidney</a:t>
            </a:r>
            <a:r>
              <a:rPr lang="en-US" sz="1600" b="1" spc="-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 err="1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Lymphomatic</a:t>
            </a:r>
            <a:r>
              <a:rPr lang="en-US" sz="1600" b="1" spc="-4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r>
              <a:rPr lang="en-US" sz="1600" b="1" spc="-4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-4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-4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Lymphoma</a:t>
            </a:r>
            <a:r>
              <a:rPr lang="en-US" sz="1600" b="1" spc="-1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Melanoma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 marR="24130"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Monoclonal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gammopathy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 </a:t>
            </a:r>
            <a:br>
              <a:rPr lang="en-US" sz="1600" b="1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</a:b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undetermined</a:t>
            </a:r>
            <a:r>
              <a:rPr lang="en-US" sz="1600" b="1" spc="-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significance</a:t>
            </a:r>
            <a:r>
              <a:rPr lang="en-US" sz="1600" b="1" spc="-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(MGUS)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Neck</a:t>
            </a: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cancer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Pancreatic</a:t>
            </a:r>
            <a:r>
              <a:rPr lang="en-US" sz="1600" b="1" spc="4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Pleuritis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Pulmonary</a:t>
            </a:r>
            <a:r>
              <a:rPr lang="en-US" sz="1600" b="1" spc="8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fibrosis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Reproductive</a:t>
            </a:r>
            <a:r>
              <a:rPr lang="en-US" sz="1600" b="1" spc="-3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r>
              <a:rPr lang="en-US" sz="1600" b="1" spc="-3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-2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-3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 marR="188595"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Respiratory</a:t>
            </a:r>
            <a:r>
              <a:rPr lang="en-US" sz="1600" b="1" spc="-5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(breathing-related)</a:t>
            </a:r>
            <a:b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</a:b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271145" algn="l"/>
              </a:tabLst>
            </a:pP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Sarcoidosis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A30BAC-12A1-94E6-1BA2-8292F681A5BE}"/>
              </a:ext>
            </a:extLst>
          </p:cNvPr>
          <p:cNvSpPr txBox="1">
            <a:spLocks/>
          </p:cNvSpPr>
          <p:nvPr/>
        </p:nvSpPr>
        <p:spPr>
          <a:xfrm>
            <a:off x="272462" y="2756506"/>
            <a:ext cx="5418325" cy="4129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Asthma</a:t>
            </a:r>
            <a:r>
              <a:rPr lang="en-US" sz="1600" b="1" spc="-4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(diagnosed</a:t>
            </a:r>
            <a:r>
              <a:rPr lang="en-US" sz="1600" b="1" spc="-5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after</a:t>
            </a:r>
            <a:r>
              <a:rPr lang="en-US" sz="1600" b="1" spc="-4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service)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Brain</a:t>
            </a:r>
            <a:r>
              <a:rPr lang="en-US" sz="1600" b="1" spc="-4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Chronic</a:t>
            </a:r>
            <a:r>
              <a:rPr lang="en-US" sz="1600" b="1" spc="-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bronchitis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 marR="359410"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Chronic</a:t>
            </a:r>
            <a:r>
              <a:rPr lang="en-US" sz="1600" b="1" spc="-8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obstructive pulmonary disease (COPD)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Chronic</a:t>
            </a:r>
            <a:r>
              <a:rPr lang="en-US" sz="1600" b="1" spc="-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rhinitis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Chronic</a:t>
            </a:r>
            <a:r>
              <a:rPr lang="en-US" sz="1600" b="1" spc="-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sinusitis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 marR="330835"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5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Constrictive bronchiolitis or obliterative bronchiolitis</a:t>
            </a:r>
            <a:endParaRPr lang="en-US" sz="15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Emphysema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Gastrointestinal</a:t>
            </a:r>
            <a:r>
              <a:rPr lang="en-US" sz="1600" b="1" spc="4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r>
              <a:rPr lang="en-US" sz="1600" b="1" spc="4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4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4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spc="-1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Glioblastoma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Granulomatous</a:t>
            </a:r>
            <a:r>
              <a:rPr lang="en-US" sz="1600" b="1" spc="7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disease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Head</a:t>
            </a:r>
            <a:r>
              <a:rPr lang="en-US" sz="1600" b="1" spc="-3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cancer</a:t>
            </a:r>
            <a:r>
              <a:rPr lang="en-US" sz="1600" b="1" spc="-3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of</a:t>
            </a:r>
            <a:r>
              <a:rPr lang="en-US" sz="1600" b="1" spc="-3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any</a:t>
            </a:r>
            <a:r>
              <a:rPr lang="en-US" sz="1600" b="1" spc="-3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type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High blood</a:t>
            </a:r>
            <a:r>
              <a:rPr lang="en-US" sz="1600" b="1" spc="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pressure</a:t>
            </a:r>
            <a:r>
              <a:rPr lang="en-US" sz="1600" b="1" spc="5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10" dirty="0">
                <a:solidFill>
                  <a:srgbClr val="007CB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(hypertension)</a:t>
            </a:r>
          </a:p>
          <a:p>
            <a:pPr>
              <a:lnSpc>
                <a:spcPct val="100000"/>
              </a:lnSpc>
              <a:spcBef>
                <a:spcPts val="245"/>
              </a:spcBef>
              <a:buClr>
                <a:srgbClr val="003B71"/>
              </a:buClr>
              <a:buSzPts val="900"/>
              <a:buFont typeface="Wingdings" pitchFamily="2" charset="2"/>
              <a:buChar char="§"/>
              <a:tabLst>
                <a:tab pos="368300" algn="l"/>
              </a:tabLst>
            </a:pP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Interstitial</a:t>
            </a:r>
            <a:r>
              <a:rPr lang="en-US" sz="1600" b="1" spc="-4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lung</a:t>
            </a:r>
            <a:r>
              <a:rPr lang="en-US" sz="1600" b="1" spc="-4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disease</a:t>
            </a:r>
            <a:r>
              <a:rPr lang="en-US" sz="1600" b="1" spc="-45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 </a:t>
            </a:r>
            <a:r>
              <a:rPr lang="en-US" sz="1600" b="1" spc="-20" dirty="0">
                <a:solidFill>
                  <a:srgbClr val="003B7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Trebuchet MS" panose="020B0603020202020204" pitchFamily="34" charset="0"/>
              </a:rPr>
              <a:t>(ILD)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  <a:cs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8262E5-EF26-8BD2-29EA-B3BD9E507368}"/>
              </a:ext>
            </a:extLst>
          </p:cNvPr>
          <p:cNvSpPr txBox="1"/>
          <p:nvPr/>
        </p:nvSpPr>
        <p:spPr>
          <a:xfrm>
            <a:off x="421626" y="1840462"/>
            <a:ext cx="113043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50" dirty="0">
                <a:latin typeface="Source Sans Pro" panose="020B0503030403020204" pitchFamily="34" charset="0"/>
              </a:rPr>
              <a:t>As of August 10, 2022, a long list of new conditions are presumed to be service-connected due to various in-service toxic exposures. </a:t>
            </a:r>
            <a:r>
              <a:rPr lang="en-US" sz="17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APPLY NOW </a:t>
            </a:r>
            <a:r>
              <a:rPr lang="en-US" sz="1750" dirty="0">
                <a:latin typeface="Source Sans Pro" panose="020B0503030403020204" pitchFamily="34" charset="0"/>
              </a:rPr>
              <a:t>at </a:t>
            </a:r>
            <a:r>
              <a:rPr lang="en-US" sz="1750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VA.gov/PACT</a:t>
            </a:r>
            <a:r>
              <a:rPr lang="en-US" sz="17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50" dirty="0">
                <a:latin typeface="Source Sans Pro" panose="020B0503030403020204" pitchFamily="34" charset="0"/>
              </a:rPr>
              <a:t>to expedite your claim and benefits.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C0BE919-BFB4-53F4-98C5-BC21849A3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480" y="73025"/>
            <a:ext cx="1093946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Conditions Presumed to be Service-Connected</a:t>
            </a:r>
          </a:p>
        </p:txBody>
      </p:sp>
    </p:spTree>
    <p:extLst>
      <p:ext uri="{BB962C8B-B14F-4D97-AF65-F5344CB8AC3E}">
        <p14:creationId xmlns:p14="http://schemas.microsoft.com/office/powerpoint/2010/main" val="351122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03E47-7B97-537E-89FF-7BE13B2FF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113" y="5387049"/>
            <a:ext cx="10695179" cy="1155302"/>
          </a:xfrm>
          <a:prstGeom prst="rect">
            <a:avLst/>
          </a:prstGeom>
          <a:solidFill>
            <a:srgbClr val="003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0EE78E-D0B3-B24B-32D4-B38A31A68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017" y="2452669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AB2E9C-702A-7760-85C1-2D3F4B33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017" y="4115709"/>
            <a:ext cx="890293" cy="890293"/>
          </a:xfrm>
          <a:prstGeom prst="ellipse">
            <a:avLst/>
          </a:prstGeom>
          <a:solidFill>
            <a:srgbClr val="007CB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QR scannable code for VA.gov/PACT">
            <a:extLst>
              <a:ext uri="{FF2B5EF4-FFF2-40B4-BE49-F238E27FC236}">
                <a16:creationId xmlns:a16="http://schemas.microsoft.com/office/drawing/2014/main" id="{57A9975D-66E7-2C30-73E3-F68B81CCA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1B9552B-18D8-E930-57B6-3554D8DCE99C}"/>
              </a:ext>
            </a:extLst>
          </p:cNvPr>
          <p:cNvSpPr txBox="1"/>
          <p:nvPr/>
        </p:nvSpPr>
        <p:spPr>
          <a:xfrm>
            <a:off x="234757" y="5410587"/>
            <a:ext cx="10634095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9ED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Special Enrollment Period – October 1, 2022 - October 1, 2023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Post-9/11 combat Veterans who separated or discharged 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between September 11, 2001 and October 1, 2013</a:t>
            </a: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Enrollment is free, there are no annual costs, and care may be free as well! 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lt"/>
            </a:endParaRPr>
          </a:p>
          <a:p>
            <a:pPr algn="ctr"/>
            <a:endParaRPr lang="en-US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3455D3-654E-5469-DE2D-C50D5A4913CA}"/>
              </a:ext>
            </a:extLst>
          </p:cNvPr>
          <p:cNvSpPr txBox="1">
            <a:spLocks/>
          </p:cNvSpPr>
          <p:nvPr/>
        </p:nvSpPr>
        <p:spPr>
          <a:xfrm>
            <a:off x="1723423" y="4115709"/>
            <a:ext cx="9545704" cy="2235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Vietnam-era Veterans are now able to apply for two new Agent Orange presumptive conditions</a:t>
            </a:r>
            <a:r>
              <a:rPr lang="en-US" sz="1600" b="1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: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685800" lvl="1" indent="-342900">
              <a:spcBef>
                <a:spcPts val="0"/>
              </a:spcBef>
              <a:buFont typeface="Wingdings" pitchFamily="2" charset="2"/>
              <a:buChar char="§"/>
            </a:pPr>
            <a:endParaRPr lang="en-US" sz="900" b="1" dirty="0">
              <a:solidFill>
                <a:srgbClr val="003F72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Arial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Monoclonal gammopathy of undetermined significance (MGUS)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Hypertension (high blood pressure)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13" name="Picture 12" descr="Color icon of a stethoscope">
            <a:extLst>
              <a:ext uri="{FF2B5EF4-FFF2-40B4-BE49-F238E27FC236}">
                <a16:creationId xmlns:a16="http://schemas.microsoft.com/office/drawing/2014/main" id="{8BE328FD-0E90-1E0E-ACBB-729A2351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56" y="4255340"/>
            <a:ext cx="551416" cy="6110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4589-4AB9-4EA3-4E92-D16F6F14D7C9}"/>
              </a:ext>
            </a:extLst>
          </p:cNvPr>
          <p:cNvSpPr txBox="1">
            <a:spLocks/>
          </p:cNvSpPr>
          <p:nvPr/>
        </p:nvSpPr>
        <p:spPr>
          <a:xfrm>
            <a:off x="1666052" y="1837173"/>
            <a:ext cx="9545704" cy="2056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7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Veterans who served in the following locations and time periods can enroll in VA health care </a:t>
            </a:r>
            <a:r>
              <a:rPr lang="en-US" sz="1600" b="1" dirty="0">
                <a:solidFill>
                  <a:srgbClr val="007BBA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NOW</a:t>
            </a:r>
            <a:r>
              <a:rPr lang="en-US" sz="1600" b="1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:</a:t>
            </a:r>
            <a:endParaRPr lang="en-US" sz="16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685800" lvl="1" indent="-342900">
              <a:spcBef>
                <a:spcPts val="0"/>
              </a:spcBef>
              <a:buFont typeface="Wingdings" pitchFamily="2" charset="2"/>
              <a:buChar char="§"/>
            </a:pPr>
            <a:endParaRPr lang="en-US" sz="900" b="1" dirty="0">
              <a:solidFill>
                <a:srgbClr val="003F72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Arial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Republic of Vietnam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(between January 9, 1962 and May 7, 1975) 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Thailand at any US or Royal Thai base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(between January 9, 1962 and June 30, 1976)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Laos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(between December 1, 1965 and September 30, 1969)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Certain Provinces in Cambodia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(between April 16, 1969, and April 30, 1969)</a:t>
            </a: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Guam or American Samoa or their territorial waters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(between January 9, 1962 and July 31, 1980)</a:t>
            </a: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Arial"/>
              </a:rPr>
              <a:t>Johnston Atoll, or a ship that called there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(between January 1, 1972 and September 30, 1977)</a:t>
            </a:r>
          </a:p>
          <a:p>
            <a:pPr marL="556895" lvl="1" indent="-213995">
              <a:spcBef>
                <a:spcPts val="0"/>
              </a:spcBef>
            </a:pPr>
            <a:endParaRPr lang="en-US" sz="2000" dirty="0">
              <a:latin typeface="Trebuchet MS" panose="020B0603020202020204" pitchFamily="34" charset="0"/>
            </a:endParaRPr>
          </a:p>
          <a:p>
            <a:pPr marL="227965" indent="-227965">
              <a:spcBef>
                <a:spcPts val="0"/>
              </a:spcBef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11" name="Picture 13" descr="Color icon of a hospital">
            <a:extLst>
              <a:ext uri="{FF2B5EF4-FFF2-40B4-BE49-F238E27FC236}">
                <a16:creationId xmlns:a16="http://schemas.microsoft.com/office/drawing/2014/main" id="{99F17BE9-ED8D-B425-565F-FDC239DA1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77" y="2551496"/>
            <a:ext cx="665372" cy="5805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8A4584E-11A1-DAF7-649A-31B59C49E8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730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Health Care Enrollment Eligibility</a:t>
            </a:r>
          </a:p>
        </p:txBody>
      </p:sp>
    </p:spTree>
    <p:extLst>
      <p:ext uri="{BB962C8B-B14F-4D97-AF65-F5344CB8AC3E}">
        <p14:creationId xmlns:p14="http://schemas.microsoft.com/office/powerpoint/2010/main" val="101530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3D11CE8-B270-6C14-6CAA-771629C95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pic>
        <p:nvPicPr>
          <p:cNvPr id="6" name="Picture 5" descr="QR scannable code for VA.gov/PACT">
            <a:extLst>
              <a:ext uri="{FF2B5EF4-FFF2-40B4-BE49-F238E27FC236}">
                <a16:creationId xmlns:a16="http://schemas.microsoft.com/office/drawing/2014/main" id="{57A9975D-66E7-2C30-73E3-F68B81CCA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8A4584E-11A1-DAF7-649A-31B59C49E8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730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F7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Toxic Exposure Screening for Veterans</a:t>
            </a:r>
          </a:p>
        </p:txBody>
      </p:sp>
      <p:pic>
        <p:nvPicPr>
          <p:cNvPr id="14" name="Picture 13" descr="Color photo of a female nurse explaining something to a male patient on a tablet">
            <a:extLst>
              <a:ext uri="{FF2B5EF4-FFF2-40B4-BE49-F238E27FC236}">
                <a16:creationId xmlns:a16="http://schemas.microsoft.com/office/drawing/2014/main" id="{246B34DF-13F1-D94B-4A37-399B60FCB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12" y="1873632"/>
            <a:ext cx="3368597" cy="3538728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A13F0D-D10C-C0B7-CD5D-4CA039EAE569}"/>
              </a:ext>
            </a:extLst>
          </p:cNvPr>
          <p:cNvSpPr txBox="1"/>
          <p:nvPr/>
        </p:nvSpPr>
        <p:spPr>
          <a:xfrm>
            <a:off x="341601" y="2256307"/>
            <a:ext cx="8723742" cy="3647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WHO: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Veterans enrolled in VA health care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quick (5-10 minute) series of questions to identify and document any potential exposures to toxins during military service</a:t>
            </a:r>
            <a:endParaRPr lang="en-US" sz="2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WHEN</a:t>
            </a:r>
            <a:r>
              <a:rPr lang="en-US" sz="2200" b="1" dirty="0">
                <a:solidFill>
                  <a:srgbClr val="003F7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 least one every 5 years</a:t>
            </a:r>
            <a:endParaRPr lang="en-US" sz="2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WHERE: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 medical centers and clinics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WHY: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Veteran long-term health plans and informed,</a:t>
            </a:r>
            <a:b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whole-health care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HOW: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Veterans can ask about the screening at their next VA appointment</a:t>
            </a:r>
          </a:p>
        </p:txBody>
      </p:sp>
    </p:spTree>
    <p:extLst>
      <p:ext uri="{BB962C8B-B14F-4D97-AF65-F5344CB8AC3E}">
        <p14:creationId xmlns:p14="http://schemas.microsoft.com/office/powerpoint/2010/main" val="15777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DD3047C-E3C6-748A-E60B-EA0A57EF5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381" cy="6820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72F782-B7AC-68CD-D312-D6D81997C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216" y="1716755"/>
            <a:ext cx="11587212" cy="1325563"/>
          </a:xfrm>
          <a:prstGeom prst="rect">
            <a:avLst/>
          </a:prstGeom>
          <a:solidFill>
            <a:srgbClr val="007CBA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scannable code for VA.gov/PACT">
            <a:extLst>
              <a:ext uri="{FF2B5EF4-FFF2-40B4-BE49-F238E27FC236}">
                <a16:creationId xmlns:a16="http://schemas.microsoft.com/office/drawing/2014/main" id="{8AB3DC89-BFC5-3F3D-829E-3F6C7C5D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5604369"/>
            <a:ext cx="1023806" cy="102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62D493-BCA2-DCC7-5C45-25B05FE4D316}"/>
              </a:ext>
            </a:extLst>
          </p:cNvPr>
          <p:cNvSpPr txBox="1"/>
          <p:nvPr/>
        </p:nvSpPr>
        <p:spPr>
          <a:xfrm>
            <a:off x="1576384" y="5632943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4373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*Presumptive conditions do not require proof that the military service caused the condition. Veterans only need to meet the service requirements and have a current diagnosis of the presumptive condition. Veterans should submit any supporting documentation to assist with their claim.</a:t>
            </a:r>
          </a:p>
        </p:txBody>
      </p:sp>
      <p:pic>
        <p:nvPicPr>
          <p:cNvPr id="5" name="Picture 4" descr="Line icon of a pad of paper and pen&#10;">
            <a:extLst>
              <a:ext uri="{FF2B5EF4-FFF2-40B4-BE49-F238E27FC236}">
                <a16:creationId xmlns:a16="http://schemas.microsoft.com/office/drawing/2014/main" id="{CC4092DB-BD6B-30BF-BAE1-5702AC88B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58" y="5425293"/>
            <a:ext cx="1160018" cy="1160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34A89-F31F-7F83-B152-2E559EFA4A3F}"/>
              </a:ext>
            </a:extLst>
          </p:cNvPr>
          <p:cNvSpPr txBox="1"/>
          <p:nvPr/>
        </p:nvSpPr>
        <p:spPr>
          <a:xfrm>
            <a:off x="438876" y="3166025"/>
            <a:ext cx="11542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Source Sans Pro" panose="020B0503030403020204" pitchFamily="34" charset="0"/>
              </a:rPr>
              <a:t>If VA denied one of the new presumptive conditions in the past but the Veteran may now be eligible for benefits,</a:t>
            </a:r>
            <a:br>
              <a:rPr lang="en-US" sz="1800" dirty="0">
                <a:latin typeface="Source Sans Pro" panose="020B0503030403020204" pitchFamily="34" charset="0"/>
              </a:rPr>
            </a:br>
            <a:r>
              <a:rPr lang="en-US" sz="1800" dirty="0">
                <a:latin typeface="Source Sans Pro" panose="020B0503030403020204" pitchFamily="34" charset="0"/>
              </a:rPr>
              <a:t>VA </a:t>
            </a:r>
            <a:r>
              <a:rPr lang="en-US" dirty="0">
                <a:latin typeface="Source Sans Pro" panose="020B0503030403020204" pitchFamily="34" charset="0"/>
              </a:rPr>
              <a:t>will try to contact them. There is no need to wait to file a Supplemental Claim.</a:t>
            </a:r>
          </a:p>
          <a:p>
            <a:endParaRPr lang="en-US" dirty="0">
              <a:latin typeface="Source Sans Pro" panose="020B0503030403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Source Sans Pro" panose="020B0503030403020204" pitchFamily="34" charset="0"/>
              </a:rPr>
              <a:t>VA is prioritizing the claims of Veterans with cancer to make sure they get timely access to the care and benefits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they need.</a:t>
            </a:r>
          </a:p>
          <a:p>
            <a:endParaRPr lang="en-US" dirty="0">
              <a:latin typeface="Source Sans Pro" panose="020B0503030403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Source Sans Pro" panose="020B0503030403020204" pitchFamily="34" charset="0"/>
              </a:rPr>
              <a:t>Pending Claims: </a:t>
            </a:r>
            <a:r>
              <a:rPr lang="en-US" dirty="0">
                <a:latin typeface="Source Sans Pro" panose="020B0503030403020204" pitchFamily="34" charset="0"/>
              </a:rPr>
              <a:t>If a Veteran’s condition was added to the list of </a:t>
            </a:r>
            <a:r>
              <a:rPr lang="en-US" dirty="0">
                <a:solidFill>
                  <a:srgbClr val="003F72"/>
                </a:solidFill>
                <a:latin typeface="Source Sans Pro" panose="020B0503030403020204" pitchFamily="34" charset="0"/>
              </a:rPr>
              <a:t>presumptive conditions* </a:t>
            </a:r>
            <a:r>
              <a:rPr lang="en-US" dirty="0">
                <a:latin typeface="Source Sans Pro" panose="020B0503030403020204" pitchFamily="34" charset="0"/>
              </a:rPr>
              <a:t>after the claim was filed, VA will consider it on a presumptive basis.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801E9-0486-9784-D849-6BE51FA91A2C}"/>
              </a:ext>
            </a:extLst>
          </p:cNvPr>
          <p:cNvSpPr txBox="1"/>
          <p:nvPr/>
        </p:nvSpPr>
        <p:spPr>
          <a:xfrm>
            <a:off x="421626" y="1840462"/>
            <a:ext cx="11304391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50" dirty="0">
                <a:latin typeface="Source Sans Pro" panose="020B0503030403020204" pitchFamily="34" charset="0"/>
              </a:rPr>
              <a:t>Veterans can file a claim for the new presumptive conditions: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5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Claim</a:t>
            </a:r>
            <a:r>
              <a:rPr lang="en-US" sz="1750" dirty="0">
                <a:latin typeface="Source Sans Pro" panose="020B0503030403020204" pitchFamily="34" charset="0"/>
              </a:rPr>
              <a:t>—Veteran has never filed for the presumptive condition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50" b="1" dirty="0">
                <a:solidFill>
                  <a:srgbClr val="003F7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Supplemental Claim</a:t>
            </a:r>
            <a:r>
              <a:rPr lang="en-US" sz="1750" dirty="0">
                <a:latin typeface="Source Sans Pro" panose="020B0503030403020204" pitchFamily="34" charset="0"/>
              </a:rPr>
              <a:t>—the presumptive condition was previously denied but is now considered to be presumptive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739CA116-FC42-A756-5F62-99B7869484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6400" y="730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F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Filing Claims to Receive Benefits</a:t>
            </a:r>
          </a:p>
        </p:txBody>
      </p:sp>
    </p:spTree>
    <p:extLst>
      <p:ext uri="{BB962C8B-B14F-4D97-AF65-F5344CB8AC3E}">
        <p14:creationId xmlns:p14="http://schemas.microsoft.com/office/powerpoint/2010/main" val="291819561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38b55f-dff4-44ba-9d53-464cf647facd">
      <Terms xmlns="http://schemas.microsoft.com/office/infopath/2007/PartnerControls"/>
    </lcf76f155ced4ddcb4097134ff3c332f>
    <TaxCatchAll xmlns="e739f270-3d8c-49a9-a678-de65bb2fdf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2A2FAFCB5BF429595B06A627CC007" ma:contentTypeVersion="12" ma:contentTypeDescription="Create a new document." ma:contentTypeScope="" ma:versionID="364e3c818fc2ddb729c232e0a74c5f34">
  <xsd:schema xmlns:xsd="http://www.w3.org/2001/XMLSchema" xmlns:xs="http://www.w3.org/2001/XMLSchema" xmlns:p="http://schemas.microsoft.com/office/2006/metadata/properties" xmlns:ns2="e338b55f-dff4-44ba-9d53-464cf647facd" xmlns:ns3="e739f270-3d8c-49a9-a678-de65bb2fdfab" targetNamespace="http://schemas.microsoft.com/office/2006/metadata/properties" ma:root="true" ma:fieldsID="ec79db48e19f0743670c38da40fe0175" ns2:_="" ns3:_="">
    <xsd:import namespace="e338b55f-dff4-44ba-9d53-464cf647facd"/>
    <xsd:import namespace="e739f270-3d8c-49a9-a678-de65bb2fdf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8b55f-dff4-44ba-9d53-464cf647fa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0ac6538-d41a-4f9a-bd67-5f7ae81a6d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39f270-3d8c-49a9-a678-de65bb2fdf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e4b1373-9903-4e18-99f6-0c7a412059c6}" ma:internalName="TaxCatchAll" ma:showField="CatchAllData" ma:web="e739f270-3d8c-49a9-a678-de65bb2fd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CEB86-48F4-4133-A059-C0E97BA711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DB84EA-86F6-4215-9517-F25FFE56D079}">
  <ds:schemaRefs>
    <ds:schemaRef ds:uri="http://schemas.microsoft.com/office/2006/metadata/properties"/>
    <ds:schemaRef ds:uri="http://schemas.microsoft.com/office/infopath/2007/PartnerControls"/>
    <ds:schemaRef ds:uri="e338b55f-dff4-44ba-9d53-464cf647facd"/>
    <ds:schemaRef ds:uri="e739f270-3d8c-49a9-a678-de65bb2fdfab"/>
  </ds:schemaRefs>
</ds:datastoreItem>
</file>

<file path=customXml/itemProps3.xml><?xml version="1.0" encoding="utf-8"?>
<ds:datastoreItem xmlns:ds="http://schemas.openxmlformats.org/officeDocument/2006/customXml" ds:itemID="{A9B2FF4C-4AF3-4AEE-A950-1083D573C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38b55f-dff4-44ba-9d53-464cf647facd"/>
    <ds:schemaRef ds:uri="e739f270-3d8c-49a9-a678-de65bb2fdf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3701</TotalTime>
  <Words>1804</Words>
  <Application>Microsoft Office PowerPoint</Application>
  <PresentationFormat>Widescreen</PresentationFormat>
  <Paragraphs>152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Source Sans Pro</vt:lpstr>
      <vt:lpstr>Source Sans Pro SemiBold</vt:lpstr>
      <vt:lpstr>Trebuchet MS</vt:lpstr>
      <vt:lpstr>Wingdings</vt:lpstr>
      <vt:lpstr>1_Custom Design</vt:lpstr>
      <vt:lpstr>Custom Design</vt:lpstr>
      <vt:lpstr>All Things PACT Act 101</vt:lpstr>
      <vt:lpstr>What is the PACT Act?</vt:lpstr>
      <vt:lpstr>PACT Act Key Components</vt:lpstr>
      <vt:lpstr>Gulf War Era and Post-9/11 Eligibility</vt:lpstr>
      <vt:lpstr>New Radiation Presumptive Locations</vt:lpstr>
      <vt:lpstr>Conditions Presumed to be Service-Connected</vt:lpstr>
      <vt:lpstr>Health Care Enrollment Eligibility</vt:lpstr>
      <vt:lpstr>Toxic Exposure Screening for Veterans</vt:lpstr>
      <vt:lpstr>Filing Claims to Receive Benefits</vt:lpstr>
      <vt:lpstr>Other Affected Veterans and Survivors</vt:lpstr>
      <vt:lpstr>When or How Should I File a Claim?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Michaud, Gerald (Jerry)</dc:creator>
  <cp:lastModifiedBy>Bryant, Melissa (she/her/hers)</cp:lastModifiedBy>
  <cp:revision>615</cp:revision>
  <dcterms:created xsi:type="dcterms:W3CDTF">2022-03-28T20:31:31Z</dcterms:created>
  <dcterms:modified xsi:type="dcterms:W3CDTF">2022-11-07T20:09:58Z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0x0101004612A2FAFCB5BF429595B06A627CC007</vt:lpwstr>
  </property>
</Properties>
</file>