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8" r:id="rId4"/>
    <p:sldMasterId id="2147483656" r:id="rId5"/>
  </p:sldMasterIdLst>
  <p:notesMasterIdLst>
    <p:notesMasterId r:id="rId17"/>
  </p:notesMasterIdLst>
  <p:sldIdLst>
    <p:sldId id="279" r:id="rId6"/>
    <p:sldId id="281" r:id="rId7"/>
    <p:sldId id="282" r:id="rId8"/>
    <p:sldId id="290" r:id="rId9"/>
    <p:sldId id="291" r:id="rId10"/>
    <p:sldId id="283" r:id="rId11"/>
    <p:sldId id="288" r:id="rId12"/>
    <p:sldId id="293" r:id="rId13"/>
    <p:sldId id="292" r:id="rId14"/>
    <p:sldId id="289" r:id="rId15"/>
    <p:sldId id="287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28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0369944-D62B-B474-4EEE-457807821709}" name="Griffin, Brian D. (OGC)" initials="GBD(" userId="S::Brian.Griffin2@va.gov::d3172a8c-dd39-4561-8c85-1c337035f2f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F72"/>
    <a:srgbClr val="007CBA"/>
    <a:srgbClr val="9EDFFF"/>
    <a:srgbClr val="63CFE3"/>
    <a:srgbClr val="CF3339"/>
    <a:srgbClr val="0000FF"/>
    <a:srgbClr val="00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68" autoAdjust="0"/>
    <p:restoredTop sz="90898" autoAdjust="0"/>
  </p:normalViewPr>
  <p:slideViewPr>
    <p:cSldViewPr snapToGrid="0" showGuides="1">
      <p:cViewPr varScale="1">
        <p:scale>
          <a:sx n="97" d="100"/>
          <a:sy n="97" d="100"/>
        </p:scale>
        <p:origin x="612" y="96"/>
      </p:cViewPr>
      <p:guideLst>
        <p:guide orient="horz" pos="1128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microsoft.com/office/2018/10/relationships/authors" Target="authors.xml"/><Relationship Id="rId10" Type="http://schemas.openxmlformats.org/officeDocument/2006/relationships/slide" Target="slides/slide5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yant, Melissa (she/her/hers)" userId="4216906b-ab48-4d32-93a2-e036099d21d2" providerId="ADAL" clId="{1E1066A5-0A0E-45EF-BD7D-05BC860FAB74}"/>
    <pc:docChg chg="modSld">
      <pc:chgData name="Bryant, Melissa (she/her/hers)" userId="4216906b-ab48-4d32-93a2-e036099d21d2" providerId="ADAL" clId="{1E1066A5-0A0E-45EF-BD7D-05BC860FAB74}" dt="2022-11-07T20:09:56.601" v="78" actId="1036"/>
      <pc:docMkLst>
        <pc:docMk/>
      </pc:docMkLst>
      <pc:sldChg chg="modSp mod">
        <pc:chgData name="Bryant, Melissa (she/her/hers)" userId="4216906b-ab48-4d32-93a2-e036099d21d2" providerId="ADAL" clId="{1E1066A5-0A0E-45EF-BD7D-05BC860FAB74}" dt="2022-11-07T20:09:56.601" v="78" actId="1036"/>
        <pc:sldMkLst>
          <pc:docMk/>
          <pc:sldMk cId="157779036" sldId="293"/>
        </pc:sldMkLst>
        <pc:spChg chg="mod">
          <ac:chgData name="Bryant, Melissa (she/her/hers)" userId="4216906b-ab48-4d32-93a2-e036099d21d2" providerId="ADAL" clId="{1E1066A5-0A0E-45EF-BD7D-05BC860FAB74}" dt="2022-11-07T20:09:56.601" v="78" actId="1036"/>
          <ac:spMkLst>
            <pc:docMk/>
            <pc:sldMk cId="157779036" sldId="293"/>
            <ac:spMk id="15" creationId="{77A13F0D-D10C-C0B7-CD5D-4CA039EAE569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E979B6-3EAD-42E5-B79B-716AC4DCFA7A}" type="datetimeFigureOut">
              <a:rPr lang="en-US" smtClean="0"/>
              <a:t>11/7/2022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F20F08-8000-43E7-B704-C3E2542FB0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47096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a.gov/disability/dependency-indemnity-compensation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www.va.gov/pension/survivors-pension" TargetMode="External"/><Relationship Id="rId4" Type="http://schemas.openxmlformats.org/officeDocument/2006/relationships/hyperlink" Target="https://www.va.gov/resources/evidence-to-support-va-pension-dic-or-accrued-benefits-claims" TargetMode="Externa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F20F08-8000-43E7-B704-C3E2542FB05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074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u="sng" dirty="0">
                <a:solidFill>
                  <a:srgbClr val="323A45"/>
                </a:solidFill>
                <a:effectLst/>
                <a:highlight>
                  <a:srgbClr val="FFFF00"/>
                </a:highlight>
                <a:latin typeface="Source Sans Pro" panose="020B0503030403020204" pitchFamily="34" charset="0"/>
              </a:rPr>
              <a:t>If you’re a surviving family member of a Veteran, you may be eligible for these benefits: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23A45"/>
                </a:solidFill>
                <a:effectLst/>
                <a:latin typeface="Source Sans Pro" panose="020B0503030403020204" pitchFamily="34" charset="0"/>
              </a:rPr>
              <a:t>A monthly VA Dependency and Indemnity Compensation (VA DIC) payment. You may qualify if you’re the surviving spouse, dependent child, or parent of a Veteran who died from a service-connected disability. </a:t>
            </a:r>
            <a:br>
              <a:rPr lang="en-US" dirty="0">
                <a:solidFill>
                  <a:srgbClr val="323A45"/>
                </a:solidFill>
                <a:effectLst/>
                <a:latin typeface="Source Sans Pro" panose="020B0503030403020204" pitchFamily="34" charset="0"/>
              </a:rPr>
            </a:br>
            <a:r>
              <a:rPr lang="en-US" u="sng" dirty="0">
                <a:solidFill>
                  <a:srgbClr val="004795"/>
                </a:solidFill>
                <a:effectLst/>
                <a:latin typeface="Source Sans Pro" panose="020B0503030403020204" pitchFamily="34" charset="0"/>
                <a:hlinkClick r:id="rId3" tooltip="About VA DIC for spouses, dependents, and parents"/>
              </a:rPr>
              <a:t>Learn how to apply for VA DIC</a:t>
            </a:r>
            <a:endParaRPr lang="en-US" dirty="0">
              <a:solidFill>
                <a:srgbClr val="323A45"/>
              </a:solidFill>
              <a:effectLst/>
              <a:latin typeface="Source Sans Pro" panose="020B0503030403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23A45"/>
                </a:solidFill>
                <a:effectLst/>
                <a:latin typeface="Source Sans Pro" panose="020B0503030403020204" pitchFamily="34" charset="0"/>
              </a:rPr>
              <a:t>A one-time accrued benefits payment. You may qualify if you’re the surviving spouse, dependent child, or dependent parent of a Veteran who we owed unpaid benefits at the time of their death.</a:t>
            </a:r>
            <a:br>
              <a:rPr lang="en-US" dirty="0">
                <a:solidFill>
                  <a:srgbClr val="323A45"/>
                </a:solidFill>
                <a:effectLst/>
                <a:latin typeface="Source Sans Pro" panose="020B0503030403020204" pitchFamily="34" charset="0"/>
              </a:rPr>
            </a:br>
            <a:r>
              <a:rPr lang="en-US" u="sng" dirty="0">
                <a:solidFill>
                  <a:srgbClr val="004795"/>
                </a:solidFill>
                <a:effectLst/>
                <a:latin typeface="Source Sans Pro" panose="020B0503030403020204" pitchFamily="34" charset="0"/>
                <a:hlinkClick r:id="rId4" tooltip="Evidence to support VA pension, DIC, or accrued benefits claims"/>
              </a:rPr>
              <a:t>Learn about evidence needed for accrued benefits</a:t>
            </a:r>
            <a:endParaRPr lang="en-US" dirty="0">
              <a:solidFill>
                <a:srgbClr val="323A45"/>
              </a:solidFill>
              <a:effectLst/>
              <a:latin typeface="Source Sans Pro" panose="020B0503030403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23A45"/>
                </a:solidFill>
                <a:effectLst/>
                <a:latin typeface="Source Sans Pro" panose="020B0503030403020204" pitchFamily="34" charset="0"/>
              </a:rPr>
              <a:t>A Survivors Pension. You may qualify if you’re the surviving spouse or child of a Veteran with wartime service.</a:t>
            </a:r>
            <a:br>
              <a:rPr lang="en-US" dirty="0">
                <a:solidFill>
                  <a:srgbClr val="323A45"/>
                </a:solidFill>
                <a:effectLst/>
                <a:latin typeface="Source Sans Pro" panose="020B0503030403020204" pitchFamily="34" charset="0"/>
              </a:rPr>
            </a:br>
            <a:r>
              <a:rPr lang="en-US" u="sng" dirty="0">
                <a:solidFill>
                  <a:srgbClr val="004795"/>
                </a:solidFill>
                <a:effectLst/>
                <a:latin typeface="Source Sans Pro" panose="020B0503030403020204" pitchFamily="34" charset="0"/>
                <a:hlinkClick r:id="rId5" tooltip="VA Survivors Pension"/>
              </a:rPr>
              <a:t>Learn how to apply for a Survivors Pension</a:t>
            </a:r>
            <a:endParaRPr lang="en-US" dirty="0">
              <a:solidFill>
                <a:srgbClr val="323A45"/>
              </a:solidFill>
              <a:effectLst/>
              <a:latin typeface="Source Sans Pro" panose="020B0503030403020204" pitchFamily="34" charset="0"/>
            </a:endParaRPr>
          </a:p>
          <a:p>
            <a:endParaRPr lang="en-US" u="sng" dirty="0"/>
          </a:p>
          <a:p>
            <a:pPr algn="l"/>
            <a:r>
              <a:rPr lang="en-US" u="sng" dirty="0">
                <a:solidFill>
                  <a:srgbClr val="323A45"/>
                </a:solidFill>
                <a:effectLst/>
                <a:latin typeface="Source Sans Pro" panose="020B0503030403020204" pitchFamily="34" charset="0"/>
              </a:rPr>
              <a:t>You may be eligible for these VA benefits as the surviving family member of a Veteran: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23A45"/>
                </a:solidFill>
                <a:effectLst/>
                <a:latin typeface="Source Sans Pro" panose="020B0503030403020204" pitchFamily="34" charset="0"/>
              </a:rPr>
              <a:t>Burial benefits and memorial items such as a gravesite in a VA national cemetery or a free headstone, marker, or medallion.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23A45"/>
                </a:solidFill>
                <a:effectLst/>
                <a:latin typeface="Source Sans Pro" panose="020B0503030403020204" pitchFamily="34" charset="0"/>
              </a:rPr>
              <a:t>A burial allowance to help with the Veteran’s burial and funeral costs. You may qualify if you’re the Veteran’s surviving spouse, partner, child, or parent.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23A45"/>
                </a:solidFill>
                <a:effectLst/>
                <a:latin typeface="Source Sans Pro" panose="020B0503030403020204" pitchFamily="34" charset="0"/>
              </a:rPr>
              <a:t>Education and training. You may qualify if you’re the survivor of a Veteran who died in the line of duty or as a result of service-connected disabilities.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23A45"/>
                </a:solidFill>
                <a:effectLst/>
                <a:latin typeface="Source Sans Pro" panose="020B0503030403020204" pitchFamily="34" charset="0"/>
              </a:rPr>
              <a:t>Health care through the Civilian Health and Medical Program of the Department of Veterans Affairs (CHAMPVA). You may qualify if you’re the survivor or dependent of a Veteran with a service-connected disability.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23A45"/>
                </a:solidFill>
                <a:effectLst/>
                <a:latin typeface="Source Sans Pro" panose="020B0503030403020204" pitchFamily="34" charset="0"/>
              </a:rPr>
              <a:t>A VA-backed home loan. You may qualify if you’re the surviving spouse of a Veteran.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F20F08-8000-43E7-B704-C3E2542FB05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083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For the briefer, please reiterate going through the website to find the E-Z forms needed to file a claim and/or enroll in health care.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F20F08-8000-43E7-B704-C3E2542FB05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7319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F20F08-8000-43E7-B704-C3E2542FB05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99367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F20F08-8000-43E7-B704-C3E2542FB05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24707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F20F08-8000-43E7-B704-C3E2542FB05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39743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F20F08-8000-43E7-B704-C3E2542FB05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63043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full list of 23 </a:t>
            </a:r>
            <a:r>
              <a:rPr lang="en-US" dirty="0" err="1"/>
              <a:t>presumptives</a:t>
            </a:r>
            <a:r>
              <a:rPr lang="en-US" dirty="0"/>
              <a:t> under the law, spanning from the Vietnam Era through the Post-9/11 Era of service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F20F08-8000-43E7-B704-C3E2542FB05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06529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1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In addition to Vietnam Era Veterans who can enroll in health care, RIGHT NOW there’s a Special Enrollment Period for </a:t>
            </a:r>
            <a:r>
              <a:rPr lang="en-US" sz="1100" b="1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</a:rPr>
              <a:t>certain </a:t>
            </a:r>
            <a:r>
              <a:rPr lang="en-US" sz="1100" b="0" u="sng" dirty="0">
                <a:solidFill>
                  <a:srgbClr val="FF0000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</a:rPr>
              <a:t>post-9/11</a:t>
            </a:r>
            <a:r>
              <a:rPr lang="en-US" sz="1100" b="1" u="sng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100" b="1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</a:rPr>
              <a:t>combat Veterans (non-Vietnam</a:t>
            </a:r>
            <a:r>
              <a:rPr lang="en-US" sz="11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). Enrollment is free, there are no annual costs, and care may be free as well! Details are at the link/QR code.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endParaRPr lang="en-US" dirty="0"/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Bottom line</a:t>
            </a:r>
            <a:r>
              <a:rPr lang="en-US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: </a:t>
            </a:r>
            <a:r>
              <a:rPr lang="en-US" sz="2000" b="0" u="sng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</a:rPr>
              <a:t>If you are a post-9/11 combat Veteran who has not previously enrolled in VA health care and who was separated or discharged between September 11, 2001, and October 1, 2013, </a:t>
            </a:r>
            <a:r>
              <a:rPr lang="en-US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Apply now under special enrollment as this window is only for one year—after that, you will need to be eligible under other criteria, which may not be immediate. </a:t>
            </a:r>
            <a:r>
              <a:rPr lang="en-US" sz="20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This is an opportunity for more recently separated Veterans who didn’t take advantage of the 5-year window when they were discharged/separated to enroll for VA health care if they don’t meet other eligibility requirements</a:t>
            </a:r>
            <a:r>
              <a:rPr lang="en-US" sz="2000" b="1" u="none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   </a:t>
            </a:r>
            <a:endParaRPr lang="en-US" sz="1800" b="1" u="none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F20F08-8000-43E7-B704-C3E2542FB05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0162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1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Available now! As of November 8</a:t>
            </a:r>
            <a:r>
              <a:rPr lang="en-US" sz="1100" b="1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</a:t>
            </a:r>
            <a:r>
              <a:rPr lang="en-US" sz="11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2022</a:t>
            </a:r>
            <a:endParaRPr lang="en-US" sz="1800" b="1" u="none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F20F08-8000-43E7-B704-C3E2542FB05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0104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If you file a claim within the next year—before September 2023—your claim will be retroactively dated for adjudication back to the date of the law’s enactment- August 10</a:t>
            </a:r>
            <a:r>
              <a:rPr lang="en-US" b="1" baseline="30000" dirty="0"/>
              <a:t>th</a:t>
            </a:r>
            <a:r>
              <a:rPr lang="en-US" b="1" dirty="0"/>
              <a:t>, 2022!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F20F08-8000-43E7-B704-C3E2542FB05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9392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B5D30C-277F-E45A-0B23-5423376652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DAA66A1-EBFB-DB32-46C3-AFA1455987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C31F64-BA18-FE0C-9A2F-21BDEE3FE2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A3616-A9D1-C144-8944-5C16C1352D02}" type="datetimeFigureOut">
              <a:rPr lang="en-US" smtClean="0"/>
              <a:t>11/7/2022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6DFD0F-15C5-5F26-1F3B-0E36811492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B8F944-120D-0D2A-7D80-EC86CAA266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4936D-0BCB-A34C-A5B8-254F6C54FD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51668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89EA53-2F9B-CA33-5B70-ECECB79D00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53ED4E3-6119-603F-A82D-432B965254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48624B-1968-0CA9-A3D2-5D942325F9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A3616-A9D1-C144-8944-5C16C1352D02}" type="datetimeFigureOut">
              <a:rPr lang="en-US" smtClean="0"/>
              <a:t>11/7/2022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A05AAC-F34F-2F02-592D-2AA5E351D5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86C75F-32F1-60F8-0028-754A98357A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4936D-0BCB-A34C-A5B8-254F6C54FD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16504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C449B31-24C0-547D-0ECD-DCB22FBC2B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D24F3F5-7908-B9E8-51D6-4EC217E7AD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81C5F8-5D26-2B4D-6670-C9922A8E10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A3616-A9D1-C144-8944-5C16C1352D02}" type="datetimeFigureOut">
              <a:rPr lang="en-US" smtClean="0"/>
              <a:t>11/7/2022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AC7369-C8B4-F93E-4630-38B5A09517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DB4CCD-0DD9-4BA0-3866-6EC71136F4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4936D-0BCB-A34C-A5B8-254F6C54FD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5931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6D765DB-3D33-4D58-9800-CC287E1551C0}"/>
              </a:ext>
            </a:extLst>
          </p:cNvPr>
          <p:cNvSpPr/>
          <p:nvPr userDrawn="1"/>
        </p:nvSpPr>
        <p:spPr>
          <a:xfrm>
            <a:off x="457200" y="6271404"/>
            <a:ext cx="2743200" cy="5865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7031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1AB32C-DC76-35EA-84EB-1418BE314D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A643C83-D590-2009-5471-42BDECA219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D7ECE7-73F0-6B35-957F-6E6E9E86DA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44A13-ACC7-1C44-8FE2-C24EB53EC929}" type="datetimeFigureOut">
              <a:rPr lang="en-US" smtClean="0"/>
              <a:t>11/7/2022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3CC264-A9AC-927B-07DC-A4D20537F7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704C92-6993-A623-B4C0-EA7B87B2F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4EC02-4639-FD44-8F33-CE77AD1208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74052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2C6FCF-D246-5BE0-CCAE-ADA3E20F70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C17263-92FB-A2F0-5523-5AB49974E0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0288AA-C1BD-5864-AC32-2CB7470EA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44A13-ACC7-1C44-8FE2-C24EB53EC929}" type="datetimeFigureOut">
              <a:rPr lang="en-US" smtClean="0"/>
              <a:t>11/7/2022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87E18A-D251-A259-5163-0E378EAA39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990317-1CF1-9530-6F76-DA5C35E92F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4EC02-4639-FD44-8F33-CE77AD1208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7833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317EFC-54CF-5066-2528-F0E4252754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96FC34-30B2-33B2-7C2E-9166AA3868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4B89BF-5A58-1B77-CCC0-F79C5B96A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44A13-ACC7-1C44-8FE2-C24EB53EC929}" type="datetimeFigureOut">
              <a:rPr lang="en-US" smtClean="0"/>
              <a:t>11/7/2022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5E1F4B-9B8D-1679-6C76-5DB5E412E8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B24FA0-E344-BA27-1EFA-325DEB47A3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4EC02-4639-FD44-8F33-CE77AD1208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5849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D19AB2-370D-2A86-F0F5-537D99C25A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83F25C-2B69-8460-C2C3-8965544D16A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425CF42-718E-C171-F9FF-3F535038FD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F114868-9264-CEF6-6D60-3F8CEDC9EF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44A13-ACC7-1C44-8FE2-C24EB53EC929}" type="datetimeFigureOut">
              <a:rPr lang="en-US" smtClean="0"/>
              <a:t>11/7/2022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D17B96-3EC1-03F7-81E7-0A032128CD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37BD73-20C9-186B-7773-C04C079296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4EC02-4639-FD44-8F33-CE77AD1208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48305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77D0FA-2345-04DA-EC14-F1DA2F6D1F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A0AA36-E272-A762-614F-F5BA1E2A97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6C83994-8BB2-789C-BA97-7383452B65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89351CD-4A11-FEFC-6476-4B40D253D7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35183A1-BAA7-E79B-D8BB-C9654F42028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047D827-F7A0-8B1A-1D77-EAB1F81B81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44A13-ACC7-1C44-8FE2-C24EB53EC929}" type="datetimeFigureOut">
              <a:rPr lang="en-US" smtClean="0"/>
              <a:t>11/7/2022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908BB62-DB81-DA44-45BD-BDA9FE236C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325339C-0342-814A-A13C-A475C69D1A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4EC02-4639-FD44-8F33-CE77AD1208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37812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D2D4B4-EC2E-6AC1-0A88-CD68CCA004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A324CC0-237A-980C-4638-F96A817A95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44A13-ACC7-1C44-8FE2-C24EB53EC929}" type="datetimeFigureOut">
              <a:rPr lang="en-US" smtClean="0"/>
              <a:t>11/7/2022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066ECC8-4ADE-002A-336D-D44E9941DA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252F84-A147-2FF2-66EC-2CF6DAC7EA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4EC02-4639-FD44-8F33-CE77AD1208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89119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141F7C9-2F29-1FEE-F508-3D7F026768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44A13-ACC7-1C44-8FE2-C24EB53EC929}" type="datetimeFigureOut">
              <a:rPr lang="en-US" smtClean="0"/>
              <a:t>11/7/2022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8FD77E-6EE7-2273-3DF1-4F9A316A9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2E1BB9-5F7F-8D7C-01A6-404038CBDF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4EC02-4639-FD44-8F33-CE77AD1208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4906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E4075A-8AFE-08D1-0012-5953A1740B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CAF7E8-330F-87A2-A34B-B9A753343A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768361-8DB7-34D0-D1B1-DDC8F0A090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A3616-A9D1-C144-8944-5C16C1352D02}" type="datetimeFigureOut">
              <a:rPr lang="en-US" smtClean="0"/>
              <a:t>11/7/2022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A38952-5F0B-D695-9BDF-A7DA5729A9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4D092C-A63E-9D35-BD39-B6434C8109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4936D-0BCB-A34C-A5B8-254F6C54FD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364584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E98A18-6C9B-2A98-1808-BCBC890AD2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0806B9-75DC-5B5F-CAB8-20572A757C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24828C2-7D64-0668-8401-C542895846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8B6407-DFD2-1020-428B-860D570B33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44A13-ACC7-1C44-8FE2-C24EB53EC929}" type="datetimeFigureOut">
              <a:rPr lang="en-US" smtClean="0"/>
              <a:t>11/7/2022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0B5418-C4B8-6F9E-8789-939A448042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6CA0D7-7931-F4E1-7A35-68F5B8AB3F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4EC02-4639-FD44-8F33-CE77AD1208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47505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FE3ACD-C5B2-D47C-99B6-3F8F832B93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BF69675-5E7F-2C02-A833-47C25BC0D97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7630A4A-7785-21CE-8F29-7281F02CDE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A09458-90C0-5BEE-DCA3-A88E1F7D89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44A13-ACC7-1C44-8FE2-C24EB53EC929}" type="datetimeFigureOut">
              <a:rPr lang="en-US" smtClean="0"/>
              <a:t>11/7/2022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DB218C-EEBC-6A6F-6A3B-B84BE66E9C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5F9B0D-AC93-0439-DB41-AC0FF522AC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4EC02-4639-FD44-8F33-CE77AD1208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463186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00E549-0921-0073-E140-ECCD8441A0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81909B-0794-ED20-3E5B-584D7DCF67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7A752F-FB87-09C9-39EC-FEBDB10588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44A13-ACC7-1C44-8FE2-C24EB53EC929}" type="datetimeFigureOut">
              <a:rPr lang="en-US" smtClean="0"/>
              <a:t>11/7/2022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55FFB9-52B5-EA81-565D-9FF2B14DAB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5128C5-2DDA-4B4A-9EA0-CF2335378C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4EC02-4639-FD44-8F33-CE77AD1208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10719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79C5D90-0FAF-D7CB-05E3-DC2BB04139F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C35C127-D981-1367-4625-A2EA68F73E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15AA82-607C-2904-B8A2-5D641EBA29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44A13-ACC7-1C44-8FE2-C24EB53EC929}" type="datetimeFigureOut">
              <a:rPr lang="en-US" smtClean="0"/>
              <a:t>11/7/2022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6BBDE8-C4AF-91E7-BA58-653F042969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B48480-0038-6705-9B9C-AEA6BFDD9E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4EC02-4639-FD44-8F33-CE77AD1208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82182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9CD439-7478-4B2D-FD84-5AAEFB80EB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903F51-8538-9A6A-B3B8-E39F36FBB5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75960B-F0FE-89F7-8CEB-70984D4350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A3616-A9D1-C144-8944-5C16C1352D02}" type="datetimeFigureOut">
              <a:rPr lang="en-US" smtClean="0"/>
              <a:t>11/7/2022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C00682-A840-DA1E-A301-1D51541F15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B83049-BE33-BB97-6D13-616BC8ABC1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4936D-0BCB-A34C-A5B8-254F6C54FD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3936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DFC508-7660-C58C-14ED-2C081A461A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0CF94C-DFB5-57D7-87D6-407A7E680B5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4818D8C-8112-649D-172B-1ECC6CC74A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DB9AF76-0CC4-B419-4FAC-1C18E9FCA0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A3616-A9D1-C144-8944-5C16C1352D02}" type="datetimeFigureOut">
              <a:rPr lang="en-US" smtClean="0"/>
              <a:t>11/7/2022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6A006B-BBC4-FB19-FEEA-59E9E82AB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C22802-3D5F-DA26-C23B-307080EAC1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4936D-0BCB-A34C-A5B8-254F6C54FD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1452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D04A4C-61C0-7F22-3C76-DD7BEDCA1E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E561E5-B52B-8FF5-071F-F170E92CFC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74B27C-79F3-AF2B-D32D-F82DD72164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17ACAA3-187A-D593-7F7F-4563E0B1E21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B42DF0A-4AFD-3D96-0B0A-D26140153C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1D213C9-0B20-6523-C5C0-F690D9E9F8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A3616-A9D1-C144-8944-5C16C1352D02}" type="datetimeFigureOut">
              <a:rPr lang="en-US" smtClean="0"/>
              <a:t>11/7/2022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32D3210-4BF6-F037-AB30-FA04C0CE07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4A63620-3D4D-56BE-7A26-92FB528CC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4936D-0BCB-A34C-A5B8-254F6C54FD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29172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25148-5363-9173-B786-86030BDA4C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A20A81A-AEE7-7469-97A9-044581830E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A3616-A9D1-C144-8944-5C16C1352D02}" type="datetimeFigureOut">
              <a:rPr lang="en-US" smtClean="0"/>
              <a:t>11/7/2022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81A907C-27A4-9714-EF73-177D4D3DAC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0A3865B-642B-7481-2C72-A1EA5DAD2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4936D-0BCB-A34C-A5B8-254F6C54FD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37378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6B02C0C-93C7-11D2-C95D-115A04FC43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A3616-A9D1-C144-8944-5C16C1352D02}" type="datetimeFigureOut">
              <a:rPr lang="en-US" smtClean="0"/>
              <a:t>11/7/2022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21E32CF-2694-CF14-DF0E-7736BB2845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AB7BF1-604D-FD5C-81D8-B2AB0CB0FD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4936D-0BCB-A34C-A5B8-254F6C54FD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3558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273969-AD56-870B-9957-54F6EF53B0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3E2B40-C67C-D71D-2033-6B871373B0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6A7B7BB-0176-80A1-01C3-EA92D44710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DFC863-B986-F0EF-A274-7EF29BB28B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A3616-A9D1-C144-8944-5C16C1352D02}" type="datetimeFigureOut">
              <a:rPr lang="en-US" smtClean="0"/>
              <a:t>11/7/2022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D08CFD-FE68-48AA-4286-C79413F8D0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3104EF-68E2-F298-0BA5-EF7D057E95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4936D-0BCB-A34C-A5B8-254F6C54FD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34337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3550AE-EBD1-E781-031B-5594744D56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1172B28-CE4F-22D8-2058-A1794217102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8A2DA7-9EC4-5FDD-5326-A2E5717B07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12B5888-BB5D-7B74-C6B2-0901E40C47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A3616-A9D1-C144-8944-5C16C1352D02}" type="datetimeFigureOut">
              <a:rPr lang="en-US" smtClean="0"/>
              <a:t>11/7/2022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306CB36-22F9-3404-2C68-B09D37589E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E12897-F30D-2DA9-BCF2-3157ED403A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4936D-0BCB-A34C-A5B8-254F6C54FD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79827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A2C7815-5CE3-A2CC-65C8-4FCDE31641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570A35-7F97-2D2F-6358-808127F536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ADF5EA-D4EB-95F8-281F-04419E60E4F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5A3616-A9D1-C144-8944-5C16C1352D02}" type="datetimeFigureOut">
              <a:rPr lang="en-US" smtClean="0"/>
              <a:t>11/7/2022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C5601D-B5E4-6392-E520-B718A3358E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8AA360-346B-754D-7212-14FDD6172D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94936D-0BCB-A34C-A5B8-254F6C54FD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4533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949EAF6-790A-F18F-A275-FB40871CEF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06E00A-7C40-5022-74EC-D764511C76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B254F2-358D-23A0-067F-7C86C5F8439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44A13-ACC7-1C44-8FE2-C24EB53EC929}" type="datetimeFigureOut">
              <a:rPr lang="en-US" smtClean="0"/>
              <a:t>11/7/2022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802224-0019-A863-4A57-94FDB048FDD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858262-4AF4-B87B-AA84-D7AA53FF56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B4EC02-4639-FD44-8F33-CE77AD1208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559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va.gov/burials-memorials/veterans-burial-allowance/" TargetMode="External"/><Relationship Id="rId3" Type="http://schemas.openxmlformats.org/officeDocument/2006/relationships/image" Target="../media/image5.jpeg"/><Relationship Id="rId7" Type="http://schemas.openxmlformats.org/officeDocument/2006/relationships/hyperlink" Target="https://www.va.gov/disability/dependency-indemnity-compensation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6.png"/><Relationship Id="rId5" Type="http://schemas.openxmlformats.org/officeDocument/2006/relationships/hyperlink" Target="https://www.va.gov/resources/the-pact-act-and-your-va-benefits/" TargetMode="External"/><Relationship Id="rId10" Type="http://schemas.openxmlformats.org/officeDocument/2006/relationships/image" Target="../media/image28.svg"/><Relationship Id="rId4" Type="http://schemas.openxmlformats.org/officeDocument/2006/relationships/image" Target="../media/image6.png"/><Relationship Id="rId9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9.emf"/><Relationship Id="rId5" Type="http://schemas.openxmlformats.org/officeDocument/2006/relationships/image" Target="../media/image6.png"/><Relationship Id="rId4" Type="http://schemas.openxmlformats.org/officeDocument/2006/relationships/hyperlink" Target="https://www.va.gov/resources/the-pact-act-and-your-va-benefits/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5.jpe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6.png"/><Relationship Id="rId9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emf"/><Relationship Id="rId5" Type="http://schemas.openxmlformats.org/officeDocument/2006/relationships/image" Target="../media/image18.emf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emf"/><Relationship Id="rId5" Type="http://schemas.openxmlformats.org/officeDocument/2006/relationships/image" Target="../media/image20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www.va.gov/resources/the-pact-act-and-your-va-benefits/" TargetMode="External"/><Relationship Id="rId5" Type="http://schemas.openxmlformats.org/officeDocument/2006/relationships/image" Target="../media/image22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png"/><Relationship Id="rId5" Type="http://schemas.openxmlformats.org/officeDocument/2006/relationships/image" Target="../media/image23.emf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4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emf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Navy background with photo of a military Veteran wearing a Purple Heart hat and purple vest.">
            <a:extLst>
              <a:ext uri="{FF2B5EF4-FFF2-40B4-BE49-F238E27FC236}">
                <a16:creationId xmlns:a16="http://schemas.microsoft.com/office/drawing/2014/main" id="{2E9C4619-831A-45CE-ACEC-BEDBAB6F85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CFAA5F-12C0-4D06-9AD7-C0DA09D76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FC2D9-50E8-46EE-9DA8-0A4B639858C9}" type="slidenum">
              <a:rPr lang="en-US" smtClean="0"/>
              <a:t>1</a:t>
            </a:fld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909336F-7113-4CC3-DEBC-C1D1F20DA5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" y="4396871"/>
            <a:ext cx="6722533" cy="112595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F3339"/>
              </a:solidFill>
            </a:endParaRPr>
          </a:p>
        </p:txBody>
      </p:sp>
      <p:pic>
        <p:nvPicPr>
          <p:cNvPr id="11" name="Picture 11" descr="Color Logo of the U.S. Department of Veterans Affairs">
            <a:extLst>
              <a:ext uri="{FF2B5EF4-FFF2-40B4-BE49-F238E27FC236}">
                <a16:creationId xmlns:a16="http://schemas.microsoft.com/office/drawing/2014/main" id="{E1A735F8-57CF-A450-2227-EF4E8F52F8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2909" y="5813431"/>
            <a:ext cx="2743200" cy="615276"/>
          </a:xfrm>
          <a:prstGeom prst="rect">
            <a:avLst/>
          </a:prstGeom>
        </p:spPr>
      </p:pic>
      <p:pic>
        <p:nvPicPr>
          <p:cNvPr id="9" name="Picture 8" descr="Color logo of the Department of Veterans Affairs-Choose VA">
            <a:extLst>
              <a:ext uri="{FF2B5EF4-FFF2-40B4-BE49-F238E27FC236}">
                <a16:creationId xmlns:a16="http://schemas.microsoft.com/office/drawing/2014/main" id="{F5B1E3E2-DC51-4647-9DAC-9F39C091CE2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563" y="5692000"/>
            <a:ext cx="3095034" cy="799068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3AC3AA5E-2C61-4CC5-AFC1-C45FE4E53972}"/>
              </a:ext>
            </a:extLst>
          </p:cNvPr>
          <p:cNvSpPr txBox="1">
            <a:spLocks/>
          </p:cNvSpPr>
          <p:nvPr/>
        </p:nvSpPr>
        <p:spPr>
          <a:xfrm>
            <a:off x="1076158" y="2421418"/>
            <a:ext cx="6345920" cy="1888582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20000"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i="0" kern="1200" spc="-60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ea typeface="+mj-ea"/>
                <a:cs typeface="+mj-cs"/>
              </a:defRPr>
            </a:lvl1pPr>
          </a:lstStyle>
          <a:p>
            <a:r>
              <a:rPr lang="en-US" sz="6400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PACT ACT</a:t>
            </a:r>
            <a:br>
              <a:rPr lang="en-US" sz="5400" b="1" dirty="0">
                <a:latin typeface="Source Sans Pro" panose="020B0503030403020204" pitchFamily="34" charset="0"/>
                <a:ea typeface="Source Sans Pro" panose="020B0503030403020204" pitchFamily="34" charset="0"/>
              </a:rPr>
            </a:br>
            <a:r>
              <a:rPr lang="en-US" sz="9700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OVERVIEW</a:t>
            </a:r>
          </a:p>
          <a:p>
            <a:endParaRPr lang="en-US" dirty="0">
              <a:latin typeface="Source Sans Pro" panose="020B0503030403020204" pitchFamily="34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64A5C71-363F-FEBC-E6DA-08FAE2BD81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3080" y="450424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Arial"/>
              </a:rPr>
              <a:t>All Things PACT Act 101</a:t>
            </a:r>
          </a:p>
        </p:txBody>
      </p:sp>
      <p:pic>
        <p:nvPicPr>
          <p:cNvPr id="15" name="Picture 15" descr="Logo of the Department of Veterans Affairs">
            <a:extLst>
              <a:ext uri="{FF2B5EF4-FFF2-40B4-BE49-F238E27FC236}">
                <a16:creationId xmlns:a16="http://schemas.microsoft.com/office/drawing/2014/main" id="{C82C73AE-5339-E08A-5643-943006D4EC1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9317" y="404181"/>
            <a:ext cx="1367367" cy="1371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8663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>
            <a:extLst>
              <a:ext uri="{FF2B5EF4-FFF2-40B4-BE49-F238E27FC236}">
                <a16:creationId xmlns:a16="http://schemas.microsoft.com/office/drawing/2014/main" id="{D3D11CE8-B270-6C14-6CAA-771629C953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232381" cy="682018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5CA7F26A-F942-1CA5-72D4-EB4A9E33C6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3856" y="2705454"/>
            <a:ext cx="7985760" cy="2440707"/>
          </a:xfrm>
          <a:prstGeom prst="rect">
            <a:avLst/>
          </a:prstGeom>
          <a:solidFill>
            <a:srgbClr val="007CBA">
              <a:alpha val="2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82773C26-3E34-1DA3-9785-18156FFBA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14951" y="3323778"/>
            <a:ext cx="1069848" cy="106984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QR scannable code for VA.gov/PACT">
            <a:extLst>
              <a:ext uri="{FF2B5EF4-FFF2-40B4-BE49-F238E27FC236}">
                <a16:creationId xmlns:a16="http://schemas.microsoft.com/office/drawing/2014/main" id="{F7523B0A-364A-2114-C8F6-47F4C526A3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1375" y="5604369"/>
            <a:ext cx="1023806" cy="102380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FDC2593-C7C5-B6CB-B4B6-1943F2B65401}"/>
              </a:ext>
            </a:extLst>
          </p:cNvPr>
          <p:cNvSpPr txBox="1"/>
          <p:nvPr/>
        </p:nvSpPr>
        <p:spPr>
          <a:xfrm>
            <a:off x="63142" y="5560831"/>
            <a:ext cx="116921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+mn-lt"/>
              </a:rPr>
              <a:t>Get the care and benefits you EARNED and DESERVE!</a:t>
            </a:r>
            <a:r>
              <a:rPr 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lt"/>
              </a:rPr>
              <a:t> </a:t>
            </a:r>
          </a:p>
          <a:p>
            <a:pPr algn="ctr"/>
            <a:r>
              <a:rPr lang="en-US" sz="3200" b="1" dirty="0">
                <a:latin typeface="Source Sans Pro" panose="020B0503030403020204" pitchFamily="34" charset="0"/>
                <a:ea typeface="Source Sans Pro" panose="020B0503030403020204" pitchFamily="34" charset="0"/>
                <a:cs typeface="+mn-lt"/>
              </a:rPr>
              <a:t>Apply at </a:t>
            </a:r>
            <a:r>
              <a:rPr lang="en-US" sz="3200" b="1" dirty="0">
                <a:solidFill>
                  <a:srgbClr val="007CBA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l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VA.gov/PACT</a:t>
            </a:r>
            <a:r>
              <a:rPr lang="en-US" sz="3200" b="1" dirty="0">
                <a:solidFill>
                  <a:srgbClr val="007CBA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lt"/>
              </a:rPr>
              <a:t> </a:t>
            </a:r>
            <a:r>
              <a:rPr lang="en-US" sz="3200" b="1" dirty="0">
                <a:latin typeface="Source Sans Pro" panose="020B0503030403020204" pitchFamily="34" charset="0"/>
                <a:ea typeface="Source Sans Pro" panose="020B0503030403020204" pitchFamily="34" charset="0"/>
                <a:cs typeface="+mn-lt"/>
              </a:rPr>
              <a:t>today.</a:t>
            </a:r>
            <a:endParaRPr lang="en-US" sz="3200" b="1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pic>
        <p:nvPicPr>
          <p:cNvPr id="2" name="Picture 2" descr="Color photo of a woman wearing glasses, a blue beret, a red shirt, and a flag scarf rendering a salute">
            <a:extLst>
              <a:ext uri="{FF2B5EF4-FFF2-40B4-BE49-F238E27FC236}">
                <a16:creationId xmlns:a16="http://schemas.microsoft.com/office/drawing/2014/main" id="{DA9AEEB6-6A84-ABF9-8C41-A3E6DF2AF85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44553" y="2072533"/>
            <a:ext cx="3156073" cy="3073628"/>
          </a:xfrm>
          <a:prstGeom prst="roundRect">
            <a:avLst>
              <a:gd name="adj" fmla="val 16667"/>
            </a:avLst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14" name="TextBox 1">
            <a:extLst>
              <a:ext uri="{FF2B5EF4-FFF2-40B4-BE49-F238E27FC236}">
                <a16:creationId xmlns:a16="http://schemas.microsoft.com/office/drawing/2014/main" id="{D9B36DAC-8A4B-3763-CDBD-DC7D0CEC79A2}"/>
              </a:ext>
            </a:extLst>
          </p:cNvPr>
          <p:cNvSpPr txBox="1"/>
          <p:nvPr/>
        </p:nvSpPr>
        <p:spPr>
          <a:xfrm>
            <a:off x="1043168" y="2463605"/>
            <a:ext cx="7299879" cy="238526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400" b="1" dirty="0">
              <a:solidFill>
                <a:schemeClr val="bg1"/>
              </a:solidFill>
              <a:latin typeface="Source Sans Pro SemiBold" panose="020B0503030403020204" pitchFamily="34" charset="0"/>
              <a:ea typeface="Source Sans Pro SemiBold" panose="020B0503030403020204" pitchFamily="34" charset="0"/>
              <a:cs typeface="+mn-lt"/>
            </a:endParaRPr>
          </a:p>
          <a:p>
            <a:pPr lvl="2"/>
            <a:r>
              <a:rPr lang="en-US" sz="2400" b="1" dirty="0">
                <a:solidFill>
                  <a:srgbClr val="003F72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+mn-lt"/>
              </a:rPr>
              <a:t>Under the PACT Act, survivors may be eligible for VA benefits, including Dependency and Indemnity Compensation and Burial benefits.</a:t>
            </a:r>
          </a:p>
          <a:p>
            <a:pPr marL="1257300" lvl="2" indent="-342900">
              <a:spcBef>
                <a:spcPts val="600"/>
              </a:spcBef>
              <a:buFont typeface="Wingdings" pitchFamily="2" charset="2"/>
              <a:buChar char="§"/>
            </a:pPr>
            <a:r>
              <a:rPr lang="en-US" sz="2400" b="1" dirty="0">
                <a:solidFill>
                  <a:srgbClr val="007CBA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+mn-lt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Dependency and Indemnity Compensation</a:t>
            </a:r>
            <a:endParaRPr lang="en-US" sz="2400" b="1" dirty="0">
              <a:solidFill>
                <a:srgbClr val="007CBA"/>
              </a:solidFill>
              <a:latin typeface="Source Sans Pro SemiBold" panose="020B0503030403020204" pitchFamily="34" charset="0"/>
              <a:ea typeface="Source Sans Pro SemiBold" panose="020B0503030403020204" pitchFamily="34" charset="0"/>
              <a:cs typeface="+mn-lt"/>
            </a:endParaRPr>
          </a:p>
          <a:p>
            <a:pPr marL="1257300" lvl="2" indent="-342900">
              <a:buFont typeface="Wingdings" pitchFamily="2" charset="2"/>
              <a:buChar char="§"/>
            </a:pPr>
            <a:r>
              <a:rPr lang="en-US" sz="2400" b="1" dirty="0">
                <a:solidFill>
                  <a:srgbClr val="007CBA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+mn-lt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Burial Benefits</a:t>
            </a:r>
            <a:endParaRPr lang="en-US" sz="2400" b="1" dirty="0">
              <a:solidFill>
                <a:srgbClr val="007CBA"/>
              </a:solidFill>
              <a:latin typeface="Source Sans Pro SemiBold" panose="020B0503030403020204" pitchFamily="34" charset="0"/>
              <a:ea typeface="Source Sans Pro SemiBold" panose="020B0503030403020204" pitchFamily="34" charset="0"/>
            </a:endParaRPr>
          </a:p>
        </p:txBody>
      </p:sp>
      <p:pic>
        <p:nvPicPr>
          <p:cNvPr id="9" name="Graphic 8" descr="Color icon of a pair of dog tags with a star in the center">
            <a:extLst>
              <a:ext uri="{FF2B5EF4-FFF2-40B4-BE49-F238E27FC236}">
                <a16:creationId xmlns:a16="http://schemas.microsoft.com/office/drawing/2014/main" id="{95E13298-E38F-3B29-4695-204C2D43317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64195" y="3323778"/>
            <a:ext cx="956976" cy="95697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86045A7-8379-7465-40D1-1794959CC4A5}"/>
              </a:ext>
            </a:extLst>
          </p:cNvPr>
          <p:cNvSpPr txBox="1"/>
          <p:nvPr/>
        </p:nvSpPr>
        <p:spPr>
          <a:xfrm>
            <a:off x="376923" y="1746863"/>
            <a:ext cx="8632371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400" b="1" dirty="0">
                <a:latin typeface="Source Sans Pro SemiBold" panose="020B0503030403020204" pitchFamily="34" charset="0"/>
                <a:ea typeface="Source Sans Pro SemiBold" panose="020B0503030403020204" pitchFamily="34" charset="0"/>
              </a:rPr>
              <a:t>What about additional benefits and care for other Veterans</a:t>
            </a:r>
            <a:br>
              <a:rPr lang="en-US" sz="2400" b="1" dirty="0">
                <a:latin typeface="Source Sans Pro SemiBold" panose="020B0503030403020204" pitchFamily="34" charset="0"/>
                <a:ea typeface="Source Sans Pro SemiBold" panose="020B0503030403020204" pitchFamily="34" charset="0"/>
              </a:rPr>
            </a:br>
            <a:r>
              <a:rPr lang="en-US" sz="2400" b="1" dirty="0">
                <a:latin typeface="Source Sans Pro SemiBold" panose="020B0503030403020204" pitchFamily="34" charset="0"/>
                <a:ea typeface="Source Sans Pro SemiBold" panose="020B0503030403020204" pitchFamily="34" charset="0"/>
              </a:rPr>
              <a:t>and their survivors?</a:t>
            </a:r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19F99B4B-82E5-BCE3-C4E2-278ADFCCDA5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54480" y="182563"/>
            <a:ext cx="10515600" cy="1027112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rgbClr val="003F72"/>
                </a:solidFill>
                <a:effectLst/>
                <a:latin typeface="Source Sans Pro" panose="020B0503030403020204" pitchFamily="34" charset="0"/>
                <a:ea typeface="Source Sans Pro" panose="020B0503030403020204" pitchFamily="34" charset="0"/>
              </a:rPr>
              <a:t>Other Affected Veterans and Survivors</a:t>
            </a:r>
          </a:p>
        </p:txBody>
      </p:sp>
    </p:spTree>
    <p:extLst>
      <p:ext uri="{BB962C8B-B14F-4D97-AF65-F5344CB8AC3E}">
        <p14:creationId xmlns:p14="http://schemas.microsoft.com/office/powerpoint/2010/main" val="26852172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>
            <a:extLst>
              <a:ext uri="{FF2B5EF4-FFF2-40B4-BE49-F238E27FC236}">
                <a16:creationId xmlns:a16="http://schemas.microsoft.com/office/drawing/2014/main" id="{D3D11CE8-B270-6C14-6CAA-771629C953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232381" cy="682018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E39FB93-6BD1-98BB-780A-7EA9493B0C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17565" y="2188301"/>
            <a:ext cx="7413838" cy="3179016"/>
          </a:xfrm>
          <a:prstGeom prst="rect">
            <a:avLst/>
          </a:prstGeom>
          <a:solidFill>
            <a:srgbClr val="007CBA">
              <a:alpha val="2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4442ABE-BF14-B306-DF5A-2463D06AA1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-197749" y="5840153"/>
            <a:ext cx="12587497" cy="584775"/>
          </a:xfrm>
          <a:prstGeom prst="rect">
            <a:avLst/>
          </a:prstGeom>
          <a:solidFill>
            <a:srgbClr val="003F72"/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3200" b="1" i="1" dirty="0">
                <a:solidFill>
                  <a:schemeClr val="bg1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</a:rPr>
              <a:t>For more info, visit </a:t>
            </a:r>
            <a:r>
              <a:rPr lang="en-US" sz="3200" b="1" dirty="0">
                <a:solidFill>
                  <a:srgbClr val="9EDFFF"/>
                </a:solidFill>
                <a:latin typeface="Source Sans Pro" panose="020B0503030403020204" pitchFamily="34" charset="0"/>
                <a:ea typeface="Source Sans Pro" panose="020B0503030403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VA.gov/PACT</a:t>
            </a:r>
            <a:r>
              <a:rPr lang="en-US" sz="3200" b="1" dirty="0">
                <a:solidFill>
                  <a:srgbClr val="9EDFFF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en-US" sz="3200" b="1" i="1" dirty="0">
                <a:solidFill>
                  <a:schemeClr val="bg1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</a:rPr>
              <a:t>or call </a:t>
            </a:r>
            <a:r>
              <a:rPr lang="en-US" sz="3200" b="1" dirty="0">
                <a:solidFill>
                  <a:schemeClr val="bg1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</a:rPr>
              <a:t>1-800-MyVA411</a:t>
            </a:r>
          </a:p>
        </p:txBody>
      </p:sp>
      <p:pic>
        <p:nvPicPr>
          <p:cNvPr id="9" name="Picture 8" descr="QR scannable code for VA.gov/PACT">
            <a:extLst>
              <a:ext uri="{FF2B5EF4-FFF2-40B4-BE49-F238E27FC236}">
                <a16:creationId xmlns:a16="http://schemas.microsoft.com/office/drawing/2014/main" id="{C921A211-EB9C-7A7F-6619-826D16FA613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1375" y="5604369"/>
            <a:ext cx="1023806" cy="1023806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1C24A8-AAD6-8458-DA8E-4EB2CE0D2A8B}"/>
              </a:ext>
            </a:extLst>
          </p:cNvPr>
          <p:cNvSpPr txBox="1">
            <a:spLocks/>
          </p:cNvSpPr>
          <p:nvPr/>
        </p:nvSpPr>
        <p:spPr>
          <a:xfrm>
            <a:off x="4179449" y="2491809"/>
            <a:ext cx="7690069" cy="3456814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3F7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F72"/>
              </a:buClr>
              <a:buFont typeface="Arial" panose="020B0604020202020204" pitchFamily="34" charset="0"/>
              <a:buChar char="̶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F7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F7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F7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3600" b="1" dirty="0">
                <a:latin typeface="Source Sans Pro" panose="020B0503030403020204" pitchFamily="34" charset="0"/>
                <a:ea typeface="Source Sans Pro" panose="020B0503030403020204" pitchFamily="34" charset="0"/>
                <a:cs typeface="Arial"/>
              </a:rPr>
              <a:t>What if I have previously</a:t>
            </a:r>
            <a:br>
              <a:rPr lang="en-US" sz="3600" b="1" dirty="0">
                <a:latin typeface="Source Sans Pro" panose="020B0503030403020204" pitchFamily="34" charset="0"/>
                <a:ea typeface="Source Sans Pro" panose="020B0503030403020204" pitchFamily="34" charset="0"/>
                <a:cs typeface="Arial"/>
              </a:rPr>
            </a:br>
            <a:r>
              <a:rPr lang="en-US" sz="3600" b="1" dirty="0">
                <a:latin typeface="Source Sans Pro" panose="020B0503030403020204" pitchFamily="34" charset="0"/>
                <a:ea typeface="Source Sans Pro" panose="020B0503030403020204" pitchFamily="34" charset="0"/>
                <a:cs typeface="Arial"/>
              </a:rPr>
              <a:t>been denied?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000" b="1" dirty="0">
                <a:solidFill>
                  <a:srgbClr val="003B71"/>
                </a:solidFill>
                <a:effectLst/>
                <a:latin typeface="Source Sans Pro SemiBold" panose="020B0503030403020204" pitchFamily="34" charset="0"/>
                <a:ea typeface="Source Sans Pro SemiBold" panose="020B0503030403020204" pitchFamily="34" charset="0"/>
                <a:cs typeface="Trebuchet MS" panose="020B0603020202020204" pitchFamily="34" charset="0"/>
              </a:rPr>
              <a:t>Veterans previously denied a toxic-exposure</a:t>
            </a:r>
            <a:br>
              <a:rPr lang="en-US" sz="2000" b="1" dirty="0">
                <a:solidFill>
                  <a:srgbClr val="003B71"/>
                </a:solidFill>
                <a:effectLst/>
                <a:latin typeface="Source Sans Pro SemiBold" panose="020B0503030403020204" pitchFamily="34" charset="0"/>
                <a:ea typeface="Source Sans Pro SemiBold" panose="020B0503030403020204" pitchFamily="34" charset="0"/>
                <a:cs typeface="Trebuchet MS" panose="020B0603020202020204" pitchFamily="34" charset="0"/>
              </a:rPr>
            </a:br>
            <a:r>
              <a:rPr lang="en-US" sz="2000" b="1" dirty="0">
                <a:solidFill>
                  <a:srgbClr val="003B71"/>
                </a:solidFill>
                <a:effectLst/>
                <a:latin typeface="Source Sans Pro SemiBold" panose="020B0503030403020204" pitchFamily="34" charset="0"/>
                <a:ea typeface="Source Sans Pro SemiBold" panose="020B0503030403020204" pitchFamily="34" charset="0"/>
                <a:cs typeface="Trebuchet MS" panose="020B0603020202020204" pitchFamily="34" charset="0"/>
              </a:rPr>
              <a:t>related claim are encouraged to file a supplemental</a:t>
            </a:r>
            <a:br>
              <a:rPr lang="en-US" sz="2000" b="1" dirty="0">
                <a:solidFill>
                  <a:srgbClr val="003B71"/>
                </a:solidFill>
                <a:effectLst/>
                <a:latin typeface="Source Sans Pro SemiBold" panose="020B0503030403020204" pitchFamily="34" charset="0"/>
                <a:ea typeface="Source Sans Pro SemiBold" panose="020B0503030403020204" pitchFamily="34" charset="0"/>
                <a:cs typeface="Trebuchet MS" panose="020B0603020202020204" pitchFamily="34" charset="0"/>
              </a:rPr>
            </a:br>
            <a:r>
              <a:rPr lang="en-US" sz="2000" b="1" dirty="0">
                <a:solidFill>
                  <a:srgbClr val="003B71"/>
                </a:solidFill>
                <a:effectLst/>
                <a:latin typeface="Source Sans Pro SemiBold" panose="020B0503030403020204" pitchFamily="34" charset="0"/>
                <a:ea typeface="Source Sans Pro SemiBold" panose="020B0503030403020204" pitchFamily="34" charset="0"/>
                <a:cs typeface="Trebuchet MS" panose="020B0603020202020204" pitchFamily="34" charset="0"/>
              </a:rPr>
              <a:t>claim. Once a supplemental claim</a:t>
            </a:r>
            <a:r>
              <a:rPr lang="en-US" sz="2000" b="1" spc="-10" dirty="0">
                <a:solidFill>
                  <a:srgbClr val="003B71"/>
                </a:solidFill>
                <a:effectLst/>
                <a:latin typeface="Source Sans Pro SemiBold" panose="020B0503030403020204" pitchFamily="34" charset="0"/>
                <a:ea typeface="Source Sans Pro SemiBold" panose="020B0503030403020204" pitchFamily="34" charset="0"/>
                <a:cs typeface="Trebuchet MS" panose="020B0603020202020204" pitchFamily="34" charset="0"/>
              </a:rPr>
              <a:t> </a:t>
            </a:r>
            <a:r>
              <a:rPr lang="en-US" sz="2000" b="1" dirty="0">
                <a:solidFill>
                  <a:srgbClr val="003B71"/>
                </a:solidFill>
                <a:effectLst/>
                <a:latin typeface="Source Sans Pro SemiBold" panose="020B0503030403020204" pitchFamily="34" charset="0"/>
                <a:ea typeface="Source Sans Pro SemiBold" panose="020B0503030403020204" pitchFamily="34" charset="0"/>
                <a:cs typeface="Trebuchet MS" panose="020B0603020202020204" pitchFamily="34" charset="0"/>
              </a:rPr>
              <a:t>is</a:t>
            </a:r>
            <a:r>
              <a:rPr lang="en-US" sz="2000" b="1" spc="-10" dirty="0">
                <a:solidFill>
                  <a:srgbClr val="003B71"/>
                </a:solidFill>
                <a:effectLst/>
                <a:latin typeface="Source Sans Pro SemiBold" panose="020B0503030403020204" pitchFamily="34" charset="0"/>
                <a:ea typeface="Source Sans Pro SemiBold" panose="020B0503030403020204" pitchFamily="34" charset="0"/>
                <a:cs typeface="Trebuchet MS" panose="020B0603020202020204" pitchFamily="34" charset="0"/>
              </a:rPr>
              <a:t> </a:t>
            </a:r>
            <a:r>
              <a:rPr lang="en-US" sz="2000" b="1" dirty="0">
                <a:solidFill>
                  <a:srgbClr val="003B71"/>
                </a:solidFill>
                <a:effectLst/>
                <a:latin typeface="Source Sans Pro SemiBold" panose="020B0503030403020204" pitchFamily="34" charset="0"/>
                <a:ea typeface="Source Sans Pro SemiBold" panose="020B0503030403020204" pitchFamily="34" charset="0"/>
                <a:cs typeface="Trebuchet MS" panose="020B0603020202020204" pitchFamily="34" charset="0"/>
              </a:rPr>
              <a:t>received,</a:t>
            </a:r>
            <a:r>
              <a:rPr lang="en-US" sz="2000" b="1" spc="-10" dirty="0">
                <a:solidFill>
                  <a:srgbClr val="003B71"/>
                </a:solidFill>
                <a:effectLst/>
                <a:latin typeface="Source Sans Pro SemiBold" panose="020B0503030403020204" pitchFamily="34" charset="0"/>
                <a:ea typeface="Source Sans Pro SemiBold" panose="020B0503030403020204" pitchFamily="34" charset="0"/>
                <a:cs typeface="Trebuchet MS" panose="020B0603020202020204" pitchFamily="34" charset="0"/>
              </a:rPr>
              <a:t> </a:t>
            </a:r>
            <a:r>
              <a:rPr lang="en-US" sz="2000" b="1" dirty="0">
                <a:solidFill>
                  <a:srgbClr val="003B71"/>
                </a:solidFill>
                <a:effectLst/>
                <a:latin typeface="Source Sans Pro SemiBold" panose="020B0503030403020204" pitchFamily="34" charset="0"/>
                <a:ea typeface="Source Sans Pro SemiBold" panose="020B0503030403020204" pitchFamily="34" charset="0"/>
                <a:cs typeface="Trebuchet MS" panose="020B0603020202020204" pitchFamily="34" charset="0"/>
              </a:rPr>
              <a:t>VA</a:t>
            </a:r>
            <a:br>
              <a:rPr lang="en-US" sz="2000" b="1" spc="-10" dirty="0">
                <a:solidFill>
                  <a:srgbClr val="003B71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Trebuchet MS" panose="020B0603020202020204" pitchFamily="34" charset="0"/>
              </a:rPr>
            </a:br>
            <a:r>
              <a:rPr lang="en-US" sz="2000" b="1" dirty="0">
                <a:solidFill>
                  <a:srgbClr val="003B71"/>
                </a:solidFill>
                <a:effectLst/>
                <a:latin typeface="Source Sans Pro SemiBold" panose="020B0503030403020204" pitchFamily="34" charset="0"/>
                <a:ea typeface="Source Sans Pro SemiBold" panose="020B0503030403020204" pitchFamily="34" charset="0"/>
                <a:cs typeface="Trebuchet MS" panose="020B0603020202020204" pitchFamily="34" charset="0"/>
              </a:rPr>
              <a:t>will</a:t>
            </a:r>
            <a:r>
              <a:rPr lang="en-US" sz="2000" b="1" spc="-10" dirty="0">
                <a:solidFill>
                  <a:srgbClr val="003B71"/>
                </a:solidFill>
                <a:effectLst/>
                <a:latin typeface="Source Sans Pro SemiBold" panose="020B0503030403020204" pitchFamily="34" charset="0"/>
                <a:ea typeface="Source Sans Pro SemiBold" panose="020B0503030403020204" pitchFamily="34" charset="0"/>
                <a:cs typeface="Trebuchet MS" panose="020B0603020202020204" pitchFamily="34" charset="0"/>
              </a:rPr>
              <a:t> </a:t>
            </a:r>
            <a:r>
              <a:rPr lang="en-US" sz="2000" b="1" dirty="0">
                <a:solidFill>
                  <a:srgbClr val="003B71"/>
                </a:solidFill>
                <a:effectLst/>
                <a:latin typeface="Source Sans Pro SemiBold" panose="020B0503030403020204" pitchFamily="34" charset="0"/>
                <a:ea typeface="Source Sans Pro SemiBold" panose="020B0503030403020204" pitchFamily="34" charset="0"/>
                <a:cs typeface="Trebuchet MS" panose="020B0603020202020204" pitchFamily="34" charset="0"/>
              </a:rPr>
              <a:t>review</a:t>
            </a:r>
            <a:r>
              <a:rPr lang="en-US" sz="2000" b="1" spc="-10" dirty="0">
                <a:solidFill>
                  <a:srgbClr val="003B71"/>
                </a:solidFill>
                <a:effectLst/>
                <a:latin typeface="Source Sans Pro SemiBold" panose="020B0503030403020204" pitchFamily="34" charset="0"/>
                <a:ea typeface="Source Sans Pro SemiBold" panose="020B0503030403020204" pitchFamily="34" charset="0"/>
                <a:cs typeface="Trebuchet MS" panose="020B0603020202020204" pitchFamily="34" charset="0"/>
              </a:rPr>
              <a:t> </a:t>
            </a:r>
            <a:r>
              <a:rPr lang="en-US" sz="2000" b="1" dirty="0">
                <a:solidFill>
                  <a:srgbClr val="003B71"/>
                </a:solidFill>
                <a:effectLst/>
                <a:latin typeface="Source Sans Pro SemiBold" panose="020B0503030403020204" pitchFamily="34" charset="0"/>
                <a:ea typeface="Source Sans Pro SemiBold" panose="020B0503030403020204" pitchFamily="34" charset="0"/>
                <a:cs typeface="Trebuchet MS" panose="020B0603020202020204" pitchFamily="34" charset="0"/>
              </a:rPr>
              <a:t>the</a:t>
            </a:r>
            <a:r>
              <a:rPr lang="en-US" sz="2000" b="1" spc="-10" dirty="0">
                <a:solidFill>
                  <a:srgbClr val="003B71"/>
                </a:solidFill>
                <a:effectLst/>
                <a:latin typeface="Source Sans Pro SemiBold" panose="020B0503030403020204" pitchFamily="34" charset="0"/>
                <a:ea typeface="Source Sans Pro SemiBold" panose="020B0503030403020204" pitchFamily="34" charset="0"/>
                <a:cs typeface="Trebuchet MS" panose="020B0603020202020204" pitchFamily="34" charset="0"/>
              </a:rPr>
              <a:t> </a:t>
            </a:r>
            <a:r>
              <a:rPr lang="en-US" sz="2000" b="1" dirty="0">
                <a:solidFill>
                  <a:srgbClr val="003B71"/>
                </a:solidFill>
                <a:effectLst/>
                <a:latin typeface="Source Sans Pro SemiBold" panose="020B0503030403020204" pitchFamily="34" charset="0"/>
                <a:ea typeface="Source Sans Pro SemiBold" panose="020B0503030403020204" pitchFamily="34" charset="0"/>
                <a:cs typeface="Trebuchet MS" panose="020B0603020202020204" pitchFamily="34" charset="0"/>
              </a:rPr>
              <a:t>claim</a:t>
            </a:r>
            <a:r>
              <a:rPr lang="en-US" sz="2000" b="1" spc="-10" dirty="0">
                <a:solidFill>
                  <a:srgbClr val="003B71"/>
                </a:solidFill>
                <a:effectLst/>
                <a:latin typeface="Source Sans Pro SemiBold" panose="020B0503030403020204" pitchFamily="34" charset="0"/>
                <a:ea typeface="Source Sans Pro SemiBold" panose="020B0503030403020204" pitchFamily="34" charset="0"/>
                <a:cs typeface="Trebuchet MS" panose="020B0603020202020204" pitchFamily="34" charset="0"/>
              </a:rPr>
              <a:t> </a:t>
            </a:r>
            <a:r>
              <a:rPr lang="en-US" sz="2000" b="1" dirty="0">
                <a:solidFill>
                  <a:srgbClr val="003B71"/>
                </a:solidFill>
                <a:effectLst/>
                <a:latin typeface="Source Sans Pro SemiBold" panose="020B0503030403020204" pitchFamily="34" charset="0"/>
                <a:ea typeface="Source Sans Pro SemiBold" panose="020B0503030403020204" pitchFamily="34" charset="0"/>
                <a:cs typeface="Trebuchet MS" panose="020B0603020202020204" pitchFamily="34" charset="0"/>
              </a:rPr>
              <a:t>under</a:t>
            </a:r>
            <a:r>
              <a:rPr lang="en-US" sz="2000" b="1" spc="-10" dirty="0">
                <a:solidFill>
                  <a:srgbClr val="003B71"/>
                </a:solidFill>
                <a:effectLst/>
                <a:latin typeface="Source Sans Pro SemiBold" panose="020B0503030403020204" pitchFamily="34" charset="0"/>
                <a:ea typeface="Source Sans Pro SemiBold" panose="020B0503030403020204" pitchFamily="34" charset="0"/>
                <a:cs typeface="Trebuchet MS" panose="020B0603020202020204" pitchFamily="34" charset="0"/>
              </a:rPr>
              <a:t> </a:t>
            </a:r>
            <a:r>
              <a:rPr lang="en-US" sz="2000" b="1" dirty="0">
                <a:solidFill>
                  <a:srgbClr val="003B71"/>
                </a:solidFill>
                <a:effectLst/>
                <a:latin typeface="Source Sans Pro SemiBold" panose="020B0503030403020204" pitchFamily="34" charset="0"/>
                <a:ea typeface="Source Sans Pro SemiBold" panose="020B0503030403020204" pitchFamily="34" charset="0"/>
                <a:cs typeface="Trebuchet MS" panose="020B0603020202020204" pitchFamily="34" charset="0"/>
              </a:rPr>
              <a:t>the</a:t>
            </a:r>
            <a:r>
              <a:rPr lang="en-US" sz="2000" b="1" spc="-10" dirty="0">
                <a:solidFill>
                  <a:srgbClr val="003B71"/>
                </a:solidFill>
                <a:effectLst/>
                <a:latin typeface="Source Sans Pro SemiBold" panose="020B0503030403020204" pitchFamily="34" charset="0"/>
                <a:ea typeface="Source Sans Pro SemiBold" panose="020B0503030403020204" pitchFamily="34" charset="0"/>
                <a:cs typeface="Trebuchet MS" panose="020B0603020202020204" pitchFamily="34" charset="0"/>
              </a:rPr>
              <a:t> </a:t>
            </a:r>
            <a:r>
              <a:rPr lang="en-US" sz="2000" b="1" dirty="0">
                <a:solidFill>
                  <a:srgbClr val="003B71"/>
                </a:solidFill>
                <a:effectLst/>
                <a:latin typeface="Source Sans Pro SemiBold" panose="020B0503030403020204" pitchFamily="34" charset="0"/>
                <a:ea typeface="Source Sans Pro SemiBold" panose="020B0503030403020204" pitchFamily="34" charset="0"/>
                <a:cs typeface="Trebuchet MS" panose="020B0603020202020204" pitchFamily="34" charset="0"/>
              </a:rPr>
              <a:t>new</a:t>
            </a:r>
            <a:r>
              <a:rPr lang="en-US" sz="2000" b="1" spc="-10" dirty="0">
                <a:solidFill>
                  <a:srgbClr val="003B71"/>
                </a:solidFill>
                <a:effectLst/>
                <a:latin typeface="Source Sans Pro SemiBold" panose="020B0503030403020204" pitchFamily="34" charset="0"/>
                <a:ea typeface="Source Sans Pro SemiBold" panose="020B0503030403020204" pitchFamily="34" charset="0"/>
                <a:cs typeface="Trebuchet MS" panose="020B0603020202020204" pitchFamily="34" charset="0"/>
              </a:rPr>
              <a:t> law</a:t>
            </a:r>
            <a:r>
              <a:rPr lang="en-US" sz="2000" b="1" dirty="0">
                <a:solidFill>
                  <a:srgbClr val="003B71"/>
                </a:solidFill>
                <a:effectLst/>
                <a:latin typeface="Source Sans Pro SemiBold" panose="020B0503030403020204" pitchFamily="34" charset="0"/>
                <a:ea typeface="Source Sans Pro SemiBold" panose="020B0503030403020204" pitchFamily="34" charset="0"/>
                <a:cs typeface="Trebuchet MS" panose="020B0603020202020204" pitchFamily="34" charset="0"/>
              </a:rPr>
              <a:t>.</a:t>
            </a:r>
            <a:endParaRPr lang="en-US" sz="2000" b="1" dirty="0">
              <a:effectLst/>
              <a:latin typeface="Source Sans Pro SemiBold" panose="020B0503030403020204" pitchFamily="34" charset="0"/>
              <a:ea typeface="Source Sans Pro SemiBold" panose="020B0503030403020204" pitchFamily="34" charset="0"/>
              <a:cs typeface="Trebuchet MS" panose="020B0603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933B9B7-0897-F825-E2A5-8F415D4546C4}"/>
              </a:ext>
            </a:extLst>
          </p:cNvPr>
          <p:cNvSpPr txBox="1"/>
          <p:nvPr/>
        </p:nvSpPr>
        <p:spPr>
          <a:xfrm>
            <a:off x="750866" y="4300196"/>
            <a:ext cx="31451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3F72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Aharoni"/>
              </a:rPr>
              <a:t>APPLY NOW!</a:t>
            </a:r>
            <a:endParaRPr lang="en-US" sz="4000" b="1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pic>
        <p:nvPicPr>
          <p:cNvPr id="2" name="Picture 1" descr="Color icon of a hand touching a cell phone screen">
            <a:extLst>
              <a:ext uri="{FF2B5EF4-FFF2-40B4-BE49-F238E27FC236}">
                <a16:creationId xmlns:a16="http://schemas.microsoft.com/office/drawing/2014/main" id="{A372BCE5-707B-805C-AD03-8EF57D04C60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66875" y="2625540"/>
            <a:ext cx="1341907" cy="1536700"/>
          </a:xfrm>
          <a:prstGeom prst="rect">
            <a:avLst/>
          </a:prstGeo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27DFB838-3297-D42D-1C40-3A34705BB00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54480" y="73025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rgbClr val="003F72"/>
                </a:solidFill>
                <a:effectLst/>
                <a:latin typeface="Source Sans Pro" panose="020B0503030403020204" pitchFamily="34" charset="0"/>
                <a:ea typeface="Source Sans Pro" panose="020B0503030403020204" pitchFamily="34" charset="0"/>
              </a:rPr>
              <a:t>When or How Should I File</a:t>
            </a:r>
            <a:r>
              <a:rPr lang="en-US" sz="3600" b="1" baseline="0" dirty="0">
                <a:solidFill>
                  <a:srgbClr val="003F72"/>
                </a:solidFill>
                <a:effectLst/>
                <a:latin typeface="Source Sans Pro" panose="020B0503030403020204" pitchFamily="34" charset="0"/>
                <a:ea typeface="Source Sans Pro" panose="020B0503030403020204" pitchFamily="34" charset="0"/>
              </a:rPr>
              <a:t> a Claim?</a:t>
            </a:r>
            <a:endParaRPr lang="en-US" sz="3600" b="1" dirty="0">
              <a:solidFill>
                <a:srgbClr val="003F72"/>
              </a:solidFill>
              <a:effectLst/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31546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>
            <a:extLst>
              <a:ext uri="{FF2B5EF4-FFF2-40B4-BE49-F238E27FC236}">
                <a16:creationId xmlns:a16="http://schemas.microsoft.com/office/drawing/2014/main" id="{D3D11CE8-B270-6C14-6CAA-771629C953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1303" y="-34862"/>
            <a:ext cx="12234605" cy="682142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112F8B4-A61D-3FA0-EAB3-7A24044542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4240" y="4579535"/>
            <a:ext cx="9742051" cy="1939456"/>
          </a:xfrm>
          <a:prstGeom prst="rect">
            <a:avLst/>
          </a:prstGeom>
          <a:solidFill>
            <a:srgbClr val="007CBA">
              <a:alpha val="2470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QR scannable code for VA.gov/PACT">
            <a:extLst>
              <a:ext uri="{FF2B5EF4-FFF2-40B4-BE49-F238E27FC236}">
                <a16:creationId xmlns:a16="http://schemas.microsoft.com/office/drawing/2014/main" id="{53991D0F-3911-7501-B7E1-5EA98DA9AB9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7705" y="5600699"/>
            <a:ext cx="1027475" cy="1027475"/>
          </a:xfrm>
          <a:prstGeom prst="rect">
            <a:avLst/>
          </a:prstGeom>
        </p:spPr>
      </p:pic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1017627D-695A-3907-EBAA-2E085C4D73F9}"/>
              </a:ext>
            </a:extLst>
          </p:cNvPr>
          <p:cNvSpPr txBox="1">
            <a:spLocks/>
          </p:cNvSpPr>
          <p:nvPr/>
        </p:nvSpPr>
        <p:spPr>
          <a:xfrm>
            <a:off x="1157657" y="4778103"/>
            <a:ext cx="9876684" cy="1672261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3F7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F72"/>
              </a:buClr>
              <a:buFont typeface="Arial" panose="020B0604020202020204" pitchFamily="34" charset="0"/>
              <a:buChar char="̶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F7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F7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F7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  <a:t>The</a:t>
            </a:r>
            <a:r>
              <a:rPr lang="en-US" sz="1800" b="1" spc="-6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  <a:t> PACT </a:t>
            </a:r>
            <a:r>
              <a:rPr lang="en-US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  <a:t>Act</a:t>
            </a:r>
            <a:r>
              <a:rPr lang="en-US" sz="1800" b="1" spc="-6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  <a:t> :</a:t>
            </a:r>
            <a:endParaRPr lang="en-US" sz="2400" b="1" dirty="0">
              <a:solidFill>
                <a:schemeClr val="tx1">
                  <a:lumMod val="95000"/>
                  <a:lumOff val="5000"/>
                </a:scheme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Aharoni"/>
            </a:endParaRPr>
          </a:p>
          <a:p>
            <a:pPr marL="433716" indent="-342900">
              <a:lnSpc>
                <a:spcPct val="111000"/>
              </a:lnSpc>
              <a:spcBef>
                <a:spcPts val="370"/>
              </a:spcBef>
              <a:buFont typeface="Wingdings" pitchFamily="2" charset="2"/>
              <a:buChar char="§"/>
            </a:pP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Expands</a:t>
            </a:r>
            <a:r>
              <a:rPr lang="en-US" sz="1800" spc="-6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and</a:t>
            </a:r>
            <a:r>
              <a:rPr lang="en-US" sz="1800" spc="-6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extends</a:t>
            </a:r>
            <a:r>
              <a:rPr lang="en-US" sz="1800" spc="-6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eligibility</a:t>
            </a:r>
            <a:r>
              <a:rPr lang="en-US" sz="1800" spc="-6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for</a:t>
            </a:r>
            <a:r>
              <a:rPr lang="en-US" sz="1800" spc="-6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VA</a:t>
            </a:r>
            <a:r>
              <a:rPr lang="en-US" sz="1800" spc="-6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health</a:t>
            </a:r>
            <a:r>
              <a:rPr lang="en-US" sz="1800" spc="-6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care for Veterans with toxic exposures</a:t>
            </a:r>
            <a:b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</a:b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and Veterans of the Vietnam era,</a:t>
            </a:r>
            <a:r>
              <a:rPr lang="en-US" sz="1800" spc="-3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Gulf</a:t>
            </a:r>
            <a:r>
              <a:rPr lang="en-US" sz="1800" spc="-3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War</a:t>
            </a:r>
            <a:r>
              <a:rPr lang="en-US" sz="1800" spc="-3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era,</a:t>
            </a:r>
            <a:r>
              <a:rPr lang="en-US" sz="1800" spc="-3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and</a:t>
            </a:r>
            <a:r>
              <a:rPr lang="en-US" sz="1800" spc="-3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Post-9/11</a:t>
            </a:r>
            <a:r>
              <a:rPr lang="en-US" sz="1800" spc="-3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era.</a:t>
            </a:r>
            <a:endParaRPr lang="en-US" sz="1800" spc="-45" dirty="0">
              <a:solidFill>
                <a:schemeClr val="tx1">
                  <a:lumMod val="95000"/>
                  <a:lumOff val="5000"/>
                </a:schemeClr>
              </a:solidFill>
              <a:latin typeface="Source Sans Pro" panose="020B0503030403020204" pitchFamily="34" charset="0"/>
              <a:ea typeface="Trebuchet MS" panose="020B0603020202020204" pitchFamily="34" charset="0"/>
              <a:cs typeface="Trebuchet MS" panose="020B0603020202020204" pitchFamily="34" charset="0"/>
            </a:endParaRPr>
          </a:p>
          <a:p>
            <a:pPr marL="433716" indent="-342900">
              <a:lnSpc>
                <a:spcPct val="111000"/>
              </a:lnSpc>
              <a:spcBef>
                <a:spcPts val="370"/>
              </a:spcBef>
              <a:buFont typeface="Wingdings" pitchFamily="2" charset="2"/>
              <a:buChar char="§"/>
            </a:pP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Expands</a:t>
            </a:r>
            <a:r>
              <a:rPr lang="en-US" sz="1800" spc="-3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eligibility for</a:t>
            </a:r>
            <a:r>
              <a:rPr lang="en-US" sz="1800" spc="-5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benefits</a:t>
            </a:r>
            <a:r>
              <a:rPr lang="en-US" sz="1800" spc="-5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for</a:t>
            </a:r>
            <a:r>
              <a:rPr lang="en-US" sz="1800" spc="-5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Veterans</a:t>
            </a:r>
            <a:r>
              <a:rPr lang="en-US" sz="1800" spc="-5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exposed</a:t>
            </a:r>
            <a:r>
              <a:rPr lang="en-US" sz="1800" spc="-5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to</a:t>
            </a:r>
            <a:r>
              <a:rPr lang="en-US" sz="1800" spc="-5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toxic</a:t>
            </a:r>
            <a:r>
              <a:rPr lang="en-US" sz="1800" spc="-5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substances.</a:t>
            </a:r>
          </a:p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46BED5A9-798B-5F2C-4782-0B14571704C1}"/>
              </a:ext>
            </a:extLst>
          </p:cNvPr>
          <p:cNvSpPr txBox="1">
            <a:spLocks/>
          </p:cNvSpPr>
          <p:nvPr/>
        </p:nvSpPr>
        <p:spPr>
          <a:xfrm>
            <a:off x="786554" y="2711469"/>
            <a:ext cx="10618891" cy="1939456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3F7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F72"/>
              </a:buClr>
              <a:buFont typeface="Arial" panose="020B0604020202020204" pitchFamily="34" charset="0"/>
              <a:buChar char="̶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F7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F7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F7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b="1" dirty="0">
                <a:latin typeface="Source Sans Pro" panose="020B0503030403020204" pitchFamily="34" charset="0"/>
                <a:ea typeface="Source Sans Pro" panose="020B0503030403020204" pitchFamily="34" charset="0"/>
                <a:cs typeface="Aharoni"/>
              </a:rPr>
              <a:t>The Sergeant First Class Heath Robinson</a:t>
            </a:r>
            <a:br>
              <a:rPr lang="en-US" b="1" dirty="0">
                <a:latin typeface="Source Sans Pro" panose="020B0503030403020204" pitchFamily="34" charset="0"/>
                <a:ea typeface="Source Sans Pro" panose="020B0503030403020204" pitchFamily="34" charset="0"/>
                <a:cs typeface="Aharoni"/>
              </a:rPr>
            </a:br>
            <a:r>
              <a:rPr lang="en-US" b="1" dirty="0">
                <a:latin typeface="Source Sans Pro" panose="020B0503030403020204" pitchFamily="34" charset="0"/>
                <a:ea typeface="Source Sans Pro" panose="020B0503030403020204" pitchFamily="34" charset="0"/>
                <a:cs typeface="Aharoni"/>
              </a:rPr>
              <a:t>Promise to Address Comprehensive Toxics (PACT) Act of 2022</a:t>
            </a:r>
            <a:b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cs typeface="Aharoni"/>
              </a:rPr>
            </a:br>
            <a:r>
              <a:rPr lang="en-US" sz="1800" spc="-1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is</a:t>
            </a:r>
            <a:r>
              <a:rPr lang="en-US" sz="1800" spc="-7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en-US" sz="1800" spc="-1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a</a:t>
            </a:r>
            <a:r>
              <a:rPr lang="en-US" sz="1800" spc="-7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en-US" sz="1800" spc="-1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new</a:t>
            </a:r>
            <a:r>
              <a:rPr lang="en-US" sz="1800" spc="-7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en-US" sz="1800" spc="-1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law</a:t>
            </a:r>
            <a:r>
              <a:rPr lang="en-US" sz="1800" spc="-7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en-US" sz="1800" spc="-1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that</a:t>
            </a:r>
            <a:r>
              <a:rPr lang="en-US" sz="1800" spc="-7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en-US" sz="1800" spc="-1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expands</a:t>
            </a:r>
            <a:r>
              <a:rPr lang="en-US" sz="1800" spc="-7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en-US" sz="1800" spc="-1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VA</a:t>
            </a:r>
            <a:r>
              <a:rPr lang="en-US" sz="1800" spc="-7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en-US" sz="1800" spc="-1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health</a:t>
            </a:r>
            <a:r>
              <a:rPr lang="en-US" sz="1800" spc="-7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en-US" sz="1800" spc="-1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care 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and</a:t>
            </a:r>
            <a:r>
              <a:rPr lang="en-US" sz="1800" spc="-1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benefits</a:t>
            </a:r>
            <a:r>
              <a:rPr lang="en-US" sz="1800" spc="-1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for</a:t>
            </a:r>
            <a:r>
              <a:rPr lang="en-US" sz="1800" spc="-1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Veterans</a:t>
            </a:r>
            <a:r>
              <a:rPr lang="en-US" sz="1800" spc="-1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exposed</a:t>
            </a:r>
            <a:r>
              <a:rPr lang="en-US" sz="1800" spc="-1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to</a:t>
            </a:r>
            <a:r>
              <a:rPr lang="en-US" sz="1800" spc="-1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burn</a:t>
            </a:r>
            <a:r>
              <a:rPr lang="en-US" sz="1800" spc="-1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pits</a:t>
            </a:r>
            <a:r>
              <a:rPr lang="en-US" sz="1800" spc="-1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and</a:t>
            </a:r>
            <a:r>
              <a:rPr lang="en-US" sz="1800" spc="-1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other toxic</a:t>
            </a:r>
            <a:r>
              <a:rPr lang="en-US" sz="1800" spc="-6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substances.</a:t>
            </a:r>
            <a:r>
              <a:rPr lang="en-US" sz="1800" spc="-6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This</a:t>
            </a:r>
            <a:r>
              <a:rPr lang="en-US" sz="1800" spc="-6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law</a:t>
            </a:r>
            <a:r>
              <a:rPr lang="en-US" sz="1800" spc="-6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helps</a:t>
            </a:r>
            <a:r>
              <a:rPr lang="en-US" sz="1800" spc="-6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us</a:t>
            </a:r>
            <a:r>
              <a:rPr lang="en-US" sz="1800" spc="-6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provide</a:t>
            </a:r>
            <a:r>
              <a:rPr lang="en-US" sz="1800" spc="-6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generations</a:t>
            </a:r>
            <a:r>
              <a:rPr lang="en-US" sz="1800" spc="-6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of Veterans—and</a:t>
            </a:r>
            <a:r>
              <a:rPr lang="en-US" sz="1800" spc="-3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their</a:t>
            </a:r>
            <a:r>
              <a:rPr lang="en-US" sz="1800" spc="-3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survivors—</a:t>
            </a:r>
            <a:b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</a:b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with</a:t>
            </a:r>
            <a:r>
              <a:rPr lang="en-US" sz="1800" spc="-3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the</a:t>
            </a:r>
            <a:r>
              <a:rPr lang="en-US" sz="1800" spc="-3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care</a:t>
            </a:r>
            <a:r>
              <a:rPr lang="en-US" sz="1800" spc="-3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and</a:t>
            </a:r>
            <a:r>
              <a:rPr lang="en-US" sz="1800" spc="-3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benefits they’ve</a:t>
            </a:r>
            <a:r>
              <a:rPr lang="en-US" sz="1800" spc="-75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earned</a:t>
            </a:r>
            <a:r>
              <a:rPr lang="en-US" sz="1800" spc="-75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and</a:t>
            </a:r>
            <a:r>
              <a:rPr lang="en-US" sz="1800" spc="-75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deserve.</a:t>
            </a:r>
          </a:p>
          <a:p>
            <a:pPr marL="0" indent="0">
              <a:lnSpc>
                <a:spcPct val="120000"/>
              </a:lnSpc>
              <a:buNone/>
            </a:pPr>
            <a:endParaRPr lang="en-US" dirty="0">
              <a:ea typeface="Trebuchet MS" panose="020B0603020202020204" pitchFamily="34" charset="0"/>
            </a:endParaRPr>
          </a:p>
        </p:txBody>
      </p: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461B0D41-AA41-3197-B40B-BA896BC6BF21}"/>
              </a:ext>
            </a:extLst>
          </p:cNvPr>
          <p:cNvSpPr txBox="1">
            <a:spLocks/>
          </p:cNvSpPr>
          <p:nvPr/>
        </p:nvSpPr>
        <p:spPr>
          <a:xfrm>
            <a:off x="6578843" y="2327141"/>
            <a:ext cx="2618103" cy="326393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3F7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F72"/>
              </a:buClr>
              <a:buFont typeface="Arial" panose="020B0604020202020204" pitchFamily="34" charset="0"/>
              <a:buChar char="̶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F7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F7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F7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200" spc="-70" dirty="0"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  <a:t>Post-9/11 Afghanistan and Iraq</a:t>
            </a:r>
            <a:endParaRPr lang="en-US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pic>
        <p:nvPicPr>
          <p:cNvPr id="22" name="image4.jpeg" descr="Military campaign ribbon for Iraq">
            <a:extLst>
              <a:ext uri="{FF2B5EF4-FFF2-40B4-BE49-F238E27FC236}">
                <a16:creationId xmlns:a16="http://schemas.microsoft.com/office/drawing/2014/main" id="{F0090016-C910-B075-C370-5C00C8034BE1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057759" y="1904912"/>
            <a:ext cx="1400639" cy="383827"/>
          </a:xfrm>
          <a:prstGeom prst="rect">
            <a:avLst/>
          </a:prstGeom>
        </p:spPr>
      </p:pic>
      <p:pic>
        <p:nvPicPr>
          <p:cNvPr id="20" name="image3.jpeg" descr="Military campaign ribbon for Afghanistan">
            <a:extLst>
              <a:ext uri="{FF2B5EF4-FFF2-40B4-BE49-F238E27FC236}">
                <a16:creationId xmlns:a16="http://schemas.microsoft.com/office/drawing/2014/main" id="{9B6405F8-ACAE-960D-AEC5-7F37B2B2CCCA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330090" y="1907131"/>
            <a:ext cx="1400639" cy="383827"/>
          </a:xfrm>
          <a:prstGeom prst="rect">
            <a:avLst/>
          </a:prstGeom>
        </p:spPr>
      </p:pic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45377599-6A72-2CDB-EB88-201CB765C4C6}"/>
              </a:ext>
            </a:extLst>
          </p:cNvPr>
          <p:cNvSpPr txBox="1">
            <a:spLocks/>
          </p:cNvSpPr>
          <p:nvPr/>
        </p:nvSpPr>
        <p:spPr>
          <a:xfrm>
            <a:off x="4639109" y="2327560"/>
            <a:ext cx="1405620" cy="326393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3F7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F72"/>
              </a:buClr>
              <a:buFont typeface="Arial" panose="020B0604020202020204" pitchFamily="34" charset="0"/>
              <a:buChar char="̶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F7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F7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F7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200" spc="-70" dirty="0">
                <a:latin typeface="Source Sans Pro" panose="020B0503030403020204" pitchFamily="34" charset="0"/>
                <a:ea typeface="Source Sans Pro" panose="020B0503030403020204" pitchFamily="34" charset="0"/>
                <a:cs typeface="Arial"/>
              </a:rPr>
              <a:t>Gulf War Era</a:t>
            </a:r>
            <a:endParaRPr lang="en-US" sz="18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pic>
        <p:nvPicPr>
          <p:cNvPr id="18" name="image2.png" descr="Military campaign ribbon for the Gulf War Era">
            <a:extLst>
              <a:ext uri="{FF2B5EF4-FFF2-40B4-BE49-F238E27FC236}">
                <a16:creationId xmlns:a16="http://schemas.microsoft.com/office/drawing/2014/main" id="{E99D113E-34E4-B7F4-ECF1-5D5A10558FAB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624707" y="1902598"/>
            <a:ext cx="1403359" cy="388361"/>
          </a:xfrm>
          <a:prstGeom prst="rect">
            <a:avLst/>
          </a:prstGeom>
        </p:spPr>
      </p:pic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C05223E4-89C6-E977-334E-48F68AD79E42}"/>
              </a:ext>
            </a:extLst>
          </p:cNvPr>
          <p:cNvSpPr txBox="1">
            <a:spLocks/>
          </p:cNvSpPr>
          <p:nvPr/>
        </p:nvSpPr>
        <p:spPr>
          <a:xfrm>
            <a:off x="2877603" y="2327561"/>
            <a:ext cx="1405620" cy="326393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3F7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F72"/>
              </a:buClr>
              <a:buFont typeface="Arial" panose="020B0604020202020204" pitchFamily="34" charset="0"/>
              <a:buChar char="̶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F7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F7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F7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200" spc="-70" dirty="0"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  <a:t>Vietnam</a:t>
            </a:r>
            <a:r>
              <a:rPr lang="en-US" sz="1200" spc="-70" dirty="0">
                <a:solidFill>
                  <a:srgbClr val="C0000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  <a:t> </a:t>
            </a:r>
            <a:endParaRPr lang="en-US" sz="1800" dirty="0">
              <a:solidFill>
                <a:srgbClr val="C0000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pic>
        <p:nvPicPr>
          <p:cNvPr id="16" name="image1.png" descr="Military campaign ribbon for Vietnam">
            <a:extLst>
              <a:ext uri="{FF2B5EF4-FFF2-40B4-BE49-F238E27FC236}">
                <a16:creationId xmlns:a16="http://schemas.microsoft.com/office/drawing/2014/main" id="{BCE69451-07EB-C1FC-7EFC-3B18FAD9B322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859369" y="1892702"/>
            <a:ext cx="1406986" cy="388361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EAA3EE5D-C1EC-4579-76A5-83E561EAD11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54480" y="71438"/>
            <a:ext cx="10515600" cy="1325562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rgbClr val="003F72"/>
                </a:solidFill>
                <a:effectLst/>
                <a:latin typeface="Source Sans Pro" panose="020B0503030403020204" pitchFamily="34" charset="0"/>
                <a:ea typeface="Source Sans Pro" panose="020B0503030403020204" pitchFamily="34" charset="0"/>
              </a:rPr>
              <a:t>What is the PACT Act?</a:t>
            </a:r>
          </a:p>
        </p:txBody>
      </p:sp>
    </p:spTree>
    <p:extLst>
      <p:ext uri="{BB962C8B-B14F-4D97-AF65-F5344CB8AC3E}">
        <p14:creationId xmlns:p14="http://schemas.microsoft.com/office/powerpoint/2010/main" val="29584054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>
            <a:extLst>
              <a:ext uri="{FF2B5EF4-FFF2-40B4-BE49-F238E27FC236}">
                <a16:creationId xmlns:a16="http://schemas.microsoft.com/office/drawing/2014/main" id="{D3D11CE8-B270-6C14-6CAA-771629C953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234605" cy="6821424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888C5C03-2378-A9F2-E19F-A946F94F1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61224" y="2022479"/>
            <a:ext cx="890293" cy="890293"/>
          </a:xfrm>
          <a:prstGeom prst="ellipse">
            <a:avLst/>
          </a:prstGeom>
          <a:solidFill>
            <a:srgbClr val="007CBA">
              <a:alpha val="2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FD4BED9-8B59-FAF1-ECAE-024105E3AD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48559" y="3153405"/>
            <a:ext cx="890293" cy="890293"/>
          </a:xfrm>
          <a:prstGeom prst="ellipse">
            <a:avLst/>
          </a:prstGeom>
          <a:solidFill>
            <a:srgbClr val="007CBA">
              <a:alpha val="2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BF310650-011D-EDB5-3C82-9748FCA4B1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48559" y="4329969"/>
            <a:ext cx="890293" cy="890293"/>
          </a:xfrm>
          <a:prstGeom prst="ellipse">
            <a:avLst/>
          </a:prstGeom>
          <a:solidFill>
            <a:srgbClr val="007CBA">
              <a:alpha val="2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13B9E08A-5CF8-0941-DD98-B7EF6288DB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48559" y="5535108"/>
            <a:ext cx="890293" cy="890293"/>
          </a:xfrm>
          <a:prstGeom prst="ellipse">
            <a:avLst/>
          </a:prstGeom>
          <a:solidFill>
            <a:srgbClr val="007CBA">
              <a:alpha val="2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92FB493-E678-AD8A-E194-DD0FAC133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93738" y="2117713"/>
            <a:ext cx="878898" cy="878898"/>
          </a:xfrm>
          <a:prstGeom prst="ellipse">
            <a:avLst/>
          </a:prstGeom>
          <a:solidFill>
            <a:srgbClr val="007CBA">
              <a:alpha val="2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1F450DA5-D8C9-1D38-C37B-FC22B82E85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88944" y="3557350"/>
            <a:ext cx="878898" cy="878898"/>
          </a:xfrm>
          <a:prstGeom prst="ellipse">
            <a:avLst/>
          </a:prstGeom>
          <a:solidFill>
            <a:srgbClr val="007CBA">
              <a:alpha val="2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D59BA25E-1C18-A5EB-C018-C4E2070894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88943" y="4786387"/>
            <a:ext cx="878898" cy="878898"/>
          </a:xfrm>
          <a:prstGeom prst="ellipse">
            <a:avLst/>
          </a:prstGeom>
          <a:solidFill>
            <a:srgbClr val="007CBA">
              <a:alpha val="2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QR scannable code for VA.gov/PACT">
            <a:extLst>
              <a:ext uri="{FF2B5EF4-FFF2-40B4-BE49-F238E27FC236}">
                <a16:creationId xmlns:a16="http://schemas.microsoft.com/office/drawing/2014/main" id="{D578AD0D-7C33-6BC2-E08B-A283264384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1375" y="5604369"/>
            <a:ext cx="1023806" cy="1023806"/>
          </a:xfrm>
          <a:prstGeom prst="rect">
            <a:avLst/>
          </a:prstGeom>
        </p:spPr>
      </p:pic>
      <p:pic>
        <p:nvPicPr>
          <p:cNvPr id="22" name="Picture 13" descr="Color icon of a hospital">
            <a:extLst>
              <a:ext uri="{FF2B5EF4-FFF2-40B4-BE49-F238E27FC236}">
                <a16:creationId xmlns:a16="http://schemas.microsoft.com/office/drawing/2014/main" id="{DE551C44-B36B-B246-D217-12F1C031827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95822" y="4904521"/>
            <a:ext cx="665372" cy="580529"/>
          </a:xfrm>
          <a:prstGeom prst="rect">
            <a:avLst/>
          </a:prstGeom>
        </p:spPr>
      </p:pic>
      <p:pic>
        <p:nvPicPr>
          <p:cNvPr id="21" name="Picture 6" descr="Color icon of a pair of dog tags within a circle, symbolizing a community">
            <a:extLst>
              <a:ext uri="{FF2B5EF4-FFF2-40B4-BE49-F238E27FC236}">
                <a16:creationId xmlns:a16="http://schemas.microsoft.com/office/drawing/2014/main" id="{8D372DA7-57C7-BD87-36BF-559DC1FE44F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85189" y="3593718"/>
            <a:ext cx="681022" cy="745696"/>
          </a:xfrm>
          <a:prstGeom prst="rect">
            <a:avLst/>
          </a:prstGeom>
        </p:spPr>
      </p:pic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4010D3BA-378A-1047-4759-02960AE5B7F6}"/>
              </a:ext>
            </a:extLst>
          </p:cNvPr>
          <p:cNvSpPr txBox="1">
            <a:spLocks/>
          </p:cNvSpPr>
          <p:nvPr/>
        </p:nvSpPr>
        <p:spPr>
          <a:xfrm>
            <a:off x="6720057" y="1857373"/>
            <a:ext cx="6686351" cy="4777051"/>
          </a:xfrm>
          <a:prstGeom prst="rect">
            <a:avLst/>
          </a:prstGeom>
        </p:spPr>
        <p:txBody>
          <a:bodyPr wrap="none" lIns="91440" tIns="45720" rIns="91440" bIns="45720" anchor="t">
            <a:no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3F7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F72"/>
              </a:buClr>
              <a:buFont typeface="Arial" panose="020B0604020202020204" pitchFamily="34" charset="0"/>
              <a:buChar char="̶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F7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F7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F7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59435" marR="352425" indent="0">
              <a:lnSpc>
                <a:spcPct val="114999"/>
              </a:lnSpc>
              <a:spcBef>
                <a:spcPts val="430"/>
              </a:spcBef>
              <a:buNone/>
            </a:pPr>
            <a:r>
              <a:rPr lang="en-US" sz="1700" spc="-2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Century Gothic" panose="020B0502020202020204" pitchFamily="34" charset="0"/>
              </a:rPr>
              <a:t>The Act </a:t>
            </a:r>
            <a:r>
              <a:rPr lang="en-US" sz="1700" b="1" spc="-2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Century Gothic" panose="020B0502020202020204" pitchFamily="34" charset="0"/>
              </a:rPr>
              <a:t>requires research studies </a:t>
            </a:r>
            <a:r>
              <a:rPr lang="en-US" sz="1700" spc="-2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  <a:t>on the mortality</a:t>
            </a:r>
            <a:br>
              <a:rPr lang="en-US" sz="1700" spc="-2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</a:br>
            <a:r>
              <a:rPr lang="en-US" sz="1700" spc="-2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  <a:t>of Veterans who served in Southwest Asia during</a:t>
            </a:r>
            <a:br>
              <a:rPr lang="en-US" sz="1700" spc="-2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</a:br>
            <a:r>
              <a:rPr lang="en-US" sz="1700" spc="-2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  <a:t>the Gulf War; Post-9/11 Veteran health trends;</a:t>
            </a:r>
            <a:br>
              <a:rPr lang="en-US" sz="1700" spc="-2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</a:br>
            <a:r>
              <a:rPr lang="en-US" sz="1700" spc="-2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  <a:t>and Veteran cancer rates.</a:t>
            </a:r>
            <a:endParaRPr lang="en-US" sz="1700" spc="-20" dirty="0">
              <a:solidFill>
                <a:schemeClr val="tx1">
                  <a:lumMod val="95000"/>
                  <a:lumOff val="5000"/>
                </a:scheme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Arial"/>
            </a:endParaRPr>
          </a:p>
          <a:p>
            <a:pPr marL="612775" marR="514985" indent="0">
              <a:lnSpc>
                <a:spcPct val="108000"/>
              </a:lnSpc>
              <a:spcBef>
                <a:spcPts val="844"/>
              </a:spcBef>
              <a:buNone/>
            </a:pPr>
            <a:endParaRPr lang="en-US" sz="1700" spc="-20" dirty="0">
              <a:solidFill>
                <a:schemeClr val="tx1">
                  <a:lumMod val="95000"/>
                  <a:lumOff val="5000"/>
                </a:scheme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Arial"/>
            </a:endParaRPr>
          </a:p>
          <a:p>
            <a:pPr marL="612775" marR="514985" indent="0">
              <a:lnSpc>
                <a:spcPct val="108000"/>
              </a:lnSpc>
              <a:spcBef>
                <a:spcPts val="844"/>
              </a:spcBef>
              <a:buNone/>
            </a:pPr>
            <a:r>
              <a:rPr lang="en-US" sz="1700" spc="-2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  <a:t>The Act will help VA </a:t>
            </a:r>
            <a:r>
              <a:rPr lang="en-US" sz="1700" b="1" spc="-2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  <a:t>build a stronger, more skilled</a:t>
            </a:r>
            <a:br>
              <a:rPr lang="en-US" sz="1700" b="1" spc="-2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</a:br>
            <a:r>
              <a:rPr lang="en-US" sz="1700" b="1" spc="-2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  <a:t>workforce </a:t>
            </a:r>
            <a:r>
              <a:rPr lang="en-US" sz="1700" spc="-2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  <a:t>to meet the growing demand for</a:t>
            </a:r>
            <a:br>
              <a:rPr lang="en-US" sz="1700" spc="-2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</a:br>
            <a:r>
              <a:rPr lang="en-US" sz="1700" spc="-2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  <a:t>benefits and services.</a:t>
            </a:r>
            <a:endParaRPr lang="en-US" sz="1700" spc="-20" dirty="0">
              <a:solidFill>
                <a:schemeClr val="tx1">
                  <a:lumMod val="95000"/>
                  <a:lumOff val="5000"/>
                </a:scheme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Arial"/>
            </a:endParaRPr>
          </a:p>
          <a:p>
            <a:pPr marL="612775" marR="514985" indent="0">
              <a:lnSpc>
                <a:spcPct val="108000"/>
              </a:lnSpc>
              <a:spcBef>
                <a:spcPts val="844"/>
              </a:spcBef>
              <a:buNone/>
            </a:pPr>
            <a:endParaRPr lang="en-US" sz="1700" spc="-20" dirty="0">
              <a:solidFill>
                <a:schemeClr val="tx1">
                  <a:lumMod val="95000"/>
                  <a:lumOff val="5000"/>
                </a:scheme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Arial"/>
            </a:endParaRPr>
          </a:p>
          <a:p>
            <a:pPr marL="612775" marR="514985" indent="0">
              <a:lnSpc>
                <a:spcPct val="108000"/>
              </a:lnSpc>
              <a:spcBef>
                <a:spcPts val="844"/>
              </a:spcBef>
              <a:buNone/>
            </a:pPr>
            <a:r>
              <a:rPr lang="en-US" sz="1700" spc="-2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  <a:t>The Act </a:t>
            </a:r>
            <a:r>
              <a:rPr lang="en-US" sz="1700" b="1" spc="-2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  <a:t>authorizes 31 new facilities </a:t>
            </a:r>
            <a:r>
              <a:rPr lang="en-US" sz="1700" spc="-2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  <a:t>across the</a:t>
            </a:r>
            <a:br>
              <a:rPr lang="en-US" sz="1700" spc="-2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</a:br>
            <a:r>
              <a:rPr lang="en-US" sz="1700" spc="-2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  <a:t>country, providing greater access to VA health care.</a:t>
            </a:r>
            <a:endParaRPr lang="en-US" sz="1800" spc="-20" dirty="0">
              <a:solidFill>
                <a:srgbClr val="003B71"/>
              </a:solidFill>
              <a:latin typeface="Trebuchet MS" panose="020B0603020202020204" pitchFamily="34" charset="0"/>
              <a:ea typeface="Trebuchet MS" panose="020B0603020202020204" pitchFamily="34" charset="0"/>
              <a:cs typeface="Trebuchet MS" panose="020B0603020202020204" pitchFamily="34" charset="0"/>
            </a:endParaRPr>
          </a:p>
        </p:txBody>
      </p:sp>
      <p:pic>
        <p:nvPicPr>
          <p:cNvPr id="20" name="Picture 3" descr="Color icon of a magnifying glass with gears">
            <a:extLst>
              <a:ext uri="{FF2B5EF4-FFF2-40B4-BE49-F238E27FC236}">
                <a16:creationId xmlns:a16="http://schemas.microsoft.com/office/drawing/2014/main" id="{953B519A-8909-E163-2A8B-FC3F55ABAA4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36099" y="2262674"/>
            <a:ext cx="731742" cy="733570"/>
          </a:xfrm>
          <a:prstGeom prst="rect">
            <a:avLst/>
          </a:prstGeom>
        </p:spPr>
      </p:pic>
      <p:pic>
        <p:nvPicPr>
          <p:cNvPr id="13" name="Picture 13" descr="Color icon of a hand holding a book">
            <a:extLst>
              <a:ext uri="{FF2B5EF4-FFF2-40B4-BE49-F238E27FC236}">
                <a16:creationId xmlns:a16="http://schemas.microsoft.com/office/drawing/2014/main" id="{CF4622E2-0376-35B1-EA84-09ED13AD8DE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9398" y="5711135"/>
            <a:ext cx="645346" cy="599741"/>
          </a:xfrm>
          <a:prstGeom prst="rect">
            <a:avLst/>
          </a:prstGeom>
        </p:spPr>
      </p:pic>
      <p:pic>
        <p:nvPicPr>
          <p:cNvPr id="11" name="Picture 12" descr="Color icon of two hands embracing people">
            <a:extLst>
              <a:ext uri="{FF2B5EF4-FFF2-40B4-BE49-F238E27FC236}">
                <a16:creationId xmlns:a16="http://schemas.microsoft.com/office/drawing/2014/main" id="{5AE5331E-0AE1-F1AA-B1FA-A5807104482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7549" y="4456319"/>
            <a:ext cx="652291" cy="670435"/>
          </a:xfrm>
          <a:prstGeom prst="rect">
            <a:avLst/>
          </a:prstGeom>
        </p:spPr>
      </p:pic>
      <p:pic>
        <p:nvPicPr>
          <p:cNvPr id="10" name="Picture 10" descr="Color icon of a yellow illuminated light bulb">
            <a:extLst>
              <a:ext uri="{FF2B5EF4-FFF2-40B4-BE49-F238E27FC236}">
                <a16:creationId xmlns:a16="http://schemas.microsoft.com/office/drawing/2014/main" id="{21A412BC-E390-63E4-9FE9-104D14E8531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56917" y="3251284"/>
            <a:ext cx="662588" cy="680996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DBF46BF-F606-6A8B-2C7A-C29071D5037F}"/>
              </a:ext>
            </a:extLst>
          </p:cNvPr>
          <p:cNvSpPr txBox="1">
            <a:spLocks/>
          </p:cNvSpPr>
          <p:nvPr/>
        </p:nvSpPr>
        <p:spPr>
          <a:xfrm>
            <a:off x="707738" y="1857373"/>
            <a:ext cx="5925646" cy="5056960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3F7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F72"/>
              </a:buClr>
              <a:buFont typeface="Arial" panose="020B0604020202020204" pitchFamily="34" charset="0"/>
              <a:buChar char="̶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F7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F7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F7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12775" marR="514985" indent="0">
              <a:lnSpc>
                <a:spcPct val="108000"/>
              </a:lnSpc>
              <a:spcBef>
                <a:spcPts val="845"/>
              </a:spcBef>
              <a:buNone/>
            </a:pPr>
            <a:r>
              <a:rPr lang="en-US" sz="170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Century Gothic" panose="020B0502020202020204" pitchFamily="34" charset="0"/>
              </a:rPr>
              <a:t>The</a:t>
            </a:r>
            <a:r>
              <a:rPr lang="en-US" sz="1700" spc="-5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Century Gothic" panose="020B0502020202020204" pitchFamily="34" charset="0"/>
              </a:rPr>
              <a:t> </a:t>
            </a:r>
            <a:r>
              <a:rPr lang="en-US" sz="170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Century Gothic" panose="020B0502020202020204" pitchFamily="34" charset="0"/>
              </a:rPr>
              <a:t>Act</a:t>
            </a:r>
            <a:r>
              <a:rPr lang="en-US" sz="1700" spc="-5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Century Gothic" panose="020B0502020202020204" pitchFamily="34" charset="0"/>
              </a:rPr>
              <a:t> </a:t>
            </a:r>
            <a:r>
              <a:rPr lang="en-US" sz="1700" b="1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Century Gothic" panose="020B0502020202020204" pitchFamily="34" charset="0"/>
              </a:rPr>
              <a:t>expands</a:t>
            </a:r>
            <a:r>
              <a:rPr lang="en-US" sz="1700" b="1" spc="-25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Century Gothic" panose="020B0502020202020204" pitchFamily="34" charset="0"/>
              </a:rPr>
              <a:t> </a:t>
            </a:r>
            <a:r>
              <a:rPr lang="en-US" sz="1700" b="1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Century Gothic" panose="020B0502020202020204" pitchFamily="34" charset="0"/>
              </a:rPr>
              <a:t>and</a:t>
            </a:r>
            <a:r>
              <a:rPr lang="en-US" sz="1700" b="1" spc="-25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Century Gothic" panose="020B0502020202020204" pitchFamily="34" charset="0"/>
              </a:rPr>
              <a:t> </a:t>
            </a:r>
            <a:r>
              <a:rPr lang="en-US" sz="1700" b="1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Century Gothic" panose="020B0502020202020204" pitchFamily="34" charset="0"/>
              </a:rPr>
              <a:t>extends</a:t>
            </a:r>
            <a:r>
              <a:rPr lang="en-US" sz="1700" b="1" spc="-25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Century Gothic" panose="020B0502020202020204" pitchFamily="34" charset="0"/>
              </a:rPr>
              <a:t> </a:t>
            </a:r>
            <a:r>
              <a:rPr lang="en-US" sz="1700" b="1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Century Gothic" panose="020B0502020202020204" pitchFamily="34" charset="0"/>
              </a:rPr>
              <a:t>eligibility</a:t>
            </a:r>
            <a:r>
              <a:rPr lang="en-US" sz="1700" b="1" spc="-25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Century Gothic" panose="020B0502020202020204" pitchFamily="34" charset="0"/>
              </a:rPr>
              <a:t> </a:t>
            </a:r>
            <a:r>
              <a:rPr lang="en-US" sz="1700" b="1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Century Gothic" panose="020B0502020202020204" pitchFamily="34" charset="0"/>
              </a:rPr>
              <a:t>for</a:t>
            </a:r>
            <a:r>
              <a:rPr lang="en-US" sz="1700" b="1" spc="-25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Century Gothic" panose="020B0502020202020204" pitchFamily="34" charset="0"/>
              </a:rPr>
              <a:t> </a:t>
            </a:r>
            <a:r>
              <a:rPr lang="en-US" sz="1700" b="1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Century Gothic" panose="020B0502020202020204" pitchFamily="34" charset="0"/>
              </a:rPr>
              <a:t>VA health care for Veterans with toxic exposures </a:t>
            </a:r>
            <a:r>
              <a:rPr lang="en-US" sz="170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Century Gothic" panose="020B0502020202020204" pitchFamily="34" charset="0"/>
              </a:rPr>
              <a:t>and </a:t>
            </a:r>
            <a:r>
              <a:rPr lang="en-US" sz="1700" spc="-1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  <a:t>Veterans</a:t>
            </a:r>
            <a:r>
              <a:rPr lang="en-US" sz="1700" spc="-55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  <a:t> </a:t>
            </a:r>
            <a:r>
              <a:rPr lang="en-US" sz="1700" spc="-1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  <a:t>of</a:t>
            </a:r>
            <a:r>
              <a:rPr lang="en-US" sz="1700" spc="-55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  <a:t> </a:t>
            </a:r>
            <a:r>
              <a:rPr lang="en-US" sz="1700" spc="-1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  <a:t>the</a:t>
            </a:r>
            <a:r>
              <a:rPr lang="en-US" sz="1700" spc="-55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  <a:t> </a:t>
            </a:r>
            <a:r>
              <a:rPr lang="en-US" sz="1700" spc="-1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  <a:t>Vietnam</a:t>
            </a:r>
            <a:r>
              <a:rPr lang="en-US" sz="1700" spc="-5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  <a:t> </a:t>
            </a:r>
            <a:r>
              <a:rPr lang="en-US" sz="1700" spc="-1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  <a:t>era,</a:t>
            </a:r>
            <a:r>
              <a:rPr lang="en-US" sz="1700" spc="-55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  <a:t> </a:t>
            </a:r>
            <a:r>
              <a:rPr lang="en-US" sz="1700" spc="-1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  <a:t>Gulf</a:t>
            </a:r>
            <a:r>
              <a:rPr lang="en-US" sz="1700" spc="-55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  <a:t> </a:t>
            </a:r>
            <a:r>
              <a:rPr lang="en-US" sz="1700" spc="-1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  <a:t>War</a:t>
            </a:r>
            <a:r>
              <a:rPr lang="en-US" sz="1700" spc="-55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  <a:t> </a:t>
            </a:r>
            <a:r>
              <a:rPr lang="en-US" sz="1700" spc="-1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  <a:t>era,</a:t>
            </a:r>
            <a:r>
              <a:rPr lang="en-US" sz="1700" spc="-5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  <a:t> </a:t>
            </a:r>
            <a:r>
              <a:rPr lang="en-US" sz="1700" spc="-1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  <a:t>and</a:t>
            </a:r>
            <a:r>
              <a:rPr lang="en-US" sz="1700" spc="-55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  <a:t> </a:t>
            </a:r>
            <a:r>
              <a:rPr lang="en-US" sz="1700" spc="-1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  <a:t>Post-9/11</a:t>
            </a:r>
            <a:r>
              <a:rPr lang="en-US" sz="1700" spc="-55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  <a:t> </a:t>
            </a:r>
            <a:r>
              <a:rPr lang="en-US" sz="1700" spc="-2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  <a:t>era.</a:t>
            </a:r>
            <a:endParaRPr lang="en-US" sz="1700" dirty="0">
              <a:solidFill>
                <a:schemeClr val="tx1">
                  <a:lumMod val="95000"/>
                  <a:lumOff val="5000"/>
                </a:schemeClr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612775" marR="514985" indent="0">
              <a:lnSpc>
                <a:spcPct val="108000"/>
              </a:lnSpc>
              <a:spcBef>
                <a:spcPts val="845"/>
              </a:spcBef>
              <a:spcAft>
                <a:spcPts val="600"/>
              </a:spcAft>
              <a:buNone/>
            </a:pPr>
            <a:r>
              <a:rPr lang="en-US" sz="170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  <a:t>VA</a:t>
            </a:r>
            <a:r>
              <a:rPr lang="en-US" sz="1700" spc="-65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  <a:t> </a:t>
            </a:r>
            <a:r>
              <a:rPr lang="en-US" sz="1700" b="1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  <a:t>will</a:t>
            </a:r>
            <a:r>
              <a:rPr lang="en-US" sz="1700" b="1" spc="-4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  <a:t> </a:t>
            </a:r>
            <a:r>
              <a:rPr lang="en-US" sz="1700" b="1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  <a:t>improve</a:t>
            </a:r>
            <a:r>
              <a:rPr lang="en-US" sz="1700" b="1" spc="-4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  <a:t> </a:t>
            </a:r>
            <a:r>
              <a:rPr lang="en-US" sz="1700" b="1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  <a:t>the</a:t>
            </a:r>
            <a:r>
              <a:rPr lang="en-US" sz="1700" b="1" spc="-4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  <a:t> </a:t>
            </a:r>
            <a:r>
              <a:rPr lang="en-US" sz="1700" b="1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  <a:t>decision-making</a:t>
            </a:r>
            <a:r>
              <a:rPr lang="en-US" sz="1700" b="1" spc="-4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  <a:t> </a:t>
            </a:r>
            <a:r>
              <a:rPr lang="en-US" sz="1700" b="1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  <a:t>process</a:t>
            </a:r>
            <a:br>
              <a:rPr lang="en-US" sz="1700" b="1" spc="-35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</a:br>
            <a:r>
              <a:rPr lang="en-US" sz="170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  <a:t>for </a:t>
            </a:r>
            <a:r>
              <a:rPr lang="en-US" sz="1700" spc="-1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  <a:t>determining</a:t>
            </a:r>
            <a:r>
              <a:rPr lang="en-US" sz="1700" spc="-9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  <a:t> </a:t>
            </a:r>
            <a:r>
              <a:rPr lang="en-US" sz="1700" spc="-1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  <a:t>what</a:t>
            </a:r>
            <a:r>
              <a:rPr lang="en-US" sz="1700" spc="-9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  <a:t> </a:t>
            </a:r>
            <a:r>
              <a:rPr lang="en-US" sz="1700" spc="-1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  <a:t>medical</a:t>
            </a:r>
            <a:r>
              <a:rPr lang="en-US" sz="1700" spc="-9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  <a:t> </a:t>
            </a:r>
            <a:r>
              <a:rPr lang="en-US" sz="1700" spc="-1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  <a:t>conditions</a:t>
            </a:r>
            <a:r>
              <a:rPr lang="en-US" sz="1700" spc="-9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  <a:t> </a:t>
            </a:r>
            <a:r>
              <a:rPr lang="en-US" sz="1700" spc="-1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  <a:t>will</a:t>
            </a:r>
            <a:r>
              <a:rPr lang="en-US" sz="1700" spc="-9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  <a:t> </a:t>
            </a:r>
            <a:r>
              <a:rPr lang="en-US" sz="1700" spc="-1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  <a:t>be considered</a:t>
            </a:r>
            <a:r>
              <a:rPr lang="en-US" sz="1700" spc="-9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  <a:t> </a:t>
            </a:r>
            <a:r>
              <a:rPr lang="en-US" sz="1700" spc="-1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  <a:t>for</a:t>
            </a:r>
            <a:r>
              <a:rPr lang="en-US" sz="1700" spc="-9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  <a:t> </a:t>
            </a:r>
            <a:r>
              <a:rPr lang="en-US" sz="1700" spc="-1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  <a:t>presumptive</a:t>
            </a:r>
            <a:r>
              <a:rPr lang="en-US" sz="1700" spc="-9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  <a:t> </a:t>
            </a:r>
            <a:r>
              <a:rPr lang="en-US" sz="1700" spc="-1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  <a:t>status.</a:t>
            </a:r>
          </a:p>
          <a:p>
            <a:pPr marL="612775" marR="514985" indent="0">
              <a:lnSpc>
                <a:spcPct val="108000"/>
              </a:lnSpc>
              <a:spcBef>
                <a:spcPts val="845"/>
              </a:spcBef>
              <a:buNone/>
            </a:pPr>
            <a:r>
              <a:rPr lang="en-US" sz="170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  <a:t>Every</a:t>
            </a:r>
            <a:r>
              <a:rPr lang="en-US" sz="1700" spc="-15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  <a:t> </a:t>
            </a:r>
            <a:r>
              <a:rPr lang="en-US" sz="170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  <a:t>enrolled</a:t>
            </a:r>
            <a:r>
              <a:rPr lang="en-US" sz="1700" spc="-15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  <a:t> </a:t>
            </a:r>
            <a:r>
              <a:rPr lang="en-US" sz="170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  <a:t>Veteran</a:t>
            </a:r>
            <a:r>
              <a:rPr lang="en-US" sz="1700" spc="-15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  <a:t> </a:t>
            </a:r>
            <a:r>
              <a:rPr lang="en-US" sz="1700" b="1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  <a:t>will</a:t>
            </a:r>
            <a:r>
              <a:rPr lang="en-US" sz="1700" b="1" spc="-15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  <a:t> </a:t>
            </a:r>
            <a:r>
              <a:rPr lang="en-US" sz="1700" b="1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  <a:t>receive an initial toxic </a:t>
            </a:r>
            <a:r>
              <a:rPr lang="en-US" sz="1700" b="1" spc="-1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  <a:t>exposure</a:t>
            </a:r>
            <a:r>
              <a:rPr lang="en-US" sz="1700" b="1" spc="-15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  <a:t> </a:t>
            </a:r>
            <a:r>
              <a:rPr lang="en-US" sz="1700" b="1" spc="-1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  <a:t>screening </a:t>
            </a:r>
            <a:r>
              <a:rPr lang="en-US" sz="1700" spc="-1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  <a:t>and</a:t>
            </a:r>
            <a:r>
              <a:rPr lang="en-US" sz="1700" spc="-45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  <a:t> </a:t>
            </a:r>
            <a:r>
              <a:rPr lang="en-US" sz="1700" spc="-1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  <a:t>a</a:t>
            </a:r>
            <a:r>
              <a:rPr lang="en-US" sz="1700" spc="-45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  <a:t> </a:t>
            </a:r>
            <a:r>
              <a:rPr lang="en-US" sz="1700" spc="-1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  <a:t>follow-up</a:t>
            </a:r>
            <a:r>
              <a:rPr lang="en-US" sz="1700" spc="-45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  <a:t> </a:t>
            </a:r>
            <a:r>
              <a:rPr lang="en-US" sz="1700" spc="-1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  <a:t>screening</a:t>
            </a:r>
            <a:r>
              <a:rPr lang="en-US" sz="1700" spc="-45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  <a:t> </a:t>
            </a:r>
            <a:r>
              <a:rPr lang="en-US" sz="1700" spc="-1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  <a:t>every five</a:t>
            </a:r>
            <a:r>
              <a:rPr lang="en-US" sz="1700" spc="-7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  <a:t> </a:t>
            </a:r>
            <a:r>
              <a:rPr lang="en-US" sz="1700" spc="-1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  <a:t>years.</a:t>
            </a:r>
            <a:r>
              <a:rPr lang="en-US" sz="1700" spc="-7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  <a:t> </a:t>
            </a:r>
            <a:r>
              <a:rPr lang="en-US" sz="1700" spc="-1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  <a:t>Veterans</a:t>
            </a:r>
            <a:r>
              <a:rPr lang="en-US" sz="1700" spc="-7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  <a:t> </a:t>
            </a:r>
            <a:r>
              <a:rPr lang="en-US" sz="1700" spc="-1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  <a:t>who</a:t>
            </a:r>
            <a:r>
              <a:rPr lang="en-US" sz="1700" spc="-7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  <a:t> </a:t>
            </a:r>
            <a:r>
              <a:rPr lang="en-US" sz="1700" spc="-1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  <a:t>are</a:t>
            </a:r>
            <a:r>
              <a:rPr lang="en-US" sz="1700" spc="-7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  <a:t> </a:t>
            </a:r>
            <a:r>
              <a:rPr lang="en-US" sz="1700" spc="-1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  <a:t>not</a:t>
            </a:r>
            <a:r>
              <a:rPr lang="en-US" sz="1700" spc="-7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  <a:t> </a:t>
            </a:r>
            <a:r>
              <a:rPr lang="en-US" sz="1700" spc="-1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  <a:t>enrolled, but</a:t>
            </a:r>
            <a:r>
              <a:rPr lang="en-US" sz="1700" spc="-7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  <a:t> </a:t>
            </a:r>
            <a:r>
              <a:rPr lang="en-US" sz="1700" spc="-1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  <a:t>who</a:t>
            </a:r>
            <a:r>
              <a:rPr lang="en-US" sz="1700" spc="-7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  <a:t> </a:t>
            </a:r>
            <a:r>
              <a:rPr lang="en-US" sz="1700" spc="-1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  <a:t>are </a:t>
            </a:r>
            <a:r>
              <a:rPr lang="en-US" sz="170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  <a:t>eligible</a:t>
            </a:r>
            <a:r>
              <a:rPr lang="en-US" sz="1700" spc="-65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  <a:t> </a:t>
            </a:r>
            <a:r>
              <a:rPr lang="en-US" sz="170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  <a:t>to</a:t>
            </a:r>
            <a:r>
              <a:rPr lang="en-US" sz="1700" spc="-65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  <a:t> </a:t>
            </a:r>
            <a:r>
              <a:rPr lang="en-US" sz="170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  <a:t>enroll,</a:t>
            </a:r>
            <a:r>
              <a:rPr lang="en-US" sz="1700" spc="-65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  <a:t> </a:t>
            </a:r>
            <a:r>
              <a:rPr lang="en-US" sz="170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  <a:t>will</a:t>
            </a:r>
            <a:r>
              <a:rPr lang="en-US" sz="1700" spc="-65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  <a:t> </a:t>
            </a:r>
            <a:r>
              <a:rPr lang="en-US" sz="170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  <a:t>have</a:t>
            </a:r>
            <a:r>
              <a:rPr lang="en-US" sz="1700" spc="-65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  <a:t> </a:t>
            </a:r>
            <a:r>
              <a:rPr lang="en-US" sz="170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  <a:t>an</a:t>
            </a:r>
            <a:r>
              <a:rPr lang="en-US" sz="1700" spc="-65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  <a:t> </a:t>
            </a:r>
            <a:r>
              <a:rPr lang="en-US" sz="170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  <a:t>opportunity</a:t>
            </a:r>
            <a:r>
              <a:rPr lang="en-US" sz="1700" spc="-65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  <a:t> </a:t>
            </a:r>
            <a:r>
              <a:rPr lang="en-US" sz="170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  <a:t>to</a:t>
            </a:r>
            <a:r>
              <a:rPr lang="en-US" sz="1700" spc="-65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  <a:t> </a:t>
            </a:r>
            <a:r>
              <a:rPr lang="en-US" sz="170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  <a:t>enroll and</a:t>
            </a:r>
            <a:r>
              <a:rPr lang="en-US" sz="1700" spc="-10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  <a:t> </a:t>
            </a:r>
            <a:r>
              <a:rPr lang="en-US" sz="170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  <a:t>receive</a:t>
            </a:r>
            <a:r>
              <a:rPr lang="en-US" sz="1700" spc="-10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  <a:t> </a:t>
            </a:r>
            <a:r>
              <a:rPr lang="en-US" sz="170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  <a:t>the</a:t>
            </a:r>
            <a:r>
              <a:rPr lang="en-US" sz="1700" spc="-10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  <a:t> </a:t>
            </a:r>
            <a:r>
              <a:rPr lang="en-US" sz="170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  <a:t>screening.</a:t>
            </a:r>
          </a:p>
          <a:p>
            <a:pPr marL="612775" indent="0">
              <a:spcBef>
                <a:spcPts val="920"/>
              </a:spcBef>
              <a:buNone/>
            </a:pPr>
            <a:r>
              <a:rPr lang="en-US" sz="170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  <a:t>VA</a:t>
            </a:r>
            <a:r>
              <a:rPr lang="en-US" sz="1700" spc="-55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  <a:t> </a:t>
            </a:r>
            <a:r>
              <a:rPr lang="en-US" sz="170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  <a:t>health</a:t>
            </a:r>
            <a:r>
              <a:rPr lang="en-US" sz="1700" spc="-55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  <a:t> </a:t>
            </a:r>
            <a:r>
              <a:rPr lang="en-US" sz="170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  <a:t>care</a:t>
            </a:r>
            <a:r>
              <a:rPr lang="en-US" sz="1700" spc="-55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  <a:t> </a:t>
            </a:r>
            <a:r>
              <a:rPr lang="en-US" sz="170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  <a:t>staff</a:t>
            </a:r>
            <a:r>
              <a:rPr lang="en-US" sz="1700" spc="-55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  <a:t> </a:t>
            </a:r>
            <a:r>
              <a:rPr lang="en-US" sz="170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  <a:t>and</a:t>
            </a:r>
            <a:r>
              <a:rPr lang="en-US" sz="1700" spc="-5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  <a:t> </a:t>
            </a:r>
            <a:r>
              <a:rPr lang="en-US" sz="170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  <a:t>claims</a:t>
            </a:r>
            <a:r>
              <a:rPr lang="en-US" sz="1700" spc="-55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  <a:t> </a:t>
            </a:r>
            <a:r>
              <a:rPr lang="en-US" sz="170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  <a:t>processors</a:t>
            </a:r>
            <a:r>
              <a:rPr lang="en-US" sz="1700" spc="-55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  <a:t> </a:t>
            </a:r>
            <a:r>
              <a:rPr lang="en-US" sz="170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  <a:t>will</a:t>
            </a:r>
            <a:br>
              <a:rPr lang="en-US" sz="1700" spc="-55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</a:br>
            <a:r>
              <a:rPr lang="en-US" sz="1700" spc="-1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 panose="020B0603020202020204" pitchFamily="34" charset="0"/>
              </a:rPr>
              <a:t>receive </a:t>
            </a:r>
            <a:r>
              <a:rPr lang="en-US" sz="1700" b="1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Century Gothic" panose="020B0502020202020204" pitchFamily="34" charset="0"/>
              </a:rPr>
              <a:t>toxic</a:t>
            </a:r>
            <a:r>
              <a:rPr lang="en-US" sz="1700" b="1" spc="12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Century Gothic" panose="020B0502020202020204" pitchFamily="34" charset="0"/>
              </a:rPr>
              <a:t> </a:t>
            </a:r>
            <a:r>
              <a:rPr lang="en-US" sz="1700" b="1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Century Gothic" panose="020B0502020202020204" pitchFamily="34" charset="0"/>
              </a:rPr>
              <a:t>exposure-related</a:t>
            </a:r>
            <a:r>
              <a:rPr lang="en-US" sz="1700" b="1" spc="12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Century Gothic" panose="020B0502020202020204" pitchFamily="34" charset="0"/>
              </a:rPr>
              <a:t> </a:t>
            </a:r>
            <a:r>
              <a:rPr lang="en-US" sz="1700" b="1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Century Gothic" panose="020B0502020202020204" pitchFamily="34" charset="0"/>
              </a:rPr>
              <a:t>education</a:t>
            </a:r>
            <a:br>
              <a:rPr lang="en-US" sz="1700" b="1" spc="12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Century Gothic" panose="020B0502020202020204" pitchFamily="34" charset="0"/>
              </a:rPr>
            </a:br>
            <a:r>
              <a:rPr lang="en-US" sz="1700" b="1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Century Gothic" panose="020B0502020202020204" pitchFamily="34" charset="0"/>
              </a:rPr>
              <a:t>and</a:t>
            </a:r>
            <a:r>
              <a:rPr lang="en-US" sz="1700" b="1" spc="125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Century Gothic" panose="020B0502020202020204" pitchFamily="34" charset="0"/>
              </a:rPr>
              <a:t> </a:t>
            </a:r>
            <a:r>
              <a:rPr lang="en-US" sz="1700" b="1" spc="-1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Century Gothic" panose="020B0502020202020204" pitchFamily="34" charset="0"/>
              </a:rPr>
              <a:t>training</a:t>
            </a:r>
            <a:r>
              <a:rPr lang="en-US" sz="1700" spc="-1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Century Gothic" panose="020B0502020202020204" pitchFamily="34" charset="0"/>
              </a:rPr>
              <a:t>.</a:t>
            </a:r>
            <a:endParaRPr lang="en-US" sz="1700" dirty="0">
              <a:latin typeface="Source Sans Pro" panose="020B0503030403020204" pitchFamily="34" charset="0"/>
              <a:ea typeface="Source Sans Pro" panose="020B0503030403020204" pitchFamily="34" charset="0"/>
              <a:cs typeface="Trebuchet MS" panose="020B0603020202020204" pitchFamily="34" charset="0"/>
            </a:endParaRPr>
          </a:p>
        </p:txBody>
      </p:sp>
      <p:pic>
        <p:nvPicPr>
          <p:cNvPr id="9" name="Picture 9" descr="Color icon of four hands grasping wrists in unity">
            <a:extLst>
              <a:ext uri="{FF2B5EF4-FFF2-40B4-BE49-F238E27FC236}">
                <a16:creationId xmlns:a16="http://schemas.microsoft.com/office/drawing/2014/main" id="{31FD1436-5F21-5249-A723-311E314355D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27302" y="2080969"/>
            <a:ext cx="772261" cy="776419"/>
          </a:xfrm>
          <a:prstGeom prst="rect">
            <a:avLst/>
          </a:prstGeom>
        </p:spPr>
      </p:pic>
      <p:sp>
        <p:nvSpPr>
          <p:cNvPr id="16" name="Title 15">
            <a:extLst>
              <a:ext uri="{FF2B5EF4-FFF2-40B4-BE49-F238E27FC236}">
                <a16:creationId xmlns:a16="http://schemas.microsoft.com/office/drawing/2014/main" id="{9436D0F5-390A-7DB0-2949-A5AAE4CB197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54480" y="73025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b="1" baseline="0" dirty="0">
                <a:solidFill>
                  <a:srgbClr val="003F72"/>
                </a:solidFill>
                <a:effectLst/>
                <a:latin typeface="Source Sans Pro" panose="020B0503030403020204" pitchFamily="34" charset="0"/>
                <a:ea typeface="Source Sans Pro" panose="020B0503030403020204" pitchFamily="34" charset="0"/>
              </a:rPr>
              <a:t>PACT Act Ke</a:t>
            </a:r>
            <a:r>
              <a:rPr lang="en-US" sz="3600" b="1" dirty="0">
                <a:solidFill>
                  <a:srgbClr val="003F72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y Components</a:t>
            </a:r>
            <a:endParaRPr lang="en-US" sz="3600" b="1" dirty="0">
              <a:solidFill>
                <a:srgbClr val="003F72"/>
              </a:solidFill>
              <a:effectLst/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51498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>
            <a:extLst>
              <a:ext uri="{FF2B5EF4-FFF2-40B4-BE49-F238E27FC236}">
                <a16:creationId xmlns:a16="http://schemas.microsoft.com/office/drawing/2014/main" id="{997091BC-6789-408C-DBF1-B80F0F2FD5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234605" cy="6821424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FDE5A727-C670-9948-54A5-C91B25FFDF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3901" y="3309861"/>
            <a:ext cx="890293" cy="890293"/>
          </a:xfrm>
          <a:prstGeom prst="ellipse">
            <a:avLst/>
          </a:prstGeom>
          <a:solidFill>
            <a:srgbClr val="007CBA">
              <a:alpha val="2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521F38B8-1D2D-11B1-60B5-3A58A4E951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915025" y="3309861"/>
            <a:ext cx="890293" cy="890293"/>
          </a:xfrm>
          <a:prstGeom prst="ellipse">
            <a:avLst/>
          </a:prstGeom>
          <a:solidFill>
            <a:srgbClr val="007CBA">
              <a:alpha val="2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A014FD9-9206-5D20-A2F6-FFB7D946AE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3901" y="1863609"/>
            <a:ext cx="11284199" cy="1101956"/>
          </a:xfrm>
          <a:prstGeom prst="rect">
            <a:avLst/>
          </a:prstGeom>
          <a:solidFill>
            <a:srgbClr val="007CBA">
              <a:alpha val="2470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QR scannable code for VA.gov/PACT">
            <a:extLst>
              <a:ext uri="{FF2B5EF4-FFF2-40B4-BE49-F238E27FC236}">
                <a16:creationId xmlns:a16="http://schemas.microsoft.com/office/drawing/2014/main" id="{6BDE7ED3-0FCE-949B-F377-060B5381969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1375" y="5604369"/>
            <a:ext cx="1023806" cy="102380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10CBD767-03B9-8E52-9779-EACC805A0291}"/>
              </a:ext>
            </a:extLst>
          </p:cNvPr>
          <p:cNvSpPr txBox="1"/>
          <p:nvPr/>
        </p:nvSpPr>
        <p:spPr>
          <a:xfrm>
            <a:off x="6863200" y="3309861"/>
            <a:ext cx="4857051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3F72"/>
                </a:solidFill>
                <a:effectLst/>
                <a:latin typeface="Source Sans Pro" panose="020B0503030403020204" pitchFamily="34" charset="0"/>
                <a:ea typeface="Source Sans Pro" panose="020B0503030403020204" pitchFamily="34" charset="0"/>
              </a:rPr>
              <a:t>On or After September 11, 2001: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US" b="1" dirty="0">
                <a:solidFill>
                  <a:srgbClr val="007BBA"/>
                </a:solidFill>
                <a:effectLst/>
                <a:latin typeface="Source Sans Pro SemiBold" panose="020B0503030403020204" pitchFamily="34" charset="0"/>
                <a:ea typeface="Source Sans Pro SemiBold" panose="020B0503030403020204" pitchFamily="34" charset="0"/>
              </a:rPr>
              <a:t>Afghanistan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US" b="1" dirty="0">
                <a:solidFill>
                  <a:srgbClr val="003F72"/>
                </a:solidFill>
                <a:effectLst/>
                <a:latin typeface="Source Sans Pro SemiBold" panose="020B0503030403020204" pitchFamily="34" charset="0"/>
                <a:ea typeface="Source Sans Pro SemiBold" panose="020B0503030403020204" pitchFamily="34" charset="0"/>
              </a:rPr>
              <a:t>Djibouti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US" b="1" dirty="0">
                <a:solidFill>
                  <a:srgbClr val="007BBA"/>
                </a:solidFill>
                <a:effectLst/>
                <a:latin typeface="Source Sans Pro SemiBold" panose="020B0503030403020204" pitchFamily="34" charset="0"/>
                <a:ea typeface="Source Sans Pro SemiBold" panose="020B0503030403020204" pitchFamily="34" charset="0"/>
              </a:rPr>
              <a:t>Egypt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US" b="1" dirty="0">
                <a:solidFill>
                  <a:srgbClr val="003F72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</a:rPr>
              <a:t>Jordan</a:t>
            </a:r>
            <a:endParaRPr lang="en-US" b="1" dirty="0">
              <a:solidFill>
                <a:srgbClr val="003F72"/>
              </a:solidFill>
              <a:effectLst/>
              <a:latin typeface="Source Sans Pro SemiBold" panose="020B0503030403020204" pitchFamily="34" charset="0"/>
              <a:ea typeface="Source Sans Pro SemiBold" panose="020B0503030403020204" pitchFamily="34" charset="0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en-US" b="1" dirty="0">
                <a:solidFill>
                  <a:srgbClr val="007BBA"/>
                </a:solidFill>
                <a:effectLst/>
                <a:latin typeface="Source Sans Pro SemiBold" panose="020B0503030403020204" pitchFamily="34" charset="0"/>
                <a:ea typeface="Source Sans Pro SemiBold" panose="020B0503030403020204" pitchFamily="34" charset="0"/>
              </a:rPr>
              <a:t>Lebanon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US" b="1" dirty="0">
                <a:solidFill>
                  <a:srgbClr val="003F72"/>
                </a:solidFill>
                <a:effectLst/>
                <a:latin typeface="Source Sans Pro SemiBold" panose="020B0503030403020204" pitchFamily="34" charset="0"/>
                <a:ea typeface="Source Sans Pro SemiBold" panose="020B0503030403020204" pitchFamily="34" charset="0"/>
              </a:rPr>
              <a:t>Syria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US" b="1" dirty="0">
                <a:solidFill>
                  <a:srgbClr val="007BBA"/>
                </a:solidFill>
                <a:effectLst/>
                <a:latin typeface="Source Sans Pro SemiBold" panose="020B0503030403020204" pitchFamily="34" charset="0"/>
                <a:ea typeface="Source Sans Pro SemiBold" panose="020B0503030403020204" pitchFamily="34" charset="0"/>
              </a:rPr>
              <a:t>Uzbekistan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US" b="1" dirty="0">
                <a:solidFill>
                  <a:srgbClr val="003F72"/>
                </a:solidFill>
                <a:effectLst/>
                <a:latin typeface="Source Sans Pro SemiBold" panose="020B0503030403020204" pitchFamily="34" charset="0"/>
                <a:ea typeface="Source Sans Pro SemiBold" panose="020B0503030403020204" pitchFamily="34" charset="0"/>
              </a:rPr>
              <a:t>Yemen</a:t>
            </a:r>
          </a:p>
          <a:p>
            <a:endParaRPr lang="en-US" dirty="0"/>
          </a:p>
        </p:txBody>
      </p:sp>
      <p:pic>
        <p:nvPicPr>
          <p:cNvPr id="16" name="Picture 15" descr="Color icon of gray dog tags with a yellow star&#10;">
            <a:extLst>
              <a:ext uri="{FF2B5EF4-FFF2-40B4-BE49-F238E27FC236}">
                <a16:creationId xmlns:a16="http://schemas.microsoft.com/office/drawing/2014/main" id="{6B0596B4-D7EF-45FD-C509-919F623C0E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44794" y="3333283"/>
            <a:ext cx="392018" cy="69948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6C369B8-6AAA-7A53-5BE8-A4B6AC55FC7F}"/>
              </a:ext>
            </a:extLst>
          </p:cNvPr>
          <p:cNvSpPr txBox="1"/>
          <p:nvPr/>
        </p:nvSpPr>
        <p:spPr>
          <a:xfrm>
            <a:off x="1383028" y="3309861"/>
            <a:ext cx="4360545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3F72"/>
                </a:solidFill>
                <a:effectLst/>
                <a:latin typeface="Source Sans Pro" panose="020B0503030403020204" pitchFamily="34" charset="0"/>
                <a:ea typeface="Source Sans Pro" panose="020B0503030403020204" pitchFamily="34" charset="0"/>
              </a:rPr>
              <a:t>On or After August 2, 1990: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US" b="1" dirty="0">
                <a:solidFill>
                  <a:srgbClr val="007BBA"/>
                </a:solidFill>
                <a:effectLst/>
                <a:latin typeface="Source Sans Pro SemiBold" panose="020B0503030403020204" pitchFamily="34" charset="0"/>
                <a:ea typeface="Source Sans Pro SemiBold" panose="020B0503030403020204" pitchFamily="34" charset="0"/>
              </a:rPr>
              <a:t>Bahrain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US" b="1" dirty="0">
                <a:solidFill>
                  <a:srgbClr val="003F72"/>
                </a:solidFill>
                <a:effectLst/>
                <a:latin typeface="Source Sans Pro SemiBold" panose="020B0503030403020204" pitchFamily="34" charset="0"/>
                <a:ea typeface="Source Sans Pro SemiBold" panose="020B0503030403020204" pitchFamily="34" charset="0"/>
              </a:rPr>
              <a:t>Iraq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US" b="1" dirty="0">
                <a:solidFill>
                  <a:srgbClr val="007BBA"/>
                </a:solidFill>
                <a:effectLst/>
                <a:latin typeface="Source Sans Pro SemiBold" panose="020B0503030403020204" pitchFamily="34" charset="0"/>
                <a:ea typeface="Source Sans Pro SemiBold" panose="020B0503030403020204" pitchFamily="34" charset="0"/>
              </a:rPr>
              <a:t>Kuwait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US" b="1" dirty="0">
                <a:solidFill>
                  <a:srgbClr val="003F72"/>
                </a:solidFill>
                <a:effectLst/>
                <a:latin typeface="Source Sans Pro SemiBold" panose="020B0503030403020204" pitchFamily="34" charset="0"/>
                <a:ea typeface="Source Sans Pro SemiBold" panose="020B0503030403020204" pitchFamily="34" charset="0"/>
              </a:rPr>
              <a:t>Oman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US" b="1" dirty="0">
                <a:solidFill>
                  <a:srgbClr val="007BBA"/>
                </a:solidFill>
                <a:effectLst/>
                <a:latin typeface="Source Sans Pro SemiBold" panose="020B0503030403020204" pitchFamily="34" charset="0"/>
                <a:ea typeface="Source Sans Pro SemiBold" panose="020B0503030403020204" pitchFamily="34" charset="0"/>
              </a:rPr>
              <a:t>Qatar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US" b="1" dirty="0">
                <a:solidFill>
                  <a:srgbClr val="003F72"/>
                </a:solidFill>
                <a:effectLst/>
                <a:latin typeface="Source Sans Pro SemiBold" panose="020B0503030403020204" pitchFamily="34" charset="0"/>
                <a:ea typeface="Source Sans Pro SemiBold" panose="020B0503030403020204" pitchFamily="34" charset="0"/>
              </a:rPr>
              <a:t>Saudi Arabia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US" b="1" dirty="0">
                <a:solidFill>
                  <a:srgbClr val="007BBA"/>
                </a:solidFill>
                <a:effectLst/>
                <a:latin typeface="Source Sans Pro SemiBold" panose="020B0503030403020204" pitchFamily="34" charset="0"/>
                <a:ea typeface="Source Sans Pro SemiBold" panose="020B0503030403020204" pitchFamily="34" charset="0"/>
              </a:rPr>
              <a:t>Somalia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US" b="1" dirty="0">
                <a:solidFill>
                  <a:srgbClr val="003F72"/>
                </a:solidFill>
                <a:effectLst/>
                <a:latin typeface="Source Sans Pro SemiBold" panose="020B0503030403020204" pitchFamily="34" charset="0"/>
                <a:ea typeface="Source Sans Pro SemiBold" panose="020B0503030403020204" pitchFamily="34" charset="0"/>
              </a:rPr>
              <a:t>The United Arab Emirates (UAE)</a:t>
            </a:r>
          </a:p>
          <a:p>
            <a:endParaRPr lang="en-US" dirty="0"/>
          </a:p>
        </p:txBody>
      </p:sp>
      <p:pic>
        <p:nvPicPr>
          <p:cNvPr id="15" name="Picture 14" descr="Color icon of a green army helmet with yellow star on the side&#10;">
            <a:extLst>
              <a:ext uri="{FF2B5EF4-FFF2-40B4-BE49-F238E27FC236}">
                <a16:creationId xmlns:a16="http://schemas.microsoft.com/office/drawing/2014/main" id="{0B0CC4AE-F98C-FEB6-898C-F6F633C2F54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2760" y="3450245"/>
            <a:ext cx="624197" cy="67347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B644631-B68F-E8B6-39BD-B3BC2618F656}"/>
              </a:ext>
            </a:extLst>
          </p:cNvPr>
          <p:cNvSpPr txBox="1"/>
          <p:nvPr/>
        </p:nvSpPr>
        <p:spPr>
          <a:xfrm>
            <a:off x="921040" y="2065025"/>
            <a:ext cx="103499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effectLst/>
                <a:latin typeface="Source Sans Pro" panose="020B0503030403020204" pitchFamily="34" charset="0"/>
                <a:ea typeface="Source Sans Pro" panose="020B0503030403020204" pitchFamily="34" charset="0"/>
              </a:rPr>
              <a:t>If a Veteran served in any of these locations and time periods, they are eligible for the new Gulf War-related</a:t>
            </a:r>
            <a:br>
              <a:rPr lang="en-US" dirty="0">
                <a:effectLst/>
                <a:latin typeface="Source Sans Pro" panose="020B0503030403020204" pitchFamily="34" charset="0"/>
                <a:ea typeface="Source Sans Pro" panose="020B0503030403020204" pitchFamily="34" charset="0"/>
              </a:rPr>
            </a:br>
            <a:r>
              <a:rPr lang="en-US" dirty="0">
                <a:effectLst/>
                <a:latin typeface="Source Sans Pro" panose="020B0503030403020204" pitchFamily="34" charset="0"/>
                <a:ea typeface="Source Sans Pro" panose="020B0503030403020204" pitchFamily="34" charset="0"/>
              </a:rPr>
              <a:t>presumptions. This includes the airspace above any of these locations.</a:t>
            </a:r>
          </a:p>
        </p:txBody>
      </p:sp>
      <p:sp>
        <p:nvSpPr>
          <p:cNvPr id="3" name="Title 15">
            <a:extLst>
              <a:ext uri="{FF2B5EF4-FFF2-40B4-BE49-F238E27FC236}">
                <a16:creationId xmlns:a16="http://schemas.microsoft.com/office/drawing/2014/main" id="{DEBF8C99-99BB-9764-CF35-BBCBF5D845A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554480" y="73025"/>
            <a:ext cx="10515600" cy="132556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3F72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Gulf War Era and Post-9/11 Eligibility</a:t>
            </a:r>
          </a:p>
        </p:txBody>
      </p:sp>
    </p:spTree>
    <p:extLst>
      <p:ext uri="{BB962C8B-B14F-4D97-AF65-F5344CB8AC3E}">
        <p14:creationId xmlns:p14="http://schemas.microsoft.com/office/powerpoint/2010/main" val="1516104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>
            <a:extLst>
              <a:ext uri="{FF2B5EF4-FFF2-40B4-BE49-F238E27FC236}">
                <a16:creationId xmlns:a16="http://schemas.microsoft.com/office/drawing/2014/main" id="{A4BAFD41-9A61-A7FC-B0E9-3B4429E9D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0191" y="-2872"/>
            <a:ext cx="12232381" cy="6820184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BEB71A1C-3BA7-C829-7940-6DBC29935D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22600" y="3409086"/>
            <a:ext cx="7900723" cy="574405"/>
          </a:xfrm>
          <a:prstGeom prst="rect">
            <a:avLst/>
          </a:prstGeom>
          <a:solidFill>
            <a:srgbClr val="007CBA">
              <a:alpha val="2470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915909E-5039-45C5-FB56-1A10D19FF5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22600" y="4047289"/>
            <a:ext cx="7900723" cy="1086545"/>
          </a:xfrm>
          <a:prstGeom prst="rect">
            <a:avLst/>
          </a:prstGeom>
          <a:solidFill>
            <a:srgbClr val="007CBA">
              <a:alpha val="1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F000A20-25A7-8013-EFBC-7A4B6CEC11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22600" y="5197631"/>
            <a:ext cx="7900723" cy="1299955"/>
          </a:xfrm>
          <a:prstGeom prst="rect">
            <a:avLst/>
          </a:prstGeom>
          <a:solidFill>
            <a:srgbClr val="007CBA">
              <a:alpha val="2470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09A965F-93D5-7AF5-3A77-360DCB57AC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06212" y="3048811"/>
            <a:ext cx="7917111" cy="375575"/>
          </a:xfrm>
          <a:prstGeom prst="rect">
            <a:avLst/>
          </a:prstGeom>
          <a:solidFill>
            <a:srgbClr val="003F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B426727-3D7B-FA9E-90C1-DC57FB9D74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172144" y="3424386"/>
            <a:ext cx="45719" cy="31691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QR scannable code for VA.gov/PACT">
            <a:extLst>
              <a:ext uri="{FF2B5EF4-FFF2-40B4-BE49-F238E27FC236}">
                <a16:creationId xmlns:a16="http://schemas.microsoft.com/office/drawing/2014/main" id="{F07223A4-57A7-988E-67EB-AB08A79692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1375" y="5604369"/>
            <a:ext cx="1023806" cy="1023806"/>
          </a:xfrm>
          <a:prstGeom prst="rect">
            <a:avLst/>
          </a:prstGeom>
        </p:spPr>
      </p:pic>
      <p:pic>
        <p:nvPicPr>
          <p:cNvPr id="10" name="Picture 9" descr="Color photo of two people in front of a military plane wearing yellow hazmat suits">
            <a:extLst>
              <a:ext uri="{FF2B5EF4-FFF2-40B4-BE49-F238E27FC236}">
                <a16:creationId xmlns:a16="http://schemas.microsoft.com/office/drawing/2014/main" id="{2129223F-FB58-6068-422C-28ECEA964D4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4489" y="1896099"/>
            <a:ext cx="2552714" cy="3647465"/>
          </a:xfrm>
          <a:prstGeom prst="round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9F2E42BF-8A0F-3EC1-F04F-5841E084B2B3}"/>
              </a:ext>
            </a:extLst>
          </p:cNvPr>
          <p:cNvSpPr txBox="1"/>
          <p:nvPr/>
        </p:nvSpPr>
        <p:spPr>
          <a:xfrm>
            <a:off x="4390735" y="5238701"/>
            <a:ext cx="38771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Century Gothic" panose="020B0502020202020204" pitchFamily="34" charset="0"/>
              </a:rPr>
              <a:t>January 21, 1968-September 25, 1968</a:t>
            </a:r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3CBA75D-A711-8140-D0D6-4467097D8029}"/>
              </a:ext>
            </a:extLst>
          </p:cNvPr>
          <p:cNvSpPr txBox="1"/>
          <p:nvPr/>
        </p:nvSpPr>
        <p:spPr>
          <a:xfrm>
            <a:off x="599380" y="5232813"/>
            <a:ext cx="35727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Source Sans Pro" panose="020B0503030403020204" pitchFamily="34" charset="0"/>
                <a:ea typeface="Source Sans Pro" panose="020B0503030403020204" pitchFamily="34" charset="0"/>
              </a:rPr>
              <a:t>Response to the fire onboard an Air Force B-52 bomber carrying nuclear weapons near </a:t>
            </a:r>
            <a:r>
              <a:rPr lang="en-US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Thule Air Force Base in Greenland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FC0B785-03EC-5BCF-1076-1F34A492770E}"/>
              </a:ext>
            </a:extLst>
          </p:cNvPr>
          <p:cNvSpPr txBox="1"/>
          <p:nvPr/>
        </p:nvSpPr>
        <p:spPr>
          <a:xfrm>
            <a:off x="4586681" y="4125682"/>
            <a:ext cx="35727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Century Gothic" panose="020B0502020202020204" pitchFamily="34" charset="0"/>
              </a:rPr>
              <a:t>January 17, 1966-March 31, 1967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73F0D6B-7E18-FDCE-70A2-228E2CDBB45C}"/>
              </a:ext>
            </a:extLst>
          </p:cNvPr>
          <p:cNvSpPr txBox="1"/>
          <p:nvPr/>
        </p:nvSpPr>
        <p:spPr>
          <a:xfrm>
            <a:off x="599380" y="4119794"/>
            <a:ext cx="35727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Source Sans Pro" panose="020B0503030403020204" pitchFamily="34" charset="0"/>
                <a:ea typeface="Source Sans Pro" panose="020B0503030403020204" pitchFamily="34" charset="0"/>
              </a:rPr>
              <a:t>Cleanup of the Air Force B-52</a:t>
            </a:r>
            <a:br>
              <a:rPr lang="en-US" dirty="0">
                <a:latin typeface="Source Sans Pro" panose="020B0503030403020204" pitchFamily="34" charset="0"/>
                <a:ea typeface="Source Sans Pro" panose="020B0503030403020204" pitchFamily="34" charset="0"/>
              </a:rPr>
            </a:br>
            <a:r>
              <a:rPr lang="en-US" dirty="0">
                <a:latin typeface="Source Sans Pro" panose="020B0503030403020204" pitchFamily="34" charset="0"/>
                <a:ea typeface="Source Sans Pro" panose="020B0503030403020204" pitchFamily="34" charset="0"/>
              </a:rPr>
              <a:t>bomber carrying nuclear weapons</a:t>
            </a:r>
          </a:p>
          <a:p>
            <a:r>
              <a:rPr lang="en-US" dirty="0">
                <a:latin typeface="Source Sans Pro" panose="020B0503030403020204" pitchFamily="34" charset="0"/>
                <a:ea typeface="Source Sans Pro" panose="020B0503030403020204" pitchFamily="34" charset="0"/>
              </a:rPr>
              <a:t>off the coast of </a:t>
            </a:r>
            <a:r>
              <a:rPr lang="en-US" b="1" dirty="0" err="1">
                <a:latin typeface="Source Sans Pro" panose="020B0503030403020204" pitchFamily="34" charset="0"/>
                <a:ea typeface="Source Sans Pro" panose="020B0503030403020204" pitchFamily="34" charset="0"/>
              </a:rPr>
              <a:t>Palomares</a:t>
            </a:r>
            <a:r>
              <a:rPr lang="en-US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, Spain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B65E90A-6967-B94F-5BD7-2CE9F5ABFA6E}"/>
              </a:ext>
            </a:extLst>
          </p:cNvPr>
          <p:cNvSpPr txBox="1"/>
          <p:nvPr/>
        </p:nvSpPr>
        <p:spPr>
          <a:xfrm>
            <a:off x="599380" y="3485191"/>
            <a:ext cx="75595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Century Gothic" panose="020B0502020202020204" pitchFamily="34" charset="0"/>
              </a:rPr>
              <a:t>Cleanup of </a:t>
            </a:r>
            <a:r>
              <a:rPr lang="en-US" sz="1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Century Gothic" panose="020B0502020202020204" pitchFamily="34" charset="0"/>
              </a:rPr>
              <a:t>Enewetak</a:t>
            </a:r>
            <a:r>
              <a:rPr lang="en-US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Century Gothic" panose="020B0502020202020204" pitchFamily="34" charset="0"/>
              </a:rPr>
              <a:t> Atoll                           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Century Gothic" panose="020B0502020202020204" pitchFamily="34" charset="0"/>
              </a:rPr>
              <a:t>January 1, 1977-December 31, 1980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BBE9AF7-702F-B997-883C-8B75E7C1C7F7}"/>
              </a:ext>
            </a:extLst>
          </p:cNvPr>
          <p:cNvSpPr txBox="1"/>
          <p:nvPr/>
        </p:nvSpPr>
        <p:spPr>
          <a:xfrm>
            <a:off x="622654" y="3040157"/>
            <a:ext cx="71079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schemeClr val="bg1"/>
                </a:solidFill>
                <a:effectLst/>
                <a:latin typeface="Source Sans Pro SemiBold" panose="020B0503030403020204" pitchFamily="34" charset="0"/>
                <a:ea typeface="Source Sans Pro SemiBold" panose="020B0503030403020204" pitchFamily="34" charset="0"/>
              </a:rPr>
              <a:t>Response Effort                                                    Dates</a:t>
            </a:r>
            <a:endParaRPr lang="en-US" b="1" dirty="0">
              <a:solidFill>
                <a:schemeClr val="bg1"/>
              </a:solidFill>
              <a:latin typeface="Source Sans Pro SemiBold" panose="020B0503030403020204" pitchFamily="34" charset="0"/>
              <a:ea typeface="Source Sans Pro SemiBold" panose="020B0503030403020204" pitchFamily="34" charset="0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E67F506-3A1B-17A9-E9E2-6964B85B063C}"/>
              </a:ext>
            </a:extLst>
          </p:cNvPr>
          <p:cNvSpPr txBox="1">
            <a:spLocks/>
          </p:cNvSpPr>
          <p:nvPr/>
        </p:nvSpPr>
        <p:spPr>
          <a:xfrm>
            <a:off x="1017452" y="1819007"/>
            <a:ext cx="10793001" cy="1178435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3F7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F72"/>
              </a:buClr>
              <a:buFont typeface="Arial" panose="020B0604020202020204" pitchFamily="34" charset="0"/>
              <a:buChar char="̶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F7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F7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F7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12775" marR="514985" indent="0">
              <a:lnSpc>
                <a:spcPct val="108000"/>
              </a:lnSpc>
              <a:spcBef>
                <a:spcPts val="845"/>
              </a:spcBef>
              <a:buNone/>
            </a:pPr>
            <a:r>
              <a:rPr lang="en-US" sz="170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Century Gothic" panose="020B0502020202020204" pitchFamily="34" charset="0"/>
              </a:rPr>
              <a:t>If you were called to respond to one of the listed cleanup and response</a:t>
            </a:r>
            <a:br>
              <a:rPr lang="en-US" sz="170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Century Gothic" panose="020B0502020202020204" pitchFamily="34" charset="0"/>
              </a:rPr>
            </a:br>
            <a:r>
              <a:rPr lang="en-US" sz="170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Century Gothic" panose="020B0502020202020204" pitchFamily="34" charset="0"/>
              </a:rPr>
              <a:t>missions below, you may be eligible for radiation exposure </a:t>
            </a:r>
            <a:r>
              <a:rPr lang="en-US" sz="17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Century Gothic" panose="020B0502020202020204" pitchFamily="34" charset="0"/>
              </a:rPr>
              <a:t>presumptives</a:t>
            </a:r>
            <a:br>
              <a:rPr lang="en-US" sz="170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Century Gothic" panose="020B0502020202020204" pitchFamily="34" charset="0"/>
              </a:rPr>
            </a:br>
            <a:r>
              <a:rPr lang="en-US" sz="170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Century Gothic" panose="020B0502020202020204" pitchFamily="34" charset="0"/>
              </a:rPr>
              <a:t>under the PACT Act.</a:t>
            </a:r>
            <a:endParaRPr lang="en-US" sz="1700" dirty="0">
              <a:latin typeface="Source Sans Pro" panose="020B0503030403020204" pitchFamily="34" charset="0"/>
              <a:ea typeface="Source Sans Pro" panose="020B0503030403020204" pitchFamily="34" charset="0"/>
              <a:cs typeface="Trebuchet MS" panose="020B0603020202020204" pitchFamily="34" charset="0"/>
            </a:endParaRPr>
          </a:p>
        </p:txBody>
      </p:sp>
      <p:pic>
        <p:nvPicPr>
          <p:cNvPr id="6" name="Picture 5" descr="Color icon of a hazardous material symbol">
            <a:extLst>
              <a:ext uri="{FF2B5EF4-FFF2-40B4-BE49-F238E27FC236}">
                <a16:creationId xmlns:a16="http://schemas.microsoft.com/office/drawing/2014/main" id="{3EE118E7-B376-2477-4314-191CEE13363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9380" y="1885942"/>
            <a:ext cx="836145" cy="750824"/>
          </a:xfrm>
          <a:prstGeom prst="rect">
            <a:avLst/>
          </a:prstGeom>
        </p:spPr>
      </p:pic>
      <p:sp>
        <p:nvSpPr>
          <p:cNvPr id="3" name="Title 6">
            <a:extLst>
              <a:ext uri="{FF2B5EF4-FFF2-40B4-BE49-F238E27FC236}">
                <a16:creationId xmlns:a16="http://schemas.microsoft.com/office/drawing/2014/main" id="{34EF2EF5-B354-FCEF-C4EE-3BB8719D2D8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676400" y="73025"/>
            <a:ext cx="10515600" cy="132556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3F72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New Radiation Presumptive Locations</a:t>
            </a:r>
          </a:p>
        </p:txBody>
      </p:sp>
    </p:spTree>
    <p:extLst>
      <p:ext uri="{BB962C8B-B14F-4D97-AF65-F5344CB8AC3E}">
        <p14:creationId xmlns:p14="http://schemas.microsoft.com/office/powerpoint/2010/main" val="40490246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>
            <a:extLst>
              <a:ext uri="{FF2B5EF4-FFF2-40B4-BE49-F238E27FC236}">
                <a16:creationId xmlns:a16="http://schemas.microsoft.com/office/drawing/2014/main" id="{D3D11CE8-B270-6C14-6CAA-771629C953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232381" cy="682018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0268B7BC-B14E-8650-09F9-CF51F22853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80216" y="1716755"/>
            <a:ext cx="11587212" cy="860289"/>
          </a:xfrm>
          <a:prstGeom prst="rect">
            <a:avLst/>
          </a:prstGeom>
          <a:solidFill>
            <a:srgbClr val="007CBA">
              <a:alpha val="2470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QR scannable code for VA.gov/PACT">
            <a:extLst>
              <a:ext uri="{FF2B5EF4-FFF2-40B4-BE49-F238E27FC236}">
                <a16:creationId xmlns:a16="http://schemas.microsoft.com/office/drawing/2014/main" id="{95DCD469-D5DB-4526-363A-52A4FD907C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1375" y="5604369"/>
            <a:ext cx="1023806" cy="1023806"/>
          </a:xfrm>
          <a:prstGeom prst="rect">
            <a:avLst/>
          </a:prstGeom>
        </p:spPr>
      </p:pic>
      <p:pic>
        <p:nvPicPr>
          <p:cNvPr id="2" name="Picture 6" descr="Color photo of a Veteran wearing a black hat and a blue jacket">
            <a:extLst>
              <a:ext uri="{FF2B5EF4-FFF2-40B4-BE49-F238E27FC236}">
                <a16:creationId xmlns:a16="http://schemas.microsoft.com/office/drawing/2014/main" id="{D0664510-E187-666A-8F2D-C816856FB9D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12927" y="2700751"/>
            <a:ext cx="2690971" cy="2838221"/>
          </a:xfrm>
          <a:prstGeom prst="roundRect">
            <a:avLst>
              <a:gd name="adj" fmla="val 16667"/>
            </a:avLst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7DDE7B8-AA00-B375-3027-4715E3BBCEE3}"/>
              </a:ext>
            </a:extLst>
          </p:cNvPr>
          <p:cNvSpPr txBox="1">
            <a:spLocks/>
          </p:cNvSpPr>
          <p:nvPr/>
        </p:nvSpPr>
        <p:spPr>
          <a:xfrm>
            <a:off x="5146594" y="2756505"/>
            <a:ext cx="5418325" cy="421777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3F7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F72"/>
              </a:buClr>
              <a:buFont typeface="Arial" panose="020B0604020202020204" pitchFamily="34" charset="0"/>
              <a:buChar char="̶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F7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F7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F7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245"/>
              </a:spcBef>
              <a:buClr>
                <a:srgbClr val="003B71"/>
              </a:buClr>
              <a:buSzPts val="900"/>
              <a:buFont typeface="Wingdings" pitchFamily="2" charset="2"/>
              <a:buChar char="§"/>
              <a:tabLst>
                <a:tab pos="271145" algn="l"/>
              </a:tabLst>
            </a:pPr>
            <a:r>
              <a:rPr lang="en-US" sz="1600" b="1" dirty="0">
                <a:solidFill>
                  <a:srgbClr val="007CBA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Trebuchet MS" panose="020B0603020202020204" pitchFamily="34" charset="0"/>
              </a:rPr>
              <a:t>Kidney</a:t>
            </a:r>
            <a:r>
              <a:rPr lang="en-US" sz="1600" b="1" spc="-5" dirty="0">
                <a:solidFill>
                  <a:srgbClr val="007CBA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Trebuchet MS" panose="020B0603020202020204" pitchFamily="34" charset="0"/>
              </a:rPr>
              <a:t> </a:t>
            </a:r>
            <a:r>
              <a:rPr lang="en-US" sz="1600" b="1" spc="-10" dirty="0">
                <a:solidFill>
                  <a:srgbClr val="007CBA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Trebuchet MS" panose="020B0603020202020204" pitchFamily="34" charset="0"/>
              </a:rPr>
              <a:t>cancer</a:t>
            </a:r>
            <a:endParaRPr lang="en-US" sz="1600" b="1" dirty="0">
              <a:latin typeface="Source Sans Pro SemiBold" panose="020B0503030403020204" pitchFamily="34" charset="0"/>
              <a:ea typeface="Source Sans Pro SemiBold" panose="020B0503030403020204" pitchFamily="34" charset="0"/>
              <a:cs typeface="Trebuchet MS" panose="020B0603020202020204" pitchFamily="34" charset="0"/>
            </a:endParaRPr>
          </a:p>
          <a:p>
            <a:pPr>
              <a:lnSpc>
                <a:spcPct val="100000"/>
              </a:lnSpc>
              <a:spcBef>
                <a:spcPts val="245"/>
              </a:spcBef>
              <a:buClr>
                <a:srgbClr val="003B71"/>
              </a:buClr>
              <a:buSzPts val="900"/>
              <a:buFont typeface="Wingdings" pitchFamily="2" charset="2"/>
              <a:buChar char="§"/>
              <a:tabLst>
                <a:tab pos="271145" algn="l"/>
              </a:tabLst>
            </a:pPr>
            <a:r>
              <a:rPr lang="en-US" sz="1600" b="1" dirty="0" err="1">
                <a:solidFill>
                  <a:srgbClr val="003B71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Trebuchet MS" panose="020B0603020202020204" pitchFamily="34" charset="0"/>
              </a:rPr>
              <a:t>Lymphomatic</a:t>
            </a:r>
            <a:r>
              <a:rPr lang="en-US" sz="1600" b="1" spc="-45" dirty="0">
                <a:solidFill>
                  <a:srgbClr val="003B71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Trebuchet MS" panose="020B0603020202020204" pitchFamily="34" charset="0"/>
              </a:rPr>
              <a:t> </a:t>
            </a:r>
            <a:r>
              <a:rPr lang="en-US" sz="1600" b="1" dirty="0">
                <a:solidFill>
                  <a:srgbClr val="003B71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Trebuchet MS" panose="020B0603020202020204" pitchFamily="34" charset="0"/>
              </a:rPr>
              <a:t>cancer</a:t>
            </a:r>
            <a:r>
              <a:rPr lang="en-US" sz="1600" b="1" spc="-40" dirty="0">
                <a:solidFill>
                  <a:srgbClr val="003B71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Trebuchet MS" panose="020B0603020202020204" pitchFamily="34" charset="0"/>
              </a:rPr>
              <a:t> </a:t>
            </a:r>
            <a:r>
              <a:rPr lang="en-US" sz="1600" b="1" dirty="0">
                <a:solidFill>
                  <a:srgbClr val="003B71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Trebuchet MS" panose="020B0603020202020204" pitchFamily="34" charset="0"/>
              </a:rPr>
              <a:t>of</a:t>
            </a:r>
            <a:r>
              <a:rPr lang="en-US" sz="1600" b="1" spc="-40" dirty="0">
                <a:solidFill>
                  <a:srgbClr val="003B71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Trebuchet MS" panose="020B0603020202020204" pitchFamily="34" charset="0"/>
              </a:rPr>
              <a:t> </a:t>
            </a:r>
            <a:r>
              <a:rPr lang="en-US" sz="1600" b="1" dirty="0">
                <a:solidFill>
                  <a:srgbClr val="003B71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Trebuchet MS" panose="020B0603020202020204" pitchFamily="34" charset="0"/>
              </a:rPr>
              <a:t>any</a:t>
            </a:r>
            <a:r>
              <a:rPr lang="en-US" sz="1600" b="1" spc="-40" dirty="0">
                <a:solidFill>
                  <a:srgbClr val="003B71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Trebuchet MS" panose="020B0603020202020204" pitchFamily="34" charset="0"/>
              </a:rPr>
              <a:t> </a:t>
            </a:r>
            <a:r>
              <a:rPr lang="en-US" sz="1600" b="1" spc="-20" dirty="0">
                <a:solidFill>
                  <a:srgbClr val="003B71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Trebuchet MS" panose="020B0603020202020204" pitchFamily="34" charset="0"/>
              </a:rPr>
              <a:t>type</a:t>
            </a:r>
            <a:endParaRPr lang="en-US" sz="1600" b="1" dirty="0">
              <a:latin typeface="Source Sans Pro SemiBold" panose="020B0503030403020204" pitchFamily="34" charset="0"/>
              <a:ea typeface="Source Sans Pro SemiBold" panose="020B0503030403020204" pitchFamily="34" charset="0"/>
              <a:cs typeface="Trebuchet MS" panose="020B0603020202020204" pitchFamily="34" charset="0"/>
            </a:endParaRPr>
          </a:p>
          <a:p>
            <a:pPr>
              <a:lnSpc>
                <a:spcPct val="100000"/>
              </a:lnSpc>
              <a:spcBef>
                <a:spcPts val="245"/>
              </a:spcBef>
              <a:buClr>
                <a:srgbClr val="003B71"/>
              </a:buClr>
              <a:buSzPts val="900"/>
              <a:buFont typeface="Wingdings" pitchFamily="2" charset="2"/>
              <a:buChar char="§"/>
              <a:tabLst>
                <a:tab pos="271145" algn="l"/>
              </a:tabLst>
            </a:pPr>
            <a:r>
              <a:rPr lang="en-US" sz="1600" b="1" dirty="0">
                <a:solidFill>
                  <a:srgbClr val="007CBA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Trebuchet MS" panose="020B0603020202020204" pitchFamily="34" charset="0"/>
              </a:rPr>
              <a:t>Lymphoma</a:t>
            </a:r>
            <a:r>
              <a:rPr lang="en-US" sz="1600" b="1" spc="-15" dirty="0">
                <a:solidFill>
                  <a:srgbClr val="007CBA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Trebuchet MS" panose="020B0603020202020204" pitchFamily="34" charset="0"/>
              </a:rPr>
              <a:t> </a:t>
            </a:r>
            <a:r>
              <a:rPr lang="en-US" sz="1600" b="1" dirty="0">
                <a:solidFill>
                  <a:srgbClr val="007CBA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Trebuchet MS" panose="020B0603020202020204" pitchFamily="34" charset="0"/>
              </a:rPr>
              <a:t>of</a:t>
            </a:r>
            <a:r>
              <a:rPr lang="en-US" sz="1600" b="1" spc="-10" dirty="0">
                <a:solidFill>
                  <a:srgbClr val="007CBA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Trebuchet MS" panose="020B0603020202020204" pitchFamily="34" charset="0"/>
              </a:rPr>
              <a:t> </a:t>
            </a:r>
            <a:r>
              <a:rPr lang="en-US" sz="1600" b="1" dirty="0">
                <a:solidFill>
                  <a:srgbClr val="007CBA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Trebuchet MS" panose="020B0603020202020204" pitchFamily="34" charset="0"/>
              </a:rPr>
              <a:t>any</a:t>
            </a:r>
            <a:r>
              <a:rPr lang="en-US" sz="1600" b="1" spc="-10" dirty="0">
                <a:solidFill>
                  <a:srgbClr val="007CBA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Trebuchet MS" panose="020B0603020202020204" pitchFamily="34" charset="0"/>
              </a:rPr>
              <a:t> </a:t>
            </a:r>
            <a:r>
              <a:rPr lang="en-US" sz="1600" b="1" spc="-20" dirty="0">
                <a:solidFill>
                  <a:srgbClr val="007CBA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Trebuchet MS" panose="020B0603020202020204" pitchFamily="34" charset="0"/>
              </a:rPr>
              <a:t>type</a:t>
            </a:r>
            <a:endParaRPr lang="en-US" sz="1600" b="1" dirty="0">
              <a:latin typeface="Source Sans Pro SemiBold" panose="020B0503030403020204" pitchFamily="34" charset="0"/>
              <a:ea typeface="Source Sans Pro SemiBold" panose="020B0503030403020204" pitchFamily="34" charset="0"/>
              <a:cs typeface="Trebuchet MS" panose="020B0603020202020204" pitchFamily="34" charset="0"/>
            </a:endParaRPr>
          </a:p>
          <a:p>
            <a:pPr>
              <a:lnSpc>
                <a:spcPct val="100000"/>
              </a:lnSpc>
              <a:spcBef>
                <a:spcPts val="245"/>
              </a:spcBef>
              <a:buClr>
                <a:srgbClr val="003B71"/>
              </a:buClr>
              <a:buSzPts val="900"/>
              <a:buFont typeface="Wingdings" pitchFamily="2" charset="2"/>
              <a:buChar char="§"/>
              <a:tabLst>
                <a:tab pos="271145" algn="l"/>
              </a:tabLst>
            </a:pPr>
            <a:r>
              <a:rPr lang="en-US" sz="1600" b="1" spc="-10" dirty="0">
                <a:solidFill>
                  <a:srgbClr val="003B71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Trebuchet MS" panose="020B0603020202020204" pitchFamily="34" charset="0"/>
              </a:rPr>
              <a:t>Melanoma</a:t>
            </a:r>
            <a:endParaRPr lang="en-US" sz="1600" b="1" dirty="0">
              <a:latin typeface="Source Sans Pro SemiBold" panose="020B0503030403020204" pitchFamily="34" charset="0"/>
              <a:ea typeface="Source Sans Pro SemiBold" panose="020B0503030403020204" pitchFamily="34" charset="0"/>
              <a:cs typeface="Trebuchet MS" panose="020B0603020202020204" pitchFamily="34" charset="0"/>
            </a:endParaRPr>
          </a:p>
          <a:p>
            <a:pPr marR="24130">
              <a:lnSpc>
                <a:spcPct val="100000"/>
              </a:lnSpc>
              <a:spcBef>
                <a:spcPts val="245"/>
              </a:spcBef>
              <a:buClr>
                <a:srgbClr val="003B71"/>
              </a:buClr>
              <a:buSzPts val="900"/>
              <a:buFont typeface="Wingdings" pitchFamily="2" charset="2"/>
              <a:buChar char="§"/>
              <a:tabLst>
                <a:tab pos="271145" algn="l"/>
              </a:tabLst>
            </a:pPr>
            <a:r>
              <a:rPr lang="en-US" sz="1600" b="1" dirty="0">
                <a:solidFill>
                  <a:srgbClr val="007CBA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Trebuchet MS" panose="020B0603020202020204" pitchFamily="34" charset="0"/>
              </a:rPr>
              <a:t>Monoclonal</a:t>
            </a:r>
            <a:r>
              <a:rPr lang="en-US" sz="1600" b="1" spc="-10" dirty="0">
                <a:solidFill>
                  <a:srgbClr val="007CBA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Trebuchet MS" panose="020B0603020202020204" pitchFamily="34" charset="0"/>
              </a:rPr>
              <a:t> </a:t>
            </a:r>
            <a:r>
              <a:rPr lang="en-US" sz="1600" b="1" dirty="0">
                <a:solidFill>
                  <a:srgbClr val="007CBA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Trebuchet MS" panose="020B0603020202020204" pitchFamily="34" charset="0"/>
              </a:rPr>
              <a:t>gammopathy</a:t>
            </a:r>
            <a:r>
              <a:rPr lang="en-US" sz="1600" b="1" spc="-10" dirty="0">
                <a:solidFill>
                  <a:srgbClr val="007CBA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Trebuchet MS" panose="020B0603020202020204" pitchFamily="34" charset="0"/>
              </a:rPr>
              <a:t> </a:t>
            </a:r>
            <a:r>
              <a:rPr lang="en-US" sz="1600" b="1" dirty="0">
                <a:solidFill>
                  <a:srgbClr val="007CBA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Trebuchet MS" panose="020B0603020202020204" pitchFamily="34" charset="0"/>
              </a:rPr>
              <a:t>of </a:t>
            </a:r>
            <a:br>
              <a:rPr lang="en-US" sz="1600" b="1" dirty="0">
                <a:latin typeface="Source Sans Pro SemiBold" panose="020B0503030403020204" pitchFamily="34" charset="0"/>
                <a:ea typeface="Source Sans Pro SemiBold" panose="020B0503030403020204" pitchFamily="34" charset="0"/>
                <a:cs typeface="Trebuchet MS" panose="020B0603020202020204" pitchFamily="34" charset="0"/>
              </a:rPr>
            </a:br>
            <a:r>
              <a:rPr lang="en-US" sz="1600" b="1" dirty="0">
                <a:solidFill>
                  <a:srgbClr val="007CBA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Trebuchet MS" panose="020B0603020202020204" pitchFamily="34" charset="0"/>
              </a:rPr>
              <a:t>undetermined</a:t>
            </a:r>
            <a:r>
              <a:rPr lang="en-US" sz="1600" b="1" spc="-5" dirty="0">
                <a:solidFill>
                  <a:srgbClr val="007CBA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Trebuchet MS" panose="020B0603020202020204" pitchFamily="34" charset="0"/>
              </a:rPr>
              <a:t> </a:t>
            </a:r>
            <a:r>
              <a:rPr lang="en-US" sz="1600" b="1" dirty="0">
                <a:solidFill>
                  <a:srgbClr val="007CBA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Trebuchet MS" panose="020B0603020202020204" pitchFamily="34" charset="0"/>
              </a:rPr>
              <a:t>significance</a:t>
            </a:r>
            <a:r>
              <a:rPr lang="en-US" sz="1600" b="1" spc="-5" dirty="0">
                <a:solidFill>
                  <a:srgbClr val="007CBA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Trebuchet MS" panose="020B0603020202020204" pitchFamily="34" charset="0"/>
              </a:rPr>
              <a:t> </a:t>
            </a:r>
            <a:r>
              <a:rPr lang="en-US" sz="1600" b="1" spc="-10" dirty="0">
                <a:solidFill>
                  <a:srgbClr val="007CBA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Trebuchet MS" panose="020B0603020202020204" pitchFamily="34" charset="0"/>
              </a:rPr>
              <a:t>(MGUS)</a:t>
            </a:r>
            <a:endParaRPr lang="en-US" sz="1600" b="1" dirty="0">
              <a:latin typeface="Source Sans Pro SemiBold" panose="020B0503030403020204" pitchFamily="34" charset="0"/>
              <a:ea typeface="Source Sans Pro SemiBold" panose="020B0503030403020204" pitchFamily="34" charset="0"/>
              <a:cs typeface="Trebuchet MS" panose="020B0603020202020204" pitchFamily="34" charset="0"/>
            </a:endParaRPr>
          </a:p>
          <a:p>
            <a:pPr>
              <a:lnSpc>
                <a:spcPct val="100000"/>
              </a:lnSpc>
              <a:spcBef>
                <a:spcPts val="85"/>
              </a:spcBef>
              <a:buClr>
                <a:srgbClr val="003B71"/>
              </a:buClr>
              <a:buSzPts val="900"/>
              <a:buFont typeface="Wingdings" pitchFamily="2" charset="2"/>
              <a:buChar char="§"/>
              <a:tabLst>
                <a:tab pos="271145" algn="l"/>
              </a:tabLst>
            </a:pPr>
            <a:r>
              <a:rPr lang="en-US" sz="1600" b="1" dirty="0">
                <a:solidFill>
                  <a:srgbClr val="003B71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Trebuchet MS" panose="020B0603020202020204" pitchFamily="34" charset="0"/>
              </a:rPr>
              <a:t>Neck</a:t>
            </a:r>
            <a:r>
              <a:rPr lang="en-US" sz="1600" b="1" spc="-10" dirty="0">
                <a:solidFill>
                  <a:srgbClr val="003B71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Trebuchet MS" panose="020B0603020202020204" pitchFamily="34" charset="0"/>
              </a:rPr>
              <a:t> cancer</a:t>
            </a:r>
            <a:endParaRPr lang="en-US" sz="1600" b="1" dirty="0">
              <a:latin typeface="Source Sans Pro SemiBold" panose="020B0503030403020204" pitchFamily="34" charset="0"/>
              <a:ea typeface="Source Sans Pro SemiBold" panose="020B0503030403020204" pitchFamily="34" charset="0"/>
              <a:cs typeface="Trebuchet MS" panose="020B0603020202020204" pitchFamily="34" charset="0"/>
            </a:endParaRPr>
          </a:p>
          <a:p>
            <a:pPr>
              <a:lnSpc>
                <a:spcPct val="100000"/>
              </a:lnSpc>
              <a:spcBef>
                <a:spcPts val="245"/>
              </a:spcBef>
              <a:buClr>
                <a:srgbClr val="003B71"/>
              </a:buClr>
              <a:buSzPts val="900"/>
              <a:buFont typeface="Wingdings" pitchFamily="2" charset="2"/>
              <a:buChar char="§"/>
              <a:tabLst>
                <a:tab pos="271145" algn="l"/>
              </a:tabLst>
            </a:pPr>
            <a:r>
              <a:rPr lang="en-US" sz="1600" b="1" dirty="0">
                <a:solidFill>
                  <a:srgbClr val="007CBA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Trebuchet MS" panose="020B0603020202020204" pitchFamily="34" charset="0"/>
              </a:rPr>
              <a:t>Pancreatic</a:t>
            </a:r>
            <a:r>
              <a:rPr lang="en-US" sz="1600" b="1" spc="45" dirty="0">
                <a:solidFill>
                  <a:srgbClr val="007CBA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Trebuchet MS" panose="020B0603020202020204" pitchFamily="34" charset="0"/>
              </a:rPr>
              <a:t> </a:t>
            </a:r>
            <a:r>
              <a:rPr lang="en-US" sz="1600" b="1" spc="-10" dirty="0">
                <a:solidFill>
                  <a:srgbClr val="007CBA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Trebuchet MS" panose="020B0603020202020204" pitchFamily="34" charset="0"/>
              </a:rPr>
              <a:t>cancer</a:t>
            </a:r>
            <a:endParaRPr lang="en-US" sz="1600" b="1" dirty="0">
              <a:latin typeface="Source Sans Pro SemiBold" panose="020B0503030403020204" pitchFamily="34" charset="0"/>
              <a:ea typeface="Source Sans Pro SemiBold" panose="020B0503030403020204" pitchFamily="34" charset="0"/>
              <a:cs typeface="Trebuchet MS" panose="020B0603020202020204" pitchFamily="34" charset="0"/>
            </a:endParaRPr>
          </a:p>
          <a:p>
            <a:pPr>
              <a:lnSpc>
                <a:spcPct val="100000"/>
              </a:lnSpc>
              <a:spcBef>
                <a:spcPts val="245"/>
              </a:spcBef>
              <a:buClr>
                <a:srgbClr val="003B71"/>
              </a:buClr>
              <a:buSzPts val="900"/>
              <a:buFont typeface="Wingdings" pitchFamily="2" charset="2"/>
              <a:buChar char="§"/>
              <a:tabLst>
                <a:tab pos="271145" algn="l"/>
              </a:tabLst>
            </a:pPr>
            <a:r>
              <a:rPr lang="en-US" sz="1600" b="1" spc="-10" dirty="0">
                <a:solidFill>
                  <a:srgbClr val="003B71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Trebuchet MS" panose="020B0603020202020204" pitchFamily="34" charset="0"/>
              </a:rPr>
              <a:t>Pleuritis</a:t>
            </a:r>
            <a:endParaRPr lang="en-US" sz="1600" b="1" dirty="0">
              <a:latin typeface="Source Sans Pro SemiBold" panose="020B0503030403020204" pitchFamily="34" charset="0"/>
              <a:ea typeface="Source Sans Pro SemiBold" panose="020B0503030403020204" pitchFamily="34" charset="0"/>
              <a:cs typeface="Trebuchet MS" panose="020B0603020202020204" pitchFamily="34" charset="0"/>
            </a:endParaRPr>
          </a:p>
          <a:p>
            <a:pPr>
              <a:lnSpc>
                <a:spcPct val="100000"/>
              </a:lnSpc>
              <a:spcBef>
                <a:spcPts val="245"/>
              </a:spcBef>
              <a:buClr>
                <a:srgbClr val="003B71"/>
              </a:buClr>
              <a:buSzPts val="900"/>
              <a:buFont typeface="Wingdings" pitchFamily="2" charset="2"/>
              <a:buChar char="§"/>
              <a:tabLst>
                <a:tab pos="271145" algn="l"/>
              </a:tabLst>
            </a:pPr>
            <a:r>
              <a:rPr lang="en-US" sz="1600" b="1" dirty="0">
                <a:solidFill>
                  <a:srgbClr val="007CBA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Trebuchet MS" panose="020B0603020202020204" pitchFamily="34" charset="0"/>
              </a:rPr>
              <a:t>Pulmonary</a:t>
            </a:r>
            <a:r>
              <a:rPr lang="en-US" sz="1600" b="1" spc="80" dirty="0">
                <a:solidFill>
                  <a:srgbClr val="007CBA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Trebuchet MS" panose="020B0603020202020204" pitchFamily="34" charset="0"/>
              </a:rPr>
              <a:t> </a:t>
            </a:r>
            <a:r>
              <a:rPr lang="en-US" sz="1600" b="1" spc="-10" dirty="0">
                <a:solidFill>
                  <a:srgbClr val="007CBA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Trebuchet MS" panose="020B0603020202020204" pitchFamily="34" charset="0"/>
              </a:rPr>
              <a:t>fibrosis</a:t>
            </a:r>
            <a:endParaRPr lang="en-US" sz="1600" b="1" dirty="0">
              <a:latin typeface="Source Sans Pro SemiBold" panose="020B0503030403020204" pitchFamily="34" charset="0"/>
              <a:ea typeface="Source Sans Pro SemiBold" panose="020B0503030403020204" pitchFamily="34" charset="0"/>
              <a:cs typeface="Trebuchet MS" panose="020B0603020202020204" pitchFamily="34" charset="0"/>
            </a:endParaRPr>
          </a:p>
          <a:p>
            <a:pPr>
              <a:lnSpc>
                <a:spcPct val="100000"/>
              </a:lnSpc>
              <a:spcBef>
                <a:spcPts val="245"/>
              </a:spcBef>
              <a:buClr>
                <a:srgbClr val="003B71"/>
              </a:buClr>
              <a:buSzPts val="900"/>
              <a:buFont typeface="Wingdings" pitchFamily="2" charset="2"/>
              <a:buChar char="§"/>
              <a:tabLst>
                <a:tab pos="271145" algn="l"/>
              </a:tabLst>
            </a:pPr>
            <a:r>
              <a:rPr lang="en-US" sz="1600" b="1" dirty="0">
                <a:solidFill>
                  <a:srgbClr val="003B71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Trebuchet MS" panose="020B0603020202020204" pitchFamily="34" charset="0"/>
              </a:rPr>
              <a:t>Reproductive</a:t>
            </a:r>
            <a:r>
              <a:rPr lang="en-US" sz="1600" b="1" spc="-30" dirty="0">
                <a:solidFill>
                  <a:srgbClr val="003B71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Trebuchet MS" panose="020B0603020202020204" pitchFamily="34" charset="0"/>
              </a:rPr>
              <a:t> </a:t>
            </a:r>
            <a:r>
              <a:rPr lang="en-US" sz="1600" b="1" dirty="0">
                <a:solidFill>
                  <a:srgbClr val="003B71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Trebuchet MS" panose="020B0603020202020204" pitchFamily="34" charset="0"/>
              </a:rPr>
              <a:t>cancer</a:t>
            </a:r>
            <a:r>
              <a:rPr lang="en-US" sz="1600" b="1" spc="-30" dirty="0">
                <a:solidFill>
                  <a:srgbClr val="003B71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Trebuchet MS" panose="020B0603020202020204" pitchFamily="34" charset="0"/>
              </a:rPr>
              <a:t> </a:t>
            </a:r>
            <a:r>
              <a:rPr lang="en-US" sz="1600" b="1" dirty="0">
                <a:solidFill>
                  <a:srgbClr val="003B71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Trebuchet MS" panose="020B0603020202020204" pitchFamily="34" charset="0"/>
              </a:rPr>
              <a:t>of</a:t>
            </a:r>
            <a:r>
              <a:rPr lang="en-US" sz="1600" b="1" spc="-25" dirty="0">
                <a:solidFill>
                  <a:srgbClr val="003B71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Trebuchet MS" panose="020B0603020202020204" pitchFamily="34" charset="0"/>
              </a:rPr>
              <a:t> </a:t>
            </a:r>
            <a:r>
              <a:rPr lang="en-US" sz="1600" b="1" dirty="0">
                <a:solidFill>
                  <a:srgbClr val="003B71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Trebuchet MS" panose="020B0603020202020204" pitchFamily="34" charset="0"/>
              </a:rPr>
              <a:t>any</a:t>
            </a:r>
            <a:r>
              <a:rPr lang="en-US" sz="1600" b="1" spc="-30" dirty="0">
                <a:solidFill>
                  <a:srgbClr val="003B71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Trebuchet MS" panose="020B0603020202020204" pitchFamily="34" charset="0"/>
              </a:rPr>
              <a:t> </a:t>
            </a:r>
            <a:r>
              <a:rPr lang="en-US" sz="1600" b="1" spc="-20" dirty="0">
                <a:solidFill>
                  <a:srgbClr val="003B71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Trebuchet MS" panose="020B0603020202020204" pitchFamily="34" charset="0"/>
              </a:rPr>
              <a:t>type</a:t>
            </a:r>
            <a:endParaRPr lang="en-US" sz="1600" b="1" dirty="0">
              <a:latin typeface="Source Sans Pro SemiBold" panose="020B0503030403020204" pitchFamily="34" charset="0"/>
              <a:ea typeface="Source Sans Pro SemiBold" panose="020B0503030403020204" pitchFamily="34" charset="0"/>
              <a:cs typeface="Trebuchet MS" panose="020B0603020202020204" pitchFamily="34" charset="0"/>
            </a:endParaRPr>
          </a:p>
          <a:p>
            <a:pPr marR="188595">
              <a:lnSpc>
                <a:spcPct val="100000"/>
              </a:lnSpc>
              <a:spcBef>
                <a:spcPts val="245"/>
              </a:spcBef>
              <a:buClr>
                <a:srgbClr val="003B71"/>
              </a:buClr>
              <a:buSzPts val="900"/>
              <a:buFont typeface="Wingdings" pitchFamily="2" charset="2"/>
              <a:buChar char="§"/>
              <a:tabLst>
                <a:tab pos="271145" algn="l"/>
              </a:tabLst>
            </a:pPr>
            <a:r>
              <a:rPr lang="en-US" sz="1600" b="1" dirty="0">
                <a:solidFill>
                  <a:srgbClr val="007CBA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Trebuchet MS" panose="020B0603020202020204" pitchFamily="34" charset="0"/>
              </a:rPr>
              <a:t>Respiratory</a:t>
            </a:r>
            <a:r>
              <a:rPr lang="en-US" sz="1600" b="1" spc="-55" dirty="0">
                <a:solidFill>
                  <a:srgbClr val="007CBA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Trebuchet MS" panose="020B0603020202020204" pitchFamily="34" charset="0"/>
              </a:rPr>
              <a:t> </a:t>
            </a:r>
            <a:r>
              <a:rPr lang="en-US" sz="1600" b="1" dirty="0">
                <a:solidFill>
                  <a:srgbClr val="007CBA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Trebuchet MS" panose="020B0603020202020204" pitchFamily="34" charset="0"/>
              </a:rPr>
              <a:t>(breathing-related)</a:t>
            </a:r>
            <a:br>
              <a:rPr lang="en-US" sz="1600" b="1" dirty="0">
                <a:solidFill>
                  <a:srgbClr val="007CBA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Trebuchet MS" panose="020B0603020202020204" pitchFamily="34" charset="0"/>
              </a:rPr>
            </a:br>
            <a:r>
              <a:rPr lang="en-US" sz="1600" b="1" dirty="0">
                <a:solidFill>
                  <a:srgbClr val="007CBA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Trebuchet MS" panose="020B0603020202020204" pitchFamily="34" charset="0"/>
              </a:rPr>
              <a:t>cancer</a:t>
            </a:r>
            <a:r>
              <a:rPr lang="en-US" sz="1600" b="1" spc="-10" dirty="0">
                <a:solidFill>
                  <a:srgbClr val="007CBA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Trebuchet MS" panose="020B0603020202020204" pitchFamily="34" charset="0"/>
              </a:rPr>
              <a:t> </a:t>
            </a:r>
            <a:r>
              <a:rPr lang="en-US" sz="1600" b="1" dirty="0">
                <a:solidFill>
                  <a:srgbClr val="007CBA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Trebuchet MS" panose="020B0603020202020204" pitchFamily="34" charset="0"/>
              </a:rPr>
              <a:t>of</a:t>
            </a:r>
            <a:r>
              <a:rPr lang="en-US" sz="1600" b="1" spc="-10" dirty="0">
                <a:solidFill>
                  <a:srgbClr val="007CBA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Trebuchet MS" panose="020B0603020202020204" pitchFamily="34" charset="0"/>
              </a:rPr>
              <a:t> </a:t>
            </a:r>
            <a:r>
              <a:rPr lang="en-US" sz="1600" b="1" dirty="0">
                <a:solidFill>
                  <a:srgbClr val="007CBA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Trebuchet MS" panose="020B0603020202020204" pitchFamily="34" charset="0"/>
              </a:rPr>
              <a:t>any</a:t>
            </a:r>
            <a:r>
              <a:rPr lang="en-US" sz="1600" b="1" spc="-10" dirty="0">
                <a:solidFill>
                  <a:srgbClr val="007CBA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Trebuchet MS" panose="020B0603020202020204" pitchFamily="34" charset="0"/>
              </a:rPr>
              <a:t> </a:t>
            </a:r>
            <a:r>
              <a:rPr lang="en-US" sz="1600" b="1" dirty="0">
                <a:solidFill>
                  <a:srgbClr val="007CBA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Trebuchet MS" panose="020B0603020202020204" pitchFamily="34" charset="0"/>
              </a:rPr>
              <a:t>type</a:t>
            </a:r>
            <a:endParaRPr lang="en-US" sz="1600" b="1" dirty="0">
              <a:latin typeface="Source Sans Pro SemiBold" panose="020B0503030403020204" pitchFamily="34" charset="0"/>
              <a:ea typeface="Source Sans Pro SemiBold" panose="020B0503030403020204" pitchFamily="34" charset="0"/>
              <a:cs typeface="Trebuchet MS" panose="020B0603020202020204" pitchFamily="34" charset="0"/>
            </a:endParaRPr>
          </a:p>
          <a:p>
            <a:pPr>
              <a:lnSpc>
                <a:spcPct val="100000"/>
              </a:lnSpc>
              <a:spcBef>
                <a:spcPts val="90"/>
              </a:spcBef>
              <a:buClr>
                <a:srgbClr val="003B71"/>
              </a:buClr>
              <a:buSzPts val="900"/>
              <a:buFont typeface="Wingdings" pitchFamily="2" charset="2"/>
              <a:buChar char="§"/>
              <a:tabLst>
                <a:tab pos="271145" algn="l"/>
              </a:tabLst>
            </a:pPr>
            <a:r>
              <a:rPr lang="en-US" sz="1600" b="1" spc="-10" dirty="0">
                <a:solidFill>
                  <a:srgbClr val="003B71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Trebuchet MS" panose="020B0603020202020204" pitchFamily="34" charset="0"/>
              </a:rPr>
              <a:t>Sarcoidosis</a:t>
            </a:r>
            <a:endParaRPr lang="en-US" sz="1600" b="1" dirty="0">
              <a:latin typeface="Source Sans Pro SemiBold" panose="020B0503030403020204" pitchFamily="34" charset="0"/>
              <a:ea typeface="Source Sans Pro SemiBold" panose="020B0503030403020204" pitchFamily="34" charset="0"/>
              <a:cs typeface="Trebuchet MS" panose="020B0603020202020204" pitchFamily="34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DA30BAC-12A1-94E6-1BA2-8292F681A5BE}"/>
              </a:ext>
            </a:extLst>
          </p:cNvPr>
          <p:cNvSpPr txBox="1">
            <a:spLocks/>
          </p:cNvSpPr>
          <p:nvPr/>
        </p:nvSpPr>
        <p:spPr>
          <a:xfrm>
            <a:off x="272462" y="2756506"/>
            <a:ext cx="5418325" cy="41290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3F7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F72"/>
              </a:buClr>
              <a:buFont typeface="Arial" panose="020B0604020202020204" pitchFamily="34" charset="0"/>
              <a:buChar char="̶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F7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F7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F7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5"/>
              </a:spcBef>
              <a:buClr>
                <a:srgbClr val="003B71"/>
              </a:buClr>
              <a:buSzPts val="900"/>
              <a:buFont typeface="Wingdings" pitchFamily="2" charset="2"/>
              <a:buChar char="§"/>
              <a:tabLst>
                <a:tab pos="368300" algn="l"/>
              </a:tabLst>
            </a:pPr>
            <a:r>
              <a:rPr lang="en-US" sz="1600" b="1" dirty="0">
                <a:solidFill>
                  <a:srgbClr val="007CBA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Trebuchet MS" panose="020B0603020202020204" pitchFamily="34" charset="0"/>
              </a:rPr>
              <a:t>Asthma</a:t>
            </a:r>
            <a:r>
              <a:rPr lang="en-US" sz="1600" b="1" spc="-40" dirty="0">
                <a:solidFill>
                  <a:srgbClr val="007CBA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Trebuchet MS" panose="020B0603020202020204" pitchFamily="34" charset="0"/>
              </a:rPr>
              <a:t> </a:t>
            </a:r>
            <a:r>
              <a:rPr lang="en-US" sz="1600" b="1" dirty="0">
                <a:solidFill>
                  <a:srgbClr val="007CBA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Trebuchet MS" panose="020B0603020202020204" pitchFamily="34" charset="0"/>
              </a:rPr>
              <a:t>(diagnosed</a:t>
            </a:r>
            <a:r>
              <a:rPr lang="en-US" sz="1600" b="1" spc="-50" dirty="0">
                <a:solidFill>
                  <a:srgbClr val="007CBA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Trebuchet MS" panose="020B0603020202020204" pitchFamily="34" charset="0"/>
              </a:rPr>
              <a:t> </a:t>
            </a:r>
            <a:r>
              <a:rPr lang="en-US" sz="1600" b="1" dirty="0">
                <a:solidFill>
                  <a:srgbClr val="007CBA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Trebuchet MS" panose="020B0603020202020204" pitchFamily="34" charset="0"/>
              </a:rPr>
              <a:t>after</a:t>
            </a:r>
            <a:r>
              <a:rPr lang="en-US" sz="1600" b="1" spc="-45" dirty="0">
                <a:solidFill>
                  <a:srgbClr val="007CBA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Trebuchet MS" panose="020B0603020202020204" pitchFamily="34" charset="0"/>
              </a:rPr>
              <a:t> </a:t>
            </a:r>
            <a:r>
              <a:rPr lang="en-US" sz="1600" b="1" spc="-10" dirty="0">
                <a:solidFill>
                  <a:srgbClr val="007CBA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Trebuchet MS" panose="020B0603020202020204" pitchFamily="34" charset="0"/>
              </a:rPr>
              <a:t>service)</a:t>
            </a:r>
            <a:endParaRPr lang="en-US" sz="1600" b="1" dirty="0">
              <a:latin typeface="Source Sans Pro SemiBold" panose="020B0503030403020204" pitchFamily="34" charset="0"/>
              <a:ea typeface="Source Sans Pro SemiBold" panose="020B0503030403020204" pitchFamily="34" charset="0"/>
              <a:cs typeface="Trebuchet MS" panose="020B0603020202020204" pitchFamily="34" charset="0"/>
            </a:endParaRPr>
          </a:p>
          <a:p>
            <a:pPr>
              <a:lnSpc>
                <a:spcPct val="100000"/>
              </a:lnSpc>
              <a:spcBef>
                <a:spcPts val="240"/>
              </a:spcBef>
              <a:buClr>
                <a:srgbClr val="003B71"/>
              </a:buClr>
              <a:buSzPts val="900"/>
              <a:buFont typeface="Wingdings" pitchFamily="2" charset="2"/>
              <a:buChar char="§"/>
              <a:tabLst>
                <a:tab pos="368300" algn="l"/>
              </a:tabLst>
            </a:pPr>
            <a:r>
              <a:rPr lang="en-US" sz="1600" b="1" dirty="0">
                <a:solidFill>
                  <a:srgbClr val="003B71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Trebuchet MS" panose="020B0603020202020204" pitchFamily="34" charset="0"/>
              </a:rPr>
              <a:t>Brain</a:t>
            </a:r>
            <a:r>
              <a:rPr lang="en-US" sz="1600" b="1" spc="-40" dirty="0">
                <a:solidFill>
                  <a:srgbClr val="003B71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Trebuchet MS" panose="020B0603020202020204" pitchFamily="34" charset="0"/>
              </a:rPr>
              <a:t> </a:t>
            </a:r>
            <a:r>
              <a:rPr lang="en-US" sz="1600" b="1" spc="-10" dirty="0">
                <a:solidFill>
                  <a:srgbClr val="003B71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Trebuchet MS" panose="020B0603020202020204" pitchFamily="34" charset="0"/>
              </a:rPr>
              <a:t>cancer</a:t>
            </a:r>
            <a:endParaRPr lang="en-US" sz="1600" b="1" dirty="0">
              <a:latin typeface="Source Sans Pro SemiBold" panose="020B0503030403020204" pitchFamily="34" charset="0"/>
              <a:ea typeface="Source Sans Pro SemiBold" panose="020B0503030403020204" pitchFamily="34" charset="0"/>
              <a:cs typeface="Trebuchet MS" panose="020B0603020202020204" pitchFamily="34" charset="0"/>
            </a:endParaRPr>
          </a:p>
          <a:p>
            <a:pPr>
              <a:lnSpc>
                <a:spcPct val="100000"/>
              </a:lnSpc>
              <a:spcBef>
                <a:spcPts val="245"/>
              </a:spcBef>
              <a:buClr>
                <a:srgbClr val="003B71"/>
              </a:buClr>
              <a:buSzPts val="900"/>
              <a:buFont typeface="Wingdings" pitchFamily="2" charset="2"/>
              <a:buChar char="§"/>
              <a:tabLst>
                <a:tab pos="368300" algn="l"/>
              </a:tabLst>
            </a:pPr>
            <a:r>
              <a:rPr lang="en-US" sz="1600" b="1" dirty="0">
                <a:solidFill>
                  <a:srgbClr val="007CBA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Trebuchet MS" panose="020B0603020202020204" pitchFamily="34" charset="0"/>
              </a:rPr>
              <a:t>Chronic</a:t>
            </a:r>
            <a:r>
              <a:rPr lang="en-US" sz="1600" b="1" spc="-5" dirty="0">
                <a:solidFill>
                  <a:srgbClr val="007CBA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Trebuchet MS" panose="020B0603020202020204" pitchFamily="34" charset="0"/>
              </a:rPr>
              <a:t> </a:t>
            </a:r>
            <a:r>
              <a:rPr lang="en-US" sz="1600" b="1" spc="-10" dirty="0">
                <a:solidFill>
                  <a:srgbClr val="007CBA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Trebuchet MS" panose="020B0603020202020204" pitchFamily="34" charset="0"/>
              </a:rPr>
              <a:t>bronchitis</a:t>
            </a:r>
            <a:endParaRPr lang="en-US" sz="1600" b="1" dirty="0">
              <a:latin typeface="Source Sans Pro SemiBold" panose="020B0503030403020204" pitchFamily="34" charset="0"/>
              <a:ea typeface="Source Sans Pro SemiBold" panose="020B0503030403020204" pitchFamily="34" charset="0"/>
              <a:cs typeface="Trebuchet MS" panose="020B0603020202020204" pitchFamily="34" charset="0"/>
            </a:endParaRPr>
          </a:p>
          <a:p>
            <a:pPr marR="359410">
              <a:lnSpc>
                <a:spcPct val="100000"/>
              </a:lnSpc>
              <a:spcBef>
                <a:spcPts val="245"/>
              </a:spcBef>
              <a:buClr>
                <a:srgbClr val="003B71"/>
              </a:buClr>
              <a:buSzPts val="900"/>
              <a:buFont typeface="Wingdings" pitchFamily="2" charset="2"/>
              <a:buChar char="§"/>
              <a:tabLst>
                <a:tab pos="368300" algn="l"/>
              </a:tabLst>
            </a:pPr>
            <a:r>
              <a:rPr lang="en-US" sz="1600" b="1" dirty="0">
                <a:solidFill>
                  <a:srgbClr val="003B71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Trebuchet MS" panose="020B0603020202020204" pitchFamily="34" charset="0"/>
              </a:rPr>
              <a:t>Chronic</a:t>
            </a:r>
            <a:r>
              <a:rPr lang="en-US" sz="1600" b="1" spc="-85" dirty="0">
                <a:solidFill>
                  <a:srgbClr val="003B71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Trebuchet MS" panose="020B0603020202020204" pitchFamily="34" charset="0"/>
              </a:rPr>
              <a:t> </a:t>
            </a:r>
            <a:r>
              <a:rPr lang="en-US" sz="1600" b="1" dirty="0">
                <a:solidFill>
                  <a:srgbClr val="003B71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Trebuchet MS" panose="020B0603020202020204" pitchFamily="34" charset="0"/>
              </a:rPr>
              <a:t>obstructive pulmonary disease (COPD)</a:t>
            </a:r>
            <a:endParaRPr lang="en-US" sz="1600" b="1" dirty="0">
              <a:latin typeface="Source Sans Pro SemiBold" panose="020B0503030403020204" pitchFamily="34" charset="0"/>
              <a:ea typeface="Source Sans Pro SemiBold" panose="020B0503030403020204" pitchFamily="34" charset="0"/>
              <a:cs typeface="Trebuchet MS" panose="020B0603020202020204" pitchFamily="34" charset="0"/>
            </a:endParaRPr>
          </a:p>
          <a:p>
            <a:pPr>
              <a:lnSpc>
                <a:spcPct val="100000"/>
              </a:lnSpc>
              <a:spcBef>
                <a:spcPts val="85"/>
              </a:spcBef>
              <a:buClr>
                <a:srgbClr val="003B71"/>
              </a:buClr>
              <a:buSzPts val="900"/>
              <a:buFont typeface="Wingdings" pitchFamily="2" charset="2"/>
              <a:buChar char="§"/>
              <a:tabLst>
                <a:tab pos="368300" algn="l"/>
              </a:tabLst>
            </a:pPr>
            <a:r>
              <a:rPr lang="en-US" sz="1600" b="1" dirty="0">
                <a:solidFill>
                  <a:srgbClr val="007CBA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Trebuchet MS" panose="020B0603020202020204" pitchFamily="34" charset="0"/>
              </a:rPr>
              <a:t>Chronic</a:t>
            </a:r>
            <a:r>
              <a:rPr lang="en-US" sz="1600" b="1" spc="-5" dirty="0">
                <a:solidFill>
                  <a:srgbClr val="007CBA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Trebuchet MS" panose="020B0603020202020204" pitchFamily="34" charset="0"/>
              </a:rPr>
              <a:t> </a:t>
            </a:r>
            <a:r>
              <a:rPr lang="en-US" sz="1600" b="1" spc="-10" dirty="0">
                <a:solidFill>
                  <a:srgbClr val="007CBA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Trebuchet MS" panose="020B0603020202020204" pitchFamily="34" charset="0"/>
              </a:rPr>
              <a:t>rhinitis</a:t>
            </a:r>
            <a:endParaRPr lang="en-US" sz="1600" b="1" dirty="0">
              <a:latin typeface="Source Sans Pro SemiBold" panose="020B0503030403020204" pitchFamily="34" charset="0"/>
              <a:ea typeface="Source Sans Pro SemiBold" panose="020B0503030403020204" pitchFamily="34" charset="0"/>
              <a:cs typeface="Trebuchet MS" panose="020B0603020202020204" pitchFamily="34" charset="0"/>
            </a:endParaRPr>
          </a:p>
          <a:p>
            <a:pPr>
              <a:lnSpc>
                <a:spcPct val="100000"/>
              </a:lnSpc>
              <a:spcBef>
                <a:spcPts val="245"/>
              </a:spcBef>
              <a:buClr>
                <a:srgbClr val="003B71"/>
              </a:buClr>
              <a:buSzPts val="900"/>
              <a:buFont typeface="Wingdings" pitchFamily="2" charset="2"/>
              <a:buChar char="§"/>
              <a:tabLst>
                <a:tab pos="368300" algn="l"/>
              </a:tabLst>
            </a:pPr>
            <a:r>
              <a:rPr lang="en-US" sz="1600" b="1" dirty="0">
                <a:solidFill>
                  <a:srgbClr val="003B71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Trebuchet MS" panose="020B0603020202020204" pitchFamily="34" charset="0"/>
              </a:rPr>
              <a:t>Chronic</a:t>
            </a:r>
            <a:r>
              <a:rPr lang="en-US" sz="1600" b="1" spc="-5" dirty="0">
                <a:solidFill>
                  <a:srgbClr val="003B71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Trebuchet MS" panose="020B0603020202020204" pitchFamily="34" charset="0"/>
              </a:rPr>
              <a:t> </a:t>
            </a:r>
            <a:r>
              <a:rPr lang="en-US" sz="1600" b="1" spc="-10" dirty="0">
                <a:solidFill>
                  <a:srgbClr val="003B71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Trebuchet MS" panose="020B0603020202020204" pitchFamily="34" charset="0"/>
              </a:rPr>
              <a:t>sinusitis</a:t>
            </a:r>
            <a:endParaRPr lang="en-US" sz="1600" b="1" dirty="0">
              <a:latin typeface="Source Sans Pro SemiBold" panose="020B0503030403020204" pitchFamily="34" charset="0"/>
              <a:ea typeface="Source Sans Pro SemiBold" panose="020B0503030403020204" pitchFamily="34" charset="0"/>
              <a:cs typeface="Trebuchet MS" panose="020B0603020202020204" pitchFamily="34" charset="0"/>
            </a:endParaRPr>
          </a:p>
          <a:p>
            <a:pPr marR="330835">
              <a:lnSpc>
                <a:spcPct val="100000"/>
              </a:lnSpc>
              <a:spcBef>
                <a:spcPts val="245"/>
              </a:spcBef>
              <a:buClr>
                <a:srgbClr val="003B71"/>
              </a:buClr>
              <a:buSzPts val="900"/>
              <a:buFont typeface="Wingdings" pitchFamily="2" charset="2"/>
              <a:buChar char="§"/>
              <a:tabLst>
                <a:tab pos="368300" algn="l"/>
              </a:tabLst>
            </a:pPr>
            <a:r>
              <a:rPr lang="en-US" sz="1500" b="1" dirty="0">
                <a:solidFill>
                  <a:srgbClr val="007CBA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Trebuchet MS" panose="020B0603020202020204" pitchFamily="34" charset="0"/>
              </a:rPr>
              <a:t>Constrictive bronchiolitis or obliterative bronchiolitis</a:t>
            </a:r>
            <a:endParaRPr lang="en-US" sz="1500" b="1" dirty="0">
              <a:latin typeface="Source Sans Pro SemiBold" panose="020B0503030403020204" pitchFamily="34" charset="0"/>
              <a:ea typeface="Source Sans Pro SemiBold" panose="020B0503030403020204" pitchFamily="34" charset="0"/>
              <a:cs typeface="Trebuchet MS" panose="020B0603020202020204" pitchFamily="34" charset="0"/>
            </a:endParaRPr>
          </a:p>
          <a:p>
            <a:pPr>
              <a:lnSpc>
                <a:spcPct val="100000"/>
              </a:lnSpc>
              <a:spcBef>
                <a:spcPts val="85"/>
              </a:spcBef>
              <a:buClr>
                <a:srgbClr val="003B71"/>
              </a:buClr>
              <a:buSzPts val="900"/>
              <a:buFont typeface="Wingdings" pitchFamily="2" charset="2"/>
              <a:buChar char="§"/>
              <a:tabLst>
                <a:tab pos="368300" algn="l"/>
              </a:tabLst>
            </a:pPr>
            <a:r>
              <a:rPr lang="en-US" sz="1600" b="1" spc="-10" dirty="0">
                <a:solidFill>
                  <a:srgbClr val="003B71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Trebuchet MS" panose="020B0603020202020204" pitchFamily="34" charset="0"/>
              </a:rPr>
              <a:t>Emphysema</a:t>
            </a:r>
            <a:endParaRPr lang="en-US" sz="1600" b="1" dirty="0">
              <a:latin typeface="Source Sans Pro SemiBold" panose="020B0503030403020204" pitchFamily="34" charset="0"/>
              <a:ea typeface="Source Sans Pro SemiBold" panose="020B0503030403020204" pitchFamily="34" charset="0"/>
              <a:cs typeface="Trebuchet MS" panose="020B0603020202020204" pitchFamily="34" charset="0"/>
            </a:endParaRPr>
          </a:p>
          <a:p>
            <a:pPr>
              <a:lnSpc>
                <a:spcPct val="100000"/>
              </a:lnSpc>
              <a:spcBef>
                <a:spcPts val="245"/>
              </a:spcBef>
              <a:buClr>
                <a:srgbClr val="003B71"/>
              </a:buClr>
              <a:buSzPts val="900"/>
              <a:buFont typeface="Wingdings" pitchFamily="2" charset="2"/>
              <a:buChar char="§"/>
              <a:tabLst>
                <a:tab pos="368300" algn="l"/>
              </a:tabLst>
            </a:pPr>
            <a:r>
              <a:rPr lang="en-US" sz="1600" b="1" dirty="0">
                <a:solidFill>
                  <a:srgbClr val="007CBA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Trebuchet MS" panose="020B0603020202020204" pitchFamily="34" charset="0"/>
              </a:rPr>
              <a:t>Gastrointestinal</a:t>
            </a:r>
            <a:r>
              <a:rPr lang="en-US" sz="1600" b="1" spc="40" dirty="0">
                <a:solidFill>
                  <a:srgbClr val="007CBA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Trebuchet MS" panose="020B0603020202020204" pitchFamily="34" charset="0"/>
              </a:rPr>
              <a:t> </a:t>
            </a:r>
            <a:r>
              <a:rPr lang="en-US" sz="1600" b="1" dirty="0">
                <a:solidFill>
                  <a:srgbClr val="007CBA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Trebuchet MS" panose="020B0603020202020204" pitchFamily="34" charset="0"/>
              </a:rPr>
              <a:t>cancer</a:t>
            </a:r>
            <a:r>
              <a:rPr lang="en-US" sz="1600" b="1" spc="45" dirty="0">
                <a:solidFill>
                  <a:srgbClr val="007CBA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Trebuchet MS" panose="020B0603020202020204" pitchFamily="34" charset="0"/>
              </a:rPr>
              <a:t> </a:t>
            </a:r>
            <a:r>
              <a:rPr lang="en-US" sz="1600" b="1" dirty="0">
                <a:solidFill>
                  <a:srgbClr val="007CBA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Trebuchet MS" panose="020B0603020202020204" pitchFamily="34" charset="0"/>
              </a:rPr>
              <a:t>of</a:t>
            </a:r>
            <a:r>
              <a:rPr lang="en-US" sz="1600" b="1" spc="40" dirty="0">
                <a:solidFill>
                  <a:srgbClr val="007CBA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Trebuchet MS" panose="020B0603020202020204" pitchFamily="34" charset="0"/>
              </a:rPr>
              <a:t> </a:t>
            </a:r>
            <a:r>
              <a:rPr lang="en-US" sz="1600" b="1" dirty="0">
                <a:solidFill>
                  <a:srgbClr val="007CBA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Trebuchet MS" panose="020B0603020202020204" pitchFamily="34" charset="0"/>
              </a:rPr>
              <a:t>any</a:t>
            </a:r>
            <a:r>
              <a:rPr lang="en-US" sz="1600" b="1" spc="45" dirty="0">
                <a:solidFill>
                  <a:srgbClr val="007CBA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Trebuchet MS" panose="020B0603020202020204" pitchFamily="34" charset="0"/>
              </a:rPr>
              <a:t> </a:t>
            </a:r>
            <a:r>
              <a:rPr lang="en-US" sz="1600" b="1" spc="-20" dirty="0">
                <a:solidFill>
                  <a:srgbClr val="007CBA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Trebuchet MS" panose="020B0603020202020204" pitchFamily="34" charset="0"/>
              </a:rPr>
              <a:t>type</a:t>
            </a:r>
            <a:endParaRPr lang="en-US" sz="1600" b="1" dirty="0">
              <a:latin typeface="Source Sans Pro SemiBold" panose="020B0503030403020204" pitchFamily="34" charset="0"/>
              <a:ea typeface="Source Sans Pro SemiBold" panose="020B0503030403020204" pitchFamily="34" charset="0"/>
              <a:cs typeface="Trebuchet MS" panose="020B0603020202020204" pitchFamily="34" charset="0"/>
            </a:endParaRPr>
          </a:p>
          <a:p>
            <a:pPr>
              <a:lnSpc>
                <a:spcPct val="100000"/>
              </a:lnSpc>
              <a:spcBef>
                <a:spcPts val="245"/>
              </a:spcBef>
              <a:buClr>
                <a:srgbClr val="003B71"/>
              </a:buClr>
              <a:buSzPts val="900"/>
              <a:buFont typeface="Wingdings" pitchFamily="2" charset="2"/>
              <a:buChar char="§"/>
              <a:tabLst>
                <a:tab pos="368300" algn="l"/>
              </a:tabLst>
            </a:pPr>
            <a:r>
              <a:rPr lang="en-US" sz="1600" b="1" spc="-10" dirty="0">
                <a:solidFill>
                  <a:srgbClr val="003B71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Trebuchet MS" panose="020B0603020202020204" pitchFamily="34" charset="0"/>
              </a:rPr>
              <a:t>Glioblastoma</a:t>
            </a:r>
            <a:endParaRPr lang="en-US" sz="1600" b="1" dirty="0">
              <a:latin typeface="Source Sans Pro SemiBold" panose="020B0503030403020204" pitchFamily="34" charset="0"/>
              <a:ea typeface="Source Sans Pro SemiBold" panose="020B0503030403020204" pitchFamily="34" charset="0"/>
              <a:cs typeface="Trebuchet MS" panose="020B0603020202020204" pitchFamily="34" charset="0"/>
            </a:endParaRPr>
          </a:p>
          <a:p>
            <a:pPr>
              <a:lnSpc>
                <a:spcPct val="100000"/>
              </a:lnSpc>
              <a:spcBef>
                <a:spcPts val="245"/>
              </a:spcBef>
              <a:buClr>
                <a:srgbClr val="003B71"/>
              </a:buClr>
              <a:buSzPts val="900"/>
              <a:buFont typeface="Wingdings" pitchFamily="2" charset="2"/>
              <a:buChar char="§"/>
              <a:tabLst>
                <a:tab pos="368300" algn="l"/>
              </a:tabLst>
            </a:pPr>
            <a:r>
              <a:rPr lang="en-US" sz="1600" b="1" dirty="0">
                <a:solidFill>
                  <a:srgbClr val="007CBA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Trebuchet MS" panose="020B0603020202020204" pitchFamily="34" charset="0"/>
              </a:rPr>
              <a:t>Granulomatous</a:t>
            </a:r>
            <a:r>
              <a:rPr lang="en-US" sz="1600" b="1" spc="70" dirty="0">
                <a:solidFill>
                  <a:srgbClr val="007CBA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Trebuchet MS" panose="020B0603020202020204" pitchFamily="34" charset="0"/>
              </a:rPr>
              <a:t> </a:t>
            </a:r>
            <a:r>
              <a:rPr lang="en-US" sz="1600" b="1" spc="-10" dirty="0">
                <a:solidFill>
                  <a:srgbClr val="007CBA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Trebuchet MS" panose="020B0603020202020204" pitchFamily="34" charset="0"/>
              </a:rPr>
              <a:t>disease</a:t>
            </a:r>
            <a:endParaRPr lang="en-US" sz="1600" b="1" dirty="0">
              <a:latin typeface="Source Sans Pro SemiBold" panose="020B0503030403020204" pitchFamily="34" charset="0"/>
              <a:ea typeface="Source Sans Pro SemiBold" panose="020B0503030403020204" pitchFamily="34" charset="0"/>
              <a:cs typeface="Trebuchet MS" panose="020B0603020202020204" pitchFamily="34" charset="0"/>
            </a:endParaRPr>
          </a:p>
          <a:p>
            <a:pPr>
              <a:lnSpc>
                <a:spcPct val="100000"/>
              </a:lnSpc>
              <a:spcBef>
                <a:spcPts val="245"/>
              </a:spcBef>
              <a:buClr>
                <a:srgbClr val="003B71"/>
              </a:buClr>
              <a:buSzPts val="900"/>
              <a:buFont typeface="Wingdings" pitchFamily="2" charset="2"/>
              <a:buChar char="§"/>
              <a:tabLst>
                <a:tab pos="368300" algn="l"/>
              </a:tabLst>
            </a:pPr>
            <a:r>
              <a:rPr lang="en-US" sz="1600" b="1" dirty="0">
                <a:solidFill>
                  <a:srgbClr val="003B71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Trebuchet MS" panose="020B0603020202020204" pitchFamily="34" charset="0"/>
              </a:rPr>
              <a:t>Head</a:t>
            </a:r>
            <a:r>
              <a:rPr lang="en-US" sz="1600" b="1" spc="-35" dirty="0">
                <a:solidFill>
                  <a:srgbClr val="003B71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Trebuchet MS" panose="020B0603020202020204" pitchFamily="34" charset="0"/>
              </a:rPr>
              <a:t> </a:t>
            </a:r>
            <a:r>
              <a:rPr lang="en-US" sz="1600" b="1" dirty="0">
                <a:solidFill>
                  <a:srgbClr val="003B71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Trebuchet MS" panose="020B0603020202020204" pitchFamily="34" charset="0"/>
              </a:rPr>
              <a:t>cancer</a:t>
            </a:r>
            <a:r>
              <a:rPr lang="en-US" sz="1600" b="1" spc="-35" dirty="0">
                <a:solidFill>
                  <a:srgbClr val="003B71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Trebuchet MS" panose="020B0603020202020204" pitchFamily="34" charset="0"/>
              </a:rPr>
              <a:t> </a:t>
            </a:r>
            <a:r>
              <a:rPr lang="en-US" sz="1600" b="1" dirty="0">
                <a:solidFill>
                  <a:srgbClr val="003B71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Trebuchet MS" panose="020B0603020202020204" pitchFamily="34" charset="0"/>
              </a:rPr>
              <a:t>of</a:t>
            </a:r>
            <a:r>
              <a:rPr lang="en-US" sz="1600" b="1" spc="-35" dirty="0">
                <a:solidFill>
                  <a:srgbClr val="003B71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Trebuchet MS" panose="020B0603020202020204" pitchFamily="34" charset="0"/>
              </a:rPr>
              <a:t> </a:t>
            </a:r>
            <a:r>
              <a:rPr lang="en-US" sz="1600" b="1" dirty="0">
                <a:solidFill>
                  <a:srgbClr val="003B71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Trebuchet MS" panose="020B0603020202020204" pitchFamily="34" charset="0"/>
              </a:rPr>
              <a:t>any</a:t>
            </a:r>
            <a:r>
              <a:rPr lang="en-US" sz="1600" b="1" spc="-35" dirty="0">
                <a:solidFill>
                  <a:srgbClr val="003B71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Trebuchet MS" panose="020B0603020202020204" pitchFamily="34" charset="0"/>
              </a:rPr>
              <a:t> </a:t>
            </a:r>
            <a:r>
              <a:rPr lang="en-US" sz="1600" b="1" spc="-20" dirty="0">
                <a:solidFill>
                  <a:srgbClr val="003B71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Trebuchet MS" panose="020B0603020202020204" pitchFamily="34" charset="0"/>
              </a:rPr>
              <a:t>type</a:t>
            </a:r>
            <a:endParaRPr lang="en-US" sz="1600" b="1" dirty="0">
              <a:latin typeface="Source Sans Pro SemiBold" panose="020B0503030403020204" pitchFamily="34" charset="0"/>
              <a:ea typeface="Source Sans Pro SemiBold" panose="020B0503030403020204" pitchFamily="34" charset="0"/>
              <a:cs typeface="Trebuchet MS" panose="020B0603020202020204" pitchFamily="34" charset="0"/>
            </a:endParaRPr>
          </a:p>
          <a:p>
            <a:pPr>
              <a:lnSpc>
                <a:spcPct val="100000"/>
              </a:lnSpc>
              <a:spcBef>
                <a:spcPts val="245"/>
              </a:spcBef>
              <a:buClr>
                <a:srgbClr val="003B71"/>
              </a:buClr>
              <a:buSzPts val="900"/>
              <a:buFont typeface="Wingdings" pitchFamily="2" charset="2"/>
              <a:buChar char="§"/>
              <a:tabLst>
                <a:tab pos="368300" algn="l"/>
              </a:tabLst>
            </a:pPr>
            <a:r>
              <a:rPr lang="en-US" sz="1600" b="1" dirty="0">
                <a:solidFill>
                  <a:srgbClr val="007CBA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Trebuchet MS" panose="020B0603020202020204" pitchFamily="34" charset="0"/>
              </a:rPr>
              <a:t>High blood</a:t>
            </a:r>
            <a:r>
              <a:rPr lang="en-US" sz="1600" b="1" spc="5" dirty="0">
                <a:solidFill>
                  <a:srgbClr val="007CBA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Trebuchet MS" panose="020B0603020202020204" pitchFamily="34" charset="0"/>
              </a:rPr>
              <a:t> </a:t>
            </a:r>
            <a:r>
              <a:rPr lang="en-US" sz="1600" b="1" dirty="0">
                <a:solidFill>
                  <a:srgbClr val="007CBA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Trebuchet MS" panose="020B0603020202020204" pitchFamily="34" charset="0"/>
              </a:rPr>
              <a:t>pressure</a:t>
            </a:r>
            <a:r>
              <a:rPr lang="en-US" sz="1600" b="1" spc="5" dirty="0">
                <a:solidFill>
                  <a:srgbClr val="007CBA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Trebuchet MS" panose="020B0603020202020204" pitchFamily="34" charset="0"/>
              </a:rPr>
              <a:t> </a:t>
            </a:r>
            <a:r>
              <a:rPr lang="en-US" sz="1600" b="1" spc="-10" dirty="0">
                <a:solidFill>
                  <a:srgbClr val="007CBA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Trebuchet MS" panose="020B0603020202020204" pitchFamily="34" charset="0"/>
              </a:rPr>
              <a:t>(hypertension)</a:t>
            </a:r>
          </a:p>
          <a:p>
            <a:pPr>
              <a:lnSpc>
                <a:spcPct val="100000"/>
              </a:lnSpc>
              <a:spcBef>
                <a:spcPts val="245"/>
              </a:spcBef>
              <a:buClr>
                <a:srgbClr val="003B71"/>
              </a:buClr>
              <a:buSzPts val="900"/>
              <a:buFont typeface="Wingdings" pitchFamily="2" charset="2"/>
              <a:buChar char="§"/>
              <a:tabLst>
                <a:tab pos="368300" algn="l"/>
              </a:tabLst>
            </a:pPr>
            <a:r>
              <a:rPr lang="en-US" sz="1600" b="1" dirty="0">
                <a:solidFill>
                  <a:srgbClr val="003B71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Trebuchet MS" panose="020B0603020202020204" pitchFamily="34" charset="0"/>
              </a:rPr>
              <a:t>Interstitial</a:t>
            </a:r>
            <a:r>
              <a:rPr lang="en-US" sz="1600" b="1" spc="-45" dirty="0">
                <a:solidFill>
                  <a:srgbClr val="003B71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Trebuchet MS" panose="020B0603020202020204" pitchFamily="34" charset="0"/>
              </a:rPr>
              <a:t> </a:t>
            </a:r>
            <a:r>
              <a:rPr lang="en-US" sz="1600" b="1" dirty="0">
                <a:solidFill>
                  <a:srgbClr val="003B71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Trebuchet MS" panose="020B0603020202020204" pitchFamily="34" charset="0"/>
              </a:rPr>
              <a:t>lung</a:t>
            </a:r>
            <a:r>
              <a:rPr lang="en-US" sz="1600" b="1" spc="-45" dirty="0">
                <a:solidFill>
                  <a:srgbClr val="003B71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Trebuchet MS" panose="020B0603020202020204" pitchFamily="34" charset="0"/>
              </a:rPr>
              <a:t> </a:t>
            </a:r>
            <a:r>
              <a:rPr lang="en-US" sz="1600" b="1" dirty="0">
                <a:solidFill>
                  <a:srgbClr val="003B71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Trebuchet MS" panose="020B0603020202020204" pitchFamily="34" charset="0"/>
              </a:rPr>
              <a:t>disease</a:t>
            </a:r>
            <a:r>
              <a:rPr lang="en-US" sz="1600" b="1" spc="-45" dirty="0">
                <a:solidFill>
                  <a:srgbClr val="003B71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Trebuchet MS" panose="020B0603020202020204" pitchFamily="34" charset="0"/>
              </a:rPr>
              <a:t> </a:t>
            </a:r>
            <a:r>
              <a:rPr lang="en-US" sz="1600" b="1" spc="-20" dirty="0">
                <a:solidFill>
                  <a:srgbClr val="003B71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Trebuchet MS" panose="020B0603020202020204" pitchFamily="34" charset="0"/>
              </a:rPr>
              <a:t>(ILD)</a:t>
            </a:r>
            <a:endParaRPr lang="en-US" sz="1600" b="1" dirty="0">
              <a:latin typeface="Source Sans Pro SemiBold" panose="020B0503030403020204" pitchFamily="34" charset="0"/>
              <a:ea typeface="Source Sans Pro SemiBold" panose="020B0503030403020204" pitchFamily="34" charset="0"/>
              <a:cs typeface="Trebuchet MS" panose="020B0603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78262E5-EF26-8BD2-29EA-B3BD9E507368}"/>
              </a:ext>
            </a:extLst>
          </p:cNvPr>
          <p:cNvSpPr txBox="1"/>
          <p:nvPr/>
        </p:nvSpPr>
        <p:spPr>
          <a:xfrm>
            <a:off x="421626" y="1840462"/>
            <a:ext cx="11304391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750" dirty="0">
                <a:latin typeface="Source Sans Pro" panose="020B0503030403020204" pitchFamily="34" charset="0"/>
              </a:rPr>
              <a:t>As of August 10, 2022, a long list of new conditions are presumed to be service-connected due to various in-service toxic exposures. </a:t>
            </a:r>
            <a:r>
              <a:rPr lang="en-US" sz="1750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APPLY NOW </a:t>
            </a:r>
            <a:r>
              <a:rPr lang="en-US" sz="1750" dirty="0">
                <a:latin typeface="Source Sans Pro" panose="020B0503030403020204" pitchFamily="34" charset="0"/>
              </a:rPr>
              <a:t>at </a:t>
            </a:r>
            <a:r>
              <a:rPr lang="en-US" sz="1750" b="1" dirty="0">
                <a:latin typeface="Source Sans Pro" panose="020B0503030403020204" pitchFamily="34" charset="0"/>
                <a:ea typeface="Source Sans Pro" panose="020B0503030403020204" pitchFamily="34" charset="0"/>
                <a:hlinkClick r:id="rId6"/>
              </a:rPr>
              <a:t>VA.gov/PACT</a:t>
            </a:r>
            <a:r>
              <a:rPr lang="en-US" sz="1750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en-US" sz="1750" dirty="0">
                <a:latin typeface="Source Sans Pro" panose="020B0503030403020204" pitchFamily="34" charset="0"/>
              </a:rPr>
              <a:t>to expedite your claim and benefits.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8C0BE919-BFB4-53F4-98C5-BC21849A313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54480" y="73025"/>
            <a:ext cx="10939462" cy="1325563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rgbClr val="003F72"/>
                </a:solidFill>
                <a:effectLst/>
                <a:latin typeface="Source Sans Pro" panose="020B0503030403020204" pitchFamily="34" charset="0"/>
                <a:ea typeface="Source Sans Pro" panose="020B0503030403020204" pitchFamily="34" charset="0"/>
              </a:rPr>
              <a:t>Conditions Presumed to be Service-Connected</a:t>
            </a:r>
          </a:p>
        </p:txBody>
      </p:sp>
    </p:spTree>
    <p:extLst>
      <p:ext uri="{BB962C8B-B14F-4D97-AF65-F5344CB8AC3E}">
        <p14:creationId xmlns:p14="http://schemas.microsoft.com/office/powerpoint/2010/main" val="35112223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>
            <a:extLst>
              <a:ext uri="{FF2B5EF4-FFF2-40B4-BE49-F238E27FC236}">
                <a16:creationId xmlns:a16="http://schemas.microsoft.com/office/drawing/2014/main" id="{D3D11CE8-B270-6C14-6CAA-771629C953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232381" cy="682018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2B203E47-7B97-537E-89FF-7BE13B2FF6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45113" y="5387049"/>
            <a:ext cx="10695179" cy="1155302"/>
          </a:xfrm>
          <a:prstGeom prst="rect">
            <a:avLst/>
          </a:prstGeom>
          <a:solidFill>
            <a:srgbClr val="003F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DB0EE78E-D0B3-B24B-32D4-B38A31A680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88017" y="2452669"/>
            <a:ext cx="890293" cy="890293"/>
          </a:xfrm>
          <a:prstGeom prst="ellipse">
            <a:avLst/>
          </a:prstGeom>
          <a:solidFill>
            <a:srgbClr val="007CBA">
              <a:alpha val="2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D2AB2E9C-702A-7760-85C1-2D3F4B331C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88017" y="4115709"/>
            <a:ext cx="890293" cy="890293"/>
          </a:xfrm>
          <a:prstGeom prst="ellipse">
            <a:avLst/>
          </a:prstGeom>
          <a:solidFill>
            <a:srgbClr val="007CBA">
              <a:alpha val="2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QR scannable code for VA.gov/PACT">
            <a:extLst>
              <a:ext uri="{FF2B5EF4-FFF2-40B4-BE49-F238E27FC236}">
                <a16:creationId xmlns:a16="http://schemas.microsoft.com/office/drawing/2014/main" id="{57A9975D-66E7-2C30-73E3-F68B81CCA5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1375" y="5604369"/>
            <a:ext cx="1023806" cy="1023806"/>
          </a:xfrm>
          <a:prstGeom prst="rect">
            <a:avLst/>
          </a:prstGeom>
        </p:spPr>
      </p:pic>
      <p:sp>
        <p:nvSpPr>
          <p:cNvPr id="9" name="TextBox 1">
            <a:extLst>
              <a:ext uri="{FF2B5EF4-FFF2-40B4-BE49-F238E27FC236}">
                <a16:creationId xmlns:a16="http://schemas.microsoft.com/office/drawing/2014/main" id="{61B9552B-18D8-E930-57B6-3554D8DCE99C}"/>
              </a:ext>
            </a:extLst>
          </p:cNvPr>
          <p:cNvSpPr txBox="1"/>
          <p:nvPr/>
        </p:nvSpPr>
        <p:spPr>
          <a:xfrm>
            <a:off x="234757" y="5410587"/>
            <a:ext cx="10634095" cy="135421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>
                <a:solidFill>
                  <a:srgbClr val="9EDFFF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Special Enrollment Period – October 1, 2022 - October 1, 2023</a:t>
            </a:r>
          </a:p>
          <a:p>
            <a:pPr algn="ctr"/>
            <a:r>
              <a:rPr lang="en-US" sz="20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for Post-9/11 combat Veterans who separated or discharged </a:t>
            </a:r>
            <a:r>
              <a:rPr lang="en-US" sz="2000" b="1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between September 11, 2001 and October 1, 2013</a:t>
            </a:r>
            <a:r>
              <a:rPr lang="en-US" sz="20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. Enrollment is free, there are no annual costs, and care may be free as well! </a:t>
            </a:r>
            <a:endParaRPr lang="en-US" sz="2000" dirty="0">
              <a:solidFill>
                <a:schemeClr val="bg1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n-lt"/>
            </a:endParaRPr>
          </a:p>
          <a:p>
            <a:pPr algn="ctr"/>
            <a:endParaRPr lang="en-US" dirty="0">
              <a:solidFill>
                <a:schemeClr val="bg1"/>
              </a:solidFill>
              <a:latin typeface="Source Sans Pro" panose="020B0503030403020204" pitchFamily="34" charset="0"/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563455D3-654E-5469-DE2D-C50D5A4913CA}"/>
              </a:ext>
            </a:extLst>
          </p:cNvPr>
          <p:cNvSpPr txBox="1">
            <a:spLocks/>
          </p:cNvSpPr>
          <p:nvPr/>
        </p:nvSpPr>
        <p:spPr>
          <a:xfrm>
            <a:off x="1723423" y="4115709"/>
            <a:ext cx="9545704" cy="223576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3F7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F72"/>
              </a:buClr>
              <a:buFont typeface="Arial" panose="020B0604020202020204" pitchFamily="34" charset="0"/>
              <a:buChar char="̶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F7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F7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F7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US" sz="1600" b="1" dirty="0">
                <a:effectLst/>
                <a:latin typeface="Source Sans Pro SemiBold" panose="020B0503030403020204" pitchFamily="34" charset="0"/>
                <a:ea typeface="Source Sans Pro SemiBold" panose="020B0503030403020204" pitchFamily="34" charset="0"/>
              </a:rPr>
              <a:t>Vietnam-era Veterans are now able to apply for two new Agent Orange presumptive conditions</a:t>
            </a:r>
            <a:r>
              <a:rPr lang="en-US" sz="1600" b="1" dirty="0">
                <a:latin typeface="Source Sans Pro SemiBold" panose="020B0503030403020204" pitchFamily="34" charset="0"/>
                <a:ea typeface="Source Sans Pro SemiBold" panose="020B0503030403020204" pitchFamily="34" charset="0"/>
                <a:cs typeface="Arial"/>
              </a:rPr>
              <a:t>:</a:t>
            </a:r>
            <a:endParaRPr lang="en-US" sz="1600" b="1" dirty="0">
              <a:latin typeface="Source Sans Pro SemiBold" panose="020B0503030403020204" pitchFamily="34" charset="0"/>
              <a:ea typeface="Source Sans Pro SemiBold" panose="020B0503030403020204" pitchFamily="34" charset="0"/>
            </a:endParaRPr>
          </a:p>
          <a:p>
            <a:pPr marL="685800" lvl="1" indent="-342900">
              <a:spcBef>
                <a:spcPts val="0"/>
              </a:spcBef>
              <a:buFont typeface="Wingdings" pitchFamily="2" charset="2"/>
              <a:buChar char="§"/>
            </a:pPr>
            <a:endParaRPr lang="en-US" sz="900" b="1" dirty="0">
              <a:solidFill>
                <a:srgbClr val="003F72"/>
              </a:solidFill>
              <a:latin typeface="Source Sans Pro SemiBold" panose="020B0503030403020204" pitchFamily="34" charset="0"/>
              <a:ea typeface="Source Sans Pro SemiBold" panose="020B0503030403020204" pitchFamily="34" charset="0"/>
              <a:cs typeface="Arial"/>
            </a:endParaRPr>
          </a:p>
          <a:p>
            <a:pPr marL="685800" lvl="1" indent="-342900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Font typeface="Wingdings" pitchFamily="2" charset="2"/>
              <a:buChar char="§"/>
            </a:pPr>
            <a:r>
              <a:rPr lang="en-US" sz="1600" b="1" dirty="0">
                <a:solidFill>
                  <a:srgbClr val="003F72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Arial"/>
              </a:rPr>
              <a:t>Monoclonal gammopathy of undetermined significance (MGUS)</a:t>
            </a:r>
            <a:endParaRPr lang="en-US" sz="16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685800" lvl="1" indent="-342900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Font typeface="Wingdings" pitchFamily="2" charset="2"/>
              <a:buChar char="§"/>
            </a:pPr>
            <a:r>
              <a:rPr lang="en-US" sz="1600" b="1" dirty="0">
                <a:solidFill>
                  <a:srgbClr val="003F72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Arial"/>
              </a:rPr>
              <a:t>Hypertension (high blood pressure)</a:t>
            </a:r>
            <a:endParaRPr lang="en-US" sz="2000" dirty="0">
              <a:latin typeface="Trebuchet MS" panose="020B0603020202020204" pitchFamily="34" charset="0"/>
            </a:endParaRPr>
          </a:p>
        </p:txBody>
      </p:sp>
      <p:pic>
        <p:nvPicPr>
          <p:cNvPr id="13" name="Picture 12" descr="Color icon of a stethoscope">
            <a:extLst>
              <a:ext uri="{FF2B5EF4-FFF2-40B4-BE49-F238E27FC236}">
                <a16:creationId xmlns:a16="http://schemas.microsoft.com/office/drawing/2014/main" id="{8BE328FD-0E90-1E0E-ACBB-729A23517D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7456" y="4255340"/>
            <a:ext cx="551416" cy="611029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564589-4AB9-4EA3-4E92-D16F6F14D7C9}"/>
              </a:ext>
            </a:extLst>
          </p:cNvPr>
          <p:cNvSpPr txBox="1">
            <a:spLocks/>
          </p:cNvSpPr>
          <p:nvPr/>
        </p:nvSpPr>
        <p:spPr>
          <a:xfrm>
            <a:off x="1666052" y="1837173"/>
            <a:ext cx="9545704" cy="205608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3F7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F72"/>
              </a:buClr>
              <a:buFont typeface="Arial" panose="020B0604020202020204" pitchFamily="34" charset="0"/>
              <a:buChar char="̶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F7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F7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F7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US" sz="1600" b="1" dirty="0">
                <a:effectLst/>
                <a:latin typeface="Source Sans Pro SemiBold" panose="020B0503030403020204" pitchFamily="34" charset="0"/>
                <a:ea typeface="Source Sans Pro SemiBold" panose="020B0503030403020204" pitchFamily="34" charset="0"/>
              </a:rPr>
              <a:t>Veterans who served in the following locations and time periods can enroll in VA health care </a:t>
            </a:r>
            <a:r>
              <a:rPr lang="en-US" sz="1600" b="1" dirty="0">
                <a:solidFill>
                  <a:srgbClr val="007BBA"/>
                </a:solidFill>
                <a:effectLst/>
                <a:latin typeface="Source Sans Pro SemiBold" panose="020B0503030403020204" pitchFamily="34" charset="0"/>
                <a:ea typeface="Source Sans Pro SemiBold" panose="020B0503030403020204" pitchFamily="34" charset="0"/>
              </a:rPr>
              <a:t>NOW</a:t>
            </a:r>
            <a:r>
              <a:rPr lang="en-US" sz="1600" b="1" dirty="0">
                <a:latin typeface="Source Sans Pro SemiBold" panose="020B0503030403020204" pitchFamily="34" charset="0"/>
                <a:ea typeface="Source Sans Pro SemiBold" panose="020B0503030403020204" pitchFamily="34" charset="0"/>
                <a:cs typeface="Arial"/>
              </a:rPr>
              <a:t>:</a:t>
            </a:r>
            <a:endParaRPr lang="en-US" sz="1600" b="1" dirty="0">
              <a:latin typeface="Source Sans Pro SemiBold" panose="020B0503030403020204" pitchFamily="34" charset="0"/>
              <a:ea typeface="Source Sans Pro SemiBold" panose="020B0503030403020204" pitchFamily="34" charset="0"/>
            </a:endParaRPr>
          </a:p>
          <a:p>
            <a:pPr marL="685800" lvl="1" indent="-342900">
              <a:spcBef>
                <a:spcPts val="0"/>
              </a:spcBef>
              <a:buFont typeface="Wingdings" pitchFamily="2" charset="2"/>
              <a:buChar char="§"/>
            </a:pPr>
            <a:endParaRPr lang="en-US" sz="900" b="1" dirty="0">
              <a:solidFill>
                <a:srgbClr val="003F72"/>
              </a:solidFill>
              <a:latin typeface="Source Sans Pro SemiBold" panose="020B0503030403020204" pitchFamily="34" charset="0"/>
              <a:ea typeface="Source Sans Pro SemiBold" panose="020B0503030403020204" pitchFamily="34" charset="0"/>
              <a:cs typeface="Arial"/>
            </a:endParaRPr>
          </a:p>
          <a:p>
            <a:pPr marL="685800" lvl="1" indent="-342900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Font typeface="Wingdings" pitchFamily="2" charset="2"/>
              <a:buChar char="§"/>
            </a:pPr>
            <a:r>
              <a:rPr lang="en-US" sz="1600" b="1" dirty="0">
                <a:solidFill>
                  <a:srgbClr val="003F72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Arial"/>
              </a:rPr>
              <a:t>Republic of Vietnam </a:t>
            </a:r>
            <a:r>
              <a:rPr lang="en-US" sz="1600" dirty="0">
                <a:latin typeface="Source Sans Pro" panose="020B0503030403020204" pitchFamily="34" charset="0"/>
                <a:ea typeface="Source Sans Pro" panose="020B0503030403020204" pitchFamily="34" charset="0"/>
                <a:cs typeface="Arial"/>
              </a:rPr>
              <a:t>(between January 9, 1962 and May 7, 1975) </a:t>
            </a:r>
            <a:endParaRPr lang="en-US" sz="16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685800" lvl="1" indent="-342900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Font typeface="Wingdings" pitchFamily="2" charset="2"/>
              <a:buChar char="§"/>
            </a:pPr>
            <a:r>
              <a:rPr lang="en-US" sz="1600" b="1" dirty="0">
                <a:solidFill>
                  <a:srgbClr val="003F72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Arial"/>
              </a:rPr>
              <a:t>Thailand at any US or Royal Thai base </a:t>
            </a:r>
            <a:r>
              <a:rPr lang="en-US" sz="1600" dirty="0">
                <a:latin typeface="Source Sans Pro" panose="020B0503030403020204" pitchFamily="34" charset="0"/>
                <a:ea typeface="Source Sans Pro" panose="020B0503030403020204" pitchFamily="34" charset="0"/>
                <a:cs typeface="Arial"/>
              </a:rPr>
              <a:t>(between January 9, 1962 and June 30, 1976)</a:t>
            </a:r>
            <a:endParaRPr lang="en-US" sz="16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685800" lvl="1" indent="-342900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Font typeface="Wingdings" pitchFamily="2" charset="2"/>
              <a:buChar char="§"/>
            </a:pPr>
            <a:r>
              <a:rPr lang="en-US" sz="1600" b="1" dirty="0">
                <a:solidFill>
                  <a:srgbClr val="003F72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Arial"/>
              </a:rPr>
              <a:t>Laos</a:t>
            </a:r>
            <a:r>
              <a:rPr lang="en-US" sz="1600" dirty="0">
                <a:latin typeface="Source Sans Pro" panose="020B0503030403020204" pitchFamily="34" charset="0"/>
                <a:ea typeface="Source Sans Pro" panose="020B0503030403020204" pitchFamily="34" charset="0"/>
                <a:cs typeface="Arial"/>
              </a:rPr>
              <a:t> (between December 1, 1965 and September 30, 1969)</a:t>
            </a:r>
            <a:endParaRPr lang="en-US" sz="16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685800" lvl="1" indent="-342900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Font typeface="Wingdings" pitchFamily="2" charset="2"/>
              <a:buChar char="§"/>
            </a:pPr>
            <a:r>
              <a:rPr lang="en-US" sz="1600" b="1" dirty="0">
                <a:solidFill>
                  <a:srgbClr val="003F72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Arial"/>
              </a:rPr>
              <a:t>Certain Provinces in Cambodia </a:t>
            </a:r>
            <a:r>
              <a:rPr lang="en-US" sz="1600" dirty="0">
                <a:latin typeface="Source Sans Pro" panose="020B0503030403020204" pitchFamily="34" charset="0"/>
                <a:ea typeface="Source Sans Pro" panose="020B0503030403020204" pitchFamily="34" charset="0"/>
                <a:cs typeface="Arial"/>
              </a:rPr>
              <a:t>(between April 16, 1969, and April 30, 1969)</a:t>
            </a:r>
          </a:p>
          <a:p>
            <a:pPr marL="685800" lvl="1" indent="-342900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Font typeface="Wingdings" pitchFamily="2" charset="2"/>
              <a:buChar char="§"/>
            </a:pPr>
            <a:r>
              <a:rPr lang="en-US" sz="1600" b="1" dirty="0">
                <a:solidFill>
                  <a:srgbClr val="003F72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Arial"/>
              </a:rPr>
              <a:t>Guam or American Samoa or their territorial waters </a:t>
            </a:r>
            <a:r>
              <a:rPr lang="en-US" sz="1600" dirty="0">
                <a:latin typeface="Source Sans Pro" panose="020B0503030403020204" pitchFamily="34" charset="0"/>
                <a:ea typeface="Source Sans Pro" panose="020B0503030403020204" pitchFamily="34" charset="0"/>
                <a:cs typeface="Arial"/>
              </a:rPr>
              <a:t>(between January 9, 1962 and July 31, 1980)</a:t>
            </a:r>
          </a:p>
          <a:p>
            <a:pPr marL="685800" lvl="1" indent="-342900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Font typeface="Wingdings" pitchFamily="2" charset="2"/>
              <a:buChar char="§"/>
            </a:pPr>
            <a:r>
              <a:rPr lang="en-US" sz="1600" b="1" dirty="0">
                <a:solidFill>
                  <a:srgbClr val="003F72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Arial"/>
              </a:rPr>
              <a:t>Johnston Atoll, or a ship that called there </a:t>
            </a:r>
            <a:r>
              <a:rPr lang="en-US" sz="1600" dirty="0">
                <a:latin typeface="Source Sans Pro" panose="020B0503030403020204" pitchFamily="34" charset="0"/>
                <a:ea typeface="Source Sans Pro" panose="020B0503030403020204" pitchFamily="34" charset="0"/>
                <a:cs typeface="Arial"/>
              </a:rPr>
              <a:t>(between January 1, 1972 and September 30, 1977)</a:t>
            </a:r>
          </a:p>
          <a:p>
            <a:pPr marL="556895" lvl="1" indent="-213995">
              <a:spcBef>
                <a:spcPts val="0"/>
              </a:spcBef>
            </a:pPr>
            <a:endParaRPr lang="en-US" sz="2000" dirty="0">
              <a:latin typeface="Trebuchet MS" panose="020B0603020202020204" pitchFamily="34" charset="0"/>
            </a:endParaRPr>
          </a:p>
          <a:p>
            <a:pPr marL="227965" indent="-227965">
              <a:spcBef>
                <a:spcPts val="0"/>
              </a:spcBef>
            </a:pPr>
            <a:endParaRPr lang="en-US" sz="2000" dirty="0">
              <a:latin typeface="Trebuchet MS" panose="020B0603020202020204" pitchFamily="34" charset="0"/>
            </a:endParaRPr>
          </a:p>
        </p:txBody>
      </p:sp>
      <p:pic>
        <p:nvPicPr>
          <p:cNvPr id="11" name="Picture 13" descr="Color icon of a hospital">
            <a:extLst>
              <a:ext uri="{FF2B5EF4-FFF2-40B4-BE49-F238E27FC236}">
                <a16:creationId xmlns:a16="http://schemas.microsoft.com/office/drawing/2014/main" id="{99F17BE9-ED8D-B425-565F-FDC239DA140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0477" y="2551496"/>
            <a:ext cx="665372" cy="580529"/>
          </a:xfrm>
          <a:prstGeom prst="rect">
            <a:avLst/>
          </a:prstGeo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88A4584E-11A1-DAF7-649A-31B59C49E85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676400" y="73025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rgbClr val="003F72"/>
                </a:solidFill>
                <a:effectLst/>
                <a:latin typeface="Source Sans Pro" panose="020B0503030403020204" pitchFamily="34" charset="0"/>
                <a:ea typeface="Source Sans Pro" panose="020B0503030403020204" pitchFamily="34" charset="0"/>
              </a:rPr>
              <a:t>Health Care Enrollment Eligibility</a:t>
            </a:r>
          </a:p>
        </p:txBody>
      </p:sp>
    </p:spTree>
    <p:extLst>
      <p:ext uri="{BB962C8B-B14F-4D97-AF65-F5344CB8AC3E}">
        <p14:creationId xmlns:p14="http://schemas.microsoft.com/office/powerpoint/2010/main" val="10153069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>
            <a:extLst>
              <a:ext uri="{FF2B5EF4-FFF2-40B4-BE49-F238E27FC236}">
                <a16:creationId xmlns:a16="http://schemas.microsoft.com/office/drawing/2014/main" id="{D3D11CE8-B270-6C14-6CAA-771629C953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232381" cy="6820184"/>
          </a:xfrm>
          <a:prstGeom prst="rect">
            <a:avLst/>
          </a:prstGeom>
        </p:spPr>
      </p:pic>
      <p:pic>
        <p:nvPicPr>
          <p:cNvPr id="6" name="Picture 5" descr="QR scannable code for VA.gov/PACT">
            <a:extLst>
              <a:ext uri="{FF2B5EF4-FFF2-40B4-BE49-F238E27FC236}">
                <a16:creationId xmlns:a16="http://schemas.microsoft.com/office/drawing/2014/main" id="{57A9975D-66E7-2C30-73E3-F68B81CCA5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1375" y="5604369"/>
            <a:ext cx="1023806" cy="1023806"/>
          </a:xfrm>
          <a:prstGeom prst="rect">
            <a:avLst/>
          </a:prstGeo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88A4584E-11A1-DAF7-649A-31B59C49E85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676400" y="73025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rgbClr val="003F72"/>
                </a:solidFill>
                <a:effectLst/>
                <a:latin typeface="Source Sans Pro" panose="020B0503030403020204" pitchFamily="34" charset="0"/>
                <a:ea typeface="Source Sans Pro" panose="020B0503030403020204" pitchFamily="34" charset="0"/>
              </a:rPr>
              <a:t>Toxic Exposure Screening for Veterans</a:t>
            </a:r>
          </a:p>
        </p:txBody>
      </p:sp>
      <p:pic>
        <p:nvPicPr>
          <p:cNvPr id="14" name="Picture 13" descr="Color photo of a female nurse explaining something to a male patient on a tablet">
            <a:extLst>
              <a:ext uri="{FF2B5EF4-FFF2-40B4-BE49-F238E27FC236}">
                <a16:creationId xmlns:a16="http://schemas.microsoft.com/office/drawing/2014/main" id="{246B34DF-13F1-D94B-4A37-399B60FCB59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4412" y="1873632"/>
            <a:ext cx="3368597" cy="3538728"/>
          </a:xfrm>
          <a:prstGeom prst="round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77A13F0D-D10C-C0B7-CD5D-4CA039EAE569}"/>
              </a:ext>
            </a:extLst>
          </p:cNvPr>
          <p:cNvSpPr txBox="1"/>
          <p:nvPr/>
        </p:nvSpPr>
        <p:spPr>
          <a:xfrm>
            <a:off x="341601" y="2256307"/>
            <a:ext cx="8723742" cy="364715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spcBef>
                <a:spcPts val="600"/>
              </a:spcBef>
            </a:pPr>
            <a:r>
              <a:rPr lang="en-US" sz="2200" b="1" dirty="0">
                <a:solidFill>
                  <a:srgbClr val="003F72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WHO: </a:t>
            </a:r>
            <a:r>
              <a:rPr lang="en-US" sz="22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All Veterans enrolled in VA health care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2200" b="1" dirty="0">
                <a:solidFill>
                  <a:srgbClr val="003F72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WHAT: </a:t>
            </a:r>
            <a:r>
              <a:rPr lang="en-US" sz="22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A quick (5-10 minute) series of questions to identify and document any potential exposures to toxins during military service</a:t>
            </a:r>
            <a:endParaRPr lang="en-US" sz="2200" b="1" dirty="0">
              <a:latin typeface="Source Sans Pro SemiBold" panose="020B0503030403020204" pitchFamily="34" charset="0"/>
              <a:ea typeface="Source Sans Pro SemiBold" panose="020B0503030403020204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200" b="1" dirty="0">
                <a:solidFill>
                  <a:srgbClr val="003F72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WHEN</a:t>
            </a:r>
            <a:r>
              <a:rPr lang="en-US" sz="2200" b="1" dirty="0">
                <a:solidFill>
                  <a:srgbClr val="003F72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</a:rPr>
              <a:t>: </a:t>
            </a:r>
            <a:r>
              <a:rPr lang="en-US" sz="22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At least one every 5 years</a:t>
            </a:r>
            <a:endParaRPr lang="en-US" sz="2200" b="1" dirty="0">
              <a:latin typeface="Source Sans Pro SemiBold" panose="020B0503030403020204" pitchFamily="34" charset="0"/>
              <a:ea typeface="Source Sans Pro SemiBold" panose="020B0503030403020204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200" b="1" dirty="0">
                <a:solidFill>
                  <a:srgbClr val="003F72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WHERE: </a:t>
            </a:r>
            <a:r>
              <a:rPr lang="en-US" sz="22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VA medical centers and clinics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200" b="1" dirty="0">
                <a:solidFill>
                  <a:srgbClr val="003F72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WHY: </a:t>
            </a:r>
            <a:r>
              <a:rPr lang="en-US" sz="22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Supports Veteran long-term health plans and informed,</a:t>
            </a:r>
            <a:br>
              <a:rPr lang="en-US" sz="2200" dirty="0">
                <a:latin typeface="Source Sans Pro" panose="020B0503030403020204" pitchFamily="34" charset="0"/>
                <a:ea typeface="Source Sans Pro" panose="020B0503030403020204" pitchFamily="34" charset="0"/>
              </a:rPr>
            </a:br>
            <a:r>
              <a:rPr lang="en-US" sz="22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whole-health care</a:t>
            </a:r>
          </a:p>
          <a:p>
            <a:pPr>
              <a:spcBef>
                <a:spcPts val="600"/>
              </a:spcBef>
            </a:pPr>
            <a:r>
              <a:rPr lang="en-US" sz="2200" b="1" dirty="0">
                <a:solidFill>
                  <a:srgbClr val="003F72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HOW: </a:t>
            </a:r>
            <a:r>
              <a:rPr lang="en-US" sz="22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Veterans can ask about the screening at their next VA appointment</a:t>
            </a:r>
          </a:p>
        </p:txBody>
      </p:sp>
    </p:spTree>
    <p:extLst>
      <p:ext uri="{BB962C8B-B14F-4D97-AF65-F5344CB8AC3E}">
        <p14:creationId xmlns:p14="http://schemas.microsoft.com/office/powerpoint/2010/main" val="1577790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>
            <a:extLst>
              <a:ext uri="{FF2B5EF4-FFF2-40B4-BE49-F238E27FC236}">
                <a16:creationId xmlns:a16="http://schemas.microsoft.com/office/drawing/2014/main" id="{2DD3047C-E3C6-748A-E60B-EA0A57EF56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232381" cy="682018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672F782-B7AC-68CD-D312-D6D81997CF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80216" y="1716755"/>
            <a:ext cx="11587212" cy="1325563"/>
          </a:xfrm>
          <a:prstGeom prst="rect">
            <a:avLst/>
          </a:prstGeom>
          <a:solidFill>
            <a:srgbClr val="007CBA">
              <a:alpha val="2470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QR scannable code for VA.gov/PACT">
            <a:extLst>
              <a:ext uri="{FF2B5EF4-FFF2-40B4-BE49-F238E27FC236}">
                <a16:creationId xmlns:a16="http://schemas.microsoft.com/office/drawing/2014/main" id="{8AB3DC89-BFC5-3F3D-829E-3F6C7C5D746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1375" y="5604369"/>
            <a:ext cx="1023806" cy="102380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962D493-BCA2-DCC7-5C45-25B05FE4D316}"/>
              </a:ext>
            </a:extLst>
          </p:cNvPr>
          <p:cNvSpPr txBox="1"/>
          <p:nvPr/>
        </p:nvSpPr>
        <p:spPr>
          <a:xfrm>
            <a:off x="1576384" y="5632943"/>
            <a:ext cx="9067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144373"/>
                </a:solidFill>
                <a:effectLst/>
                <a:latin typeface="Source Sans Pro" panose="020B0503030403020204" pitchFamily="34" charset="0"/>
                <a:ea typeface="Source Sans Pro" panose="020B0503030403020204" pitchFamily="34" charset="0"/>
              </a:rPr>
              <a:t>*Presumptive conditions do not require proof that the military service caused the condition. Veterans only need to meet the service requirements and have a current diagnosis of the presumptive condition. Veterans should submit any supporting documentation to assist with their claim.</a:t>
            </a:r>
          </a:p>
        </p:txBody>
      </p:sp>
      <p:pic>
        <p:nvPicPr>
          <p:cNvPr id="5" name="Picture 4" descr="Line icon of a pad of paper and pen&#10;">
            <a:extLst>
              <a:ext uri="{FF2B5EF4-FFF2-40B4-BE49-F238E27FC236}">
                <a16:creationId xmlns:a16="http://schemas.microsoft.com/office/drawing/2014/main" id="{CC4092DB-BD6B-30BF-BAE1-5702AC88BED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4958" y="5425293"/>
            <a:ext cx="1160018" cy="116001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3934A89-F31F-7F83-B152-2E559EFA4A3F}"/>
              </a:ext>
            </a:extLst>
          </p:cNvPr>
          <p:cNvSpPr txBox="1"/>
          <p:nvPr/>
        </p:nvSpPr>
        <p:spPr>
          <a:xfrm>
            <a:off x="438876" y="3166025"/>
            <a:ext cx="1154285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en-US" sz="1800" dirty="0">
                <a:latin typeface="Source Sans Pro" panose="020B0503030403020204" pitchFamily="34" charset="0"/>
              </a:rPr>
              <a:t>If VA denied one of the new presumptive conditions in the past but the Veteran may now be eligible for benefits,</a:t>
            </a:r>
            <a:br>
              <a:rPr lang="en-US" sz="1800" dirty="0">
                <a:latin typeface="Source Sans Pro" panose="020B0503030403020204" pitchFamily="34" charset="0"/>
              </a:rPr>
            </a:br>
            <a:r>
              <a:rPr lang="en-US" sz="1800" dirty="0">
                <a:latin typeface="Source Sans Pro" panose="020B0503030403020204" pitchFamily="34" charset="0"/>
              </a:rPr>
              <a:t>VA </a:t>
            </a:r>
            <a:r>
              <a:rPr lang="en-US" dirty="0">
                <a:latin typeface="Source Sans Pro" panose="020B0503030403020204" pitchFamily="34" charset="0"/>
              </a:rPr>
              <a:t>will try to contact them. There is no need to wait to file a Supplemental Claim.</a:t>
            </a:r>
          </a:p>
          <a:p>
            <a:endParaRPr lang="en-US" dirty="0">
              <a:latin typeface="Source Sans Pro" panose="020B0503030403020204" pitchFamily="34" charset="0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en-US" dirty="0">
                <a:latin typeface="Source Sans Pro" panose="020B0503030403020204" pitchFamily="34" charset="0"/>
              </a:rPr>
              <a:t>VA is prioritizing the claims of Veterans with cancer to make sure they get timely access to the care and benefits</a:t>
            </a:r>
            <a:br>
              <a:rPr lang="en-US" dirty="0">
                <a:latin typeface="Source Sans Pro" panose="020B0503030403020204" pitchFamily="34" charset="0"/>
              </a:rPr>
            </a:br>
            <a:r>
              <a:rPr lang="en-US" dirty="0">
                <a:latin typeface="Source Sans Pro" panose="020B0503030403020204" pitchFamily="34" charset="0"/>
              </a:rPr>
              <a:t>they need.</a:t>
            </a:r>
          </a:p>
          <a:p>
            <a:endParaRPr lang="en-US" dirty="0">
              <a:latin typeface="Source Sans Pro" panose="020B0503030403020204" pitchFamily="34" charset="0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en-US" b="1" dirty="0">
                <a:latin typeface="Source Sans Pro" panose="020B0503030403020204" pitchFamily="34" charset="0"/>
              </a:rPr>
              <a:t>Pending Claims: </a:t>
            </a:r>
            <a:r>
              <a:rPr lang="en-US" dirty="0">
                <a:latin typeface="Source Sans Pro" panose="020B0503030403020204" pitchFamily="34" charset="0"/>
              </a:rPr>
              <a:t>If a Veteran’s condition was added to the list of </a:t>
            </a:r>
            <a:r>
              <a:rPr lang="en-US" dirty="0">
                <a:solidFill>
                  <a:srgbClr val="003F72"/>
                </a:solidFill>
                <a:latin typeface="Source Sans Pro" panose="020B0503030403020204" pitchFamily="34" charset="0"/>
              </a:rPr>
              <a:t>presumptive conditions* </a:t>
            </a:r>
            <a:r>
              <a:rPr lang="en-US" dirty="0">
                <a:latin typeface="Source Sans Pro" panose="020B0503030403020204" pitchFamily="34" charset="0"/>
              </a:rPr>
              <a:t>after the claim was filed, VA will consider it on a presumptive basis.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E3801E9-0486-9784-D849-6BE51FA91A2C}"/>
              </a:ext>
            </a:extLst>
          </p:cNvPr>
          <p:cNvSpPr txBox="1"/>
          <p:nvPr/>
        </p:nvSpPr>
        <p:spPr>
          <a:xfrm>
            <a:off x="421626" y="1840462"/>
            <a:ext cx="11304391" cy="90024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750" dirty="0">
                <a:latin typeface="Source Sans Pro" panose="020B0503030403020204" pitchFamily="34" charset="0"/>
              </a:rPr>
              <a:t>Veterans can file a claim for the new presumptive conditions: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US" sz="1750" b="1" dirty="0">
                <a:solidFill>
                  <a:srgbClr val="003F72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New Claim</a:t>
            </a:r>
            <a:r>
              <a:rPr lang="en-US" sz="1750" dirty="0">
                <a:latin typeface="Source Sans Pro" panose="020B0503030403020204" pitchFamily="34" charset="0"/>
              </a:rPr>
              <a:t>—Veteran has never filed for the presumptive condition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US" sz="1750" b="1" dirty="0">
                <a:solidFill>
                  <a:srgbClr val="003F72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Supplemental Claim</a:t>
            </a:r>
            <a:r>
              <a:rPr lang="en-US" sz="1750" dirty="0">
                <a:latin typeface="Source Sans Pro" panose="020B0503030403020204" pitchFamily="34" charset="0"/>
              </a:rPr>
              <a:t>—the presumptive condition was previously denied but is now considered to be presumptive</a:t>
            </a:r>
          </a:p>
        </p:txBody>
      </p:sp>
      <p:sp>
        <p:nvSpPr>
          <p:cNvPr id="3" name="Title 6">
            <a:extLst>
              <a:ext uri="{FF2B5EF4-FFF2-40B4-BE49-F238E27FC236}">
                <a16:creationId xmlns:a16="http://schemas.microsoft.com/office/drawing/2014/main" id="{739CA116-FC42-A756-5F62-99B78694844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676400" y="73025"/>
            <a:ext cx="10515600" cy="132556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3F72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Filing Claims to Receive Benefits</a:t>
            </a:r>
          </a:p>
        </p:txBody>
      </p:sp>
    </p:spTree>
    <p:extLst>
      <p:ext uri="{BB962C8B-B14F-4D97-AF65-F5344CB8AC3E}">
        <p14:creationId xmlns:p14="http://schemas.microsoft.com/office/powerpoint/2010/main" val="2918195613"/>
      </p:ext>
    </p:extLst>
  </p:cSld>
  <p:clrMapOvr>
    <a:masterClrMapping/>
  </p:clrMapOvr>
</p:sld>
</file>

<file path=ppt/theme/theme1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338b55f-dff4-44ba-9d53-464cf647facd">
      <Terms xmlns="http://schemas.microsoft.com/office/infopath/2007/PartnerControls"/>
    </lcf76f155ced4ddcb4097134ff3c332f>
    <TaxCatchAll xmlns="e739f270-3d8c-49a9-a678-de65bb2fdfab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612A2FAFCB5BF429595B06A627CC007" ma:contentTypeVersion="12" ma:contentTypeDescription="Create a new document." ma:contentTypeScope="" ma:versionID="364e3c818fc2ddb729c232e0a74c5f34">
  <xsd:schema xmlns:xsd="http://www.w3.org/2001/XMLSchema" xmlns:xs="http://www.w3.org/2001/XMLSchema" xmlns:p="http://schemas.microsoft.com/office/2006/metadata/properties" xmlns:ns2="e338b55f-dff4-44ba-9d53-464cf647facd" xmlns:ns3="e739f270-3d8c-49a9-a678-de65bb2fdfab" targetNamespace="http://schemas.microsoft.com/office/2006/metadata/properties" ma:root="true" ma:fieldsID="ec79db48e19f0743670c38da40fe0175" ns2:_="" ns3:_="">
    <xsd:import namespace="e338b55f-dff4-44ba-9d53-464cf647facd"/>
    <xsd:import namespace="e739f270-3d8c-49a9-a678-de65bb2fdfa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338b55f-dff4-44ba-9d53-464cf647fac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f0ac6538-d41a-4f9a-bd67-5f7ae81a6d7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739f270-3d8c-49a9-a678-de65bb2fdfab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ce4b1373-9903-4e18-99f6-0c7a412059c6}" ma:internalName="TaxCatchAll" ma:showField="CatchAllData" ma:web="e739f270-3d8c-49a9-a678-de65bb2fdfa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51CEB86-48F4-4133-A059-C0E97BA7112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BDB84EA-86F6-4215-9517-F25FFE56D079}">
  <ds:schemaRefs>
    <ds:schemaRef ds:uri="http://schemas.microsoft.com/office/2006/metadata/properties"/>
    <ds:schemaRef ds:uri="http://schemas.microsoft.com/office/infopath/2007/PartnerControls"/>
    <ds:schemaRef ds:uri="e338b55f-dff4-44ba-9d53-464cf647facd"/>
    <ds:schemaRef ds:uri="e739f270-3d8c-49a9-a678-de65bb2fdfab"/>
  </ds:schemaRefs>
</ds:datastoreItem>
</file>

<file path=customXml/itemProps3.xml><?xml version="1.0" encoding="utf-8"?>
<ds:datastoreItem xmlns:ds="http://schemas.openxmlformats.org/officeDocument/2006/customXml" ds:itemID="{A9B2FF4C-4AF3-4AEE-A950-1083D573C9F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338b55f-dff4-44ba-9d53-464cf647facd"/>
    <ds:schemaRef ds:uri="e739f270-3d8c-49a9-a678-de65bb2fdfa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3701</TotalTime>
  <Words>1804</Words>
  <Application>Microsoft Office PowerPoint</Application>
  <PresentationFormat>Widescreen</PresentationFormat>
  <Paragraphs>152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20" baseType="lpstr">
      <vt:lpstr>Arial</vt:lpstr>
      <vt:lpstr>Calibri</vt:lpstr>
      <vt:lpstr>Calibri Light</vt:lpstr>
      <vt:lpstr>Source Sans Pro</vt:lpstr>
      <vt:lpstr>Source Sans Pro SemiBold</vt:lpstr>
      <vt:lpstr>Trebuchet MS</vt:lpstr>
      <vt:lpstr>Wingdings</vt:lpstr>
      <vt:lpstr>1_Custom Design</vt:lpstr>
      <vt:lpstr>Custom Design</vt:lpstr>
      <vt:lpstr>All Things PACT Act 101</vt:lpstr>
      <vt:lpstr>What is the PACT Act?</vt:lpstr>
      <vt:lpstr>PACT Act Key Components</vt:lpstr>
      <vt:lpstr>Gulf War Era and Post-9/11 Eligibility</vt:lpstr>
      <vt:lpstr>New Radiation Presumptive Locations</vt:lpstr>
      <vt:lpstr>Conditions Presumed to be Service-Connected</vt:lpstr>
      <vt:lpstr>Health Care Enrollment Eligibility</vt:lpstr>
      <vt:lpstr>Toxic Exposure Screening for Veterans</vt:lpstr>
      <vt:lpstr>Filing Claims to Receive Benefits</vt:lpstr>
      <vt:lpstr>Other Affected Veterans and Survivors</vt:lpstr>
      <vt:lpstr>When or How Should I File a Claim?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Michaud, Gerald (Jerry)</dc:creator>
  <cp:lastModifiedBy>Bryant, Melissa (she/her/hers)</cp:lastModifiedBy>
  <cp:revision>615</cp:revision>
  <dcterms:created xsi:type="dcterms:W3CDTF">2022-03-28T20:31:31Z</dcterms:created>
  <dcterms:modified xsi:type="dcterms:W3CDTF">2022-11-07T20:09:58Z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0x0101004612A2FAFCB5BF429595B06A627CC007</vt:lpwstr>
  </property>
</Properties>
</file>