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70" r:id="rId3"/>
    <p:sldId id="268" r:id="rId4"/>
    <p:sldId id="269" r:id="rId5"/>
    <p:sldId id="271" r:id="rId6"/>
    <p:sldId id="273" r:id="rId7"/>
    <p:sldId id="258" r:id="rId8"/>
    <p:sldId id="259" r:id="rId9"/>
    <p:sldId id="264" r:id="rId10"/>
    <p:sldId id="275" r:id="rId11"/>
    <p:sldId id="265" r:id="rId12"/>
    <p:sldId id="274" r:id="rId13"/>
    <p:sldId id="266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5"/>
    <p:restoredTop sz="94627"/>
  </p:normalViewPr>
  <p:slideViewPr>
    <p:cSldViewPr snapToGrid="0">
      <p:cViewPr varScale="1">
        <p:scale>
          <a:sx n="102" d="100"/>
          <a:sy n="102" d="100"/>
        </p:scale>
        <p:origin x="200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4964E-A15B-C647-925B-5DE44F3686B1}" type="datetimeFigureOut">
              <a:rPr lang="en-US" smtClean="0"/>
              <a:t>10/6/22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B12D7-0985-6C4D-A6E9-CD7900FC3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217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4964E-A15B-C647-925B-5DE44F3686B1}" type="datetimeFigureOut">
              <a:rPr lang="en-US" smtClean="0"/>
              <a:t>10/6/22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B12D7-0985-6C4D-A6E9-CD7900FC3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46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4964E-A15B-C647-925B-5DE44F3686B1}" type="datetimeFigureOut">
              <a:rPr lang="en-US" smtClean="0"/>
              <a:t>10/6/22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B12D7-0985-6C4D-A6E9-CD7900FC3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37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4964E-A15B-C647-925B-5DE44F3686B1}" type="datetimeFigureOut">
              <a:rPr lang="en-US" smtClean="0"/>
              <a:t>10/6/22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B12D7-0985-6C4D-A6E9-CD7900FC3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706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4964E-A15B-C647-925B-5DE44F3686B1}" type="datetimeFigureOut">
              <a:rPr lang="en-US" smtClean="0"/>
              <a:t>10/6/22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B12D7-0985-6C4D-A6E9-CD7900FC3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694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4964E-A15B-C647-925B-5DE44F3686B1}" type="datetimeFigureOut">
              <a:rPr lang="en-US" smtClean="0"/>
              <a:t>10/6/22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B12D7-0985-6C4D-A6E9-CD7900FC3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177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4964E-A15B-C647-925B-5DE44F3686B1}" type="datetimeFigureOut">
              <a:rPr lang="en-US" smtClean="0"/>
              <a:t>10/6/22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B12D7-0985-6C4D-A6E9-CD7900FC3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130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4964E-A15B-C647-925B-5DE44F3686B1}" type="datetimeFigureOut">
              <a:rPr lang="en-US" smtClean="0"/>
              <a:t>10/6/22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B12D7-0985-6C4D-A6E9-CD7900FC3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276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4964E-A15B-C647-925B-5DE44F3686B1}" type="datetimeFigureOut">
              <a:rPr lang="en-US" smtClean="0"/>
              <a:t>10/6/22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B12D7-0985-6C4D-A6E9-CD7900FC3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96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4964E-A15B-C647-925B-5DE44F3686B1}" type="datetimeFigureOut">
              <a:rPr lang="en-US" smtClean="0"/>
              <a:t>10/6/22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B12D7-0985-6C4D-A6E9-CD7900FC3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93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4964E-A15B-C647-925B-5DE44F3686B1}" type="datetimeFigureOut">
              <a:rPr lang="en-US" smtClean="0"/>
              <a:t>10/6/22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B12D7-0985-6C4D-A6E9-CD7900FC3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913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44964E-A15B-C647-925B-5DE44F3686B1}" type="datetimeFigureOut">
              <a:rPr lang="en-US" smtClean="0"/>
              <a:t>10/6/22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B12D7-0985-6C4D-A6E9-CD7900FC3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515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3.pn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BBA373F-1CAB-8F67-5D58-0D496C6163D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929D319B-DFBB-D706-001C-092AE8019A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3750246" y="144679"/>
            <a:ext cx="1425790" cy="1376625"/>
          </a:xfr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E9EA12D1-CBC2-336D-92F6-EBDC14AC49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31C3618-4F6F-E932-6CC2-49A8F02BE1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268" y="1401999"/>
            <a:ext cx="8615746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800100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8001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ctr"/>
                <a:tab pos="5486400" algn="r"/>
              </a:tabLst>
            </a:pPr>
            <a:r>
              <a:rPr kumimoji="0" lang="en-US" altLang="en-US" sz="3600" b="1" i="1" u="none" strike="noStrike" cap="none" normalizeH="0" baseline="0" dirty="0">
                <a:ln>
                  <a:noFill/>
                </a:ln>
                <a:effectLst/>
                <a:latin typeface="Perpetua Titling MT" panose="02020502060505020804" pitchFamily="18" charset="77"/>
                <a:ea typeface="MS Mincho" panose="02020609040205080304" pitchFamily="49" charset="-128"/>
                <a:cs typeface="Apple Chancery" panose="03020702040506060504" pitchFamily="66" charset="-79"/>
              </a:rPr>
              <a:t>C</a:t>
            </a:r>
            <a:r>
              <a:rPr kumimoji="0" lang="en-US" altLang="en-US" sz="2800" b="1" i="1" u="none" strike="noStrike" cap="none" normalizeH="0" baseline="0" dirty="0">
                <a:ln>
                  <a:noFill/>
                </a:ln>
                <a:effectLst/>
                <a:latin typeface="Perpetua Titling MT" panose="02020502060505020804" pitchFamily="18" charset="77"/>
                <a:ea typeface="MS Mincho" panose="02020609040205080304" pitchFamily="49" charset="-128"/>
                <a:cs typeface="Apple Chancery" panose="03020702040506060504" pitchFamily="66" charset="-79"/>
              </a:rPr>
              <a:t>OASTAL </a:t>
            </a:r>
            <a:r>
              <a:rPr kumimoji="0" lang="en-US" altLang="en-US" sz="3600" b="1" i="1" u="none" strike="noStrike" cap="none" normalizeH="0" baseline="0" dirty="0">
                <a:ln>
                  <a:noFill/>
                </a:ln>
                <a:effectLst/>
                <a:latin typeface="Perpetua Titling MT" panose="02020502060505020804" pitchFamily="18" charset="77"/>
                <a:ea typeface="MS Mincho" panose="02020609040205080304" pitchFamily="49" charset="-128"/>
                <a:cs typeface="Apple Chancery" panose="03020702040506060504" pitchFamily="66" charset="-79"/>
              </a:rPr>
              <a:t>L</a:t>
            </a:r>
            <a:r>
              <a:rPr kumimoji="0" lang="en-US" altLang="en-US" sz="2800" b="1" i="1" u="none" strike="noStrike" cap="none" normalizeH="0" baseline="0" dirty="0">
                <a:ln>
                  <a:noFill/>
                </a:ln>
                <a:effectLst/>
                <a:latin typeface="Perpetua Titling MT" panose="02020502060505020804" pitchFamily="18" charset="77"/>
                <a:ea typeface="MS Mincho" panose="02020609040205080304" pitchFamily="49" charset="-128"/>
                <a:cs typeface="Apple Chancery" panose="03020702040506060504" pitchFamily="66" charset="-79"/>
              </a:rPr>
              <a:t>ITERARY </a:t>
            </a:r>
            <a:r>
              <a:rPr kumimoji="0" lang="en-US" altLang="en-US" sz="3600" b="1" i="1" u="none" strike="noStrike" cap="none" normalizeH="0" baseline="0" dirty="0">
                <a:ln>
                  <a:noFill/>
                </a:ln>
                <a:effectLst/>
                <a:latin typeface="Perpetua Titling MT" panose="02020502060505020804" pitchFamily="18" charset="77"/>
                <a:ea typeface="MS Mincho" panose="02020609040205080304" pitchFamily="49" charset="-128"/>
                <a:cs typeface="Apple Chancery" panose="03020702040506060504" pitchFamily="66" charset="-79"/>
              </a:rPr>
              <a:t>A</a:t>
            </a:r>
            <a:r>
              <a:rPr kumimoji="0" lang="en-US" altLang="en-US" sz="2800" b="1" i="1" u="none" strike="noStrike" cap="none" normalizeH="0" baseline="0" dirty="0">
                <a:ln>
                  <a:noFill/>
                </a:ln>
                <a:effectLst/>
                <a:latin typeface="Perpetua Titling MT" panose="02020502060505020804" pitchFamily="18" charset="77"/>
                <a:ea typeface="MS Mincho" panose="02020609040205080304" pitchFamily="49" charset="-128"/>
                <a:cs typeface="Apple Chancery" panose="03020702040506060504" pitchFamily="66" charset="-79"/>
              </a:rPr>
              <a:t>RTS </a:t>
            </a:r>
            <a:r>
              <a:rPr kumimoji="0" lang="en-US" altLang="en-US" sz="3600" b="1" i="1" u="none" strike="noStrike" cap="none" normalizeH="0" baseline="0" dirty="0">
                <a:ln>
                  <a:noFill/>
                </a:ln>
                <a:effectLst/>
                <a:latin typeface="Perpetua Titling MT" panose="02020502060505020804" pitchFamily="18" charset="77"/>
                <a:ea typeface="MS Mincho" panose="02020609040205080304" pitchFamily="49" charset="-128"/>
                <a:cs typeface="Apple Chancery" panose="03020702040506060504" pitchFamily="66" charset="-79"/>
              </a:rPr>
              <a:t>M</a:t>
            </a:r>
            <a:r>
              <a:rPr kumimoji="0" lang="en-US" altLang="en-US" sz="2800" b="1" i="1" u="none" strike="noStrike" cap="none" normalizeH="0" baseline="0" dirty="0">
                <a:ln>
                  <a:noFill/>
                </a:ln>
                <a:effectLst/>
                <a:latin typeface="Perpetua Titling MT" panose="02020502060505020804" pitchFamily="18" charset="77"/>
                <a:ea typeface="MS Mincho" panose="02020609040205080304" pitchFamily="49" charset="-128"/>
                <a:cs typeface="Apple Chancery" panose="03020702040506060504" pitchFamily="66" charset="-79"/>
              </a:rPr>
              <a:t>OVEMENT</a:t>
            </a:r>
            <a:endParaRPr lang="en-US" altLang="en-US" sz="2800" dirty="0"/>
          </a:p>
          <a:p>
            <a:pPr marL="0" marR="0" lvl="0" indent="8001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ctr"/>
                <a:tab pos="5486400" algn="r"/>
              </a:tabLst>
            </a:pPr>
            <a:r>
              <a:rPr kumimoji="0" lang="en-US" altLang="en-US" b="1" u="none" strike="noStrike" cap="none" normalizeH="0" baseline="0" dirty="0">
                <a:ln>
                  <a:noFill/>
                </a:ln>
                <a:effectLst/>
                <a:latin typeface="Perpetua Titling MT" panose="02020502060505020804" pitchFamily="18" charset="77"/>
                <a:ea typeface="MS Mincho" panose="02020609040205080304" pitchFamily="49" charset="-128"/>
                <a:cs typeface="Times New Roman" panose="02020603050405020304" pitchFamily="18" charset="0"/>
              </a:rPr>
              <a:t>a Nonprofit 501(c)(3) Public Benefit Corporation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erpetua Titling MT" panose="020205020605050208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www.CoastalLit.org</a:t>
            </a:r>
            <a:endParaRPr kumimoji="0" lang="en-US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7F35071-45E4-291D-A4E2-5B40206EF2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9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8808">
        <p:fade/>
      </p:transition>
    </mc:Choice>
    <mc:Fallback xmlns="">
      <p:transition spd="med" advTm="1880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6A6FB71-FB09-1257-1AA9-9C2FF47EAA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049" y="5351043"/>
            <a:ext cx="6819900" cy="1117600"/>
          </a:xfrm>
          <a:prstGeom prst="rect">
            <a:avLst/>
          </a:prstGeom>
        </p:spPr>
      </p:pic>
      <p:pic>
        <p:nvPicPr>
          <p:cNvPr id="5122" name="Picture 2" descr="Half Moon Bay | San Mateo County Libraries">
            <a:extLst>
              <a:ext uri="{FF2B5EF4-FFF2-40B4-BE49-F238E27FC236}">
                <a16:creationId xmlns:a16="http://schemas.microsoft.com/office/drawing/2014/main" id="{BD94BAB3-DC75-4281-E698-B7726FD42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1220354"/>
            <a:ext cx="7620000" cy="364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551FD1-A492-35EA-2831-1364F7ABD025}"/>
              </a:ext>
            </a:extLst>
          </p:cNvPr>
          <p:cNvSpPr txBox="1"/>
          <p:nvPr/>
        </p:nvSpPr>
        <p:spPr>
          <a:xfrm>
            <a:off x="1419181" y="389357"/>
            <a:ext cx="63056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Library and Publications</a:t>
            </a: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264AA61C-C542-690E-5A5A-2AA0703E32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376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284">
        <p:fade/>
      </p:transition>
    </mc:Choice>
    <mc:Fallback xmlns="">
      <p:transition spd="med" advTm="428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3F901-9B1B-89B3-2B23-9CC619C68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Radio Stations</a:t>
            </a:r>
          </a:p>
        </p:txBody>
      </p:sp>
      <p:pic>
        <p:nvPicPr>
          <p:cNvPr id="1026" name="Picture 2" descr="Model for the Coastside Inn? Pescadero's KPDO Interviews ...">
            <a:extLst>
              <a:ext uri="{FF2B5EF4-FFF2-40B4-BE49-F238E27FC236}">
                <a16:creationId xmlns:a16="http://schemas.microsoft.com/office/drawing/2014/main" id="{84B53A50-EEE2-BCC1-71F9-5607854C7D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650" y="1690690"/>
            <a:ext cx="4159481" cy="2067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3F109A5F-08AD-B750-61C4-72E803511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4499" y="3757826"/>
            <a:ext cx="3690851" cy="218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51B5E9A7-8C7C-5AAC-999C-2CB1D7A3A2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316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620">
        <p:fade/>
      </p:transition>
    </mc:Choice>
    <mc:Fallback xmlns="">
      <p:transition spd="med" advTm="46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D8DCC-17FC-8014-DA50-76BA2818E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Thanks to: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EA6058-5A66-A7E4-8C45-8F625F63A7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0269" y="4044350"/>
            <a:ext cx="3842803" cy="22823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A93B99-4886-59EC-388C-C4EBB99E7447}"/>
              </a:ext>
            </a:extLst>
          </p:cNvPr>
          <p:cNvSpPr txBox="1"/>
          <p:nvPr/>
        </p:nvSpPr>
        <p:spPr>
          <a:xfrm>
            <a:off x="445553" y="3294390"/>
            <a:ext cx="85122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 err="1"/>
              <a:t>makeitmainstreet@coastside.net</a:t>
            </a:r>
            <a:endParaRPr lang="en-US" sz="4800" dirty="0"/>
          </a:p>
        </p:txBody>
      </p:sp>
      <p:pic>
        <p:nvPicPr>
          <p:cNvPr id="11" name="Picture 10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0ED977F6-29B7-BB73-4CCF-30347619EF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060" y="1385562"/>
            <a:ext cx="7837217" cy="1813317"/>
          </a:xfrm>
          <a:prstGeom prst="rect">
            <a:avLst/>
          </a:prstGeom>
        </p:spPr>
      </p:pic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8D889379-C210-3CEC-038C-5F78845306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78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4024">
        <p:fade/>
      </p:transition>
    </mc:Choice>
    <mc:Fallback xmlns="">
      <p:transition spd="med" advTm="1402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20847A-C8EA-2FB0-FCAF-58A49D910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8704" y="4551866"/>
            <a:ext cx="7006590" cy="142221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/>
          </a:p>
          <a:p>
            <a:pPr marL="0" indent="0" algn="ctr">
              <a:buNone/>
            </a:pPr>
            <a:r>
              <a:rPr lang="en-US" sz="4800"/>
              <a:t>Cell: (415) 722-2626</a:t>
            </a:r>
          </a:p>
          <a:p>
            <a:pPr marL="0" indent="0" algn="ctr">
              <a:buNone/>
            </a:pPr>
            <a:r>
              <a:rPr lang="en-US" sz="4800"/>
              <a:t>Messages: (650) 712-1817 </a:t>
            </a:r>
          </a:p>
        </p:txBody>
      </p:sp>
      <p:pic>
        <p:nvPicPr>
          <p:cNvPr id="9" name="Picture 8" descr="Closeup of a telephone on top of a table">
            <a:extLst>
              <a:ext uri="{FF2B5EF4-FFF2-40B4-BE49-F238E27FC236}">
                <a16:creationId xmlns:a16="http://schemas.microsoft.com/office/drawing/2014/main" id="{89BFC056-2B7E-98EA-6905-024E3A5831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3119" y="1355136"/>
            <a:ext cx="4937759" cy="3296101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E243559-53D6-C145-216D-ECE9710652A1}"/>
              </a:ext>
            </a:extLst>
          </p:cNvPr>
          <p:cNvSpPr txBox="1">
            <a:spLocks/>
          </p:cNvSpPr>
          <p:nvPr/>
        </p:nvSpPr>
        <p:spPr>
          <a:xfrm>
            <a:off x="1068704" y="407809"/>
            <a:ext cx="7006590" cy="94732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4800" err="1"/>
              <a:t>LetsTalk@CoastalLit.org</a:t>
            </a:r>
            <a:endParaRPr lang="en-US" sz="480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424E5FAF-F57B-29C5-FBDD-9794A8BC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3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8644">
        <p:fade/>
      </p:transition>
    </mc:Choice>
    <mc:Fallback xmlns="">
      <p:transition spd="med" advTm="864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BD4419A-ECB9-E087-2CF7-0D65730A803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67D254BB-280A-0D90-04E6-A0E702011F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18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139">
        <p:fade/>
      </p:transition>
    </mc:Choice>
    <mc:Fallback xmlns="">
      <p:transition spd="med" advTm="3013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B531F82-14DA-AC13-BAF0-074712E490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5733535" cy="684665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5A18A7-E724-74A0-399E-A6571B6A91A8}"/>
              </a:ext>
            </a:extLst>
          </p:cNvPr>
          <p:cNvSpPr txBox="1"/>
          <p:nvPr/>
        </p:nvSpPr>
        <p:spPr>
          <a:xfrm>
            <a:off x="5931243" y="0"/>
            <a:ext cx="3212757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/>
              <a:t>Speakers’</a:t>
            </a:r>
          </a:p>
          <a:p>
            <a:pPr algn="ctr"/>
            <a:r>
              <a:rPr lang="en-US" sz="4800" b="1"/>
              <a:t>Space</a:t>
            </a:r>
          </a:p>
          <a:p>
            <a:endParaRPr lang="en-US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b="1"/>
              <a:t>Poetry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b="1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b="1"/>
              <a:t>Prose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b="1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b="1"/>
              <a:t>Originals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b="1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b="1"/>
              <a:t>Favorites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b="1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b="1"/>
              <a:t>Humor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b="1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b="1"/>
              <a:t>Dance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b="1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b="1"/>
              <a:t>Multi-lingual</a:t>
            </a:r>
          </a:p>
          <a:p>
            <a:endParaRPr lang="en-US"/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40197435-05BC-3BFC-5CC7-FCDC36196B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45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294">
        <p:fade/>
      </p:transition>
    </mc:Choice>
    <mc:Fallback xmlns="">
      <p:transition spd="med" advTm="2029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7A199E-3ED0-A9D4-D739-A9312F169C5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7414" y="0"/>
            <a:ext cx="727658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0656DFB-89AB-4170-70D9-FB92C8BCC85B}"/>
              </a:ext>
            </a:extLst>
          </p:cNvPr>
          <p:cNvSpPr txBox="1"/>
          <p:nvPr/>
        </p:nvSpPr>
        <p:spPr>
          <a:xfrm>
            <a:off x="199505" y="151179"/>
            <a:ext cx="129678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C</a:t>
            </a:r>
            <a:br>
              <a:rPr lang="en-US" sz="2800" b="1"/>
            </a:br>
            <a:r>
              <a:rPr lang="en-US" sz="2800" b="1"/>
              <a:t>O</a:t>
            </a:r>
            <a:br>
              <a:rPr lang="en-US" sz="2800" b="1"/>
            </a:br>
            <a:r>
              <a:rPr lang="en-US" sz="2800" b="1"/>
              <a:t>M</a:t>
            </a:r>
            <a:br>
              <a:rPr lang="en-US" sz="2800" b="1"/>
            </a:br>
            <a:r>
              <a:rPr lang="en-US" sz="2800" b="1"/>
              <a:t>M</a:t>
            </a:r>
            <a:br>
              <a:rPr lang="en-US" sz="2800" b="1"/>
            </a:br>
            <a:r>
              <a:rPr lang="en-US" sz="2800" b="1"/>
              <a:t>U</a:t>
            </a:r>
            <a:br>
              <a:rPr lang="en-US" sz="2800" b="1"/>
            </a:br>
            <a:r>
              <a:rPr lang="en-US" sz="2800" b="1"/>
              <a:t>N</a:t>
            </a:r>
            <a:br>
              <a:rPr lang="en-US" sz="2800" b="1"/>
            </a:br>
            <a:r>
              <a:rPr lang="en-US" sz="2800" b="1"/>
              <a:t>I</a:t>
            </a:r>
            <a:br>
              <a:rPr lang="en-US" sz="2800" b="1"/>
            </a:br>
            <a:r>
              <a:rPr lang="en-US" sz="2800" b="1"/>
              <a:t>T</a:t>
            </a:r>
            <a:br>
              <a:rPr lang="en-US" sz="2800" b="1"/>
            </a:br>
            <a:r>
              <a:rPr lang="en-US" sz="2800" b="1"/>
              <a:t>Y</a:t>
            </a:r>
          </a:p>
          <a:p>
            <a:pPr algn="ctr"/>
            <a:endParaRPr lang="en-US" sz="2800" b="1"/>
          </a:p>
          <a:p>
            <a:pPr algn="ctr"/>
            <a:r>
              <a:rPr lang="en-US" sz="2800" b="1"/>
              <a:t>P</a:t>
            </a:r>
          </a:p>
          <a:p>
            <a:pPr algn="ctr"/>
            <a:r>
              <a:rPr lang="en-US" sz="2800" b="1"/>
              <a:t>O</a:t>
            </a:r>
            <a:br>
              <a:rPr lang="en-US" sz="2800" b="1"/>
            </a:br>
            <a:r>
              <a:rPr lang="en-US" sz="2800" b="1"/>
              <a:t>E</a:t>
            </a:r>
          </a:p>
          <a:p>
            <a:pPr algn="ctr"/>
            <a:r>
              <a:rPr lang="en-US" sz="2800" b="1"/>
              <a:t>M</a:t>
            </a:r>
            <a:br>
              <a:rPr lang="en-US" sz="2800" b="1"/>
            </a:br>
            <a:r>
              <a:rPr lang="en-US" sz="2800" b="1"/>
              <a:t>S</a:t>
            </a: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0A2402D5-B07F-EA89-6294-B8C3FE01C3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940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8610">
        <p:fade/>
      </p:transition>
    </mc:Choice>
    <mc:Fallback xmlns="">
      <p:transition spd="med" advTm="1861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Several blue vases">
            <a:extLst>
              <a:ext uri="{FF2B5EF4-FFF2-40B4-BE49-F238E27FC236}">
                <a16:creationId xmlns:a16="http://schemas.microsoft.com/office/drawing/2014/main" id="{8A86C6B0-936C-89A5-861D-6A620C3CBC5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574" y="1133719"/>
            <a:ext cx="8262851" cy="551073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8F4FB8C-ACDD-57A6-2F8E-F7B5C3C59087}"/>
              </a:ext>
            </a:extLst>
          </p:cNvPr>
          <p:cNvSpPr txBox="1"/>
          <p:nvPr/>
        </p:nvSpPr>
        <p:spPr>
          <a:xfrm>
            <a:off x="2639578" y="213545"/>
            <a:ext cx="38648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Makers’ Space</a:t>
            </a:r>
          </a:p>
        </p:txBody>
      </p:sp>
      <p:pic>
        <p:nvPicPr>
          <p:cNvPr id="22" name="Audio 21">
            <a:hlinkClick r:id="" action="ppaction://media"/>
            <a:extLst>
              <a:ext uri="{FF2B5EF4-FFF2-40B4-BE49-F238E27FC236}">
                <a16:creationId xmlns:a16="http://schemas.microsoft.com/office/drawing/2014/main" id="{E925B9B8-C7D1-DAA4-862D-405FB5602E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980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4210">
        <p:fade/>
      </p:transition>
    </mc:Choice>
    <mc:Fallback xmlns="">
      <p:transition spd="med" advTm="1421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2FA4D49-DD9B-1001-9B68-72540CB50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84622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latin typeface="+mn-lt"/>
              </a:rPr>
              <a:t>Live Music on Main Street</a:t>
            </a:r>
          </a:p>
        </p:txBody>
      </p:sp>
      <p:pic>
        <p:nvPicPr>
          <p:cNvPr id="6" name="Picture 5" descr="Closeup image of a guitar string">
            <a:extLst>
              <a:ext uri="{FF2B5EF4-FFF2-40B4-BE49-F238E27FC236}">
                <a16:creationId xmlns:a16="http://schemas.microsoft.com/office/drawing/2014/main" id="{39AC0C00-2949-71FD-F335-A04450358B4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496" y="1323533"/>
            <a:ext cx="8300853" cy="5534467"/>
          </a:xfrm>
          <a:prstGeom prst="rect">
            <a:avLst/>
          </a:prstGeom>
        </p:spPr>
      </p:pic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6F888532-6B8A-02FD-4506-278F218302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46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740">
        <p:fade/>
      </p:transition>
    </mc:Choice>
    <mc:Fallback xmlns="">
      <p:transition spd="med" advTm="974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9144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4E236D-8DA3-B794-7AE2-E3879A588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5883" y="748863"/>
            <a:ext cx="2318706" cy="4911017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n-US" sz="5300" b="1" dirty="0"/>
              <a:t>Movies</a:t>
            </a:r>
            <a:br>
              <a:rPr lang="en-US" sz="4900" b="1" dirty="0"/>
            </a:br>
            <a:br>
              <a:rPr lang="en-US" sz="4900" b="1" dirty="0"/>
            </a:br>
            <a:r>
              <a:rPr lang="en-US" sz="4900" b="1" dirty="0"/>
              <a:t>Coastal</a:t>
            </a:r>
            <a:br>
              <a:rPr lang="en-US" sz="4900" b="1" dirty="0"/>
            </a:br>
            <a:r>
              <a:rPr lang="en-US" sz="4900" b="1" dirty="0"/>
              <a:t>Rep</a:t>
            </a:r>
            <a:br>
              <a:rPr lang="en-US" sz="4900" b="1" dirty="0"/>
            </a:br>
            <a:br>
              <a:rPr lang="en-US" sz="4900" b="1" dirty="0"/>
            </a:br>
            <a:r>
              <a:rPr lang="en-US" sz="4900" b="1" dirty="0"/>
              <a:t>Odd</a:t>
            </a:r>
            <a:br>
              <a:rPr lang="en-US" sz="4900" b="1" dirty="0"/>
            </a:br>
            <a:r>
              <a:rPr lang="en-US" sz="4900" b="1" dirty="0"/>
              <a:t>Fellows</a:t>
            </a:r>
            <a:br>
              <a:rPr lang="en-US" sz="4900" b="1" dirty="0"/>
            </a:br>
            <a:r>
              <a:rPr lang="en-US" sz="4900" b="1" dirty="0"/>
              <a:t>Hall</a:t>
            </a:r>
            <a:endParaRPr lang="en-US" sz="3500" dirty="0"/>
          </a:p>
        </p:txBody>
      </p:sp>
      <p:pic>
        <p:nvPicPr>
          <p:cNvPr id="5" name="Content Placeholder 4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112DBACE-65DD-F327-2CEC-827BBFB45C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431"/>
            <a:ext cx="6086455" cy="640831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8741"/>
            <a:ext cx="9143997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6408742"/>
            <a:ext cx="6086475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75E4F719-C08E-50CF-241A-72AF0055EA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43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8734">
        <p:fade/>
      </p:transition>
    </mc:Choice>
    <mc:Fallback xmlns="">
      <p:transition spd="med" advTm="2873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17489356-425C-C23B-5B6D-9CBC7FDBD7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574" y="457200"/>
            <a:ext cx="8400851" cy="59436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94ED5E0-A151-90B2-1903-E1B90B6449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527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211">
        <p:fade/>
      </p:transition>
    </mc:Choice>
    <mc:Fallback xmlns="">
      <p:transition spd="med" advTm="621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0756D-CEB4-C8BB-A274-9762B36EA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High Schools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565AE3E1-0EF3-2A93-8E4B-774DE3020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68444" y="1296380"/>
            <a:ext cx="2407111" cy="240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picture containing logo&#10;&#10;Description automatically generated">
            <a:extLst>
              <a:ext uri="{FF2B5EF4-FFF2-40B4-BE49-F238E27FC236}">
                <a16:creationId xmlns:a16="http://schemas.microsoft.com/office/drawing/2014/main" id="{D0D922DB-1E15-2C26-E17D-26AE438337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3398" y="4123113"/>
            <a:ext cx="4997203" cy="1691843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41DFB158-C632-F034-7189-9F73413DA3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71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77">
        <p:fade/>
      </p:transition>
    </mc:Choice>
    <mc:Fallback xmlns="">
      <p:transition spd="med" advTm="1007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1848</TotalTime>
  <Words>109</Words>
  <Application>Microsoft Macintosh PowerPoint</Application>
  <PresentationFormat>On-screen Show (4:3)</PresentationFormat>
  <Paragraphs>36</Paragraphs>
  <Slides>13</Slides>
  <Notes>0</Notes>
  <HiddenSlides>0</HiddenSlides>
  <MMClips>13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MS Mincho</vt:lpstr>
      <vt:lpstr>Apple Chancery</vt:lpstr>
      <vt:lpstr>Arial</vt:lpstr>
      <vt:lpstr>Calibri</vt:lpstr>
      <vt:lpstr>Calibri Light</vt:lpstr>
      <vt:lpstr>Cambria</vt:lpstr>
      <vt:lpstr>Georgia</vt:lpstr>
      <vt:lpstr>Perpetua Titling MT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Live Music on Main Street</vt:lpstr>
      <vt:lpstr>Movies  Coastal Rep  Odd Fellows Hall</vt:lpstr>
      <vt:lpstr>PowerPoint Presentation</vt:lpstr>
      <vt:lpstr>High Schools</vt:lpstr>
      <vt:lpstr>PowerPoint Presentation</vt:lpstr>
      <vt:lpstr>Radio Stations</vt:lpstr>
      <vt:lpstr>Thanks to: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Louis Castoria</dc:creator>
  <cp:lastModifiedBy>Erin Tormey</cp:lastModifiedBy>
  <cp:revision>9</cp:revision>
  <dcterms:created xsi:type="dcterms:W3CDTF">2022-10-02T23:40:32Z</dcterms:created>
  <dcterms:modified xsi:type="dcterms:W3CDTF">2022-10-06T17:53:36Z</dcterms:modified>
</cp:coreProperties>
</file>